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73" r:id="rId4"/>
    <p:sldId id="274" r:id="rId5"/>
    <p:sldId id="275" r:id="rId6"/>
    <p:sldId id="292" r:id="rId7"/>
    <p:sldId id="276" r:id="rId8"/>
    <p:sldId id="277" r:id="rId9"/>
    <p:sldId id="278" r:id="rId10"/>
    <p:sldId id="279" r:id="rId11"/>
    <p:sldId id="280" r:id="rId12"/>
    <p:sldId id="304" r:id="rId13"/>
    <p:sldId id="293" r:id="rId14"/>
    <p:sldId id="305" r:id="rId15"/>
    <p:sldId id="306" r:id="rId16"/>
    <p:sldId id="307" r:id="rId17"/>
    <p:sldId id="316" r:id="rId18"/>
    <p:sldId id="317" r:id="rId19"/>
    <p:sldId id="294" r:id="rId20"/>
    <p:sldId id="308" r:id="rId21"/>
    <p:sldId id="309" r:id="rId22"/>
    <p:sldId id="310" r:id="rId23"/>
    <p:sldId id="295" r:id="rId24"/>
    <p:sldId id="297" r:id="rId25"/>
    <p:sldId id="301" r:id="rId26"/>
    <p:sldId id="311" r:id="rId27"/>
    <p:sldId id="313" r:id="rId28"/>
    <p:sldId id="314" r:id="rId29"/>
    <p:sldId id="296" r:id="rId30"/>
    <p:sldId id="299" r:id="rId31"/>
    <p:sldId id="256" r:id="rId32"/>
    <p:sldId id="315" r:id="rId33"/>
    <p:sldId id="300" r:id="rId34"/>
    <p:sldId id="302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3.png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9.wmf"/><Relationship Id="rId7" Type="http://schemas.openxmlformats.org/officeDocument/2006/relationships/oleObject" Target="../embeddings/oleObject28.bin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39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Идентификация и количественное определение элементорганических лекарственных средств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Формольное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титрование</a:t>
            </a:r>
            <a:endParaRPr lang="ru-RU" alt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9411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Минерализация галогенсодержащих соединений:</a:t>
            </a:r>
          </a:p>
          <a:p>
            <a:pPr marL="514350" indent="-514350" eaLnBrk="1" hangingPunct="1">
              <a:spcBef>
                <a:spcPts val="0"/>
              </a:spcBef>
              <a:buFontTx/>
              <a:buAutoNum type="arabicPeriod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Проба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Бейльштейна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Cl, Br, I-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содерж.ЛВ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При внесении на медной проволоке ЛВ в бесцветное пламя горелки образуются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галогедид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меди, окрашивающий пламя в зеленый цвет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R-Cl + Cu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CuCl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. Прокаливание со смесью для спекания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Для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Cl-c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одержащих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ЛВ 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индометацин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и др.) хлорид-ионы открывают нитратом серебра</a:t>
            </a:r>
            <a:endParaRPr lang="en-US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 eaLnBrk="1" hangingPunct="1"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Индометацин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10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12904"/>
              </p:ext>
            </p:extLst>
          </p:nvPr>
        </p:nvGraphicFramePr>
        <p:xfrm>
          <a:off x="2915816" y="4869160"/>
          <a:ext cx="2958368" cy="1651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607121" imgH="1461260" progId="ISISServer">
                  <p:embed/>
                </p:oleObj>
              </mc:Choice>
              <mc:Fallback>
                <p:oleObj name="ISIS/Draw Sketch" r:id="rId2" imgW="2607121" imgH="1461260" progId="ISISServer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869160"/>
                        <a:ext cx="2958368" cy="1651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S-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содержащих ЛВ (например,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арбидол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- основание осаждают щелочью. Осадок на фильтре промывают до отрицательной реакции на хлорид-ионы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минерализуют основание со смесью для спекания, промывают, фильтрат делят на 2 части (открывают бромид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(см след. слайд) и сульфат-ионы)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Арбидол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11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390079"/>
              </p:ext>
            </p:extLst>
          </p:nvPr>
        </p:nvGraphicFramePr>
        <p:xfrm>
          <a:off x="683568" y="4437112"/>
          <a:ext cx="4410075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3190680" imgH="1371600" progId="ISISServer">
                  <p:embed/>
                </p:oleObj>
              </mc:Choice>
              <mc:Fallback>
                <p:oleObj name="ISIS/Draw Sketch" r:id="rId2" imgW="3190680" imgH="1371600" progId="ISISServer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437112"/>
                        <a:ext cx="4410075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3. Минерализация кипячением с 30% раствором щелочи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образуется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NaBr</a:t>
            </a:r>
            <a:endParaRPr lang="ru-RU" altLang="ru-RU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Бромгексин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 фильтрату, подкисленному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добавляют</a:t>
            </a:r>
            <a:endParaRPr lang="en-US" altLang="ru-RU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р-р хлорамина и органический растворитель 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хлф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или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CCl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), который окрашивается в желтый цвет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7107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931659"/>
              </p:ext>
            </p:extLst>
          </p:nvPr>
        </p:nvGraphicFramePr>
        <p:xfrm>
          <a:off x="517525" y="3825875"/>
          <a:ext cx="8012113" cy="247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457520" imgH="1390320" progId="ISISServer">
                  <p:embed/>
                </p:oleObj>
              </mc:Choice>
              <mc:Fallback>
                <p:oleObj name="ISIS/Draw Sketch" r:id="rId2" imgW="4457520" imgH="13903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3825875"/>
                        <a:ext cx="8012113" cy="247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093296"/>
            <a:ext cx="2625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475087"/>
              </p:ext>
            </p:extLst>
          </p:nvPr>
        </p:nvGraphicFramePr>
        <p:xfrm>
          <a:off x="5076056" y="908720"/>
          <a:ext cx="3223940" cy="1383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5" imgW="2821940" imgH="1207770" progId="ISISServer">
                  <p:embed/>
                </p:oleObj>
              </mc:Choice>
              <mc:Fallback>
                <p:oleObj name="ISIS/Draw Sketch" r:id="rId5" imgW="2821940" imgH="120777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908720"/>
                        <a:ext cx="3223940" cy="13833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911" y="4869160"/>
            <a:ext cx="14097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326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Для йодсодержащих соединений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Амидотризоевая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кислота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Лиотиронин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Левотироксин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13</a:t>
            </a:fld>
            <a:endParaRPr lang="ru-RU" alt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845899"/>
              </p:ext>
            </p:extLst>
          </p:nvPr>
        </p:nvGraphicFramePr>
        <p:xfrm>
          <a:off x="2339752" y="3068960"/>
          <a:ext cx="4968552" cy="121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081780" imgH="1002030" progId="ISISServer">
                  <p:embed/>
                </p:oleObj>
              </mc:Choice>
              <mc:Fallback>
                <p:oleObj name="ISIS/Draw Sketch" r:id="rId2" imgW="4081780" imgH="100203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068960"/>
                        <a:ext cx="4968552" cy="121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320697"/>
              </p:ext>
            </p:extLst>
          </p:nvPr>
        </p:nvGraphicFramePr>
        <p:xfrm>
          <a:off x="2195736" y="4941168"/>
          <a:ext cx="4768081" cy="1278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3711014" imgH="1003424" progId="ISISServer">
                  <p:embed/>
                </p:oleObj>
              </mc:Choice>
              <mc:Fallback>
                <p:oleObj name="ISIS/Draw Sketch" r:id="rId4" imgW="3711014" imgH="1003424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941168"/>
                        <a:ext cx="4768081" cy="12788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191853"/>
              </p:ext>
            </p:extLst>
          </p:nvPr>
        </p:nvGraphicFramePr>
        <p:xfrm>
          <a:off x="3995936" y="1412776"/>
          <a:ext cx="3253557" cy="1399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2819160" imgH="1209600" progId="ISISServer">
                  <p:embed/>
                </p:oleObj>
              </mc:Choice>
              <mc:Fallback>
                <p:oleObj name="ISIS/Draw Sketch" r:id="rId6" imgW="2819160" imgH="120960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412776"/>
                        <a:ext cx="3253557" cy="1399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2"/>
          <p:cNvSpPr>
            <a:spLocks noGrp="1"/>
          </p:cNvSpPr>
          <p:nvPr>
            <p:ph idx="4294967295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 нагревании кристаллических ЛВ в пробирке наблюдаются фиолетовые пары йода</a:t>
            </a:r>
          </a:p>
          <a:p>
            <a:pPr eaLnBrk="1" hangingPunct="1">
              <a:buFontTx/>
              <a:buChar char="-"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- при нагревании ЛВ с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конц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фиолето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-вые пары йода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596026C-6D45-4C94-9BF1-DE31F9D1DC40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1067874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07950" y="188913"/>
            <a:ext cx="8928100" cy="6553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Минерализация со смесью для спекания в тигле: ЛВ с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KNO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прокаливают до обугливания,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охлаж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-ют,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доб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-ют воду, фильтруют. К фил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ту (содержит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KI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+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хлф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хлорную воду или хлорамин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после встряхивания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хлф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слой окрашивается в розовый или фиолетовый цвет</a:t>
            </a: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endParaRPr lang="en-US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endParaRPr lang="en-US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KI +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+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                     +</a:t>
            </a:r>
            <a:endParaRPr lang="ru-RU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endParaRPr lang="en-US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algn="r" eaLnBrk="1" hangingPunct="1">
              <a:lnSpc>
                <a:spcPct val="50000"/>
              </a:lnSpc>
              <a:buFontTx/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Na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KCl</a:t>
            </a:r>
            <a:endParaRPr lang="ru-RU" altLang="ru-RU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1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378214"/>
              </p:ext>
            </p:extLst>
          </p:nvPr>
        </p:nvGraphicFramePr>
        <p:xfrm>
          <a:off x="1835696" y="4221088"/>
          <a:ext cx="25146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546860" imgH="585470" progId="ISISServer">
                  <p:embed/>
                </p:oleObj>
              </mc:Choice>
              <mc:Fallback>
                <p:oleObj name="ISIS/Draw Sketch" r:id="rId2" imgW="1546860" imgH="58547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221088"/>
                        <a:ext cx="2514600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606836"/>
              </p:ext>
            </p:extLst>
          </p:nvPr>
        </p:nvGraphicFramePr>
        <p:xfrm>
          <a:off x="6516216" y="4221088"/>
          <a:ext cx="21907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348803" imgH="583848" progId="ISISServer">
                  <p:embed/>
                </p:oleObj>
              </mc:Choice>
              <mc:Fallback>
                <p:oleObj name="ISIS/Draw Sketch" r:id="rId4" imgW="1348803" imgH="583848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4221088"/>
                        <a:ext cx="219075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81B1D4F-D727-40A8-959A-2678936037D5}" type="slidenum">
              <a:rPr lang="ru-RU" altLang="ru-RU" smtClean="0"/>
              <a:pPr eaLnBrk="1" hangingPunct="1"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6306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Восстановительная минерализация </a:t>
            </a:r>
          </a:p>
          <a:p>
            <a:pPr marL="0" indent="0" algn="r" eaLnBrk="1" hangingPunct="1">
              <a:buFontTx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амидотризоевой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к-ты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 + 3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Zn + 9NaOH +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marL="0" indent="0" eaLnBrk="1" hangingPunct="1">
              <a:buFontTx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+ 3NaI + 2CH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COONa + 3NaZn(OH)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Tx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охлаждения р-р фильтруют. В фильтрате определяют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нитратом серебра в кислой среде или реакцией окисления до йода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459" name="Объект 1"/>
          <p:cNvGraphicFramePr>
            <a:graphicFrameLocks noChangeAspect="1"/>
          </p:cNvGraphicFramePr>
          <p:nvPr/>
        </p:nvGraphicFramePr>
        <p:xfrm>
          <a:off x="179388" y="1125538"/>
          <a:ext cx="3101975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825980" imgH="1209861" progId="ISISServer">
                  <p:embed/>
                </p:oleObj>
              </mc:Choice>
              <mc:Fallback>
                <p:oleObj name="ISIS/Draw Sketch" r:id="rId2" imgW="2825980" imgH="1209861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125538"/>
                        <a:ext cx="3101975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Объект 3"/>
          <p:cNvGraphicFramePr>
            <a:graphicFrameLocks noChangeAspect="1"/>
          </p:cNvGraphicFramePr>
          <p:nvPr/>
        </p:nvGraphicFramePr>
        <p:xfrm>
          <a:off x="7489825" y="1412875"/>
          <a:ext cx="14176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987856" imgH="335618" progId="ISISServer">
                  <p:embed/>
                </p:oleObj>
              </mc:Choice>
              <mc:Fallback>
                <p:oleObj name="ISIS/Draw Sketch" r:id="rId4" imgW="987856" imgH="335618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825" y="1412875"/>
                        <a:ext cx="141763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575" y="1628775"/>
            <a:ext cx="917575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62" name="Объект 4"/>
          <p:cNvGraphicFramePr>
            <a:graphicFrameLocks noChangeAspect="1"/>
          </p:cNvGraphicFramePr>
          <p:nvPr/>
        </p:nvGraphicFramePr>
        <p:xfrm>
          <a:off x="250825" y="3079750"/>
          <a:ext cx="1944688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7" imgW="1404030" imgH="947466" progId="ISISServer">
                  <p:embed/>
                </p:oleObj>
              </mc:Choice>
              <mc:Fallback>
                <p:oleObj name="ISIS/Draw Sketch" r:id="rId7" imgW="1404030" imgH="947466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079750"/>
                        <a:ext cx="1944688" cy="1300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3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627438"/>
            <a:ext cx="16557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7D2919A-3EB0-46FB-8C75-7560902953C4}" type="slidenum">
              <a:rPr lang="ru-RU" altLang="ru-RU" smtClean="0"/>
              <a:pPr eaLnBrk="1" hangingPunct="1"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1878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Минерализация фторсодержащих соединений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>
                <a:latin typeface="Times New Roman" pitchFamily="18" charset="0"/>
              </a:rPr>
              <a:t>Сплавление со смесью для спекания </a:t>
            </a:r>
            <a:endParaRPr lang="en-US" altLang="ru-RU" sz="2800" b="1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</a:rPr>
              <a:t>(K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CO</a:t>
            </a:r>
            <a:r>
              <a:rPr lang="en-US" altLang="ru-RU" sz="2800" baseline="-25000" dirty="0">
                <a:latin typeface="Times New Roman" pitchFamily="18" charset="0"/>
              </a:rPr>
              <a:t>3 </a:t>
            </a:r>
            <a:r>
              <a:rPr lang="en-US" altLang="ru-RU" sz="2800" dirty="0">
                <a:latin typeface="Times New Roman" pitchFamily="18" charset="0"/>
              </a:rPr>
              <a:t>+ KNO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)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 KF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  далее открывают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F</a:t>
            </a:r>
            <a:r>
              <a:rPr lang="ru-RU" altLang="ru-RU" sz="2800" baseline="30000" dirty="0">
                <a:latin typeface="Times New Roman" pitchFamily="18" charset="0"/>
                <a:sym typeface="Symbol"/>
              </a:rPr>
              <a:t></a:t>
            </a:r>
            <a:endParaRPr lang="en-US" altLang="ru-RU" sz="2800" baseline="30000" dirty="0">
              <a:latin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1.                 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KF + CaCl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 CaF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 + 2KCl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                                  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      </a:t>
            </a:r>
            <a:r>
              <a:rPr lang="ru-RU" altLang="ru-RU" sz="2800" baseline="30000" dirty="0">
                <a:latin typeface="Times New Roman" pitchFamily="18" charset="0"/>
                <a:sym typeface="Symbol" pitchFamily="18" charset="2"/>
              </a:rPr>
              <a:t>белая</a:t>
            </a:r>
            <a:r>
              <a:rPr lang="en-US" altLang="ru-RU" sz="2800" baseline="300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ru-RU" altLang="ru-RU" sz="2800" baseline="30000" dirty="0">
                <a:latin typeface="Times New Roman" pitchFamily="18" charset="0"/>
                <a:sym typeface="Symbol" pitchFamily="18" charset="2"/>
              </a:rPr>
              <a:t>опалесценция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2. Образование бесцветного комплекса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KF + Fe(SCN)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 Na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3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[FeF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6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] + 3 </a:t>
            </a:r>
            <a:r>
              <a:rPr lang="en-US" altLang="ru-RU" sz="2800" dirty="0" err="1">
                <a:latin typeface="Times New Roman" pitchFamily="18" charset="0"/>
                <a:sym typeface="Symbol"/>
              </a:rPr>
              <a:t>NaSCN</a:t>
            </a:r>
            <a:endParaRPr lang="ru-RU" altLang="ru-RU" sz="2800" dirty="0">
              <a:latin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                          </a:t>
            </a:r>
            <a:r>
              <a:rPr lang="ru-RU" altLang="ru-RU" sz="2800" baseline="30000" dirty="0">
                <a:latin typeface="Times New Roman" pitchFamily="18" charset="0"/>
                <a:sym typeface="Symbol" pitchFamily="18" charset="2"/>
              </a:rPr>
              <a:t>красный                 бесцветный</a:t>
            </a:r>
            <a:endParaRPr lang="en-US" altLang="ru-RU" sz="2800" baseline="30000" dirty="0">
              <a:latin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3. Изменение окраски цирконий ализаринового комплекса</a:t>
            </a:r>
          </a:p>
          <a:p>
            <a:pPr marL="0" indent="0" eaLnBrk="1" hangingPunct="1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7D2919A-3EB0-46FB-8C75-7560902953C4}" type="slidenum">
              <a:rPr lang="ru-RU" altLang="ru-RU" smtClean="0"/>
              <a:pPr eaLnBrk="1" hangingPunct="1">
                <a:defRPr/>
              </a:pPr>
              <a:t>17</a:t>
            </a:fld>
            <a:endParaRPr lang="ru-RU" alt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414" y="4365104"/>
            <a:ext cx="5832648" cy="207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2417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</a:rPr>
              <a:t>Фторурацил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         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</a:rPr>
              <a:t>Тегафур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latin typeface="Times New Roman" pitchFamily="18" charset="0"/>
              </a:rPr>
              <a:t> </a:t>
            </a: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latin typeface="Times New Roman" pitchFamily="18" charset="0"/>
              </a:rPr>
              <a:t>Сплавление со смесью для спекания </a:t>
            </a:r>
            <a:endParaRPr lang="en-US" altLang="ru-RU" sz="2800" b="1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</a:rPr>
              <a:t>(K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CO</a:t>
            </a:r>
            <a:r>
              <a:rPr lang="en-US" altLang="ru-RU" sz="2800" baseline="-25000" dirty="0">
                <a:latin typeface="Times New Roman" pitchFamily="18" charset="0"/>
              </a:rPr>
              <a:t>3 </a:t>
            </a:r>
            <a:r>
              <a:rPr lang="en-US" altLang="ru-RU" sz="2800" dirty="0">
                <a:latin typeface="Times New Roman" pitchFamily="18" charset="0"/>
              </a:rPr>
              <a:t>+ KNO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)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 KF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  добавляют воду, фильтруют. К фильтрату при рН 4-5 добавляют р-р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CaCl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 CaF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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Можно также открыть по обесцвечиванию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Fe(SCN)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 или изменению окраски цирконий-ализаринового комплекса</a:t>
            </a:r>
            <a:endParaRPr lang="en-US" altLang="ru-RU" sz="28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DB0477B-3938-4A1D-9342-2E1187FF512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ru-RU" altLang="ru-RU" sz="140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217680"/>
              </p:ext>
            </p:extLst>
          </p:nvPr>
        </p:nvGraphicFramePr>
        <p:xfrm>
          <a:off x="971600" y="1052736"/>
          <a:ext cx="1656184" cy="1741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026005" imgH="1079271" progId="ISISServer">
                  <p:embed/>
                </p:oleObj>
              </mc:Choice>
              <mc:Fallback>
                <p:oleObj name="ISIS/Draw Sketch" r:id="rId2" imgW="1026005" imgH="1079271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52736"/>
                        <a:ext cx="1656184" cy="1741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235141"/>
              </p:ext>
            </p:extLst>
          </p:nvPr>
        </p:nvGraphicFramePr>
        <p:xfrm>
          <a:off x="5796136" y="908720"/>
          <a:ext cx="1770633" cy="2275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263949" imgH="1619830" progId="ISISServer">
                  <p:embed/>
                </p:oleObj>
              </mc:Choice>
              <mc:Fallback>
                <p:oleObj name="ISIS/Draw Sketch" r:id="rId4" imgW="1263949" imgH="161983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908720"/>
                        <a:ext cx="1770633" cy="22754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1895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сжигания в колбе с кислородом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(качественный и количественный анализ)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Применяется для определения содержания </a:t>
            </a: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брома, йода, селена, серы, фосфора, фтора и хлора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лек.средствах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(техника эксперимента см. ОФС т.1, ГФ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XIV)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Определение хлора и брома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Поглощающая жидкость – 6% раствор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2800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Кач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анализ – открывают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-ионы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колич.определения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к р-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бромфеноловый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синий и по каплям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до перехода желтой окраски в синюю. Затем +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дифенилкарбазон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и титруют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Hg(NO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от желтой до светло-фиолетовой окраски.</a:t>
            </a: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Идентификация элементорганических лекарственных средств (соединения серы, фосфора, галогенов)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  Т.к. в элементорганических ЛС атомы связаны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ковалентно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необходимым условием их определения является предварительная минерализация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  При этом происходит частичное или полное разрушение органической части молекулы до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воды и соответствующего иона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9411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Определение йода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 + 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  I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Поглощающая жидкость – р-р </a:t>
            </a:r>
            <a:r>
              <a:rPr lang="en-US" altLang="ru-RU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ru-RU" altLang="ru-RU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Сжигание в атмосфере кислорода приводит к окислению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до свободного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растворяюще-гося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в р-ре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с образование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гипойодит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йодид-ионов: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2NaOH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NaI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NaIO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4791984-6ECA-45FA-9F85-1D0795DE7D7E}" type="slidenum">
              <a:rPr lang="ru-RU" altLang="ru-RU" smtClean="0"/>
              <a:pPr eaLnBrk="1" hangingPunct="1">
                <a:defRPr/>
              </a:pPr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6437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Для окисления образовавшихся 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altLang="ru-RU" baseline="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и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IO</a:t>
            </a:r>
            <a:r>
              <a:rPr lang="en-US" altLang="ru-RU" baseline="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 колбу вносят р-р ацетата брома до появления желтого окрашивания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Br</a:t>
            </a:r>
            <a:r>
              <a:rPr lang="en-US" altLang="ru-RU" baseline="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(CH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COO)</a:t>
            </a:r>
            <a:r>
              <a:rPr lang="en-US" altLang="ru-RU" baseline="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NaI + H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 </a:t>
            </a:r>
          </a:p>
          <a:p>
            <a:pPr marL="0" indent="0" algn="r" eaLnBrk="1" hangingPunct="1">
              <a:lnSpc>
                <a:spcPct val="120000"/>
              </a:lnSpc>
              <a:buFontTx/>
              <a:buNone/>
            </a:pP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Br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+ 2CH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COOH + NaIO</a:t>
            </a:r>
            <a:endParaRPr lang="ru-RU" altLang="ru-RU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algn="ctr" eaLnBrk="1" hangingPunct="1">
              <a:lnSpc>
                <a:spcPct val="120000"/>
              </a:lnSpc>
              <a:buFontTx/>
              <a:buNone/>
            </a:pP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NaI + NaIO + 5Br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+ 5H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  2NaIO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+ 10HBr </a:t>
            </a:r>
            <a:endParaRPr lang="ru-RU" altLang="ru-RU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buFontTx/>
              <a:buNone/>
            </a:pP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Для удаления остатка 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Br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добавляют конц. 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HCOOH</a:t>
            </a: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до обесцвечивания р-ра</a:t>
            </a:r>
            <a:endParaRPr lang="en-US" altLang="ru-RU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Br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</a:rPr>
              <a:t> + HCOOH </a:t>
            </a:r>
            <a:r>
              <a:rPr lang="en-US" altLang="ru-RU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2HBr + CO</a:t>
            </a:r>
            <a:r>
              <a:rPr lang="en-US" altLang="ru-RU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73CE419-B2B7-4E0F-8FD6-10D74D91F672}" type="slidenum">
              <a:rPr lang="ru-RU" altLang="ru-RU" smtClean="0"/>
              <a:pPr eaLnBrk="1" hangingPunct="1">
                <a:defRPr/>
              </a:pPr>
              <a:t>21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59402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191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Далее добавляют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р-р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выдерживают 5 минут в темном месте и титруют выделившийся йод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+ 5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+ 3H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3I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+ 2SO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2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+ 3H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endParaRPr lang="ru-RU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NaI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Na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Ind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крахмал, 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||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к.о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marL="0" indent="0"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лиотиронина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 = 1/18 (в молекуле 3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т.к.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ru-RU" altLang="ru-RU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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6e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I</a:t>
            </a:r>
            <a:r>
              <a:rPr lang="en-US" altLang="ru-RU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+5</a:t>
            </a:r>
            <a:endParaRPr lang="ru-RU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D6CE629A-0EEA-48C4-A9CA-13725285B0C8}" type="slidenum">
              <a:rPr lang="ru-RU" altLang="ru-RU" smtClean="0"/>
              <a:pPr eaLnBrk="1" hangingPunct="1">
                <a:defRPr/>
              </a:pPr>
              <a:t>22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2961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Определение серы</a:t>
            </a:r>
          </a:p>
          <a:p>
            <a:pPr marL="0" indent="0"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Поглощающая жидкость – 6% раствор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 сжигании образуется сульфат-ион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Для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колич.определения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уксусную кислоту, смесь индикатора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торина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с метиленовым синим и титруют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Ba(NO</a:t>
            </a:r>
            <a:r>
              <a:rPr lang="en-US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от жёлто-зеленого до розового окрашивания.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Определение фосфора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Поглощающая жидкость – раствор серной кислоты. Количественное определение –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спектрофотометрически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  <a:p>
            <a:pPr marL="0" indent="0" eaLnBrk="1" hangingPunct="1">
              <a:buFontTx/>
              <a:buNone/>
            </a:pPr>
            <a:endParaRPr lang="en-US" altLang="ru-RU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23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 Метод основан на минерализации ЛС под действием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конц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При нагревании в присутствии катализатора (смесь К</a:t>
            </a:r>
            <a:r>
              <a:rPr lang="ru-RU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и/или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и/или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TiO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При этом азот превращается в аммония сульфат. При +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выделяется аммиак, который перегоняют в приемник с борной кислотой (прямое титрование); серной или хлористоводородной (обратное титрование)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Параллельно проводят контрольный опыт</a:t>
            </a:r>
          </a:p>
          <a:p>
            <a:pPr marL="0" indent="0"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Выделяют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полный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Къельдаля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модифицированный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(половинчатый) метод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Къельдаля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(прямое титрование)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24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9" y="188913"/>
            <a:ext cx="5040684" cy="6480175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Прибор для определения азота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парообразователь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2- предохранительная трубка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3- колба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Къельдаля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помещается ЛС,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конц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., катализаторы)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4- воронка с зажимом (5) для подачи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6-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брызгоуловитель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7- холодильник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8- колба приёмник с борной кислотой(прямое титр-е); серной или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(обратное титрование)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25</a:t>
            </a:fld>
            <a:endParaRPr lang="ru-RU" altLang="ru-RU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053" y="1115244"/>
            <a:ext cx="3626443" cy="4402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Модифицированный метод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Модифицированный (половинчатый) метод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Къельдаля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(стадия минерализации пропускается) применяется для ЛВ, содержащих амидную группу: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Никотинамид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 +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HCl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Cl +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endParaRPr lang="en-US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никотиамида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)=1,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смешанный (метиловый красный + метиленовый синий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:1)) титруют от зеленой до красно-фиолетовой окраски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*H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H[B(OH)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06DB863-499F-4956-B906-A123BC7A3783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ru-RU" altLang="ru-RU" sz="1400"/>
          </a:p>
        </p:txBody>
      </p:sp>
      <p:graphicFrame>
        <p:nvGraphicFramePr>
          <p:cNvPr id="28676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648259"/>
              </p:ext>
            </p:extLst>
          </p:nvPr>
        </p:nvGraphicFramePr>
        <p:xfrm>
          <a:off x="1475656" y="2132856"/>
          <a:ext cx="601980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198101" imgH="839366" progId="ISISServer">
                  <p:embed/>
                </p:oleObj>
              </mc:Choice>
              <mc:Fallback>
                <p:oleObj name="ISIS/Draw Sketch" r:id="rId2" imgW="4198101" imgH="839366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132856"/>
                        <a:ext cx="6019800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7439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Никетамид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Модифицированный (половинчатый) метод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(С</a:t>
            </a:r>
            <a:r>
              <a:rPr lang="ru-RU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(С</a:t>
            </a:r>
            <a:r>
              <a:rPr lang="ru-RU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(С</a:t>
            </a:r>
            <a:r>
              <a:rPr lang="ru-RU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 +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HCl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(С</a:t>
            </a:r>
            <a:r>
              <a:rPr lang="ru-RU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Cl + </a:t>
            </a:r>
          </a:p>
          <a:p>
            <a:pPr marL="0" indent="0" algn="r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endParaRPr lang="en-US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никетамида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)=1,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смешанный</a:t>
            </a:r>
          </a:p>
        </p:txBody>
      </p:sp>
      <p:sp>
        <p:nvSpPr>
          <p:cNvPr id="3072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E4B0DED-0AD6-417E-8B02-3B384325C22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ru-RU" altLang="ru-RU" sz="1400"/>
          </a:p>
        </p:txBody>
      </p:sp>
      <p:graphicFrame>
        <p:nvGraphicFramePr>
          <p:cNvPr id="30724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052571"/>
              </p:ext>
            </p:extLst>
          </p:nvPr>
        </p:nvGraphicFramePr>
        <p:xfrm>
          <a:off x="1115616" y="1628800"/>
          <a:ext cx="6705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867200" imgH="838080" progId="ISISServer">
                  <p:embed/>
                </p:oleObj>
              </mc:Choice>
              <mc:Fallback>
                <p:oleObj name="ISIS/Draw Sketch" r:id="rId2" imgW="4867200" imgH="8380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628800"/>
                        <a:ext cx="6705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9" y="2543230"/>
            <a:ext cx="1512168" cy="241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75291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52400" y="152400"/>
            <a:ext cx="8785225" cy="633571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Полный метод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Никетамид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+ 2NaOH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 +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+ 2H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[B(OH)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 +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HCl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Cl +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 marL="0" indent="0"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никетамида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)=1,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marL="0" indent="0" eaLnBrk="1" hangingPunct="1">
              <a:buFontTx/>
              <a:buNone/>
            </a:pP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смешанный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8616662-3E40-435A-9146-E61CFC1406FD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ru-RU" altLang="ru-RU" sz="1400"/>
          </a:p>
        </p:txBody>
      </p:sp>
      <p:graphicFrame>
        <p:nvGraphicFramePr>
          <p:cNvPr id="31748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016279"/>
              </p:ext>
            </p:extLst>
          </p:nvPr>
        </p:nvGraphicFramePr>
        <p:xfrm>
          <a:off x="1187624" y="1374775"/>
          <a:ext cx="6386512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000400" imgH="942840" progId="ISISServer">
                  <p:embed/>
                </p:oleObj>
              </mc:Choice>
              <mc:Fallback>
                <p:oleObj name="ISIS/Draw Sketch" r:id="rId2" imgW="5000400" imgH="9428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374775"/>
                        <a:ext cx="6386512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355" y="2204864"/>
            <a:ext cx="11430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41343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Модифицированный метод 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Къельдала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Пирацетам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Салициламид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(ЛВ)=1 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Полный метод 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Дипрофиллин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Примидон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дипрофиллина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)=1/4  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примидона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)=1/2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29</a:t>
            </a:fld>
            <a:endParaRPr lang="ru-RU" alt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155810"/>
              </p:ext>
            </p:extLst>
          </p:nvPr>
        </p:nvGraphicFramePr>
        <p:xfrm>
          <a:off x="323528" y="4221088"/>
          <a:ext cx="3940787" cy="1785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919485" imgH="1316432" progId="ISISServer">
                  <p:embed/>
                </p:oleObj>
              </mc:Choice>
              <mc:Fallback>
                <p:oleObj name="ISIS/Draw Sketch" r:id="rId2" imgW="2919485" imgH="1316432" progId="ISISServer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221088"/>
                        <a:ext cx="3940787" cy="17856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658088"/>
              </p:ext>
            </p:extLst>
          </p:nvPr>
        </p:nvGraphicFramePr>
        <p:xfrm>
          <a:off x="827584" y="1268760"/>
          <a:ext cx="1728192" cy="158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276200" imgH="1171440" progId="ISISServer">
                  <p:embed/>
                </p:oleObj>
              </mc:Choice>
              <mc:Fallback>
                <p:oleObj name="ISIS/Draw Sketch" r:id="rId4" imgW="1276200" imgH="11714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4" y="1268760"/>
                        <a:ext cx="1728192" cy="1586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649197"/>
              </p:ext>
            </p:extLst>
          </p:nvPr>
        </p:nvGraphicFramePr>
        <p:xfrm>
          <a:off x="5508104" y="1412776"/>
          <a:ext cx="1944216" cy="1281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1285560" imgH="847440" progId="ISISServer">
                  <p:embed/>
                </p:oleObj>
              </mc:Choice>
              <mc:Fallback>
                <p:oleObj name="ISIS/Draw Sketch" r:id="rId6" imgW="1285560" imgH="8474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08104" y="1412776"/>
                        <a:ext cx="1944216" cy="12817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277721"/>
              </p:ext>
            </p:extLst>
          </p:nvPr>
        </p:nvGraphicFramePr>
        <p:xfrm>
          <a:off x="5580112" y="4365104"/>
          <a:ext cx="2327275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8" imgW="1490980" imgH="1080770" progId="ISISServer">
                  <p:embed/>
                </p:oleObj>
              </mc:Choice>
              <mc:Fallback>
                <p:oleObj name="ISIS/Draw Sketch" r:id="rId8" imgW="1490980" imgH="108077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4365104"/>
                        <a:ext cx="2327275" cy="169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ЛС, содержащие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ковалентно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связанную серу: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сульфаниламиды, некоторые аминокислоты (цистеин,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ацетилцистеин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 метионин,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пеницилламин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), антибиотики группы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-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лактамидов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 пиримидин-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тиазола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бензолсуфонилмочевины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Окислительная минерализация серосодержащих соединений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проводят путем нагревания сухого вещества с </a:t>
            </a:r>
            <a:r>
              <a:rPr lang="en-US" alt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altLang="ru-RU" sz="2800" b="1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конц</a:t>
            </a: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(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например,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сульфаниламиды, производные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бензолсульфоновой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кислоты,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бензотиадиазина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или сплавлением со </a:t>
            </a: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смесью для спекания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(калия карбонат и калия нитрат)(например,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сульфонилмочевины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, при этом образуется сульфат-ион, который открывают хлоридом бария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5101" cy="626442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формольного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титрования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(метод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Сёренсена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 Определение азота свободных аминогрупп в препаратах аминокислот, пептидов, белков и др. проводят методом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формольного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титрования (метод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Сёренсена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 Основан на защите формальдегидом свободных аминогрупп (образование оснований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Шиффа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) и последующем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алкалиметрическом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титровании эквивалентного количества карбоксильных групп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Метод неприменим в присутствии ионов аммония, завышающих результаты определения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Параллельно проводят контрольный опыт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30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По методу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Сёренсена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кислота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глутаминовая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титруется как двухосновная кислота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инд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– ф/ф)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f</a:t>
            </a:r>
            <a:r>
              <a:rPr lang="ru-RU" sz="28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экв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(к-ты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глут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)=1/2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303965"/>
              </p:ext>
            </p:extLst>
          </p:nvPr>
        </p:nvGraphicFramePr>
        <p:xfrm>
          <a:off x="1043608" y="1844824"/>
          <a:ext cx="6862299" cy="1751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028760" imgH="1028520" progId="ISISServer">
                  <p:embed/>
                </p:oleObj>
              </mc:Choice>
              <mc:Fallback>
                <p:oleObj name="ISIS/Draw Sketch" r:id="rId2" imgW="4028760" imgH="10285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844824"/>
                        <a:ext cx="6862299" cy="17515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404248"/>
              </p:ext>
            </p:extLst>
          </p:nvPr>
        </p:nvGraphicFramePr>
        <p:xfrm>
          <a:off x="1013587" y="4441601"/>
          <a:ext cx="7271899" cy="1621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4057560" imgH="904680" progId="ISISServer">
                  <p:embed/>
                </p:oleObj>
              </mc:Choice>
              <mc:Fallback>
                <p:oleObj name="ISIS/Draw Sketch" r:id="rId4" imgW="4057560" imgH="9046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587" y="4441601"/>
                        <a:ext cx="7271899" cy="16219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285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Леводопа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Метилдопа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(титруется аналогично)</a:t>
            </a:r>
          </a:p>
          <a:p>
            <a:pPr marL="0" indent="0">
              <a:buNone/>
            </a:pP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бромтимоловый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синий </a:t>
            </a:r>
          </a:p>
          <a:p>
            <a:pPr marL="0" indent="0"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Окраска изменяется от желтой до зелено-голубой, </a:t>
            </a:r>
          </a:p>
          <a:p>
            <a:pPr marL="0" indent="0">
              <a:buNone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(ЛВ) = 1</a:t>
            </a:r>
          </a:p>
          <a:p>
            <a:pPr marL="0" indent="0">
              <a:buNone/>
            </a:pP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Леводопу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метилдопу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также можно количественно определить методом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Къельдаля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B202514-8871-4AB9-AE38-E6816AA2DB55}" type="slidenum">
              <a:rPr lang="ru-RU" altLang="ru-RU" smtClean="0"/>
              <a:pPr eaLnBrk="1" hangingPunct="1">
                <a:defRPr/>
              </a:pPr>
              <a:t>32</a:t>
            </a:fld>
            <a:endParaRPr lang="ru-RU" altLang="ru-RU"/>
          </a:p>
        </p:txBody>
      </p:sp>
      <p:graphicFrame>
        <p:nvGraphicFramePr>
          <p:cNvPr id="36868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705495"/>
              </p:ext>
            </p:extLst>
          </p:nvPr>
        </p:nvGraphicFramePr>
        <p:xfrm>
          <a:off x="683568" y="188640"/>
          <a:ext cx="7489204" cy="2139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190920" imgH="1771560" progId="ISISServer">
                  <p:embed/>
                </p:oleObj>
              </mc:Choice>
              <mc:Fallback>
                <p:oleObj name="ISIS/Draw Sketch" r:id="rId2" imgW="6190920" imgH="17715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88640"/>
                        <a:ext cx="7489204" cy="21399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008362"/>
              </p:ext>
            </p:extLst>
          </p:nvPr>
        </p:nvGraphicFramePr>
        <p:xfrm>
          <a:off x="4932040" y="2852936"/>
          <a:ext cx="3099734" cy="1228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2326640" imgH="939800" progId="ISISServer">
                  <p:embed/>
                </p:oleObj>
              </mc:Choice>
              <mc:Fallback>
                <p:oleObj name="ISIS/Draw Sketch" r:id="rId4" imgW="2326640" imgH="93980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852936"/>
                        <a:ext cx="3099734" cy="12283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21533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buNone/>
            </a:pPr>
            <a:r>
              <a:rPr lang="en-US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-Триптофан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титруется аналогично </a:t>
            </a: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ф/ф,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(ЛВ) = 1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Химизм написать см.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33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68964"/>
              </p:ext>
            </p:extLst>
          </p:nvPr>
        </p:nvGraphicFramePr>
        <p:xfrm>
          <a:off x="1475656" y="1340768"/>
          <a:ext cx="3816424" cy="1056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523960" imgH="695160" progId="ISISServer">
                  <p:embed/>
                </p:oleObj>
              </mc:Choice>
              <mc:Fallback>
                <p:oleObj name="ISIS/Draw Sketch" r:id="rId2" imgW="2523960" imgH="69516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340768"/>
                        <a:ext cx="3816424" cy="1056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34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53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Сульфаниламиды: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Сульфаниламид (стрептоцид)</a:t>
            </a: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Сульфацитамид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натрия (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сульфацил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-натрий)</a:t>
            </a: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Сульфадиметоксин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 др. сульфаниламиды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4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096718"/>
              </p:ext>
            </p:extLst>
          </p:nvPr>
        </p:nvGraphicFramePr>
        <p:xfrm>
          <a:off x="5508104" y="548680"/>
          <a:ext cx="2808312" cy="842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971436" imgH="589648" progId="ISISServer">
                  <p:embed/>
                </p:oleObj>
              </mc:Choice>
              <mc:Fallback>
                <p:oleObj name="ISIS/Draw Sketch" r:id="rId2" imgW="1971436" imgH="589648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48680"/>
                        <a:ext cx="2808312" cy="8428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477396"/>
              </p:ext>
            </p:extLst>
          </p:nvPr>
        </p:nvGraphicFramePr>
        <p:xfrm>
          <a:off x="2339752" y="3429000"/>
          <a:ext cx="4176973" cy="1045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3086100" imgH="773430" progId="ISISServer">
                  <p:embed/>
                </p:oleObj>
              </mc:Choice>
              <mc:Fallback>
                <p:oleObj name="ISIS/Draw Sketch" r:id="rId4" imgW="3086100" imgH="773430" progId="ISISServer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429000"/>
                        <a:ext cx="4176973" cy="10457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772375"/>
              </p:ext>
            </p:extLst>
          </p:nvPr>
        </p:nvGraphicFramePr>
        <p:xfrm>
          <a:off x="3635896" y="4509120"/>
          <a:ext cx="4197350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3190680" imgH="1019160" progId="ISISServer">
                  <p:embed/>
                </p:oleObj>
              </mc:Choice>
              <mc:Fallback>
                <p:oleObj name="ISIS/Draw Sketch" r:id="rId6" imgW="3190680" imgH="101916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509120"/>
                        <a:ext cx="4197350" cy="134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973368"/>
              </p:ext>
            </p:extLst>
          </p:nvPr>
        </p:nvGraphicFramePr>
        <p:xfrm>
          <a:off x="1331640" y="1556792"/>
          <a:ext cx="5411886" cy="1224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8" imgW="4410000" imgH="1000080" progId="ISISServer">
                  <p:embed/>
                </p:oleObj>
              </mc:Choice>
              <mc:Fallback>
                <p:oleObj name="ISIS/Draw Sketch" r:id="rId8" imgW="4410000" imgH="100008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556792"/>
                        <a:ext cx="5411886" cy="1224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бензотиадиазина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Гидрохлоротиазид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Пр. 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бензолсульфоновой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кислоты: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Фуросемид</a:t>
            </a: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Буметанид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5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925635"/>
              </p:ext>
            </p:extLst>
          </p:nvPr>
        </p:nvGraphicFramePr>
        <p:xfrm>
          <a:off x="4283968" y="908720"/>
          <a:ext cx="2655944" cy="1516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814888" imgH="1042138" progId="ISISServer">
                  <p:embed/>
                </p:oleObj>
              </mc:Choice>
              <mc:Fallback>
                <p:oleObj name="ISIS/Draw Sketch" r:id="rId2" imgW="1814888" imgH="1042138" progId="ISISServer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908720"/>
                        <a:ext cx="2655944" cy="1516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79259"/>
              </p:ext>
            </p:extLst>
          </p:nvPr>
        </p:nvGraphicFramePr>
        <p:xfrm>
          <a:off x="2915816" y="3284984"/>
          <a:ext cx="3739722" cy="1082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2943000" imgH="857160" progId="ISISServer">
                  <p:embed/>
                </p:oleObj>
              </mc:Choice>
              <mc:Fallback>
                <p:oleObj name="ISIS/Draw Sketch" r:id="rId4" imgW="2943000" imgH="85716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284984"/>
                        <a:ext cx="3739722" cy="1082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964849"/>
              </p:ext>
            </p:extLst>
          </p:nvPr>
        </p:nvGraphicFramePr>
        <p:xfrm>
          <a:off x="2987824" y="4797152"/>
          <a:ext cx="2452237" cy="1594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1914480" imgH="1247760" progId="ISISServer">
                  <p:embed/>
                </p:oleObj>
              </mc:Choice>
              <mc:Fallback>
                <p:oleObj name="ISIS/Draw Sketch" r:id="rId6" imgW="1914480" imgH="1247760" progId="ISISServer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797152"/>
                        <a:ext cx="2452237" cy="15948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F6E9F-2E44-487A-A187-926ECD75BF5F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10243" name="Объект 2"/>
          <p:cNvSpPr>
            <a:spLocks noGrp="1"/>
          </p:cNvSpPr>
          <p:nvPr>
            <p:ph idx="4294967295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сульфонилмочевины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Карбутамид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KNO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ru-RU" altLang="ru-RU" sz="28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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BaSO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endParaRPr lang="ru-RU" altLang="ru-RU" sz="28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en-US" altLang="ru-RU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Глибенкламид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Глипизид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Гликлазид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4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312713"/>
              </p:ext>
            </p:extLst>
          </p:nvPr>
        </p:nvGraphicFramePr>
        <p:xfrm>
          <a:off x="3779912" y="548680"/>
          <a:ext cx="4248472" cy="1025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3237917" imgH="782136" progId="ISISServer">
                  <p:embed/>
                </p:oleObj>
              </mc:Choice>
              <mc:Fallback>
                <p:oleObj name="ISIS/Draw Sketch" r:id="rId2" imgW="3237917" imgH="782136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48680"/>
                        <a:ext cx="4248472" cy="10259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936184"/>
              </p:ext>
            </p:extLst>
          </p:nvPr>
        </p:nvGraphicFramePr>
        <p:xfrm>
          <a:off x="2699792" y="2564904"/>
          <a:ext cx="5689004" cy="1168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472430" imgH="1129030" progId="ISISServer">
                  <p:embed/>
                </p:oleObj>
              </mc:Choice>
              <mc:Fallback>
                <p:oleObj name="ISIS/Draw Sketch" r:id="rId4" imgW="5472430" imgH="112903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564904"/>
                        <a:ext cx="5689004" cy="1168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547556"/>
              </p:ext>
            </p:extLst>
          </p:nvPr>
        </p:nvGraphicFramePr>
        <p:xfrm>
          <a:off x="1835696" y="3933056"/>
          <a:ext cx="6985471" cy="992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5358130" imgH="765810" progId="ISISServer">
                  <p:embed/>
                </p:oleObj>
              </mc:Choice>
              <mc:Fallback>
                <p:oleObj name="ISIS/Draw Sketch" r:id="rId6" imgW="5358130" imgH="76581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33056"/>
                        <a:ext cx="6985471" cy="992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571601"/>
              </p:ext>
            </p:extLst>
          </p:nvPr>
        </p:nvGraphicFramePr>
        <p:xfrm>
          <a:off x="2411760" y="5452079"/>
          <a:ext cx="4968552" cy="990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8" imgW="3587750" imgH="716280" progId="ISISServer">
                  <p:embed/>
                </p:oleObj>
              </mc:Choice>
              <mc:Fallback>
                <p:oleObj name="ISIS/Draw Sketch" r:id="rId8" imgW="3587750" imgH="7162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452079"/>
                        <a:ext cx="4968552" cy="990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113" y="1628800"/>
            <a:ext cx="2762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77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Восстановительная минерализация серосодержащих соединений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ЛВ сплавляют с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или нагревают с 10-30% раствором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. При этом образуется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, который можно открыть по запаху при подкислении (образуется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),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нитропруссидом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натрия(красно-фиолетовое окрашивание) или ацетатом свинца (черный осадок):</a:t>
            </a:r>
            <a:endParaRPr lang="en-US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S +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[Fe(CN)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5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NO] 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[Fe(CN)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5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NOS]</a:t>
            </a:r>
            <a:endParaRPr lang="ru-RU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                                                      красно-фиолетовый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S +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Pb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(CH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COO)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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PbS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 + 2CH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COONa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                                                 черный </a:t>
            </a:r>
            <a:endParaRPr lang="en-US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Т.обр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. открывают серу в аминокислотах, пенициллинах,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/>
              </a:rPr>
              <a:t>производных  пиримидин-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тиазола</a:t>
            </a:r>
            <a:endParaRPr lang="ru-RU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Аминокислоты: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Цистеин                        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Ацетилцистеин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Метионин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Пенициллины: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Ампициллин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8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780684"/>
              </p:ext>
            </p:extLst>
          </p:nvPr>
        </p:nvGraphicFramePr>
        <p:xfrm>
          <a:off x="827584" y="1700808"/>
          <a:ext cx="2664296" cy="855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780920" imgH="571320" progId="ISISServer">
                  <p:embed/>
                </p:oleObj>
              </mc:Choice>
              <mc:Fallback>
                <p:oleObj name="ISIS/Draw Sketch" r:id="rId2" imgW="1780920" imgH="5713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700808"/>
                        <a:ext cx="2664296" cy="8552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293122"/>
              </p:ext>
            </p:extLst>
          </p:nvPr>
        </p:nvGraphicFramePr>
        <p:xfrm>
          <a:off x="5004048" y="1556792"/>
          <a:ext cx="2951163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826256" imgH="803756" progId="ISISServer">
                  <p:embed/>
                </p:oleObj>
              </mc:Choice>
              <mc:Fallback>
                <p:oleObj name="ISIS/Draw Sketch" r:id="rId4" imgW="1826256" imgH="803756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556792"/>
                        <a:ext cx="2951163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3470"/>
              </p:ext>
            </p:extLst>
          </p:nvPr>
        </p:nvGraphicFramePr>
        <p:xfrm>
          <a:off x="2555776" y="3356992"/>
          <a:ext cx="3891123" cy="895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2609640" imgH="599760" progId="ISISServer">
                  <p:embed/>
                </p:oleObj>
              </mc:Choice>
              <mc:Fallback>
                <p:oleObj name="ISIS/Draw Sketch" r:id="rId6" imgW="2609640" imgH="59976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356992"/>
                        <a:ext cx="3891123" cy="8950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718863"/>
              </p:ext>
            </p:extLst>
          </p:nvPr>
        </p:nvGraphicFramePr>
        <p:xfrm>
          <a:off x="3275856" y="5157192"/>
          <a:ext cx="3528392" cy="1270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8" imgW="3200400" imgH="1152360" progId="ISISServer">
                  <p:embed/>
                </p:oleObj>
              </mc:Choice>
              <mc:Fallback>
                <p:oleObj name="ISIS/Draw Sketch" r:id="rId8" imgW="3200400" imgH="11523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75856" y="5157192"/>
                        <a:ext cx="3528392" cy="1270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Фосфорсодержащие соединения (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пиридоксальфосфат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 минерализуют при кипячении с концентрированной азотной кислот до фосфат-ионов, которые открывают реакцией с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молибдатом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аммония: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PO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+ 12(NH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MoO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+ 21HNO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 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(NH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PO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12MoO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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2H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O + 21NH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NO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+ 1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0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H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O</a:t>
            </a:r>
          </a:p>
          <a:p>
            <a:pPr>
              <a:lnSpc>
                <a:spcPct val="60000"/>
              </a:lnSpc>
              <a:buNone/>
            </a:pPr>
            <a:r>
              <a:rPr lang="ru-RU" altLang="ru-RU" sz="2800" dirty="0">
                <a:latin typeface="Times New Roman" pitchFamily="18" charset="0"/>
              </a:rPr>
              <a:t>                        желтый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Пиридоксальфосфат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90CD11F-12AA-4BDF-A497-E0418D8DF26C}" type="slidenum">
              <a:rPr lang="ru-RU" altLang="ru-RU" smtClean="0"/>
              <a:pPr eaLnBrk="1" hangingPunct="1">
                <a:defRPr/>
              </a:pPr>
              <a:t>9</a:t>
            </a:fld>
            <a:endParaRPr lang="ru-RU" alt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601248"/>
              </p:ext>
            </p:extLst>
          </p:nvPr>
        </p:nvGraphicFramePr>
        <p:xfrm>
          <a:off x="3059832" y="4869160"/>
          <a:ext cx="2736304" cy="139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613480" imgH="1321365" progId="ISISServer">
                  <p:embed/>
                </p:oleObj>
              </mc:Choice>
              <mc:Fallback>
                <p:oleObj name="ISIS/Draw Sketch" r:id="rId2" imgW="2613480" imgH="1321365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869160"/>
                        <a:ext cx="2736304" cy="1395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1964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4816</TotalTime>
  <Words>1695</Words>
  <Application>Microsoft Office PowerPoint</Application>
  <PresentationFormat>Экран (4:3)</PresentationFormat>
  <Paragraphs>295</Paragraphs>
  <Slides>34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 Abdullina</cp:lastModifiedBy>
  <cp:revision>48</cp:revision>
  <dcterms:created xsi:type="dcterms:W3CDTF">2020-10-12T20:30:51Z</dcterms:created>
  <dcterms:modified xsi:type="dcterms:W3CDTF">2021-04-25T18:44:04Z</dcterms:modified>
</cp:coreProperties>
</file>