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83" r:id="rId7"/>
    <p:sldId id="269" r:id="rId8"/>
    <p:sldId id="268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354904" y="237994"/>
            <a:ext cx="11837096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Элеутерококка колючего корневища и корни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Eleutherococci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senticosi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rhizomata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et radices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Элеутерококк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колючий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Eletherococcus</a:t>
            </a:r>
            <a:r>
              <a:rPr kumimoji="0" lang="en-US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i="1" dirty="0" err="1" smtClean="0">
                <a:latin typeface="Times New Roman" pitchFamily="18" charset="0"/>
                <a:cs typeface="Times New Roman" pitchFamily="18" charset="0"/>
              </a:rPr>
              <a:t>senticosus</a:t>
            </a:r>
            <a:endParaRPr kumimoji="0" lang="ru-RU" sz="4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</a:t>
            </a:r>
            <a:r>
              <a:rPr kumimoji="0" lang="en-US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Rupr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et Maxim.)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сем.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Аралиевые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Araliaceae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 descr="C:\Users\User\Downloads\69ea2256feb71024a801f1118f645e07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6744" y="3377919"/>
            <a:ext cx="5843864" cy="32608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 descr="C:\Users\User\Downloads\Yeleuterokokk_kolyuchij_12_HQ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3203" y="0"/>
            <a:ext cx="7478798" cy="6858000"/>
          </a:xfrm>
          <a:prstGeom prst="rect">
            <a:avLst/>
          </a:prstGeom>
          <a:noFill/>
        </p:spPr>
      </p:pic>
      <p:pic>
        <p:nvPicPr>
          <p:cNvPr id="13315" name="Picture 3" descr="E:\Фото растений\Корневища и корни 1\Eleutherococcus senticosus\2187_268ef83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74372" y="0"/>
            <a:ext cx="51435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74751" y="4692951"/>
            <a:ext cx="23734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 smtClean="0"/>
              <a:t>элеутерозид</a:t>
            </a:r>
            <a:r>
              <a:rPr lang="ru-RU" sz="2800" dirty="0" smtClean="0"/>
              <a:t> В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382702" y="4786739"/>
            <a:ext cx="44831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элеутерозид</a:t>
            </a: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endParaRPr lang="ru-RU" sz="28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2289" name="Object 1"/>
          <p:cNvGraphicFramePr>
            <a:graphicFrameLocks noChangeAspect="1"/>
          </p:cNvGraphicFramePr>
          <p:nvPr/>
        </p:nvGraphicFramePr>
        <p:xfrm>
          <a:off x="948889" y="1679772"/>
          <a:ext cx="2893466" cy="25414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1" name="CS ChemDraw Drawing" r:id="rId3" imgW="2127126" imgH="1869125" progId="ChemDraw.Document.6.0">
                  <p:embed/>
                </p:oleObj>
              </mc:Choice>
              <mc:Fallback>
                <p:oleObj name="CS ChemDraw Drawing" r:id="rId3" imgW="2127126" imgH="1869125" progId="ChemDraw.Document.6.0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8889" y="1679772"/>
                        <a:ext cx="2893466" cy="25414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0" name="Object 2"/>
          <p:cNvGraphicFramePr>
            <a:graphicFrameLocks noChangeAspect="1"/>
          </p:cNvGraphicFramePr>
          <p:nvPr/>
        </p:nvGraphicFramePr>
        <p:xfrm>
          <a:off x="5423768" y="966142"/>
          <a:ext cx="6066459" cy="38438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2" name="CS ChemDraw Drawing" r:id="rId5" imgW="4372396" imgH="2770455" progId="ChemDraw.Document.6.0">
                  <p:embed/>
                </p:oleObj>
              </mc:Choice>
              <mc:Fallback>
                <p:oleObj name="CS ChemDraw Drawing" r:id="rId5" imgW="4372396" imgH="2770455" progId="ChemDraw.Document.6.0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3768" y="966142"/>
                        <a:ext cx="6066459" cy="38438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19522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237995" y="826718"/>
            <a:ext cx="11799518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Корневища и корни элеутерококка колючего включены в ГФ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XI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– ФС.2.5.0053.15. Стандартизуются по содержанию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элеутерозида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В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определяемого методом ВЭЖХ со спектрофотометрической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детекцией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при 266 нм (не менее 0,03%). Сырье, предназначенное для получения экстрактов стандартизуется по содержанию суммы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элеутерозидов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 пересчете на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элеутерозид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В, определяемой спектрофотометрическим методом при 278 нм (не менее 0,3%).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Корни элеутерококка колючего в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EuPh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8</a:t>
            </a:r>
            <a:r>
              <a:rPr kumimoji="0" lang="ru-RU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стандартизуются по содержанию суммы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элеутерозидов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В и Е (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),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определяемой методом ВЭЖХ со спектрофотометрической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детекцией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при 220 нм (не менее 0,08%).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270600" y="246020"/>
            <a:ext cx="80523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элеутерококка колючего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39" y="977030"/>
            <a:ext cx="3920647" cy="58809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484" y="978383"/>
            <a:ext cx="3923673" cy="587961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8668" y="987107"/>
            <a:ext cx="3916944" cy="5870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39" y="994894"/>
            <a:ext cx="3306263" cy="5863106"/>
          </a:xfrm>
          <a:prstGeom prst="rect">
            <a:avLst/>
          </a:prstGeom>
        </p:spPr>
      </p:pic>
      <p:pic>
        <p:nvPicPr>
          <p:cNvPr id="8193" name="Picture 1" descr="C:\Users\User\Downloads\Nastojka-eleuterokokk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69710" y="977030"/>
            <a:ext cx="5751589" cy="5880970"/>
          </a:xfrm>
          <a:prstGeom prst="rect">
            <a:avLst/>
          </a:prstGeom>
          <a:noFill/>
        </p:spPr>
      </p:pic>
      <p:pic>
        <p:nvPicPr>
          <p:cNvPr id="8194" name="Picture 2" descr="C:\Users\User\Downloads\foto3_kakoy_eleuterokokk_luchshe_v_tabletkah_ili_zhidkiy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6200000">
            <a:off x="7541832" y="2553601"/>
            <a:ext cx="5918548" cy="26902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845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835" y="0"/>
            <a:ext cx="8183772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569" y="-10983"/>
            <a:ext cx="3125387" cy="6868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39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 descr="F:\ЛЕКАРСТВЕННЫЕ РАСТЕНИЯ\Фитопрепараты\Клиофит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1666" y="0"/>
            <a:ext cx="4572000" cy="6856143"/>
          </a:xfrm>
          <a:prstGeom prst="rect">
            <a:avLst/>
          </a:prstGeom>
          <a:noFill/>
        </p:spPr>
      </p:pic>
      <p:pic>
        <p:nvPicPr>
          <p:cNvPr id="6146" name="Picture 2" descr="C:\Users\User\Downloads\efade31a2f5315553d3325d8e42e264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8717" y="0"/>
            <a:ext cx="5937337" cy="68632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455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662</TotalTime>
  <Words>129</Words>
  <Application>Microsoft Office PowerPoint</Application>
  <PresentationFormat>Широкоэкранный</PresentationFormat>
  <Paragraphs>12</Paragraphs>
  <Slides>8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CS ChemDraw Drawing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113</cp:revision>
  <dcterms:created xsi:type="dcterms:W3CDTF">2017-09-02T10:15:39Z</dcterms:created>
  <dcterms:modified xsi:type="dcterms:W3CDTF">2019-09-05T11:43:15Z</dcterms:modified>
</cp:coreProperties>
</file>