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2942" y="100513"/>
            <a:ext cx="117494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Золототысячника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Centaurii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Золототысячник обыкновенный       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Centaurium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erythraea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зонтичный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umbellatum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Gilib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Moench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Золототысячник красивый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Centaurium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pulchellum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Sw.)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Горечавковые                             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Gentianaceae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3" y="0"/>
            <a:ext cx="51453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31" y="0"/>
            <a:ext cx="514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938" y="4571867"/>
            <a:ext cx="11461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</a:t>
            </a:r>
            <a:r>
              <a:rPr lang="ru-RU" sz="2800" dirty="0"/>
              <a:t> </a:t>
            </a:r>
            <a:r>
              <a:rPr lang="ru-RU" sz="2800" dirty="0" smtClean="0"/>
              <a:t>        </a:t>
            </a:r>
            <a:r>
              <a:rPr lang="ru-RU" sz="2800" dirty="0" err="1" smtClean="0"/>
              <a:t>сверциамарин</a:t>
            </a:r>
            <a:r>
              <a:rPr lang="ru-RU" sz="2800" dirty="0" smtClean="0"/>
              <a:t>         </a:t>
            </a:r>
            <a:r>
              <a:rPr lang="ru-RU" sz="2800" dirty="0" err="1" smtClean="0"/>
              <a:t>генциопикрин</a:t>
            </a:r>
            <a:r>
              <a:rPr lang="ru-RU" sz="2800" dirty="0" smtClean="0"/>
              <a:t>                </a:t>
            </a:r>
            <a:r>
              <a:rPr lang="ru-RU" sz="2800" dirty="0" err="1"/>
              <a:t>сверозид</a:t>
            </a:r>
            <a:endParaRPr lang="ru-RU" sz="2800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31205"/>
              </p:ext>
            </p:extLst>
          </p:nvPr>
        </p:nvGraphicFramePr>
        <p:xfrm>
          <a:off x="1970304" y="1345420"/>
          <a:ext cx="8251392" cy="275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S ChemDraw Drawing" r:id="rId3" imgW="5624857" imgH="1871006" progId="ChemDraw.Document.6.0">
                  <p:embed/>
                </p:oleObj>
              </mc:Choice>
              <mc:Fallback>
                <p:oleObj name="CS ChemDraw Drawing" r:id="rId3" imgW="5624857" imgH="1871006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304" y="1345420"/>
                        <a:ext cx="8251392" cy="2756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0938" y="3936867"/>
            <a:ext cx="11461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</a:t>
            </a:r>
            <a:r>
              <a:rPr lang="ru-RU" sz="2800" dirty="0"/>
              <a:t> </a:t>
            </a:r>
            <a:r>
              <a:rPr lang="ru-RU" sz="2800" dirty="0" smtClean="0"/>
              <a:t>        </a:t>
            </a:r>
            <a:r>
              <a:rPr lang="ru-RU" sz="2800" dirty="0" err="1" smtClean="0"/>
              <a:t>алпизарин</a:t>
            </a:r>
            <a:r>
              <a:rPr lang="ru-RU" sz="2800" dirty="0" smtClean="0"/>
              <a:t>                                                       </a:t>
            </a:r>
            <a:r>
              <a:rPr lang="ru-RU" sz="2800" dirty="0" err="1"/>
              <a:t>гентизин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719563"/>
              </p:ext>
            </p:extLst>
          </p:nvPr>
        </p:nvGraphicFramePr>
        <p:xfrm>
          <a:off x="1074737" y="1341438"/>
          <a:ext cx="9822143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CS ChemDraw Drawing" r:id="rId3" imgW="6266234" imgH="1287410" progId="ChemDraw.Document.6.0">
                  <p:embed/>
                </p:oleObj>
              </mc:Choice>
              <mc:Fallback>
                <p:oleObj name="CS ChemDraw Drawing" r:id="rId3" imgW="6266234" imgH="128741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7" y="1341438"/>
                        <a:ext cx="9822143" cy="2024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1259567"/>
            <a:ext cx="10972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/>
              <a:t>Трава золототысячника включена в ГФ </a:t>
            </a:r>
            <a:r>
              <a:rPr lang="en-US" sz="3600" dirty="0"/>
              <a:t>XIV</a:t>
            </a:r>
            <a:r>
              <a:rPr lang="ru-RU" sz="3600" dirty="0"/>
              <a:t> – ФС.2.5.0075.18, стандартизуется по содержанию суммы </a:t>
            </a:r>
            <a:r>
              <a:rPr lang="ru-RU" sz="3600" dirty="0" err="1"/>
              <a:t>ксантонов</a:t>
            </a:r>
            <a:r>
              <a:rPr lang="ru-RU" sz="3600" dirty="0"/>
              <a:t> в пересчете на </a:t>
            </a:r>
            <a:r>
              <a:rPr lang="ru-RU" sz="3600" dirty="0" err="1"/>
              <a:t>алпизарин</a:t>
            </a:r>
            <a:r>
              <a:rPr lang="ru-RU" sz="3600" dirty="0"/>
              <a:t> (не менее 1,5%), определяемой методом дифференциальной </a:t>
            </a:r>
            <a:r>
              <a:rPr lang="ru-RU" sz="3600" dirty="0" err="1"/>
              <a:t>спектрофотометрии</a:t>
            </a:r>
            <a:r>
              <a:rPr lang="ru-RU" sz="3600" dirty="0"/>
              <a:t> после реакции с AlCl</a:t>
            </a:r>
            <a:r>
              <a:rPr lang="ru-RU" sz="3600" baseline="-25000" dirty="0"/>
              <a:t>3</a:t>
            </a:r>
            <a:r>
              <a:rPr lang="ru-RU" sz="3600" dirty="0"/>
              <a:t>. </a:t>
            </a:r>
          </a:p>
          <a:p>
            <a:pPr algn="just"/>
            <a:r>
              <a:rPr lang="ru-RU" sz="3600" dirty="0" smtClean="0"/>
              <a:t>       Трава </a:t>
            </a:r>
            <a:r>
              <a:rPr lang="ru-RU" sz="3600" dirty="0"/>
              <a:t>золототысячника обыкновенного включена в </a:t>
            </a:r>
            <a:r>
              <a:rPr lang="en-US" sz="3600" dirty="0" err="1"/>
              <a:t>EuPh</a:t>
            </a:r>
            <a:r>
              <a:rPr lang="ru-RU" sz="3600" dirty="0"/>
              <a:t> 8 и стандартизуется по показателю горечи (не менее 2000).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0365" y="258546"/>
            <a:ext cx="6443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золототысячника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Admin\Downloads\Золототысячника трав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0700"/>
            <a:ext cx="3695489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:\ЛЕКАРСТВЕННЫЕ РАСТЕНИЯ\Фитопрепараты\Канефрон Н раств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88" y="1790700"/>
            <a:ext cx="38004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:\ЛЕКАРСТВЕННЫЕ РАСТЕНИЯ\Фитопрепараты\Канефрон Н драж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278060"/>
            <a:ext cx="45910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wnloads\Нефростен раств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093"/>
            <a:ext cx="6107113" cy="61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Нефростен табл. 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5" y="543721"/>
            <a:ext cx="6186485" cy="61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109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204</cp:revision>
  <dcterms:created xsi:type="dcterms:W3CDTF">2017-09-02T10:15:39Z</dcterms:created>
  <dcterms:modified xsi:type="dcterms:W3CDTF">2021-09-30T15:33:40Z</dcterms:modified>
</cp:coreProperties>
</file>