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648" r:id="rId1"/>
  </p:sldMasterIdLst>
  <p:sldIdLst>
    <p:sldId id="257" r:id="rId2"/>
    <p:sldId id="258" r:id="rId3"/>
    <p:sldId id="259" r:id="rId4"/>
    <p:sldId id="262" r:id="rId5"/>
    <p:sldId id="260" r:id="rId6"/>
    <p:sldId id="261" r:id="rId7"/>
    <p:sldId id="263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30.09.2021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405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30.09.2021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467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30.09.2021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614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30.09.2021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259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30.09.2021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675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30.09.2021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132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30.09.2021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509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30.09.2021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503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30.09.2021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909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30.09.2021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490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30.09.2021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21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E6D94-A02E-48CB-9021-7403DD38B537}" type="datetimeFigureOut">
              <a:rPr lang="ru-RU" smtClean="0"/>
              <a:pPr/>
              <a:t>30.09.2021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76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212942" y="100513"/>
            <a:ext cx="11749414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Золототысячника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трава                   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Centaurii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herba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Золототысячник обыкновенный        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Centaurium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erythraea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Rafn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зонтичный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малый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umbellatum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Gilib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</a:t>
            </a:r>
            <a:r>
              <a:rPr lang="en-US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minor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Moench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Золототысячник красивый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Centaurium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pulchellum</a:t>
            </a:r>
            <a:r>
              <a:rPr lang="ru-RU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Sw.)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Druce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сем. Горечавковые                               </a:t>
            </a:r>
            <a:r>
              <a:rPr lang="ru-RU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Gentianaceae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              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587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793" y="0"/>
            <a:ext cx="5145338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7131" y="0"/>
            <a:ext cx="51453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49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924476" y="195220"/>
            <a:ext cx="43636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Химический состав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50938" y="4571867"/>
            <a:ext cx="114613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      </a:t>
            </a:r>
            <a:r>
              <a:rPr lang="en-US" sz="2800" dirty="0" smtClean="0"/>
              <a:t>   </a:t>
            </a:r>
            <a:r>
              <a:rPr lang="ru-RU" sz="2800" dirty="0"/>
              <a:t> </a:t>
            </a:r>
            <a:r>
              <a:rPr lang="ru-RU" sz="2800" dirty="0" smtClean="0"/>
              <a:t>        </a:t>
            </a:r>
            <a:r>
              <a:rPr lang="ru-RU" sz="2800" dirty="0" err="1" smtClean="0"/>
              <a:t>сверциамарин</a:t>
            </a:r>
            <a:r>
              <a:rPr lang="ru-RU" sz="2800" dirty="0" smtClean="0"/>
              <a:t>         </a:t>
            </a:r>
            <a:r>
              <a:rPr lang="ru-RU" sz="2800" dirty="0" err="1" smtClean="0"/>
              <a:t>генциопикрин</a:t>
            </a:r>
            <a:r>
              <a:rPr lang="ru-RU" sz="2800" dirty="0" smtClean="0"/>
              <a:t>                </a:t>
            </a:r>
            <a:r>
              <a:rPr lang="ru-RU" sz="2800" dirty="0" err="1"/>
              <a:t>сверозид</a:t>
            </a:r>
            <a:endParaRPr lang="ru-RU" sz="2800" dirty="0"/>
          </a:p>
        </p:txBody>
      </p:sp>
      <p:sp>
        <p:nvSpPr>
          <p:cNvPr id="2" name="Rectangle 15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07031205"/>
              </p:ext>
            </p:extLst>
          </p:nvPr>
        </p:nvGraphicFramePr>
        <p:xfrm>
          <a:off x="1970304" y="1345420"/>
          <a:ext cx="8251392" cy="27566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2" name="CS ChemDraw Drawing" r:id="rId3" imgW="5624857" imgH="1871006" progId="ChemDraw.Document.6.0">
                  <p:embed/>
                </p:oleObj>
              </mc:Choice>
              <mc:Fallback>
                <p:oleObj name="CS ChemDraw Drawing" r:id="rId3" imgW="5624857" imgH="1871006" progId="ChemDraw.Document.6.0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0304" y="1345420"/>
                        <a:ext cx="8251392" cy="275668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6469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450938" y="3936867"/>
            <a:ext cx="1146131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      </a:t>
            </a:r>
            <a:r>
              <a:rPr lang="en-US" sz="2800" dirty="0" smtClean="0"/>
              <a:t>   </a:t>
            </a:r>
            <a:r>
              <a:rPr lang="ru-RU" sz="2800" dirty="0"/>
              <a:t> </a:t>
            </a:r>
            <a:r>
              <a:rPr lang="ru-RU" sz="2800" dirty="0" smtClean="0"/>
              <a:t>        </a:t>
            </a:r>
            <a:r>
              <a:rPr lang="ru-RU" sz="2800" dirty="0" err="1" smtClean="0"/>
              <a:t>алпизарин</a:t>
            </a:r>
            <a:r>
              <a:rPr lang="ru-RU" sz="2800" dirty="0" smtClean="0"/>
              <a:t>                                                       </a:t>
            </a:r>
            <a:r>
              <a:rPr lang="ru-RU" sz="2800" dirty="0" err="1"/>
              <a:t>гентизин</a:t>
            </a:r>
            <a:endParaRPr lang="ru-RU" sz="2800" dirty="0"/>
          </a:p>
          <a:p>
            <a:r>
              <a:rPr lang="ru-RU" sz="2800" dirty="0"/>
              <a:t> </a:t>
            </a:r>
          </a:p>
        </p:txBody>
      </p:sp>
      <p:sp>
        <p:nvSpPr>
          <p:cNvPr id="2" name="Rectangle 15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96719563"/>
              </p:ext>
            </p:extLst>
          </p:nvPr>
        </p:nvGraphicFramePr>
        <p:xfrm>
          <a:off x="1074737" y="1341438"/>
          <a:ext cx="9822143" cy="2024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3" name="CS ChemDraw Drawing" r:id="rId3" imgW="6266234" imgH="1287410" progId="ChemDraw.Document.6.0">
                  <p:embed/>
                </p:oleObj>
              </mc:Choice>
              <mc:Fallback>
                <p:oleObj name="CS ChemDraw Drawing" r:id="rId3" imgW="6266234" imgH="1287410" progId="ChemDraw.Document.6.0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4737" y="1341438"/>
                        <a:ext cx="9822143" cy="202406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23864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24476" y="0"/>
            <a:ext cx="37144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Стандартизация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7865" y="903106"/>
            <a:ext cx="1175173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latin typeface="Times New Roman" panose="02020603050405020304" pitchFamily="18" charset="0"/>
              </a:rPr>
              <a:t>      </a:t>
            </a:r>
            <a:endParaRPr lang="ru-RU" sz="3200" dirty="0">
              <a:effectLst/>
            </a:endParaRPr>
          </a:p>
        </p:txBody>
      </p:sp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609600" y="1259567"/>
            <a:ext cx="10972800" cy="5201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3600" dirty="0"/>
              <a:t>Трава золототысячника включена в ГФ </a:t>
            </a:r>
            <a:r>
              <a:rPr lang="en-US" sz="3600" dirty="0"/>
              <a:t>XIV</a:t>
            </a:r>
            <a:r>
              <a:rPr lang="ru-RU" sz="3600" dirty="0"/>
              <a:t> – ФС.2.5.0075.18, стандартизуется по содержанию суммы </a:t>
            </a:r>
            <a:r>
              <a:rPr lang="ru-RU" sz="3600" dirty="0" err="1"/>
              <a:t>ксантонов</a:t>
            </a:r>
            <a:r>
              <a:rPr lang="ru-RU" sz="3600" dirty="0"/>
              <a:t> в пересчете на </a:t>
            </a:r>
            <a:r>
              <a:rPr lang="ru-RU" sz="3600" dirty="0" err="1"/>
              <a:t>алпизарин</a:t>
            </a:r>
            <a:r>
              <a:rPr lang="ru-RU" sz="3600" dirty="0"/>
              <a:t> (не менее 1,5%), определяемой методом дифференциальной </a:t>
            </a:r>
            <a:r>
              <a:rPr lang="ru-RU" sz="3600" dirty="0" err="1"/>
              <a:t>спектрофотометрии</a:t>
            </a:r>
            <a:r>
              <a:rPr lang="ru-RU" sz="3600" dirty="0"/>
              <a:t> после реакции с AlCl</a:t>
            </a:r>
            <a:r>
              <a:rPr lang="ru-RU" sz="3600" baseline="-25000" dirty="0"/>
              <a:t>3</a:t>
            </a:r>
            <a:r>
              <a:rPr lang="ru-RU" sz="3600" dirty="0"/>
              <a:t>. </a:t>
            </a:r>
          </a:p>
          <a:p>
            <a:pPr algn="just"/>
            <a:r>
              <a:rPr lang="ru-RU" sz="3600" dirty="0" smtClean="0"/>
              <a:t>       Трава </a:t>
            </a:r>
            <a:r>
              <a:rPr lang="ru-RU" sz="3600" dirty="0"/>
              <a:t>золототысячника обыкновенного включена в </a:t>
            </a:r>
            <a:r>
              <a:rPr lang="en-US" sz="3600" dirty="0" err="1"/>
              <a:t>EuPh</a:t>
            </a:r>
            <a:r>
              <a:rPr lang="ru-RU" sz="3600" dirty="0"/>
              <a:t> 8 и стандартизуется по показателю горечи (не менее 2000).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978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360365" y="258546"/>
            <a:ext cx="644304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Препараты золототысячника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14338" name="Picture 2" descr="C:\Users\Admin\Downloads\Золототысячника трава 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790700"/>
            <a:ext cx="3695489" cy="506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 descr="I:\ЛЕКАРСТВЕННЫЕ РАСТЕНИЯ\Фитопрепараты\Канефрон Н раствор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5488" y="1790700"/>
            <a:ext cx="3800475" cy="506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I:\ЛЕКАРСТВЕННЫЕ РАСТЕНИЯ\Фитопрепараты\Канефрон Н драже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0950" y="2278060"/>
            <a:ext cx="4591050" cy="357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120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Admin\Downloads\Нефростен раствор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3093"/>
            <a:ext cx="6107113" cy="6107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3" name="Picture 3" descr="C:\Users\Admin\Downloads\Нефростен табл. 1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1215" y="543721"/>
            <a:ext cx="6186485" cy="6186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2716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1273</TotalTime>
  <Words>109</Words>
  <Application>Microsoft Office PowerPoint</Application>
  <PresentationFormat>Широкоэкранный</PresentationFormat>
  <Paragraphs>18</Paragraphs>
  <Slides>7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Тема Office</vt:lpstr>
      <vt:lpstr>CS ChemDraw Drawing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204</cp:revision>
  <dcterms:created xsi:type="dcterms:W3CDTF">2017-09-02T10:15:39Z</dcterms:created>
  <dcterms:modified xsi:type="dcterms:W3CDTF">2021-09-30T15:33:40Z</dcterms:modified>
</cp:coreProperties>
</file>