
<file path=[Content_Types].xml><?xml version="1.0" encoding="utf-8"?>
<Types xmlns="http://schemas.openxmlformats.org/package/2006/content-types"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7" r:id="rId5"/>
    <p:sldId id="260" r:id="rId6"/>
    <p:sldId id="261" r:id="rId7"/>
    <p:sldId id="262" r:id="rId8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016" autoAdjust="0"/>
    <p:restoredTop sz="94434" autoAdjust="0"/>
  </p:normalViewPr>
  <p:slideViewPr>
    <p:cSldViewPr snapToGrid="0">
      <p:cViewPr varScale="1">
        <p:scale>
          <a:sx n="76" d="100"/>
          <a:sy n="76" d="100"/>
        </p:scale>
        <p:origin x="126" y="66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pPr/>
              <a:t>12.10.2017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664053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pPr/>
              <a:t>12.10.2017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964671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pPr/>
              <a:t>12.10.2017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716142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pPr/>
              <a:t>12.10.2017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442596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pPr/>
              <a:t>12.10.2017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756756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pPr/>
              <a:t>12.10.2017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271320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pPr/>
              <a:t>12.10.2017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225096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pPr/>
              <a:t>12.10.2017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725035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pPr/>
              <a:t>12.10.2017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159094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pPr/>
              <a:t>12.10.2017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454908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pPr/>
              <a:t>12.10.2017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422182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76E6D94-A02E-48CB-9021-7403DD38B537}" type="datetimeFigureOut">
              <a:rPr lang="ru-RU" smtClean="0"/>
              <a:pPr/>
              <a:t>12.10.2017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4C78C71-05A2-45BA-9D9A-C296646E02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567691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39521" y="0"/>
            <a:ext cx="11950700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>
                <a:latin typeface="Times New Roman" panose="02020603050405020304" pitchFamily="18" charset="0"/>
              </a:rPr>
              <a:t>Облепихи </a:t>
            </a:r>
            <a:r>
              <a:rPr lang="ru-RU" sz="3600" b="1" dirty="0" err="1">
                <a:latin typeface="Times New Roman" panose="02020603050405020304" pitchFamily="18" charset="0"/>
              </a:rPr>
              <a:t>крушиновидной</a:t>
            </a:r>
            <a:r>
              <a:rPr lang="ru-RU" sz="3600" b="1" dirty="0">
                <a:latin typeface="Times New Roman" panose="02020603050405020304" pitchFamily="18" charset="0"/>
              </a:rPr>
              <a:t> плоды свежие</a:t>
            </a:r>
            <a:endParaRPr lang="ru-RU" sz="3600" dirty="0"/>
          </a:p>
          <a:p>
            <a:r>
              <a:rPr lang="ru-RU" sz="3600" b="1" dirty="0" smtClean="0">
                <a:latin typeface="Times New Roman" panose="02020603050405020304" pitchFamily="18" charset="0"/>
              </a:rPr>
              <a:t>                                 </a:t>
            </a:r>
            <a:r>
              <a:rPr lang="en-US" sz="3600" b="1" dirty="0" err="1" smtClean="0">
                <a:latin typeface="Times New Roman" panose="02020603050405020304" pitchFamily="18" charset="0"/>
              </a:rPr>
              <a:t>Hippopha</a:t>
            </a:r>
            <a:r>
              <a:rPr lang="ru-RU" sz="3600" b="1" dirty="0">
                <a:latin typeface="Times New Roman" panose="02020603050405020304" pitchFamily="18" charset="0"/>
              </a:rPr>
              <a:t>ё</a:t>
            </a:r>
            <a:r>
              <a:rPr lang="en-US" sz="3600" b="1" dirty="0">
                <a:latin typeface="Times New Roman" panose="02020603050405020304" pitchFamily="18" charset="0"/>
              </a:rPr>
              <a:t>s </a:t>
            </a:r>
            <a:r>
              <a:rPr lang="en-US" sz="3600" b="1" dirty="0" err="1">
                <a:latin typeface="Times New Roman" panose="02020603050405020304" pitchFamily="18" charset="0"/>
              </a:rPr>
              <a:t>rhamnoidis</a:t>
            </a:r>
            <a:r>
              <a:rPr lang="en-US" sz="3600" b="1" dirty="0">
                <a:latin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</a:rPr>
              <a:t>fructus</a:t>
            </a:r>
            <a:r>
              <a:rPr lang="en-US" sz="3600" b="1" dirty="0">
                <a:latin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</a:rPr>
              <a:t>recentes</a:t>
            </a:r>
            <a:endParaRPr lang="ru-RU" sz="3600" dirty="0"/>
          </a:p>
          <a:p>
            <a:r>
              <a:rPr lang="ru-RU" sz="3600" b="1" dirty="0">
                <a:latin typeface="Times New Roman" panose="02020603050405020304" pitchFamily="18" charset="0"/>
              </a:rPr>
              <a:t>Облепихи </a:t>
            </a:r>
            <a:r>
              <a:rPr lang="ru-RU" sz="3600" b="1" dirty="0" err="1">
                <a:latin typeface="Times New Roman" panose="02020603050405020304" pitchFamily="18" charset="0"/>
              </a:rPr>
              <a:t>крушиновидной</a:t>
            </a:r>
            <a:r>
              <a:rPr lang="ru-RU" sz="3600" b="1" dirty="0">
                <a:latin typeface="Times New Roman" panose="02020603050405020304" pitchFamily="18" charset="0"/>
              </a:rPr>
              <a:t> плоды сухие</a:t>
            </a:r>
            <a:endParaRPr lang="ru-RU" sz="3600" dirty="0"/>
          </a:p>
          <a:p>
            <a:r>
              <a:rPr lang="ru-RU" sz="3600" b="1" dirty="0" smtClean="0">
                <a:latin typeface="Times New Roman" panose="02020603050405020304" pitchFamily="18" charset="0"/>
              </a:rPr>
              <a:t>                                  </a:t>
            </a:r>
            <a:r>
              <a:rPr lang="en-US" sz="3600" b="1" dirty="0" err="1" smtClean="0">
                <a:latin typeface="Times New Roman" panose="02020603050405020304" pitchFamily="18" charset="0"/>
              </a:rPr>
              <a:t>Hippopha</a:t>
            </a:r>
            <a:r>
              <a:rPr lang="ru-RU" sz="3600" b="1" dirty="0">
                <a:latin typeface="Times New Roman" panose="02020603050405020304" pitchFamily="18" charset="0"/>
              </a:rPr>
              <a:t>ё</a:t>
            </a:r>
            <a:r>
              <a:rPr lang="en-US" sz="3600" b="1" dirty="0">
                <a:latin typeface="Times New Roman" panose="02020603050405020304" pitchFamily="18" charset="0"/>
              </a:rPr>
              <a:t>s </a:t>
            </a:r>
            <a:r>
              <a:rPr lang="en-US" sz="3600" b="1" dirty="0" err="1">
                <a:latin typeface="Times New Roman" panose="02020603050405020304" pitchFamily="18" charset="0"/>
              </a:rPr>
              <a:t>rhamnoidis</a:t>
            </a:r>
            <a:r>
              <a:rPr lang="en-US" sz="3600" b="1" dirty="0">
                <a:latin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</a:rPr>
              <a:t>fructus</a:t>
            </a:r>
            <a:r>
              <a:rPr lang="en-US" sz="3600" b="1" dirty="0">
                <a:latin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</a:rPr>
              <a:t>sicci</a:t>
            </a:r>
            <a:endParaRPr lang="ru-RU" sz="3600" dirty="0"/>
          </a:p>
          <a:p>
            <a:pPr algn="just"/>
            <a:r>
              <a:rPr lang="ru-RU" sz="3600" dirty="0">
                <a:latin typeface="Times New Roman" panose="02020603050405020304" pitchFamily="18" charset="0"/>
              </a:rPr>
              <a:t>Облепиха </a:t>
            </a:r>
            <a:r>
              <a:rPr lang="ru-RU" sz="3600" dirty="0" err="1">
                <a:latin typeface="Times New Roman" panose="02020603050405020304" pitchFamily="18" charset="0"/>
              </a:rPr>
              <a:t>крушиновидная</a:t>
            </a:r>
            <a:r>
              <a:rPr lang="ru-RU" sz="3600" dirty="0">
                <a:latin typeface="Times New Roman" panose="02020603050405020304" pitchFamily="18" charset="0"/>
              </a:rPr>
              <a:t>  </a:t>
            </a:r>
            <a:r>
              <a:rPr lang="ru-RU" sz="3600" dirty="0" smtClean="0">
                <a:latin typeface="Times New Roman" panose="02020603050405020304" pitchFamily="18" charset="0"/>
              </a:rPr>
              <a:t>             </a:t>
            </a:r>
            <a:r>
              <a:rPr lang="en-US" sz="3600" i="1" dirty="0" err="1">
                <a:latin typeface="Times New Roman" panose="02020603050405020304" pitchFamily="18" charset="0"/>
              </a:rPr>
              <a:t>Hippopha</a:t>
            </a:r>
            <a:r>
              <a:rPr lang="ru-RU" sz="3600" i="1" dirty="0">
                <a:latin typeface="Times New Roman" panose="02020603050405020304" pitchFamily="18" charset="0"/>
              </a:rPr>
              <a:t>ё </a:t>
            </a:r>
            <a:r>
              <a:rPr lang="en-US" sz="3600" i="1" dirty="0" err="1">
                <a:latin typeface="Times New Roman" panose="02020603050405020304" pitchFamily="18" charset="0"/>
              </a:rPr>
              <a:t>rhamnoides</a:t>
            </a:r>
            <a:r>
              <a:rPr lang="en-US" sz="3600" i="1" dirty="0">
                <a:latin typeface="Times New Roman" panose="02020603050405020304" pitchFamily="18" charset="0"/>
              </a:rPr>
              <a:t> </a:t>
            </a:r>
            <a:r>
              <a:rPr lang="en-US" sz="3600" dirty="0">
                <a:latin typeface="Times New Roman" panose="02020603050405020304" pitchFamily="18" charset="0"/>
              </a:rPr>
              <a:t>L</a:t>
            </a:r>
            <a:r>
              <a:rPr lang="ru-RU" sz="3600" dirty="0">
                <a:latin typeface="Times New Roman" panose="02020603050405020304" pitchFamily="18" charset="0"/>
              </a:rPr>
              <a:t>.</a:t>
            </a:r>
            <a:endParaRPr lang="ru-RU" sz="3600" dirty="0"/>
          </a:p>
          <a:p>
            <a:pPr algn="just"/>
            <a:r>
              <a:rPr lang="ru-RU" sz="3600" dirty="0">
                <a:latin typeface="Times New Roman" panose="02020603050405020304" pitchFamily="18" charset="0"/>
              </a:rPr>
              <a:t>сем. Лоховые                                    </a:t>
            </a:r>
            <a:r>
              <a:rPr lang="ru-RU" sz="3600" dirty="0" smtClean="0">
                <a:latin typeface="Times New Roman" panose="02020603050405020304" pitchFamily="18" charset="0"/>
              </a:rPr>
              <a:t> </a:t>
            </a:r>
            <a:r>
              <a:rPr lang="en-US" sz="3600" i="1" dirty="0" err="1" smtClean="0">
                <a:latin typeface="Times New Roman" panose="02020603050405020304" pitchFamily="18" charset="0"/>
              </a:rPr>
              <a:t>Elaeagnaceae</a:t>
            </a:r>
            <a:endParaRPr lang="ru-RU" sz="3600" dirty="0">
              <a:effectLst/>
            </a:endParaRPr>
          </a:p>
        </p:txBody>
      </p:sp>
      <p:pic>
        <p:nvPicPr>
          <p:cNvPr id="3082" name="Picture 10" descr="https://im0-tub-ru.yandex.net/i?id=96594a7cc87a54802f8a2b4d6cb4be66&amp;n=1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41699" y="3501565"/>
            <a:ext cx="4478741" cy="33564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958759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18" descr="http://zagorod-dv.ru/upload/iblock/869/869f750fb5b57170c5a566a85ef2bdde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17503" y="0"/>
            <a:ext cx="5574497" cy="68580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858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44900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3924476" y="195220"/>
            <a:ext cx="4363695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dirty="0" smtClean="0">
                <a:solidFill>
                  <a:srgbClr val="C00000"/>
                </a:solidFill>
              </a:rPr>
              <a:t>Химический состав</a:t>
            </a:r>
            <a:endParaRPr lang="ru-RU" sz="4000" dirty="0">
              <a:solidFill>
                <a:srgbClr val="C00000"/>
              </a:solidFill>
            </a:endParaRPr>
          </a:p>
        </p:txBody>
      </p:sp>
      <p:sp>
        <p:nvSpPr>
          <p:cNvPr id="4" name="Rectangle 143"/>
          <p:cNvSpPr>
            <a:spLocks noChangeArrowheads="1"/>
          </p:cNvSpPr>
          <p:nvPr/>
        </p:nvSpPr>
        <p:spPr bwMode="auto">
          <a:xfrm>
            <a:off x="742120" y="995871"/>
            <a:ext cx="16035127" cy="45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1" name="Rectangle 147"/>
          <p:cNvSpPr>
            <a:spLocks noChangeArrowheads="1"/>
          </p:cNvSpPr>
          <p:nvPr/>
        </p:nvSpPr>
        <p:spPr bwMode="auto">
          <a:xfrm>
            <a:off x="1736034" y="1134354"/>
            <a:ext cx="23039793" cy="45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4" name="Rectangle 151"/>
          <p:cNvSpPr>
            <a:spLocks noChangeArrowheads="1"/>
          </p:cNvSpPr>
          <p:nvPr/>
        </p:nvSpPr>
        <p:spPr bwMode="auto">
          <a:xfrm flipV="1">
            <a:off x="1434904" y="2307584"/>
            <a:ext cx="19597749" cy="502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7" name="Rectangle 154"/>
          <p:cNvSpPr>
            <a:spLocks noChangeArrowheads="1"/>
          </p:cNvSpPr>
          <p:nvPr/>
        </p:nvSpPr>
        <p:spPr bwMode="auto">
          <a:xfrm>
            <a:off x="900332" y="1272837"/>
            <a:ext cx="16079514" cy="45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0" name="Rectangle 157"/>
          <p:cNvSpPr>
            <a:spLocks noChangeArrowheads="1"/>
          </p:cNvSpPr>
          <p:nvPr/>
        </p:nvSpPr>
        <p:spPr bwMode="auto">
          <a:xfrm>
            <a:off x="2246741" y="903106"/>
            <a:ext cx="11984898" cy="45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2" name="Прямоугольник 21"/>
          <p:cNvSpPr/>
          <p:nvPr/>
        </p:nvSpPr>
        <p:spPr>
          <a:xfrm>
            <a:off x="5404578" y="3266330"/>
            <a:ext cx="172047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800" dirty="0">
                <a:latin typeface="Calibri" panose="020F0502020204030204" pitchFamily="34" charset="0"/>
                <a:cs typeface="Calibri" panose="020F0502020204030204" pitchFamily="34" charset="0"/>
              </a:rPr>
              <a:t>β-каротин</a:t>
            </a:r>
            <a:endParaRPr lang="ru-RU" sz="2800" dirty="0"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3" name="Rectangle 159"/>
          <p:cNvSpPr>
            <a:spLocks noChangeArrowheads="1"/>
          </p:cNvSpPr>
          <p:nvPr/>
        </p:nvSpPr>
        <p:spPr bwMode="auto">
          <a:xfrm>
            <a:off x="900333" y="3103116"/>
            <a:ext cx="21123182" cy="45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5" name="Прямоугольник 24"/>
          <p:cNvSpPr/>
          <p:nvPr/>
        </p:nvSpPr>
        <p:spPr>
          <a:xfrm>
            <a:off x="5521789" y="5605952"/>
            <a:ext cx="148604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ликопин</a:t>
            </a:r>
            <a:endParaRPr lang="ru-RU" sz="2800" dirty="0"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34904" y="1383694"/>
            <a:ext cx="8476529" cy="1742281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0332" y="4298893"/>
            <a:ext cx="10661658" cy="12690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46939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43"/>
          <p:cNvSpPr>
            <a:spLocks noChangeArrowheads="1"/>
          </p:cNvSpPr>
          <p:nvPr/>
        </p:nvSpPr>
        <p:spPr bwMode="auto">
          <a:xfrm>
            <a:off x="742120" y="995871"/>
            <a:ext cx="16035127" cy="45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1" name="Rectangle 147"/>
          <p:cNvSpPr>
            <a:spLocks noChangeArrowheads="1"/>
          </p:cNvSpPr>
          <p:nvPr/>
        </p:nvSpPr>
        <p:spPr bwMode="auto">
          <a:xfrm>
            <a:off x="1736034" y="1134354"/>
            <a:ext cx="23039793" cy="45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4" name="Rectangle 151"/>
          <p:cNvSpPr>
            <a:spLocks noChangeArrowheads="1"/>
          </p:cNvSpPr>
          <p:nvPr/>
        </p:nvSpPr>
        <p:spPr bwMode="auto">
          <a:xfrm flipV="1">
            <a:off x="1434904" y="2307584"/>
            <a:ext cx="19597749" cy="502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7" name="Rectangle 154"/>
          <p:cNvSpPr>
            <a:spLocks noChangeArrowheads="1"/>
          </p:cNvSpPr>
          <p:nvPr/>
        </p:nvSpPr>
        <p:spPr bwMode="auto">
          <a:xfrm>
            <a:off x="900332" y="1272837"/>
            <a:ext cx="16079514" cy="45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2208628" y="1134354"/>
            <a:ext cx="18627566" cy="45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138801" y="1549803"/>
            <a:ext cx="13446521" cy="45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5160712" y="3933407"/>
            <a:ext cx="189122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зеаксантин</a:t>
            </a:r>
            <a:endParaRPr lang="ru-RU" sz="2800" dirty="0"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34904" y="1549803"/>
            <a:ext cx="9691212" cy="19110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61979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24476" y="195220"/>
            <a:ext cx="3714478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dirty="0" smtClean="0">
                <a:solidFill>
                  <a:srgbClr val="C00000"/>
                </a:solidFill>
              </a:rPr>
              <a:t>Стандартизация</a:t>
            </a:r>
            <a:endParaRPr lang="ru-RU" sz="4000" dirty="0">
              <a:solidFill>
                <a:srgbClr val="C00000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06400" y="1116616"/>
            <a:ext cx="11544300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3600" dirty="0" smtClean="0">
                <a:latin typeface="Times New Roman" panose="02020603050405020304" pitchFamily="18" charset="0"/>
              </a:rPr>
              <a:t>      Качество </a:t>
            </a:r>
            <a:r>
              <a:rPr lang="ru-RU" sz="3600" dirty="0">
                <a:latin typeface="Times New Roman" panose="02020603050405020304" pitchFamily="18" charset="0"/>
              </a:rPr>
              <a:t>свежих плодов облепихи </a:t>
            </a:r>
            <a:r>
              <a:rPr lang="ru-RU" sz="3600" dirty="0" err="1">
                <a:latin typeface="Times New Roman" panose="02020603050405020304" pitchFamily="18" charset="0"/>
              </a:rPr>
              <a:t>крушиновидной</a:t>
            </a:r>
            <a:r>
              <a:rPr lang="ru-RU" sz="3600" dirty="0">
                <a:latin typeface="Times New Roman" panose="02020603050405020304" pitchFamily="18" charset="0"/>
              </a:rPr>
              <a:t> регламентируется ВФС 42-1441-87. Стандартизация проводится по содержанию суммы </a:t>
            </a:r>
            <a:r>
              <a:rPr lang="ru-RU" sz="3600" dirty="0" err="1">
                <a:solidFill>
                  <a:srgbClr val="C00000"/>
                </a:solidFill>
                <a:latin typeface="Times New Roman" panose="02020603050405020304" pitchFamily="18" charset="0"/>
              </a:rPr>
              <a:t>каротиноидов</a:t>
            </a:r>
            <a:r>
              <a:rPr lang="ru-RU" sz="3600" dirty="0">
                <a:latin typeface="Times New Roman" panose="02020603050405020304" pitchFamily="18" charset="0"/>
              </a:rPr>
              <a:t> в пересчете на β-каротин, определяемой </a:t>
            </a:r>
            <a:r>
              <a:rPr lang="ru-RU" sz="3600" dirty="0" err="1" smtClean="0">
                <a:latin typeface="Times New Roman" panose="02020603050405020304" pitchFamily="18" charset="0"/>
              </a:rPr>
              <a:t>спектрофото</a:t>
            </a:r>
            <a:r>
              <a:rPr lang="ru-RU" sz="3600" dirty="0" smtClean="0">
                <a:latin typeface="Times New Roman" panose="02020603050405020304" pitchFamily="18" charset="0"/>
              </a:rPr>
              <a:t>-метрическим </a:t>
            </a:r>
            <a:r>
              <a:rPr lang="ru-RU" sz="3600" dirty="0">
                <a:latin typeface="Times New Roman" panose="02020603050405020304" pitchFamily="18" charset="0"/>
              </a:rPr>
              <a:t>методом </a:t>
            </a:r>
            <a:r>
              <a:rPr lang="ru-RU" sz="3600" dirty="0" smtClean="0">
                <a:latin typeface="Times New Roman" panose="02020603050405020304" pitchFamily="18" charset="0"/>
              </a:rPr>
              <a:t>(не </a:t>
            </a:r>
            <a:r>
              <a:rPr lang="ru-RU" sz="3600" dirty="0">
                <a:latin typeface="Times New Roman" panose="02020603050405020304" pitchFamily="18" charset="0"/>
              </a:rPr>
              <a:t>менее 10 мг%). Стандартизация сухих плодов по ТУ 64-4-72-88 осуществляется по содержанию суммы </a:t>
            </a:r>
            <a:r>
              <a:rPr lang="ru-RU" sz="3600" dirty="0" err="1">
                <a:solidFill>
                  <a:srgbClr val="C00000"/>
                </a:solidFill>
                <a:latin typeface="Times New Roman" panose="02020603050405020304" pitchFamily="18" charset="0"/>
              </a:rPr>
              <a:t>каротиноидов</a:t>
            </a:r>
            <a:r>
              <a:rPr lang="ru-RU" sz="3600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ru-RU" sz="3600" dirty="0">
                <a:latin typeface="Times New Roman" panose="02020603050405020304" pitchFamily="18" charset="0"/>
              </a:rPr>
              <a:t>(не менее 40 мг%) и содержанию</a:t>
            </a:r>
            <a:r>
              <a:rPr lang="ru-RU" sz="3600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ru-RU" sz="3600" dirty="0">
                <a:solidFill>
                  <a:srgbClr val="C00000"/>
                </a:solidFill>
                <a:latin typeface="Times New Roman" panose="02020603050405020304" pitchFamily="18" charset="0"/>
              </a:rPr>
              <a:t>жирного масла</a:t>
            </a:r>
            <a:r>
              <a:rPr lang="ru-RU" sz="3600" dirty="0">
                <a:latin typeface="Times New Roman" panose="02020603050405020304" pitchFamily="18" charset="0"/>
              </a:rPr>
              <a:t>, определяемого гравиметрическим методом (не менее 15%).</a:t>
            </a:r>
            <a:endParaRPr lang="ru-RU" sz="3600" dirty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26797844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2270600" y="246020"/>
            <a:ext cx="8483092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dirty="0" smtClean="0">
                <a:solidFill>
                  <a:srgbClr val="C00000"/>
                </a:solidFill>
              </a:rPr>
              <a:t>Препараты </a:t>
            </a:r>
            <a:r>
              <a:rPr lang="ru-RU" sz="4000" dirty="0" smtClean="0">
                <a:solidFill>
                  <a:srgbClr val="C00000"/>
                </a:solidFill>
              </a:rPr>
              <a:t>облепихи </a:t>
            </a:r>
            <a:r>
              <a:rPr lang="ru-RU" sz="4000" dirty="0" err="1" smtClean="0">
                <a:solidFill>
                  <a:srgbClr val="C00000"/>
                </a:solidFill>
              </a:rPr>
              <a:t>крушиновидной</a:t>
            </a:r>
            <a:endParaRPr lang="ru-RU" sz="4000" dirty="0">
              <a:solidFill>
                <a:srgbClr val="C00000"/>
              </a:solidFill>
            </a:endParaRPr>
          </a:p>
        </p:txBody>
      </p:sp>
      <p:pic>
        <p:nvPicPr>
          <p:cNvPr id="5150" name="Picture 30" descr="http://prozhelezu.ru/wp-content/uploads/oblepihovoe-maslo-dlya-grudi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06" r="21712"/>
          <a:stretch/>
        </p:blipFill>
        <p:spPr bwMode="auto">
          <a:xfrm>
            <a:off x="948956" y="953906"/>
            <a:ext cx="4707202" cy="59040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52" name="Picture 32" descr="https://im0-tub-ru.yandex.net/i?id=b81fa0537e929aea9d66103a0c8c1400&amp;n=1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6158" y="953906"/>
            <a:ext cx="5097534" cy="31540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56158" y="3916664"/>
            <a:ext cx="5097534" cy="29413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12076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9071" y="825500"/>
            <a:ext cx="3810000" cy="571500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81304" y="825500"/>
            <a:ext cx="4158524" cy="57150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39828" y="825500"/>
            <a:ext cx="3810000" cy="5715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93596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505</TotalTime>
  <Words>102</Words>
  <Application>Microsoft Office PowerPoint</Application>
  <PresentationFormat>Широкоэкранный</PresentationFormat>
  <Paragraphs>13</Paragraphs>
  <Slides>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2" baseType="lpstr">
      <vt:lpstr>Arial</vt:lpstr>
      <vt:lpstr>Calibri</vt:lpstr>
      <vt:lpstr>Calibri Light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85</cp:revision>
  <dcterms:created xsi:type="dcterms:W3CDTF">2017-09-02T10:15:39Z</dcterms:created>
  <dcterms:modified xsi:type="dcterms:W3CDTF">2017-10-12T16:49:47Z</dcterms:modified>
</cp:coreProperties>
</file>