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7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434" autoAdjust="0"/>
  </p:normalViewPr>
  <p:slideViewPr>
    <p:cSldViewPr snapToGrid="0">
      <p:cViewPr varScale="1">
        <p:scale>
          <a:sx n="76" d="100"/>
          <a:sy n="76" d="100"/>
        </p:scale>
        <p:origin x="12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12.10.2017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9521" y="0"/>
            <a:ext cx="119507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atin typeface="Times New Roman" panose="02020603050405020304" pitchFamily="18" charset="0"/>
              </a:rPr>
              <a:t>Облепихи </a:t>
            </a:r>
            <a:r>
              <a:rPr lang="ru-RU" sz="3600" b="1" dirty="0" err="1">
                <a:latin typeface="Times New Roman" panose="02020603050405020304" pitchFamily="18" charset="0"/>
              </a:rPr>
              <a:t>крушиновидной</a:t>
            </a:r>
            <a:r>
              <a:rPr lang="ru-RU" sz="3600" b="1" dirty="0">
                <a:latin typeface="Times New Roman" panose="02020603050405020304" pitchFamily="18" charset="0"/>
              </a:rPr>
              <a:t> плоды свежие</a:t>
            </a:r>
            <a:endParaRPr lang="ru-RU" sz="3600" dirty="0"/>
          </a:p>
          <a:p>
            <a:r>
              <a:rPr lang="ru-RU" sz="3600" b="1" dirty="0" smtClean="0">
                <a:latin typeface="Times New Roman" panose="02020603050405020304" pitchFamily="18" charset="0"/>
              </a:rPr>
              <a:t>  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Hippopha</a:t>
            </a:r>
            <a:r>
              <a:rPr lang="ru-RU" sz="3600" b="1" dirty="0">
                <a:latin typeface="Times New Roman" panose="02020603050405020304" pitchFamily="18" charset="0"/>
              </a:rPr>
              <a:t>ё</a:t>
            </a:r>
            <a:r>
              <a:rPr lang="en-US" sz="3600" b="1" dirty="0">
                <a:latin typeface="Times New Roman" panose="02020603050405020304" pitchFamily="18" charset="0"/>
              </a:rPr>
              <a:t>s </a:t>
            </a:r>
            <a:r>
              <a:rPr lang="en-US" sz="3600" b="1" dirty="0" err="1">
                <a:latin typeface="Times New Roman" panose="02020603050405020304" pitchFamily="18" charset="0"/>
              </a:rPr>
              <a:t>rhamnoidis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fructus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recentes</a:t>
            </a:r>
            <a:endParaRPr lang="ru-RU" sz="3600" dirty="0"/>
          </a:p>
          <a:p>
            <a:r>
              <a:rPr lang="ru-RU" sz="3600" b="1" dirty="0">
                <a:latin typeface="Times New Roman" panose="02020603050405020304" pitchFamily="18" charset="0"/>
              </a:rPr>
              <a:t>Облепихи </a:t>
            </a:r>
            <a:r>
              <a:rPr lang="ru-RU" sz="3600" b="1" dirty="0" err="1">
                <a:latin typeface="Times New Roman" panose="02020603050405020304" pitchFamily="18" charset="0"/>
              </a:rPr>
              <a:t>крушиновидной</a:t>
            </a:r>
            <a:r>
              <a:rPr lang="ru-RU" sz="3600" b="1" dirty="0">
                <a:latin typeface="Times New Roman" panose="02020603050405020304" pitchFamily="18" charset="0"/>
              </a:rPr>
              <a:t> плоды сухие</a:t>
            </a:r>
            <a:endParaRPr lang="ru-RU" sz="3600" dirty="0"/>
          </a:p>
          <a:p>
            <a:r>
              <a:rPr lang="ru-RU" sz="3600" b="1" dirty="0" smtClean="0">
                <a:latin typeface="Times New Roman" panose="02020603050405020304" pitchFamily="18" charset="0"/>
              </a:rPr>
              <a:t>                                  </a:t>
            </a:r>
            <a:r>
              <a:rPr lang="en-US" sz="3600" b="1" dirty="0" err="1" smtClean="0">
                <a:latin typeface="Times New Roman" panose="02020603050405020304" pitchFamily="18" charset="0"/>
              </a:rPr>
              <a:t>Hippopha</a:t>
            </a:r>
            <a:r>
              <a:rPr lang="ru-RU" sz="3600" b="1" dirty="0">
                <a:latin typeface="Times New Roman" panose="02020603050405020304" pitchFamily="18" charset="0"/>
              </a:rPr>
              <a:t>ё</a:t>
            </a:r>
            <a:r>
              <a:rPr lang="en-US" sz="3600" b="1" dirty="0">
                <a:latin typeface="Times New Roman" panose="02020603050405020304" pitchFamily="18" charset="0"/>
              </a:rPr>
              <a:t>s </a:t>
            </a:r>
            <a:r>
              <a:rPr lang="en-US" sz="3600" b="1" dirty="0" err="1">
                <a:latin typeface="Times New Roman" panose="02020603050405020304" pitchFamily="18" charset="0"/>
              </a:rPr>
              <a:t>rhamnoidis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fructus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sicci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Облепиха </a:t>
            </a:r>
            <a:r>
              <a:rPr lang="ru-RU" sz="3600" dirty="0" err="1">
                <a:latin typeface="Times New Roman" panose="02020603050405020304" pitchFamily="18" charset="0"/>
              </a:rPr>
              <a:t>крушиновидная</a:t>
            </a:r>
            <a:r>
              <a:rPr lang="ru-RU" sz="3600" dirty="0">
                <a:latin typeface="Times New Roman" panose="02020603050405020304" pitchFamily="18" charset="0"/>
              </a:rPr>
              <a:t>  </a:t>
            </a:r>
            <a:r>
              <a:rPr lang="ru-RU" sz="3600" dirty="0" smtClean="0">
                <a:latin typeface="Times New Roman" panose="02020603050405020304" pitchFamily="18" charset="0"/>
              </a:rPr>
              <a:t>             </a:t>
            </a:r>
            <a:r>
              <a:rPr lang="en-US" sz="3600" i="1" dirty="0" err="1">
                <a:latin typeface="Times New Roman" panose="02020603050405020304" pitchFamily="18" charset="0"/>
              </a:rPr>
              <a:t>Hippopha</a:t>
            </a:r>
            <a:r>
              <a:rPr lang="ru-RU" sz="3600" i="1" dirty="0">
                <a:latin typeface="Times New Roman" panose="02020603050405020304" pitchFamily="18" charset="0"/>
              </a:rPr>
              <a:t>ё </a:t>
            </a:r>
            <a:r>
              <a:rPr lang="en-US" sz="3600" i="1" dirty="0" err="1">
                <a:latin typeface="Times New Roman" panose="02020603050405020304" pitchFamily="18" charset="0"/>
              </a:rPr>
              <a:t>rhamnoides</a:t>
            </a:r>
            <a:r>
              <a:rPr lang="en-US" sz="3600" i="1" dirty="0">
                <a:latin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</a:rPr>
              <a:t>L</a:t>
            </a:r>
            <a:r>
              <a:rPr lang="ru-RU" sz="3600" dirty="0">
                <a:latin typeface="Times New Roman" panose="02020603050405020304" pitchFamily="18" charset="0"/>
              </a:rPr>
              <a:t>.</a:t>
            </a:r>
            <a:endParaRPr lang="ru-RU" sz="3600" dirty="0"/>
          </a:p>
          <a:p>
            <a:pPr algn="just"/>
            <a:r>
              <a:rPr lang="ru-RU" sz="3600" dirty="0">
                <a:latin typeface="Times New Roman" panose="02020603050405020304" pitchFamily="18" charset="0"/>
              </a:rPr>
              <a:t>сем. Лоховые                                    </a:t>
            </a:r>
            <a:r>
              <a:rPr lang="ru-RU" sz="3600" dirty="0" smtClean="0">
                <a:latin typeface="Times New Roman" panose="02020603050405020304" pitchFamily="18" charset="0"/>
              </a:rPr>
              <a:t> </a:t>
            </a:r>
            <a:r>
              <a:rPr lang="en-US" sz="3600" i="1" dirty="0" err="1" smtClean="0">
                <a:latin typeface="Times New Roman" panose="02020603050405020304" pitchFamily="18" charset="0"/>
              </a:rPr>
              <a:t>Elaeagnaceae</a:t>
            </a:r>
            <a:endParaRPr lang="ru-RU" sz="3600" dirty="0">
              <a:effectLst/>
            </a:endParaRPr>
          </a:p>
        </p:txBody>
      </p:sp>
      <p:pic>
        <p:nvPicPr>
          <p:cNvPr id="3082" name="Picture 10" descr="https://im0-tub-ru.yandex.net/i?id=96594a7cc87a54802f8a2b4d6cb4be66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699" y="3501565"/>
            <a:ext cx="4478741" cy="335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8" descr="http://zagorod-dv.ru/upload/iblock/869/869f750fb5b57170c5a566a85ef2bdd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503" y="0"/>
            <a:ext cx="5574497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 flipV="1">
            <a:off x="1434904" y="2307584"/>
            <a:ext cx="19597749" cy="5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4"/>
          <p:cNvSpPr>
            <a:spLocks noChangeArrowheads="1"/>
          </p:cNvSpPr>
          <p:nvPr/>
        </p:nvSpPr>
        <p:spPr bwMode="auto">
          <a:xfrm>
            <a:off x="900332" y="1272837"/>
            <a:ext cx="160795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157"/>
          <p:cNvSpPr>
            <a:spLocks noChangeArrowheads="1"/>
          </p:cNvSpPr>
          <p:nvPr/>
        </p:nvSpPr>
        <p:spPr bwMode="auto">
          <a:xfrm>
            <a:off x="2246741" y="903106"/>
            <a:ext cx="119848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04578" y="3266330"/>
            <a:ext cx="17204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β-каротин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159"/>
          <p:cNvSpPr>
            <a:spLocks noChangeArrowheads="1"/>
          </p:cNvSpPr>
          <p:nvPr/>
        </p:nvSpPr>
        <p:spPr bwMode="auto">
          <a:xfrm>
            <a:off x="900333" y="3103116"/>
            <a:ext cx="2112318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21789" y="5605952"/>
            <a:ext cx="14860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ликопин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4" y="1383694"/>
            <a:ext cx="8476529" cy="17422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332" y="4298893"/>
            <a:ext cx="10661658" cy="126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3"/>
          <p:cNvSpPr>
            <a:spLocks noChangeArrowheads="1"/>
          </p:cNvSpPr>
          <p:nvPr/>
        </p:nvSpPr>
        <p:spPr bwMode="auto">
          <a:xfrm>
            <a:off x="742120" y="995871"/>
            <a:ext cx="160351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47"/>
          <p:cNvSpPr>
            <a:spLocks noChangeArrowheads="1"/>
          </p:cNvSpPr>
          <p:nvPr/>
        </p:nvSpPr>
        <p:spPr bwMode="auto">
          <a:xfrm>
            <a:off x="1736034" y="1134354"/>
            <a:ext cx="2303979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151"/>
          <p:cNvSpPr>
            <a:spLocks noChangeArrowheads="1"/>
          </p:cNvSpPr>
          <p:nvPr/>
        </p:nvSpPr>
        <p:spPr bwMode="auto">
          <a:xfrm flipV="1">
            <a:off x="1434904" y="2307584"/>
            <a:ext cx="19597749" cy="5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Rectangle 154"/>
          <p:cNvSpPr>
            <a:spLocks noChangeArrowheads="1"/>
          </p:cNvSpPr>
          <p:nvPr/>
        </p:nvSpPr>
        <p:spPr bwMode="auto">
          <a:xfrm>
            <a:off x="900332" y="1272837"/>
            <a:ext cx="1607951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8628" y="1134354"/>
            <a:ext cx="1862756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8801" y="1549803"/>
            <a:ext cx="1344652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60712" y="3933407"/>
            <a:ext cx="1891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зеаксантин</a:t>
            </a:r>
            <a:endParaRPr lang="ru-RU" sz="28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904" y="1549803"/>
            <a:ext cx="9691212" cy="19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19522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6400" y="1116616"/>
            <a:ext cx="115443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smtClean="0">
                <a:latin typeface="Times New Roman" panose="02020603050405020304" pitchFamily="18" charset="0"/>
              </a:rPr>
              <a:t>      Качество </a:t>
            </a:r>
            <a:r>
              <a:rPr lang="ru-RU" sz="3600" dirty="0">
                <a:latin typeface="Times New Roman" panose="02020603050405020304" pitchFamily="18" charset="0"/>
              </a:rPr>
              <a:t>свежих плодов облепихи </a:t>
            </a:r>
            <a:r>
              <a:rPr lang="ru-RU" sz="3600" dirty="0" err="1">
                <a:latin typeface="Times New Roman" panose="02020603050405020304" pitchFamily="18" charset="0"/>
              </a:rPr>
              <a:t>крушиновидной</a:t>
            </a:r>
            <a:r>
              <a:rPr lang="ru-RU" sz="3600" dirty="0">
                <a:latin typeface="Times New Roman" panose="02020603050405020304" pitchFamily="18" charset="0"/>
              </a:rPr>
              <a:t> регламентируется ВФС 42-1441-87. Стандартизация проводится по содержанию суммы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каротиноидов</a:t>
            </a:r>
            <a:r>
              <a:rPr lang="ru-RU" sz="3600" dirty="0">
                <a:latin typeface="Times New Roman" panose="02020603050405020304" pitchFamily="18" charset="0"/>
              </a:rPr>
              <a:t> в пересчете на β-каротин, определяемой </a:t>
            </a:r>
            <a:r>
              <a:rPr lang="ru-RU" sz="3600" dirty="0" err="1" smtClean="0">
                <a:latin typeface="Times New Roman" panose="02020603050405020304" pitchFamily="18" charset="0"/>
              </a:rPr>
              <a:t>спектрофото</a:t>
            </a:r>
            <a:r>
              <a:rPr lang="ru-RU" sz="3600" dirty="0" smtClean="0">
                <a:latin typeface="Times New Roman" panose="02020603050405020304" pitchFamily="18" charset="0"/>
              </a:rPr>
              <a:t>-метрическим </a:t>
            </a:r>
            <a:r>
              <a:rPr lang="ru-RU" sz="3600" dirty="0">
                <a:latin typeface="Times New Roman" panose="02020603050405020304" pitchFamily="18" charset="0"/>
              </a:rPr>
              <a:t>методом </a:t>
            </a:r>
            <a:r>
              <a:rPr lang="ru-RU" sz="3600" dirty="0" smtClean="0">
                <a:latin typeface="Times New Roman" panose="02020603050405020304" pitchFamily="18" charset="0"/>
              </a:rPr>
              <a:t>(не </a:t>
            </a:r>
            <a:r>
              <a:rPr lang="ru-RU" sz="3600" dirty="0">
                <a:latin typeface="Times New Roman" panose="02020603050405020304" pitchFamily="18" charset="0"/>
              </a:rPr>
              <a:t>менее 10 мг%). Стандартизация сухих плодов по ТУ 64-4-72-88 осуществляется по содержанию суммы </a:t>
            </a:r>
            <a:r>
              <a:rPr lang="ru-RU" sz="3600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каротиноидов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</a:rPr>
              <a:t>(не менее 40 мг%) и содержанию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Times New Roman" panose="02020603050405020304" pitchFamily="18" charset="0"/>
              </a:rPr>
              <a:t>жирного масла</a:t>
            </a:r>
            <a:r>
              <a:rPr lang="ru-RU" sz="3600" dirty="0">
                <a:latin typeface="Times New Roman" panose="02020603050405020304" pitchFamily="18" charset="0"/>
              </a:rPr>
              <a:t>, определяемого гравиметрическим методом (не менее 15%).</a:t>
            </a:r>
            <a:endParaRPr lang="ru-RU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0600" y="246020"/>
            <a:ext cx="84830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</a:t>
            </a:r>
            <a:r>
              <a:rPr lang="ru-RU" sz="4000" dirty="0" smtClean="0">
                <a:solidFill>
                  <a:srgbClr val="C00000"/>
                </a:solidFill>
              </a:rPr>
              <a:t>облепихи </a:t>
            </a:r>
            <a:r>
              <a:rPr lang="ru-RU" sz="4000" dirty="0" err="1" smtClean="0">
                <a:solidFill>
                  <a:srgbClr val="C00000"/>
                </a:solidFill>
              </a:rPr>
              <a:t>крушиновидной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5150" name="Picture 30" descr="http://prozhelezu.ru/wp-content/uploads/oblepihovoe-maslo-dlya-grud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" r="21712"/>
          <a:stretch/>
        </p:blipFill>
        <p:spPr bwMode="auto">
          <a:xfrm>
            <a:off x="948956" y="953906"/>
            <a:ext cx="4707202" cy="590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2" name="Picture 32" descr="https://im0-tub-ru.yandex.net/i?id=b81fa0537e929aea9d66103a0c8c1400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158" y="953906"/>
            <a:ext cx="5097534" cy="315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158" y="3916664"/>
            <a:ext cx="5097534" cy="294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1" y="825500"/>
            <a:ext cx="3810000" cy="5715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304" y="825500"/>
            <a:ext cx="4158524" cy="5715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828" y="825500"/>
            <a:ext cx="381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5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102</Words>
  <Application>Microsoft Office PowerPoint</Application>
  <PresentationFormat>Широкоэкранный</PresentationFormat>
  <Paragraphs>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85</cp:revision>
  <dcterms:created xsi:type="dcterms:W3CDTF">2017-09-02T10:15:39Z</dcterms:created>
  <dcterms:modified xsi:type="dcterms:W3CDTF">2017-10-12T16:49:47Z</dcterms:modified>
</cp:coreProperties>
</file>