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4" r:id="rId8"/>
    <p:sldId id="277" r:id="rId9"/>
    <p:sldId id="278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3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944" autoAdjust="0"/>
  </p:normalViewPr>
  <p:slideViewPr>
    <p:cSldViewPr>
      <p:cViewPr varScale="1">
        <p:scale>
          <a:sx n="80" d="100"/>
          <a:sy n="8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B12B3E1-9807-46F0-9DB6-E9CE20C86EF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3C5B6AA-FD2B-4893-A2E3-7369254937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/>
              <a:t>Россия в </a:t>
            </a:r>
            <a:r>
              <a:rPr lang="en-US" i="1" dirty="0" smtClean="0"/>
              <a:t>XIX</a:t>
            </a:r>
            <a:r>
              <a:rPr lang="ru-RU" i="1" dirty="0" smtClean="0"/>
              <a:t> в.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l"/>
            <a:r>
              <a:rPr lang="ru-RU" b="1" dirty="0"/>
              <a:t>1.Россия в первой половине </a:t>
            </a:r>
            <a:r>
              <a:rPr lang="en-US" b="1" dirty="0"/>
              <a:t>XIX</a:t>
            </a:r>
            <a:r>
              <a:rPr lang="ru-RU" b="1" dirty="0"/>
              <a:t> века. </a:t>
            </a:r>
            <a:endParaRPr lang="ru-RU" dirty="0"/>
          </a:p>
          <a:p>
            <a:pPr algn="l"/>
            <a:r>
              <a:rPr lang="ru-RU" b="1" dirty="0" smtClean="0"/>
              <a:t>2.Кризис </a:t>
            </a:r>
            <a:r>
              <a:rPr lang="ru-RU" b="1" dirty="0"/>
              <a:t>феодально-крепостнической системы.</a:t>
            </a:r>
            <a:endParaRPr lang="ru-RU" dirty="0"/>
          </a:p>
          <a:p>
            <a:pPr algn="l"/>
            <a:r>
              <a:rPr lang="ru-RU" b="1" dirty="0"/>
              <a:t>3. Либеральные преобразования Александра </a:t>
            </a:r>
            <a:r>
              <a:rPr lang="en-US" b="1" dirty="0" smtClean="0"/>
              <a:t>II</a:t>
            </a:r>
            <a:r>
              <a:rPr lang="ru-RU" b="1" dirty="0" smtClean="0"/>
              <a:t>. </a:t>
            </a:r>
            <a:endParaRPr lang="ru-RU" dirty="0"/>
          </a:p>
          <a:p>
            <a:pPr algn="l"/>
            <a:r>
              <a:rPr lang="ru-RU" dirty="0" smtClean="0"/>
              <a:t>   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/>
              <a:t>Кризис феодально-крепостнической системы. Николай </a:t>
            </a:r>
            <a:r>
              <a:rPr lang="en-US" sz="2800" i="1" dirty="0" smtClean="0"/>
              <a:t>I</a:t>
            </a:r>
            <a:r>
              <a:rPr lang="ru-RU" sz="2800" i="1" dirty="0" smtClean="0"/>
              <a:t>.</a:t>
            </a:r>
            <a:endParaRPr lang="ru-RU" sz="28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Э. Верне "Портрет Николая I"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Основные преобразования</a:t>
            </a:r>
            <a:endParaRPr lang="ru-RU" dirty="0"/>
          </a:p>
        </p:txBody>
      </p:sp>
      <p:pic>
        <p:nvPicPr>
          <p:cNvPr id="9" name="Содержимое 8" descr="Э.Верне-Портрет-Николая-1-150x150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12731" y="2428868"/>
            <a:ext cx="3786214" cy="3786214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Самодержавие провозглашалось единственной возможной формой российской государственности. </a:t>
            </a:r>
            <a:endParaRPr lang="ru-RU" dirty="0" smtClean="0"/>
          </a:p>
          <a:p>
            <a:r>
              <a:rPr lang="ru-RU" dirty="0" smtClean="0"/>
              <a:t>Усилилась  </a:t>
            </a:r>
            <a:r>
              <a:rPr lang="ru-RU" dirty="0"/>
              <a:t>цензура, любые проявления инакомыслия сурово пресекались</a:t>
            </a:r>
            <a:r>
              <a:rPr lang="ru-RU" dirty="0" smtClean="0"/>
              <a:t>.</a:t>
            </a:r>
          </a:p>
          <a:p>
            <a:pPr algn="ctr">
              <a:buNone/>
            </a:pPr>
            <a:r>
              <a:rPr lang="ru-RU" dirty="0" smtClean="0"/>
              <a:t>Николай </a:t>
            </a:r>
            <a:r>
              <a:rPr lang="en-US" dirty="0" smtClean="0"/>
              <a:t>I  - </a:t>
            </a:r>
            <a:r>
              <a:rPr lang="ru-RU" dirty="0" smtClean="0"/>
              <a:t>убежденный </a:t>
            </a:r>
            <a:r>
              <a:rPr lang="ru-RU" dirty="0" err="1" smtClean="0"/>
              <a:t>антизападник</a:t>
            </a:r>
            <a:r>
              <a:rPr lang="en-US" dirty="0" smtClean="0"/>
              <a:t> </a:t>
            </a:r>
            <a:r>
              <a:rPr lang="ru-RU" dirty="0" smtClean="0"/>
              <a:t>, внедрял </a:t>
            </a:r>
            <a:r>
              <a:rPr lang="ru-RU" dirty="0"/>
              <a:t>новые принципы воспитания и обучения молодежи, а вместе с </a:t>
            </a:r>
            <a:r>
              <a:rPr lang="ru-RU" dirty="0" smtClean="0"/>
              <a:t>ними и </a:t>
            </a:r>
            <a:r>
              <a:rPr lang="ru-RU" dirty="0"/>
              <a:t>всего общества.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Реформа </a:t>
            </a:r>
            <a:r>
              <a:rPr lang="ru-RU" b="1" dirty="0"/>
              <a:t>государственных крестьян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П</a:t>
            </a:r>
            <a:r>
              <a:rPr lang="ru-RU" dirty="0"/>
              <a:t>. Д. </a:t>
            </a:r>
            <a:r>
              <a:rPr lang="ru-RU" dirty="0" smtClean="0"/>
              <a:t>Киселев </a:t>
            </a:r>
          </a:p>
          <a:p>
            <a:pPr algn="ctr"/>
            <a:r>
              <a:rPr lang="ru-RU" dirty="0" smtClean="0"/>
              <a:t>(</a:t>
            </a:r>
            <a:r>
              <a:rPr lang="ru-RU" dirty="0" err="1" smtClean="0"/>
              <a:t>Крюгер</a:t>
            </a:r>
            <a:r>
              <a:rPr lang="ru-RU" dirty="0" smtClean="0"/>
              <a:t>, Франц )</a:t>
            </a:r>
            <a:endParaRPr lang="ru-RU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357299"/>
            <a:ext cx="4041775" cy="785818"/>
          </a:xfrm>
        </p:spPr>
        <p:txBody>
          <a:bodyPr/>
          <a:lstStyle/>
          <a:p>
            <a:pPr algn="ctr"/>
            <a:r>
              <a:rPr lang="ru-RU" dirty="0"/>
              <a:t>1837-1841 </a:t>
            </a:r>
            <a:r>
              <a:rPr lang="ru-RU" dirty="0" smtClean="0"/>
              <a:t>гг.</a:t>
            </a:r>
            <a:endParaRPr lang="ru-RU" dirty="0"/>
          </a:p>
        </p:txBody>
      </p:sp>
      <p:pic>
        <p:nvPicPr>
          <p:cNvPr id="8" name="Содержимое 7" descr="385974121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857224" y="2174874"/>
            <a:ext cx="3214709" cy="4040207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429125" y="2000240"/>
            <a:ext cx="4257676" cy="4572032"/>
          </a:xfrm>
        </p:spPr>
        <p:txBody>
          <a:bodyPr>
            <a:normAutofit/>
          </a:bodyPr>
          <a:lstStyle/>
          <a:p>
            <a:r>
              <a:rPr lang="ru-RU" dirty="0" smtClean="0"/>
              <a:t> Крестьяне получили юридические </a:t>
            </a:r>
            <a:r>
              <a:rPr lang="ru-RU" dirty="0"/>
              <a:t>права, государство стало больше внимания уделять развитию просвещения и здравоохранения в государственных селах. </a:t>
            </a:r>
            <a:endParaRPr lang="ru-RU" dirty="0" smtClean="0"/>
          </a:p>
          <a:p>
            <a:r>
              <a:rPr lang="ru-RU" dirty="0" smtClean="0"/>
              <a:t>Реорганизовано </a:t>
            </a:r>
            <a:r>
              <a:rPr lang="ru-RU" dirty="0"/>
              <a:t>административное управление </a:t>
            </a:r>
            <a:r>
              <a:rPr lang="ru-RU" dirty="0" smtClean="0"/>
              <a:t>( как следствие – рост численности бюрократии).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Денежная реформа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Е.Ф. </a:t>
            </a:r>
            <a:r>
              <a:rPr lang="ru-RU" dirty="0" err="1" smtClean="0"/>
              <a:t>Канкрин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Результаты денежной политики 1839 Г. </a:t>
            </a:r>
            <a:endParaRPr lang="ru-RU" dirty="0"/>
          </a:p>
        </p:txBody>
      </p:sp>
      <p:pic>
        <p:nvPicPr>
          <p:cNvPr id="7" name="Содержимое 6" descr="kankrin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989268" y="2362200"/>
            <a:ext cx="2976052" cy="3763963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 июля 1839 г - Манифест «Об устройстве денежной системы». </a:t>
            </a:r>
          </a:p>
          <a:p>
            <a:r>
              <a:rPr lang="ru-RU" dirty="0" smtClean="0"/>
              <a:t>Введена  единственная валюта - серебряный рубль. </a:t>
            </a:r>
          </a:p>
          <a:p>
            <a:r>
              <a:rPr lang="ru-RU" dirty="0" smtClean="0"/>
              <a:t>Существенно снижена инфляция.</a:t>
            </a:r>
          </a:p>
          <a:p>
            <a:r>
              <a:rPr lang="ru-RU" dirty="0" smtClean="0"/>
              <a:t>Укрепился  </a:t>
            </a:r>
            <a:r>
              <a:rPr lang="ru-RU" dirty="0"/>
              <a:t>российский </a:t>
            </a:r>
            <a:r>
              <a:rPr lang="ru-RU" dirty="0" smtClean="0"/>
              <a:t>рубль финансовую систему удалось стабилизировать, избавившись от дефицита бюджета.</a:t>
            </a:r>
          </a:p>
          <a:p>
            <a:r>
              <a:rPr lang="ru-RU" smtClean="0"/>
              <a:t>Разрешено </a:t>
            </a:r>
            <a:r>
              <a:rPr lang="ru-RU" dirty="0" smtClean="0"/>
              <a:t>повсеместное кредитование.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Либеральные преобразования Александра </a:t>
            </a:r>
            <a:r>
              <a:rPr lang="en-US" b="1" dirty="0"/>
              <a:t>II</a:t>
            </a:r>
            <a:r>
              <a:rPr lang="ru-RU" b="1" dirty="0"/>
              <a:t>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214422"/>
            <a:ext cx="4040188" cy="893755"/>
          </a:xfrm>
        </p:spPr>
        <p:txBody>
          <a:bodyPr/>
          <a:lstStyle/>
          <a:p>
            <a:r>
              <a:rPr lang="ru-RU" dirty="0" smtClean="0"/>
              <a:t>Александр </a:t>
            </a:r>
            <a:r>
              <a:rPr lang="en-US" dirty="0" smtClean="0"/>
              <a:t>II</a:t>
            </a:r>
            <a:r>
              <a:rPr lang="ru-RU" dirty="0" smtClean="0"/>
              <a:t>. (И.Репин)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Крестьянская реформа </a:t>
            </a:r>
            <a:r>
              <a:rPr lang="ru-RU" i="1" dirty="0"/>
              <a:t>19 февраля 1861 г</a:t>
            </a:r>
            <a:endParaRPr lang="ru-RU" dirty="0"/>
          </a:p>
        </p:txBody>
      </p:sp>
      <p:pic>
        <p:nvPicPr>
          <p:cNvPr id="7" name="Содержимое 6" descr="07a33ac2195dce39c3fb4b3780fcd8fbbc5f6c162882991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42910" y="1928802"/>
            <a:ext cx="2714644" cy="4500594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Из крепостной зависимости было высвобождено более 20 млн. крестьян. </a:t>
            </a:r>
            <a:endParaRPr lang="ru-RU" sz="2000" dirty="0" smtClean="0"/>
          </a:p>
          <a:p>
            <a:r>
              <a:rPr lang="ru-RU" sz="2000" dirty="0"/>
              <a:t>Крестьяне получали </a:t>
            </a:r>
            <a:r>
              <a:rPr lang="ru-RU" sz="2000" i="1" dirty="0"/>
              <a:t>личную свободу</a:t>
            </a:r>
            <a:r>
              <a:rPr lang="ru-RU" sz="2000" dirty="0"/>
              <a:t> </a:t>
            </a:r>
            <a:endParaRPr lang="ru-RU" sz="2000" dirty="0" smtClean="0"/>
          </a:p>
          <a:p>
            <a:r>
              <a:rPr lang="ru-RU" sz="2000" dirty="0" smtClean="0"/>
              <a:t>Было введено  </a:t>
            </a:r>
            <a:r>
              <a:rPr lang="ru-RU" sz="2000" dirty="0"/>
              <a:t>выборное </a:t>
            </a:r>
            <a:r>
              <a:rPr lang="ru-RU" sz="2000" i="1" dirty="0"/>
              <a:t>крестьянское самоуправление</a:t>
            </a:r>
            <a:r>
              <a:rPr lang="ru-RU" sz="2000" dirty="0"/>
              <a:t> и волостной крестьянский </a:t>
            </a:r>
            <a:r>
              <a:rPr lang="ru-RU" sz="2000" dirty="0" smtClean="0"/>
              <a:t>суд</a:t>
            </a:r>
          </a:p>
          <a:p>
            <a:r>
              <a:rPr lang="ru-RU" sz="2000" dirty="0" smtClean="0"/>
              <a:t>Установлено  </a:t>
            </a:r>
            <a:r>
              <a:rPr lang="ru-RU" sz="2000" i="1" dirty="0" err="1" smtClean="0"/>
              <a:t>временнообязанное</a:t>
            </a:r>
            <a:r>
              <a:rPr lang="ru-RU" sz="2000" i="1" dirty="0" smtClean="0"/>
              <a:t> положение крестьян</a:t>
            </a: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</a:t>
            </a:r>
            <a:r>
              <a:rPr lang="ru-RU" b="1" dirty="0" smtClean="0"/>
              <a:t>емская реформа</a:t>
            </a:r>
            <a:r>
              <a:rPr lang="ru-RU" dirty="0" smtClean="0"/>
              <a:t>  </a:t>
            </a:r>
            <a:r>
              <a:rPr lang="ru-RU" b="1" i="1" dirty="0"/>
              <a:t>1864 г</a:t>
            </a:r>
            <a:r>
              <a:rPr lang="ru-RU" b="1" i="1" dirty="0" smtClean="0"/>
              <a:t>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уездах и губерниях вводились выборные органы местного управления - </a:t>
            </a:r>
            <a:r>
              <a:rPr lang="ru-RU" i="1" dirty="0"/>
              <a:t>земства. </a:t>
            </a:r>
            <a:endParaRPr lang="ru-RU" i="1" dirty="0" smtClean="0"/>
          </a:p>
          <a:p>
            <a:r>
              <a:rPr lang="ru-RU" dirty="0"/>
              <a:t>Создавались </a:t>
            </a:r>
            <a:r>
              <a:rPr lang="ru-RU" dirty="0" smtClean="0"/>
              <a:t> </a:t>
            </a:r>
            <a:r>
              <a:rPr lang="ru-RU" dirty="0"/>
              <a:t>исполнительные органы - губернские и уездные земские </a:t>
            </a:r>
            <a:r>
              <a:rPr lang="ru-RU" dirty="0" smtClean="0"/>
              <a:t>управы</a:t>
            </a:r>
          </a:p>
          <a:p>
            <a:pPr>
              <a:buNone/>
            </a:pPr>
            <a:r>
              <a:rPr lang="ru-RU" dirty="0" smtClean="0"/>
              <a:t>Земства </a:t>
            </a:r>
            <a:r>
              <a:rPr lang="ru-RU" dirty="0"/>
              <a:t>в России сыграли заметную роль в решении вопросов как хозяйственного, так и культурного плана (просвещение, медицина, земская статистика и т.д.).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Реформа </a:t>
            </a:r>
            <a:r>
              <a:rPr lang="ru-RU" b="1" dirty="0"/>
              <a:t>городского самоуправления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Вводилась новая система </a:t>
            </a:r>
            <a:r>
              <a:rPr lang="ru-RU" dirty="0"/>
              <a:t>учреждений - городские думы и </a:t>
            </a:r>
            <a:r>
              <a:rPr lang="ru-RU" dirty="0" smtClean="0"/>
              <a:t>управы</a:t>
            </a:r>
          </a:p>
          <a:p>
            <a:r>
              <a:rPr lang="ru-RU" dirty="0" smtClean="0"/>
              <a:t>Выборы </a:t>
            </a:r>
            <a:r>
              <a:rPr lang="ru-RU" dirty="0"/>
              <a:t>происходили по куриям, создаваемым в соответствии с размерами уплачиваемого </a:t>
            </a:r>
            <a:r>
              <a:rPr lang="ru-RU" dirty="0" smtClean="0"/>
              <a:t>налога</a:t>
            </a:r>
          </a:p>
          <a:p>
            <a:pPr>
              <a:buNone/>
            </a:pPr>
            <a:r>
              <a:rPr lang="ru-RU" dirty="0"/>
              <a:t>В результате реформ господствующее положение в земствах (особенно на губернском уровне) заняло дворянство, а в городских думах - представители крупной буржуазии.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Судебная реформа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судебный устав </a:t>
            </a:r>
            <a:r>
              <a:rPr lang="ru-RU" dirty="0"/>
              <a:t>были положены главные принципы буржуазного права: бессословность суда, состязательный характер процесса, гласность и независимость </a:t>
            </a:r>
            <a:r>
              <a:rPr lang="ru-RU" dirty="0" smtClean="0"/>
              <a:t>судей</a:t>
            </a:r>
          </a:p>
          <a:p>
            <a:r>
              <a:rPr lang="ru-RU" dirty="0"/>
              <a:t>В ходе судебного заседания обвинение выдвигал прокурор, а защиту вели адвокаты (присяжные поверенные).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Финансовая и военная реформы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Военная: закон о введении всесословной воинской повинности</a:t>
            </a:r>
          </a:p>
          <a:p>
            <a:r>
              <a:rPr lang="ru-RU" dirty="0" smtClean="0"/>
              <a:t>Финансовая: создание Государственного банка, преобразование органов государственного контроля</a:t>
            </a:r>
          </a:p>
          <a:p>
            <a:r>
              <a:rPr lang="ru-RU" dirty="0" smtClean="0"/>
              <a:t>«Конституция» М.Т. </a:t>
            </a:r>
            <a:r>
              <a:rPr lang="ru-RU" dirty="0" err="1" smtClean="0"/>
              <a:t>Лорис-Меликова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Контрреформы Александра </a:t>
            </a:r>
            <a:r>
              <a:rPr lang="en-US" dirty="0" smtClean="0"/>
              <a:t>III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357298"/>
            <a:ext cx="3997354" cy="92870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Портрет Александра </a:t>
            </a:r>
            <a:r>
              <a:rPr lang="en-US" sz="2000" dirty="0" smtClean="0"/>
              <a:t>III</a:t>
            </a:r>
            <a:endParaRPr lang="ru-RU" sz="2000" dirty="0" smtClean="0"/>
          </a:p>
          <a:p>
            <a:r>
              <a:rPr lang="ru-RU" sz="2000" dirty="0" smtClean="0"/>
              <a:t>Крамской И. Н.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  <p:pic>
        <p:nvPicPr>
          <p:cNvPr id="7" name="Содержимое 6" descr="alexandr3-kramskoi-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72294" y="2529681"/>
            <a:ext cx="3810000" cy="3429000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деревне</a:t>
            </a:r>
            <a:r>
              <a:rPr lang="en-US" dirty="0" smtClean="0"/>
              <a:t> </a:t>
            </a:r>
            <a:r>
              <a:rPr lang="ru-RU" dirty="0" smtClean="0"/>
              <a:t>введен </a:t>
            </a:r>
            <a:r>
              <a:rPr lang="ru-RU" dirty="0"/>
              <a:t>институт “земских начальников</a:t>
            </a:r>
            <a:r>
              <a:rPr lang="ru-RU" dirty="0" smtClean="0"/>
              <a:t>”</a:t>
            </a:r>
            <a:endParaRPr lang="en-US" dirty="0"/>
          </a:p>
          <a:p>
            <a:r>
              <a:rPr lang="ru-RU" dirty="0" smtClean="0"/>
              <a:t> Введены </a:t>
            </a:r>
            <a:r>
              <a:rPr lang="ru-RU" dirty="0"/>
              <a:t>новые жесткие </a:t>
            </a:r>
            <a:r>
              <a:rPr lang="ru-RU" dirty="0" smtClean="0"/>
              <a:t>“Временные </a:t>
            </a:r>
            <a:r>
              <a:rPr lang="ru-RU" dirty="0"/>
              <a:t>правила о </a:t>
            </a:r>
            <a:r>
              <a:rPr lang="ru-RU" dirty="0" smtClean="0"/>
              <a:t>печати”</a:t>
            </a:r>
            <a:endParaRPr lang="en-US" dirty="0" smtClean="0"/>
          </a:p>
          <a:p>
            <a:r>
              <a:rPr lang="ru-RU" dirty="0" smtClean="0"/>
              <a:t>Подписан циркуляр </a:t>
            </a:r>
            <a:r>
              <a:rPr lang="ru-RU" dirty="0"/>
              <a:t>о “кухаркиных детях</a:t>
            </a:r>
            <a:r>
              <a:rPr lang="ru-RU" dirty="0" smtClean="0"/>
              <a:t>”</a:t>
            </a:r>
            <a:endParaRPr lang="en-US" dirty="0" smtClean="0"/>
          </a:p>
          <a:p>
            <a:r>
              <a:rPr lang="ru-RU" dirty="0"/>
              <a:t>В 1881 г. </a:t>
            </a:r>
            <a:r>
              <a:rPr lang="ru-RU" dirty="0" smtClean="0"/>
              <a:t>изданы </a:t>
            </a:r>
            <a:r>
              <a:rPr lang="ru-RU" dirty="0"/>
              <a:t>манифест “О незыблемости самодержавия” и “Положение об усиленной чрезвычайной охране”. </a:t>
            </a: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Итоги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Реформы, проведенные в России  во многом противоречивы и непоследовательны.  Стали шагом вперед по пути превращения русской феодальной монархии в монархию буржуазную</a:t>
            </a:r>
          </a:p>
          <a:p>
            <a:pPr>
              <a:buNone/>
            </a:pPr>
            <a:r>
              <a:rPr lang="ru-RU" dirty="0" smtClean="0"/>
              <a:t>Способствовали развитию в стране капиталистических отношений, росту экономики и культуры, подняли престиж России в сфере международных отношений</a:t>
            </a:r>
          </a:p>
          <a:p>
            <a:pPr>
              <a:buNone/>
            </a:pPr>
            <a:r>
              <a:rPr lang="ru-RU" dirty="0" smtClean="0"/>
              <a:t>Незавершенность реформ привела к политическому кризису.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Александр I  (1801-1825)</a:t>
            </a:r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провозгласил, что отныне в основе его политики будет не личная воля монарха, а строгое соблюдение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законов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собрал вокруг себя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кружок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молодых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друзей,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назвал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Негласным 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комитетом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амеревался перестроить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“безобразное здание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Российской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империи”.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1" descr="Alexander_I_by_Stepan_Shchuk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714620"/>
            <a:ext cx="2820987" cy="3594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Укрепление государственной системы 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Александр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был инициатором ряда реформ, направленных на ликвидацию крепостного права и ограничение самодержавия.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1803 г. опубликован закон о вольных хлебопашцах. (По нему на волю было отпущено до 1858 г. 1,5 % крепостных крестьян). 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Ведущие сановники в т.ч. граф  А.А.Аракчеев разработали проекты отмены крепостного права.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14282" y="785794"/>
            <a:ext cx="87154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1802 г. были созданы министерства (8) вместо коллегий.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марте 1801 г. император ликвидировал Совет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Высочайшем дворе.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его функции перешли в  Непременный совет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(действовал до 1810 г.),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который вел свою работу наряду с Негласным комитетом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(просуществовал до 1803 г.).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сентября 1802 г. был учрежден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Комитет министров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высший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законосовещательный орган,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который решал практически все вопросы.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Реформы М.М.Сперанского</a:t>
            </a:r>
            <a:endParaRPr lang="ru-RU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Михаил Михайлович Сперанский. Портрет кисти А. </a:t>
            </a:r>
            <a:r>
              <a:rPr lang="ru-RU" dirty="0" err="1"/>
              <a:t>Варнека</a:t>
            </a:r>
            <a:r>
              <a:rPr lang="ru-RU" dirty="0"/>
              <a:t>, </a:t>
            </a:r>
            <a:r>
              <a:rPr lang="ru-RU" dirty="0" smtClean="0"/>
              <a:t>1824г.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Предложения реформ</a:t>
            </a:r>
            <a:endParaRPr lang="ru-RU" dirty="0"/>
          </a:p>
        </p:txBody>
      </p:sp>
      <p:pic>
        <p:nvPicPr>
          <p:cNvPr id="8" name="Содержимое 7" descr="speranskij-varnek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822732" y="2362200"/>
            <a:ext cx="3309123" cy="3763963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Разделение </a:t>
            </a:r>
            <a:r>
              <a:rPr lang="ru-RU" dirty="0"/>
              <a:t>власти на законодательную, исполнительную и </a:t>
            </a:r>
            <a:r>
              <a:rPr lang="ru-RU" dirty="0" smtClean="0"/>
              <a:t>судебную</a:t>
            </a:r>
          </a:p>
          <a:p>
            <a:r>
              <a:rPr lang="ru-RU" dirty="0" smtClean="0"/>
              <a:t>Введение </a:t>
            </a:r>
            <a:r>
              <a:rPr lang="ru-RU" dirty="0"/>
              <a:t>конституции и </a:t>
            </a:r>
            <a:r>
              <a:rPr lang="ru-RU" dirty="0" smtClean="0"/>
              <a:t>Обеспечение </a:t>
            </a:r>
            <a:r>
              <a:rPr lang="ru-RU" dirty="0"/>
              <a:t>гражданских прав и </a:t>
            </a:r>
            <a:r>
              <a:rPr lang="ru-RU" dirty="0" smtClean="0"/>
              <a:t>свобод</a:t>
            </a:r>
          </a:p>
          <a:p>
            <a:r>
              <a:rPr lang="ru-RU" dirty="0" smtClean="0"/>
              <a:t>Учреждение Государственного</a:t>
            </a:r>
            <a:r>
              <a:rPr lang="en-US" dirty="0" smtClean="0"/>
              <a:t> </a:t>
            </a:r>
            <a:r>
              <a:rPr lang="ru-RU" dirty="0" smtClean="0"/>
              <a:t>Совета</a:t>
            </a:r>
          </a:p>
          <a:p>
            <a:r>
              <a:rPr lang="ru-RU" dirty="0" smtClean="0"/>
              <a:t>Учреждение  Государственной Думы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Особенности реформаторской политики 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/>
            </a:r>
            <a:b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I-o</a:t>
            </a:r>
            <a:r>
              <a:rPr lang="ru-RU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й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половины 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XIX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в.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1830-1840- е гг. Россия переживает промышленный переворот (пароходы (1815г.), железная дорога (1837г.).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Наблюдается  рост нового класса – буржуазии, купечества, наемных рабочих – пролетариата.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Продолжает формироваться капиталистический уклад.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Нарастает отставание России от Западных стран, главная причина  - крепостное право.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Восстание декабристов 14 декабря 1825 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Первое крупное общественное движение в России привело к восстанию декабристов (восстание произошло 14 декабря 1825 г.)</a:t>
            </a:r>
          </a:p>
          <a:p>
            <a:r>
              <a:rPr lang="ru-RU" dirty="0" smtClean="0"/>
              <a:t>Первая тайная организация – «Союз спасения» (1816-1818 гг.) главные цели которой – введение конституции и отмена крепостного права. В организацию входили в основном дворяне – военные.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Восстание декабристов 14 декабря 1825 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В 1818-1820 гг. возникло общество «Союз благоденствия»(цели те же).</a:t>
            </a:r>
          </a:p>
          <a:p>
            <a:r>
              <a:rPr lang="ru-RU" b="1" dirty="0" smtClean="0"/>
              <a:t>В 1821 г. возникли две тайные организации Северное общество (в Санкт-Петербурге) и Южное общество (с центром в </a:t>
            </a:r>
            <a:r>
              <a:rPr lang="ru-RU" b="1" dirty="0" err="1" smtClean="0"/>
              <a:t>Тульчине</a:t>
            </a:r>
            <a:r>
              <a:rPr lang="ru-RU" b="1" dirty="0" smtClean="0"/>
              <a:t>). В качестве средства достижения целей была принята тактика военной революции – захват власти силами армии без участия широких слоев населения.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Восстание декабристов 14 декабря 1825 г.</a:t>
            </a:r>
            <a:endParaRPr lang="ru-RU" dirty="0"/>
          </a:p>
        </p:txBody>
      </p:sp>
      <p:pic>
        <p:nvPicPr>
          <p:cNvPr id="4" name="Picture 8" descr="i?id=21280204-0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10811860" flipV="1">
            <a:off x="428597" y="1359256"/>
            <a:ext cx="1571625" cy="18554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0800000" flipV="1">
            <a:off x="2000232" y="2084278"/>
            <a:ext cx="66437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Декабрист, член Северного общества Н.М. Муравьев составил «</a:t>
            </a:r>
            <a:r>
              <a:rPr lang="ru-RU" sz="2000" b="1" dirty="0" smtClean="0"/>
              <a:t>Конституцию</a:t>
            </a:r>
            <a:r>
              <a:rPr lang="ru-RU" sz="2000" b="1" dirty="0" smtClean="0"/>
              <a:t>».</a:t>
            </a:r>
            <a:endParaRPr lang="ru-RU" sz="2000" dirty="0"/>
          </a:p>
        </p:txBody>
      </p:sp>
      <p:pic>
        <p:nvPicPr>
          <p:cNvPr id="6" name="Picture 10" descr="i?id=125666089-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286124"/>
            <a:ext cx="1714512" cy="20717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 rot="10800000" flipV="1">
            <a:off x="2214546" y="3755412"/>
            <a:ext cx="6357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П.П. Пестель  - руководитель Южного общества  – «Русскую Правду».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286000" y="4643446"/>
            <a:ext cx="6858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Декабризм отражал общественные идеалы европейски ориентированной части общества и не принимал в расчет другие, гораздо большие по объему части.</a:t>
            </a:r>
          </a:p>
          <a:p>
            <a:r>
              <a:rPr lang="ru-RU" sz="2000" b="1" dirty="0" smtClean="0"/>
              <a:t>Движение декабристов показало, насколько далеки были идеалы западной демократии для русского общества.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337</TotalTime>
  <Words>957</Words>
  <Application>Microsoft Office PowerPoint</Application>
  <PresentationFormat>Экран (4:3)</PresentationFormat>
  <Paragraphs>104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Россия в XIX в.</vt:lpstr>
      <vt:lpstr>Александр I  (1801-1825) </vt:lpstr>
      <vt:lpstr>Укрепление государственной системы </vt:lpstr>
      <vt:lpstr>Слайд 4</vt:lpstr>
      <vt:lpstr>Реформы М.М.Сперанского</vt:lpstr>
      <vt:lpstr>Особенности реформаторской политики  I-oй половины XIX в.</vt:lpstr>
      <vt:lpstr>Восстание декабристов 14 декабря 1825 г.</vt:lpstr>
      <vt:lpstr>Восстание декабристов 14 декабря 1825 г.</vt:lpstr>
      <vt:lpstr>Восстание декабристов 14 декабря 1825 г.</vt:lpstr>
      <vt:lpstr>Кризис феодально-крепостнической системы. Николай I.</vt:lpstr>
      <vt:lpstr>Реформа государственных крестьян</vt:lpstr>
      <vt:lpstr>Денежная реформа</vt:lpstr>
      <vt:lpstr>Либеральные преобразования Александра II. </vt:lpstr>
      <vt:lpstr>Земская реформа  1864 г. </vt:lpstr>
      <vt:lpstr>Реформа городского самоуправления</vt:lpstr>
      <vt:lpstr>Судебная реформа</vt:lpstr>
      <vt:lpstr>Финансовая и военная реформы</vt:lpstr>
      <vt:lpstr>Контрреформы Александра III</vt:lpstr>
      <vt:lpstr>Итоги</vt:lpstr>
    </vt:vector>
  </TitlesOfParts>
  <Company>Family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в XIX в.</dc:title>
  <dc:creator>Home</dc:creator>
  <cp:lastModifiedBy>НУК5</cp:lastModifiedBy>
  <cp:revision>33</cp:revision>
  <dcterms:created xsi:type="dcterms:W3CDTF">2017-10-04T10:03:31Z</dcterms:created>
  <dcterms:modified xsi:type="dcterms:W3CDTF">2019-10-24T08:05:44Z</dcterms:modified>
</cp:coreProperties>
</file>