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6"/>
  </p:notesMasterIdLst>
  <p:sldIdLst>
    <p:sldId id="301" r:id="rId2"/>
    <p:sldId id="460" r:id="rId3"/>
    <p:sldId id="461" r:id="rId4"/>
    <p:sldId id="302" r:id="rId5"/>
    <p:sldId id="464" r:id="rId6"/>
    <p:sldId id="462" r:id="rId7"/>
    <p:sldId id="463" r:id="rId8"/>
    <p:sldId id="303" r:id="rId9"/>
    <p:sldId id="465" r:id="rId10"/>
    <p:sldId id="470" r:id="rId11"/>
    <p:sldId id="313" r:id="rId12"/>
    <p:sldId id="468" r:id="rId13"/>
    <p:sldId id="467" r:id="rId14"/>
    <p:sldId id="471" r:id="rId15"/>
    <p:sldId id="472" r:id="rId16"/>
    <p:sldId id="469" r:id="rId17"/>
    <p:sldId id="473" r:id="rId18"/>
    <p:sldId id="474" r:id="rId19"/>
    <p:sldId id="475" r:id="rId20"/>
    <p:sldId id="481" r:id="rId21"/>
    <p:sldId id="482" r:id="rId22"/>
    <p:sldId id="476" r:id="rId23"/>
    <p:sldId id="483" r:id="rId24"/>
    <p:sldId id="484" r:id="rId25"/>
    <p:sldId id="478" r:id="rId26"/>
    <p:sldId id="479" r:id="rId27"/>
    <p:sldId id="477" r:id="rId28"/>
    <p:sldId id="486" r:id="rId29"/>
    <p:sldId id="480" r:id="rId30"/>
    <p:sldId id="487" r:id="rId31"/>
    <p:sldId id="438" r:id="rId32"/>
    <p:sldId id="317" r:id="rId33"/>
    <p:sldId id="318" r:id="rId34"/>
    <p:sldId id="500" r:id="rId35"/>
    <p:sldId id="501" r:id="rId36"/>
    <p:sldId id="485" r:id="rId37"/>
    <p:sldId id="319" r:id="rId38"/>
    <p:sldId id="502" r:id="rId39"/>
    <p:sldId id="488" r:id="rId40"/>
    <p:sldId id="490" r:id="rId41"/>
    <p:sldId id="491" r:id="rId42"/>
    <p:sldId id="492" r:id="rId43"/>
    <p:sldId id="493" r:id="rId44"/>
    <p:sldId id="494" r:id="rId45"/>
    <p:sldId id="495" r:id="rId46"/>
    <p:sldId id="496" r:id="rId47"/>
    <p:sldId id="321" r:id="rId48"/>
    <p:sldId id="322" r:id="rId49"/>
    <p:sldId id="326" r:id="rId50"/>
    <p:sldId id="434" r:id="rId51"/>
    <p:sldId id="430" r:id="rId52"/>
    <p:sldId id="431" r:id="rId53"/>
    <p:sldId id="432" r:id="rId54"/>
    <p:sldId id="433" r:id="rId55"/>
    <p:sldId id="441" r:id="rId56"/>
    <p:sldId id="330" r:id="rId57"/>
    <p:sldId id="331" r:id="rId58"/>
    <p:sldId id="332" r:id="rId59"/>
    <p:sldId id="435" r:id="rId60"/>
    <p:sldId id="436" r:id="rId61"/>
    <p:sldId id="442" r:id="rId62"/>
    <p:sldId id="333" r:id="rId63"/>
    <p:sldId id="503" r:id="rId64"/>
    <p:sldId id="507" r:id="rId65"/>
    <p:sldId id="504" r:id="rId66"/>
    <p:sldId id="505" r:id="rId67"/>
    <p:sldId id="506" r:id="rId68"/>
    <p:sldId id="508" r:id="rId69"/>
    <p:sldId id="509" r:id="rId70"/>
    <p:sldId id="510" r:id="rId71"/>
    <p:sldId id="511" r:id="rId72"/>
    <p:sldId id="459" r:id="rId73"/>
    <p:sldId id="458" r:id="rId74"/>
    <p:sldId id="457" r:id="rId75"/>
    <p:sldId id="344" r:id="rId76"/>
    <p:sldId id="345" r:id="rId77"/>
    <p:sldId id="346" r:id="rId78"/>
    <p:sldId id="443" r:id="rId79"/>
    <p:sldId id="347" r:id="rId80"/>
    <p:sldId id="352" r:id="rId81"/>
    <p:sldId id="259" r:id="rId82"/>
    <p:sldId id="257" r:id="rId83"/>
    <p:sldId id="258" r:id="rId84"/>
    <p:sldId id="260" r:id="rId85"/>
    <p:sldId id="261" r:id="rId86"/>
    <p:sldId id="262" r:id="rId87"/>
    <p:sldId id="263" r:id="rId88"/>
    <p:sldId id="286" r:id="rId89"/>
    <p:sldId id="444" r:id="rId90"/>
    <p:sldId id="265" r:id="rId91"/>
    <p:sldId id="445" r:id="rId92"/>
    <p:sldId id="287" r:id="rId93"/>
    <p:sldId id="267" r:id="rId94"/>
    <p:sldId id="266" r:id="rId95"/>
    <p:sldId id="446" r:id="rId96"/>
    <p:sldId id="448" r:id="rId97"/>
    <p:sldId id="449" r:id="rId98"/>
    <p:sldId id="450" r:id="rId99"/>
    <p:sldId id="451" r:id="rId100"/>
    <p:sldId id="452" r:id="rId101"/>
    <p:sldId id="268" r:id="rId102"/>
    <p:sldId id="412" r:id="rId103"/>
    <p:sldId id="453" r:id="rId104"/>
    <p:sldId id="413" r:id="rId105"/>
    <p:sldId id="454" r:id="rId106"/>
    <p:sldId id="414" r:id="rId107"/>
    <p:sldId id="415" r:id="rId108"/>
    <p:sldId id="416" r:id="rId109"/>
    <p:sldId id="455" r:id="rId110"/>
    <p:sldId id="417" r:id="rId111"/>
    <p:sldId id="418" r:id="rId112"/>
    <p:sldId id="419" r:id="rId113"/>
    <p:sldId id="288" r:id="rId114"/>
    <p:sldId id="289" r:id="rId115"/>
    <p:sldId id="420" r:id="rId116"/>
    <p:sldId id="421" r:id="rId117"/>
    <p:sldId id="422" r:id="rId118"/>
    <p:sldId id="423" r:id="rId119"/>
    <p:sldId id="291" r:id="rId120"/>
    <p:sldId id="292" r:id="rId121"/>
    <p:sldId id="290" r:id="rId122"/>
    <p:sldId id="293" r:id="rId123"/>
    <p:sldId id="425" r:id="rId124"/>
    <p:sldId id="270" r:id="rId125"/>
    <p:sldId id="294" r:id="rId126"/>
    <p:sldId id="296" r:id="rId127"/>
    <p:sldId id="295" r:id="rId128"/>
    <p:sldId id="297" r:id="rId129"/>
    <p:sldId id="271" r:id="rId130"/>
    <p:sldId id="381" r:id="rId131"/>
    <p:sldId id="426" r:id="rId132"/>
    <p:sldId id="272" r:id="rId133"/>
    <p:sldId id="456" r:id="rId134"/>
    <p:sldId id="427" r:id="rId135"/>
    <p:sldId id="275" r:id="rId136"/>
    <p:sldId id="274" r:id="rId137"/>
    <p:sldId id="277" r:id="rId138"/>
    <p:sldId id="279" r:id="rId139"/>
    <p:sldId id="428" r:id="rId140"/>
    <p:sldId id="278" r:id="rId141"/>
    <p:sldId id="280" r:id="rId142"/>
    <p:sldId id="281" r:id="rId143"/>
    <p:sldId id="282" r:id="rId144"/>
    <p:sldId id="283" r:id="rId145"/>
    <p:sldId id="284" r:id="rId146"/>
    <p:sldId id="382" r:id="rId147"/>
    <p:sldId id="390" r:id="rId148"/>
    <p:sldId id="391" r:id="rId149"/>
    <p:sldId id="392" r:id="rId150"/>
    <p:sldId id="393" r:id="rId151"/>
    <p:sldId id="394" r:id="rId152"/>
    <p:sldId id="395" r:id="rId153"/>
    <p:sldId id="408" r:id="rId154"/>
    <p:sldId id="396" r:id="rId155"/>
    <p:sldId id="397" r:id="rId156"/>
    <p:sldId id="409" r:id="rId157"/>
    <p:sldId id="398" r:id="rId158"/>
    <p:sldId id="399" r:id="rId159"/>
    <p:sldId id="400" r:id="rId160"/>
    <p:sldId id="401" r:id="rId161"/>
    <p:sldId id="402" r:id="rId162"/>
    <p:sldId id="410" r:id="rId163"/>
    <p:sldId id="403" r:id="rId164"/>
    <p:sldId id="404" r:id="rId165"/>
    <p:sldId id="405" r:id="rId166"/>
    <p:sldId id="383" r:id="rId167"/>
    <p:sldId id="384" r:id="rId168"/>
    <p:sldId id="407" r:id="rId169"/>
    <p:sldId id="385" r:id="rId170"/>
    <p:sldId id="386" r:id="rId171"/>
    <p:sldId id="387" r:id="rId172"/>
    <p:sldId id="388" r:id="rId173"/>
    <p:sldId id="389" r:id="rId174"/>
    <p:sldId id="406" r:id="rId1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96404" autoAdjust="0"/>
  </p:normalViewPr>
  <p:slideViewPr>
    <p:cSldViewPr>
      <p:cViewPr>
        <p:scale>
          <a:sx n="60" d="100"/>
          <a:sy n="60" d="100"/>
        </p:scale>
        <p:origin x="2370" y="12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11A9E-5CDC-4C19-818E-BB3CF3D3A79C}" type="datetimeFigureOut">
              <a:rPr lang="ru-RU" smtClean="0"/>
              <a:t>17.02.2022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8A4B49-FA78-4375-A189-581CFDF6E023}" type="slidenum">
              <a:rPr lang="ru-RU" smtClean="0"/>
              <a:t>‹#›</a:t>
            </a:fld>
            <a:endParaRPr lang="ru-RU"/>
          </a:p>
        </p:txBody>
      </p:sp>
    </p:spTree>
    <p:extLst>
      <p:ext uri="{BB962C8B-B14F-4D97-AF65-F5344CB8AC3E}">
        <p14:creationId xmlns:p14="http://schemas.microsoft.com/office/powerpoint/2010/main" val="371634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ntibiotic.ru/ab/microbiol_termins.shtml#amp" TargetMode="External"/><Relationship Id="rId2" Type="http://schemas.openxmlformats.org/officeDocument/2006/relationships/slide" Target="../slides/slide109.xml"/><Relationship Id="rId1" Type="http://schemas.openxmlformats.org/officeDocument/2006/relationships/notesMaster" Target="../notesMasters/notesMaster1.xml"/><Relationship Id="rId6" Type="http://schemas.openxmlformats.org/officeDocument/2006/relationships/hyperlink" Target="http://www.antibiotic.ru/ab/microbiol_termins.shtml#mrsa" TargetMode="External"/><Relationship Id="rId5" Type="http://schemas.openxmlformats.org/officeDocument/2006/relationships/hyperlink" Target="http://www.antibiotic.ru/ab/microbiol_termins.shtml#mic" TargetMode="External"/><Relationship Id="rId4" Type="http://schemas.openxmlformats.org/officeDocument/2006/relationships/hyperlink" Target="http://www.antibiotic.ru/ab/047-49.shtml"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ntibiotic.ru/ab/microbiol_termins.shtml#amp" TargetMode="External"/><Relationship Id="rId2" Type="http://schemas.openxmlformats.org/officeDocument/2006/relationships/slide" Target="../slides/slide110.xml"/><Relationship Id="rId1" Type="http://schemas.openxmlformats.org/officeDocument/2006/relationships/notesMaster" Target="../notesMasters/notesMaster1.xml"/><Relationship Id="rId6" Type="http://schemas.openxmlformats.org/officeDocument/2006/relationships/hyperlink" Target="http://www.antibiotic.ru/ab/microbiol_termins.shtml#mrsa" TargetMode="External"/><Relationship Id="rId5" Type="http://schemas.openxmlformats.org/officeDocument/2006/relationships/hyperlink" Target="http://www.antibiotic.ru/ab/microbiol_termins.shtml#mic" TargetMode="External"/><Relationship Id="rId4" Type="http://schemas.openxmlformats.org/officeDocument/2006/relationships/hyperlink" Target="http://www.antibiotic.ru/ab/047-49.s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eaLnBrk="1" hangingPunct="1">
              <a:buClr>
                <a:schemeClr val="tx1"/>
              </a:buClr>
              <a:buFont typeface="Wingdings" pitchFamily="2" charset="2"/>
              <a:buChar char="ü"/>
              <a:defRPr/>
            </a:pPr>
            <a:r>
              <a:rPr lang="ru-RU" altLang="ru-RU" dirty="0" smtClean="0">
                <a:solidFill>
                  <a:srgbClr val="FF0000"/>
                </a:solidFill>
                <a:cs typeface="Times New Roman" pitchFamily="18" charset="0"/>
              </a:rPr>
              <a:t>Острый ИЭ - от нескольких дней до 1-2 недель</a:t>
            </a:r>
          </a:p>
          <a:p>
            <a:pPr eaLnBrk="1" hangingPunct="1">
              <a:buClr>
                <a:schemeClr val="tx1"/>
              </a:buClr>
              <a:buFont typeface="Wingdings" pitchFamily="2" charset="2"/>
              <a:buChar char="ü"/>
              <a:defRPr/>
            </a:pPr>
            <a:r>
              <a:rPr lang="ru-RU" altLang="ru-RU" dirty="0" smtClean="0">
                <a:solidFill>
                  <a:srgbClr val="FF0000"/>
                </a:solidFill>
                <a:cs typeface="Times New Roman" pitchFamily="18" charset="0"/>
              </a:rPr>
              <a:t>Подострый ИЭ.</a:t>
            </a:r>
            <a:endParaRPr lang="ru-RU" altLang="ru-RU" dirty="0" smtClean="0">
              <a:solidFill>
                <a:srgbClr val="FF0000"/>
              </a:solidFill>
            </a:endParaRPr>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4</a:t>
            </a:fld>
            <a:endParaRPr lang="ru-RU"/>
          </a:p>
        </p:txBody>
      </p:sp>
    </p:spTree>
    <p:extLst>
      <p:ext uri="{BB962C8B-B14F-4D97-AF65-F5344CB8AC3E}">
        <p14:creationId xmlns:p14="http://schemas.microsoft.com/office/powerpoint/2010/main" val="1835901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Рис. 6. Полость </a:t>
            </a:r>
            <a:r>
              <a:rPr lang="ru-RU" dirty="0" err="1" smtClean="0"/>
              <a:t>парааортального</a:t>
            </a:r>
            <a:r>
              <a:rPr lang="ru-RU" dirty="0" smtClean="0"/>
              <a:t> абсцесса у пациента с протезом АК (цветное допплеровское исследование): ТП </a:t>
            </a:r>
            <a:r>
              <a:rPr lang="ru-RU" dirty="0" err="1" smtClean="0"/>
              <a:t>ЭхоКГ</a:t>
            </a:r>
            <a:r>
              <a:rPr lang="ru-RU" dirty="0" smtClean="0"/>
              <a:t> АК по длинной оси (стрелками указана полость абсцесса (А); </a:t>
            </a:r>
          </a:p>
          <a:p>
            <a:endParaRPr lang="ru-RU" dirty="0" smtClean="0"/>
          </a:p>
          <a:p>
            <a:r>
              <a:rPr lang="ru-RU" dirty="0" smtClean="0"/>
              <a:t>точка входа (указана стрелкой) в полость абсцесса из выходного тракта ЛЖ (Б); </a:t>
            </a:r>
          </a:p>
          <a:p>
            <a:endParaRPr lang="ru-RU" dirty="0" smtClean="0"/>
          </a:p>
          <a:p>
            <a:r>
              <a:rPr lang="ru-RU" dirty="0" smtClean="0"/>
              <a:t>во время систолы полость наполняется турбулентным потоком (В). </a:t>
            </a:r>
          </a:p>
          <a:p>
            <a:endParaRPr lang="ru-RU" dirty="0" smtClean="0"/>
          </a:p>
          <a:p>
            <a:endParaRPr lang="ru-RU" dirty="0" smtClean="0"/>
          </a:p>
          <a:p>
            <a:r>
              <a:rPr lang="ru-RU" dirty="0" err="1" smtClean="0"/>
              <a:t>Ао</a:t>
            </a:r>
            <a:r>
              <a:rPr lang="ru-RU" dirty="0" smtClean="0"/>
              <a:t> - восходящая аорта.</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60</a:t>
            </a:fld>
            <a:endParaRPr lang="ru-RU"/>
          </a:p>
        </p:txBody>
      </p:sp>
    </p:spTree>
    <p:extLst>
      <p:ext uri="{BB962C8B-B14F-4D97-AF65-F5344CB8AC3E}">
        <p14:creationId xmlns:p14="http://schemas.microsoft.com/office/powerpoint/2010/main" val="1254563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Обратите внимание на зияющее отверстие с волокнистым ободком и небольшую прядь у свободного края. Отверстие находится на линии закрытия. Затронутый клапан - левый бугорок. Обратите внимание, что правый </a:t>
            </a:r>
            <a:r>
              <a:rPr lang="ru-RU" dirty="0" err="1" smtClean="0"/>
              <a:t>некоронарный</a:t>
            </a:r>
            <a:r>
              <a:rPr lang="ru-RU" dirty="0" smtClean="0"/>
              <a:t> острый излом (непосредственно слева на этом изображении) демонстрирует небольшой многоканальный </a:t>
            </a:r>
            <a:r>
              <a:rPr lang="ru-RU" dirty="0" err="1" smtClean="0"/>
              <a:t>фенестрация</a:t>
            </a:r>
            <a:r>
              <a:rPr lang="ru-RU" dirty="0" smtClean="0"/>
              <a:t> в комиссуре, непосредственно примыкающую к аналогичным </a:t>
            </a:r>
            <a:r>
              <a:rPr lang="ru-RU" dirty="0" err="1" smtClean="0"/>
              <a:t>фенестрациям</a:t>
            </a:r>
            <a:r>
              <a:rPr lang="ru-RU" dirty="0" smtClean="0"/>
              <a:t> в левом коронарном остром выступе. Это физиологические поражения, возникающие с возрастом и не связанные с эндокардитом.</a:t>
            </a:r>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61</a:t>
            </a:fld>
            <a:endParaRPr lang="ru-RU"/>
          </a:p>
        </p:txBody>
      </p:sp>
    </p:spTree>
    <p:extLst>
      <p:ext uri="{BB962C8B-B14F-4D97-AF65-F5344CB8AC3E}">
        <p14:creationId xmlns:p14="http://schemas.microsoft.com/office/powerpoint/2010/main" val="292324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A young adult with a history of intravenous drug use, endocarditis involving the tricuspid valve with Staphylococcus aureus, and multiple septic pulmonary emboli. Pulmonary lesions on chest radiograph are most prominent in the right upper lobe with both solid and </a:t>
            </a:r>
            <a:r>
              <a:rPr lang="en-US" dirty="0" err="1" smtClean="0"/>
              <a:t>cavitary</a:t>
            </a:r>
            <a:r>
              <a:rPr lang="en-US" dirty="0" smtClean="0"/>
              <a:t> appearance.</a:t>
            </a:r>
            <a:r>
              <a:rPr lang="ru-RU" dirty="0" smtClean="0"/>
              <a:t>Молодой человек с историей внутривенного употребления наркотиков, эндокардит с вовлечением </a:t>
            </a:r>
            <a:r>
              <a:rPr lang="ru-RU" dirty="0" err="1" smtClean="0"/>
              <a:t>трикуспидального</a:t>
            </a:r>
            <a:r>
              <a:rPr lang="ru-RU" dirty="0" smtClean="0"/>
              <a:t> клапана с золотистым стафилококком и множественной септической эмболии легочной артерии. </a:t>
            </a:r>
          </a:p>
          <a:p>
            <a:endParaRPr lang="ru-RU" dirty="0" smtClean="0"/>
          </a:p>
          <a:p>
            <a:r>
              <a:rPr lang="ru-RU" dirty="0" smtClean="0"/>
              <a:t>Легочные поражения на рентгенограмме грудной клетки наиболее заметны в правой верхней доле как с твердым, так и с полым внешним видом.</a:t>
            </a:r>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78</a:t>
            </a:fld>
            <a:endParaRPr lang="ru-RU"/>
          </a:p>
        </p:txBody>
      </p:sp>
    </p:spTree>
    <p:extLst>
      <p:ext uri="{BB962C8B-B14F-4D97-AF65-F5344CB8AC3E}">
        <p14:creationId xmlns:p14="http://schemas.microsoft.com/office/powerpoint/2010/main" val="175115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Рекомендуется завершить необходимые вмешательства в один или два сеанса, если это возможно. Принимая во внимание, что последовательное воздействие одного и того же антибиотика повышает уровень резистентности, поставщик медицинских услуг может выбрать другие антибиотики для последующих сеансов. Это могут быть альтернативные методы лечения второго ряда, упомянутые в руководствах, или введение пациенту комбинированного ингибитора бета-</a:t>
            </a:r>
            <a:r>
              <a:rPr lang="ru-RU" dirty="0" err="1" smtClean="0"/>
              <a:t>лактамазы</a:t>
            </a:r>
            <a:r>
              <a:rPr lang="ru-RU" dirty="0" smtClean="0"/>
              <a:t>, такого как амоксициллин-</a:t>
            </a:r>
            <a:r>
              <a:rPr lang="ru-RU" dirty="0" err="1" smtClean="0"/>
              <a:t>клавуланат</a:t>
            </a:r>
            <a:r>
              <a:rPr lang="ru-RU" dirty="0" smtClean="0"/>
              <a:t> или </a:t>
            </a:r>
            <a:r>
              <a:rPr lang="ru-RU" dirty="0" err="1" smtClean="0"/>
              <a:t>сульбактам</a:t>
            </a:r>
            <a:r>
              <a:rPr lang="ru-RU" dirty="0" smtClean="0"/>
              <a:t>-ампициллин [16]. Если пациент уже получает антибиотикотерапию пенициллинами, операция может быть отложена до прекращения приема антибиотика и восстановления флоры полости рта. Если это невозможно, может быть предпочтительной альтернативная группа антибиотиков.</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99</a:t>
            </a:fld>
            <a:endParaRPr lang="ru-RU"/>
          </a:p>
        </p:txBody>
      </p:sp>
    </p:spTree>
    <p:extLst>
      <p:ext uri="{BB962C8B-B14F-4D97-AF65-F5344CB8AC3E}">
        <p14:creationId xmlns:p14="http://schemas.microsoft.com/office/powerpoint/2010/main" val="126758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Рекомендуется завершить необходимые вмешательства в один или два сеанса, если это возможно. Принимая во внимание, что последовательное воздействие одного и того же антибиотика повышает уровень резистентности, поставщик медицинских услуг может выбрать другие антибиотики для последующих сеансов. Это могут быть альтернативные методы лечения второго ряда, упомянутые в руководствах, или введение пациенту комбинированного ингибитора бета-</a:t>
            </a:r>
            <a:r>
              <a:rPr lang="ru-RU" dirty="0" err="1" smtClean="0"/>
              <a:t>лактамазы</a:t>
            </a:r>
            <a:r>
              <a:rPr lang="ru-RU" dirty="0" smtClean="0"/>
              <a:t>, такого как амоксициллин-</a:t>
            </a:r>
            <a:r>
              <a:rPr lang="ru-RU" dirty="0" err="1" smtClean="0"/>
              <a:t>клавуланат</a:t>
            </a:r>
            <a:r>
              <a:rPr lang="ru-RU" dirty="0" smtClean="0"/>
              <a:t> или </a:t>
            </a:r>
            <a:r>
              <a:rPr lang="ru-RU" dirty="0" err="1" smtClean="0"/>
              <a:t>сульбактам</a:t>
            </a:r>
            <a:r>
              <a:rPr lang="ru-RU" dirty="0" smtClean="0"/>
              <a:t>-ампициллин [16]. Если пациент уже получает антибиотикотерапию пенициллинами, операция может быть отложена до прекращения приема антибиотика и восстановления флоры полости рта. Если это невозможно, может быть предпочтительной альтернативная группа антибиотиков.</a:t>
            </a:r>
            <a:br>
              <a:rPr lang="ru-RU" dirty="0" smtClean="0"/>
            </a:br>
            <a:endParaRPr lang="ru-RU" dirty="0" smtClean="0"/>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100</a:t>
            </a:fld>
            <a:endParaRPr lang="ru-RU"/>
          </a:p>
        </p:txBody>
      </p:sp>
    </p:spTree>
    <p:extLst>
      <p:ext uri="{BB962C8B-B14F-4D97-AF65-F5344CB8AC3E}">
        <p14:creationId xmlns:p14="http://schemas.microsoft.com/office/powerpoint/2010/main" val="2591370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Если возбудитель известен, его следует лечить соответствующим образом. Если патоген не известен, эмпирическая профилактика должна охватывать наиболее часто встречающиеся патогены в этом месте. Решение о профилактике инфекций в месте хирургического вмешательства должно приниматься независимо согласно соответствующим рекомендациям.</a:t>
            </a:r>
            <a:br>
              <a:rPr lang="ru-RU" sz="1200" kern="1200" dirty="0" smtClean="0">
                <a:solidFill>
                  <a:schemeClr val="tx1"/>
                </a:solidFill>
                <a:effectLst/>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101</a:t>
            </a:fld>
            <a:endParaRPr lang="ru-RU"/>
          </a:p>
        </p:txBody>
      </p:sp>
    </p:spTree>
    <p:extLst>
      <p:ext uri="{BB962C8B-B14F-4D97-AF65-F5344CB8AC3E}">
        <p14:creationId xmlns:p14="http://schemas.microsoft.com/office/powerpoint/2010/main" val="114965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err="1" smtClean="0"/>
              <a:t>Мупироцин</a:t>
            </a:r>
            <a:endParaRPr lang="ru-RU" b="1" dirty="0" smtClean="0"/>
          </a:p>
          <a:p>
            <a:r>
              <a:rPr lang="ru-RU" dirty="0" err="1" smtClean="0"/>
              <a:t>Мупироцин</a:t>
            </a:r>
            <a:r>
              <a:rPr lang="ru-RU" dirty="0" smtClean="0"/>
              <a:t> - препарат природного происхождения, полученный из культуры </a:t>
            </a:r>
            <a:r>
              <a:rPr lang="ru-RU" i="1" dirty="0" err="1" smtClean="0"/>
              <a:t>Pseudomonas</a:t>
            </a:r>
            <a:r>
              <a:rPr lang="ru-RU" i="1" dirty="0" smtClean="0"/>
              <a:t> </a:t>
            </a:r>
            <a:r>
              <a:rPr lang="ru-RU" i="1" dirty="0" err="1" smtClean="0"/>
              <a:t>fluorescens</a:t>
            </a:r>
            <a:r>
              <a:rPr lang="ru-RU" dirty="0" smtClean="0"/>
              <a:t>. По химическому строению и механизму действия отличается от других </a:t>
            </a:r>
            <a:r>
              <a:rPr lang="ru-RU" dirty="0" smtClean="0">
                <a:hlinkClick r:id="rId3"/>
              </a:rPr>
              <a:t>АМП</a:t>
            </a:r>
            <a:r>
              <a:rPr lang="ru-RU" dirty="0" smtClean="0"/>
              <a:t>. Применяется только местно.</a:t>
            </a:r>
          </a:p>
          <a:p>
            <a:r>
              <a:rPr lang="ru-RU" b="1" dirty="0" smtClean="0"/>
              <a:t>Механизм действия</a:t>
            </a:r>
          </a:p>
          <a:p>
            <a:r>
              <a:rPr lang="ru-RU" dirty="0" smtClean="0"/>
              <a:t>Антибактериальное действие </a:t>
            </a:r>
            <a:r>
              <a:rPr lang="ru-RU" dirty="0" err="1" smtClean="0"/>
              <a:t>мупироцина</a:t>
            </a:r>
            <a:r>
              <a:rPr lang="ru-RU" dirty="0" smtClean="0"/>
              <a:t> связано с ингибированием фермента </a:t>
            </a:r>
            <a:r>
              <a:rPr lang="ru-RU" dirty="0" err="1" smtClean="0"/>
              <a:t>изолейцил-тРНК-синтетазы</a:t>
            </a:r>
            <a:r>
              <a:rPr lang="ru-RU" dirty="0" smtClean="0"/>
              <a:t>, в результате чего нарушается синтез бактериальных белков и РНК, в меньшей степени - синтез ДНК и образование клеточной стенки. В связи с уникальностью данного механизма перекрестная резистентность </a:t>
            </a:r>
            <a:r>
              <a:rPr lang="ru-RU" dirty="0" err="1" smtClean="0"/>
              <a:t>мупироцина</a:t>
            </a:r>
            <a:r>
              <a:rPr lang="ru-RU" dirty="0" smtClean="0"/>
              <a:t> с другими классами </a:t>
            </a:r>
            <a:r>
              <a:rPr lang="ru-RU" dirty="0" smtClean="0">
                <a:hlinkClick r:id="rId3"/>
              </a:rPr>
              <a:t>АМП</a:t>
            </a:r>
            <a:r>
              <a:rPr lang="ru-RU" dirty="0" smtClean="0"/>
              <a:t> отсутствует. Однако существует возможность селекции устойчивости к </a:t>
            </a:r>
            <a:r>
              <a:rPr lang="ru-RU" dirty="0" err="1" smtClean="0"/>
              <a:t>мупироцину</a:t>
            </a:r>
            <a:r>
              <a:rPr lang="ru-RU" dirty="0" smtClean="0"/>
              <a:t> при использовании отдельных </a:t>
            </a:r>
            <a:r>
              <a:rPr lang="ru-RU" dirty="0" smtClean="0">
                <a:hlinkClick r:id="rId3"/>
              </a:rPr>
              <a:t>АМП</a:t>
            </a:r>
            <a:r>
              <a:rPr lang="ru-RU" dirty="0" smtClean="0"/>
              <a:t> (</a:t>
            </a:r>
            <a:r>
              <a:rPr lang="ru-RU" dirty="0" smtClean="0">
                <a:hlinkClick r:id="rId4"/>
              </a:rPr>
              <a:t>тетрациклин</a:t>
            </a:r>
            <a:r>
              <a:rPr lang="ru-RU" dirty="0" smtClean="0"/>
              <a:t>, </a:t>
            </a:r>
            <a:r>
              <a:rPr lang="ru-RU" dirty="0" err="1" smtClean="0"/>
              <a:t>триметоприм</a:t>
            </a:r>
            <a:r>
              <a:rPr lang="ru-RU" dirty="0" smtClean="0"/>
              <a:t>) и антисептиков (</a:t>
            </a:r>
            <a:r>
              <a:rPr lang="ru-RU" dirty="0" err="1" smtClean="0"/>
              <a:t>триклозан</a:t>
            </a:r>
            <a:r>
              <a:rPr lang="ru-RU" dirty="0" smtClean="0"/>
              <a:t>) в результате совместного переноса резистентных генов. В зависимости от концентрации </a:t>
            </a:r>
            <a:r>
              <a:rPr lang="ru-RU" dirty="0" err="1" smtClean="0"/>
              <a:t>мупироцин</a:t>
            </a:r>
            <a:r>
              <a:rPr lang="ru-RU" dirty="0" smtClean="0"/>
              <a:t> может оказывать как бактериостатическое, так и бактерицидное действие. Учитывая высокие местные концентрации препарата (многократно превышающие </a:t>
            </a:r>
            <a:r>
              <a:rPr lang="ru-RU" dirty="0" smtClean="0">
                <a:hlinkClick r:id="rId5"/>
              </a:rPr>
              <a:t>МПК</a:t>
            </a:r>
            <a:r>
              <a:rPr lang="ru-RU" dirty="0" smtClean="0"/>
              <a:t>), в подавляющем большинстве случаев он действует бактерицидно.</a:t>
            </a:r>
          </a:p>
          <a:p>
            <a:r>
              <a:rPr lang="ru-RU" b="1" dirty="0" smtClean="0"/>
              <a:t>Спектр активности</a:t>
            </a:r>
          </a:p>
          <a:p>
            <a:r>
              <a:rPr lang="ru-RU" dirty="0" smtClean="0"/>
              <a:t>Главное клиническое значение </a:t>
            </a:r>
            <a:r>
              <a:rPr lang="ru-RU" dirty="0" err="1" smtClean="0"/>
              <a:t>мупироцина</a:t>
            </a:r>
            <a:r>
              <a:rPr lang="ru-RU" dirty="0" smtClean="0"/>
              <a:t> заключается в действии на большинство штаммов стафилококков, в том числе </a:t>
            </a:r>
            <a:r>
              <a:rPr lang="ru-RU" dirty="0" smtClean="0">
                <a:hlinkClick r:id="rId6"/>
              </a:rPr>
              <a:t>MRSA</a:t>
            </a:r>
            <a:r>
              <a:rPr lang="ru-RU" dirty="0" smtClean="0"/>
              <a:t>, а также штаммов, устойчивых к другим </a:t>
            </a:r>
            <a:r>
              <a:rPr lang="ru-RU" dirty="0" smtClean="0">
                <a:hlinkClick r:id="rId3"/>
              </a:rPr>
              <a:t>АМП</a:t>
            </a:r>
            <a:r>
              <a:rPr lang="ru-RU" dirty="0" smtClean="0"/>
              <a:t>. К </a:t>
            </a:r>
            <a:r>
              <a:rPr lang="ru-RU" dirty="0" err="1" smtClean="0"/>
              <a:t>мупироцину</a:t>
            </a:r>
            <a:r>
              <a:rPr lang="ru-RU" dirty="0" smtClean="0"/>
              <a:t> чувствительны также стрептококки А, В, С, G, и некоторые грамотрицательные палочки (</a:t>
            </a:r>
            <a:r>
              <a:rPr lang="ru-RU" i="1" dirty="0" err="1" smtClean="0"/>
              <a:t>P.multocida</a:t>
            </a:r>
            <a:r>
              <a:rPr lang="ru-RU" dirty="0" smtClean="0"/>
              <a:t>).</a:t>
            </a:r>
          </a:p>
          <a:p>
            <a:r>
              <a:rPr lang="ru-RU" dirty="0" err="1" smtClean="0"/>
              <a:t>Мупироцин</a:t>
            </a:r>
            <a:r>
              <a:rPr lang="ru-RU" dirty="0" smtClean="0"/>
              <a:t> неактивен в отношении энтерококков, представителей семейства </a:t>
            </a:r>
            <a:r>
              <a:rPr lang="ru-RU" i="1" dirty="0" err="1" smtClean="0"/>
              <a:t>Enterobacteriaceae</a:t>
            </a:r>
            <a:r>
              <a:rPr lang="ru-RU" i="1" dirty="0" smtClean="0"/>
              <a:t>, </a:t>
            </a:r>
            <a:r>
              <a:rPr lang="ru-RU" i="1" dirty="0" err="1" smtClean="0"/>
              <a:t>P.aeruginosa</a:t>
            </a:r>
            <a:r>
              <a:rPr lang="ru-RU" i="1" dirty="0" smtClean="0"/>
              <a:t>,</a:t>
            </a:r>
            <a:r>
              <a:rPr lang="ru-RU" dirty="0" smtClean="0"/>
              <a:t> анаэробов. Отличительной особенностью </a:t>
            </a:r>
            <a:r>
              <a:rPr lang="ru-RU" dirty="0" err="1" smtClean="0"/>
              <a:t>мупироцина</a:t>
            </a:r>
            <a:r>
              <a:rPr lang="ru-RU" dirty="0" smtClean="0"/>
              <a:t> является низкая </a:t>
            </a:r>
            <a:r>
              <a:rPr lang="ru-RU" i="1" dirty="0" err="1" smtClean="0"/>
              <a:t>in</a:t>
            </a:r>
            <a:r>
              <a:rPr lang="ru-RU" i="1" dirty="0" smtClean="0"/>
              <a:t> </a:t>
            </a:r>
            <a:r>
              <a:rPr lang="ru-RU" i="1" dirty="0" err="1" smtClean="0"/>
              <a:t>vitro</a:t>
            </a:r>
            <a:r>
              <a:rPr lang="ru-RU" dirty="0" smtClean="0"/>
              <a:t> активность в отношении представителей нормальной микрофлоры кожи (</a:t>
            </a:r>
            <a:r>
              <a:rPr lang="ru-RU" i="1" dirty="0" err="1" smtClean="0"/>
              <a:t>Micrococcus</a:t>
            </a:r>
            <a:r>
              <a:rPr lang="ru-RU" dirty="0" smtClean="0"/>
              <a:t> </a:t>
            </a:r>
            <a:r>
              <a:rPr lang="ru-RU" dirty="0" err="1" smtClean="0"/>
              <a:t>spp</a:t>
            </a:r>
            <a:r>
              <a:rPr lang="ru-RU" dirty="0" smtClean="0"/>
              <a:t>., </a:t>
            </a:r>
            <a:r>
              <a:rPr lang="ru-RU" i="1" dirty="0" err="1" smtClean="0"/>
              <a:t>Coryne-bacterium</a:t>
            </a:r>
            <a:r>
              <a:rPr lang="ru-RU" dirty="0" smtClean="0"/>
              <a:t> </a:t>
            </a:r>
            <a:r>
              <a:rPr lang="ru-RU" dirty="0" err="1" smtClean="0"/>
              <a:t>spp</a:t>
            </a:r>
            <a:r>
              <a:rPr lang="ru-RU" dirty="0" smtClean="0"/>
              <a:t>., </a:t>
            </a:r>
            <a:r>
              <a:rPr lang="ru-RU" i="1" dirty="0" err="1" smtClean="0"/>
              <a:t>Propionibacterium</a:t>
            </a:r>
            <a:r>
              <a:rPr lang="ru-RU" dirty="0" smtClean="0"/>
              <a:t> </a:t>
            </a:r>
            <a:r>
              <a:rPr lang="ru-RU" dirty="0" err="1" smtClean="0"/>
              <a:t>spp</a:t>
            </a:r>
            <a:r>
              <a:rPr lang="ru-RU" dirty="0" smtClean="0"/>
              <a:t>.).</a:t>
            </a:r>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109</a:t>
            </a:fld>
            <a:endParaRPr lang="ru-RU"/>
          </a:p>
        </p:txBody>
      </p:sp>
    </p:spTree>
    <p:extLst>
      <p:ext uri="{BB962C8B-B14F-4D97-AF65-F5344CB8AC3E}">
        <p14:creationId xmlns:p14="http://schemas.microsoft.com/office/powerpoint/2010/main" val="4229105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err="1" smtClean="0"/>
              <a:t>Мупироцин</a:t>
            </a:r>
            <a:endParaRPr lang="ru-RU" b="1" dirty="0" smtClean="0"/>
          </a:p>
          <a:p>
            <a:r>
              <a:rPr lang="ru-RU" dirty="0" err="1" smtClean="0"/>
              <a:t>Мупироцин</a:t>
            </a:r>
            <a:r>
              <a:rPr lang="ru-RU" dirty="0" smtClean="0"/>
              <a:t> - препарат природного происхождения, полученный из культуры </a:t>
            </a:r>
            <a:r>
              <a:rPr lang="ru-RU" i="1" dirty="0" err="1" smtClean="0"/>
              <a:t>Pseudomonas</a:t>
            </a:r>
            <a:r>
              <a:rPr lang="ru-RU" i="1" dirty="0" smtClean="0"/>
              <a:t> </a:t>
            </a:r>
            <a:r>
              <a:rPr lang="ru-RU" i="1" dirty="0" err="1" smtClean="0"/>
              <a:t>fluorescens</a:t>
            </a:r>
            <a:r>
              <a:rPr lang="ru-RU" dirty="0" smtClean="0"/>
              <a:t>. По химическому строению и механизму действия отличается от других </a:t>
            </a:r>
            <a:r>
              <a:rPr lang="ru-RU" dirty="0" smtClean="0">
                <a:hlinkClick r:id="rId3"/>
              </a:rPr>
              <a:t>АМП</a:t>
            </a:r>
            <a:r>
              <a:rPr lang="ru-RU" dirty="0" smtClean="0"/>
              <a:t>. Применяется только местно.</a:t>
            </a:r>
          </a:p>
          <a:p>
            <a:r>
              <a:rPr lang="ru-RU" b="1" dirty="0" smtClean="0"/>
              <a:t>Механизм действия</a:t>
            </a:r>
          </a:p>
          <a:p>
            <a:r>
              <a:rPr lang="ru-RU" dirty="0" smtClean="0"/>
              <a:t>Антибактериальное действие </a:t>
            </a:r>
            <a:r>
              <a:rPr lang="ru-RU" dirty="0" err="1" smtClean="0"/>
              <a:t>мупироцина</a:t>
            </a:r>
            <a:r>
              <a:rPr lang="ru-RU" dirty="0" smtClean="0"/>
              <a:t> связано с ингибированием фермента </a:t>
            </a:r>
            <a:r>
              <a:rPr lang="ru-RU" dirty="0" err="1" smtClean="0"/>
              <a:t>изолейцил-тРНК-синтетазы</a:t>
            </a:r>
            <a:r>
              <a:rPr lang="ru-RU" dirty="0" smtClean="0"/>
              <a:t>, в результате чего нарушается синтез бактериальных белков и РНК, в меньшей степени - синтез ДНК и образование клеточной стенки. В связи с уникальностью данного механизма перекрестная резистентность </a:t>
            </a:r>
            <a:r>
              <a:rPr lang="ru-RU" dirty="0" err="1" smtClean="0"/>
              <a:t>мупироцина</a:t>
            </a:r>
            <a:r>
              <a:rPr lang="ru-RU" dirty="0" smtClean="0"/>
              <a:t> с другими классами </a:t>
            </a:r>
            <a:r>
              <a:rPr lang="ru-RU" dirty="0" smtClean="0">
                <a:hlinkClick r:id="rId3"/>
              </a:rPr>
              <a:t>АМП</a:t>
            </a:r>
            <a:r>
              <a:rPr lang="ru-RU" dirty="0" smtClean="0"/>
              <a:t> отсутствует. Однако существует возможность селекции устойчивости к </a:t>
            </a:r>
            <a:r>
              <a:rPr lang="ru-RU" dirty="0" err="1" smtClean="0"/>
              <a:t>мупироцину</a:t>
            </a:r>
            <a:r>
              <a:rPr lang="ru-RU" dirty="0" smtClean="0"/>
              <a:t> при использовании отдельных </a:t>
            </a:r>
            <a:r>
              <a:rPr lang="ru-RU" dirty="0" smtClean="0">
                <a:hlinkClick r:id="rId3"/>
              </a:rPr>
              <a:t>АМП</a:t>
            </a:r>
            <a:r>
              <a:rPr lang="ru-RU" dirty="0" smtClean="0"/>
              <a:t> (</a:t>
            </a:r>
            <a:r>
              <a:rPr lang="ru-RU" dirty="0" smtClean="0">
                <a:hlinkClick r:id="rId4"/>
              </a:rPr>
              <a:t>тетрациклин</a:t>
            </a:r>
            <a:r>
              <a:rPr lang="ru-RU" dirty="0" smtClean="0"/>
              <a:t>, </a:t>
            </a:r>
            <a:r>
              <a:rPr lang="ru-RU" dirty="0" err="1" smtClean="0"/>
              <a:t>триметоприм</a:t>
            </a:r>
            <a:r>
              <a:rPr lang="ru-RU" dirty="0" smtClean="0"/>
              <a:t>) и антисептиков (</a:t>
            </a:r>
            <a:r>
              <a:rPr lang="ru-RU" dirty="0" err="1" smtClean="0"/>
              <a:t>триклозан</a:t>
            </a:r>
            <a:r>
              <a:rPr lang="ru-RU" dirty="0" smtClean="0"/>
              <a:t>) в результате совместного переноса резистентных генов. В зависимости от концентрации </a:t>
            </a:r>
            <a:r>
              <a:rPr lang="ru-RU" dirty="0" err="1" smtClean="0"/>
              <a:t>мупироцин</a:t>
            </a:r>
            <a:r>
              <a:rPr lang="ru-RU" dirty="0" smtClean="0"/>
              <a:t> может оказывать как бактериостатическое, так и бактерицидное действие. Учитывая высокие местные концентрации препарата (многократно превышающие </a:t>
            </a:r>
            <a:r>
              <a:rPr lang="ru-RU" dirty="0" smtClean="0">
                <a:hlinkClick r:id="rId5"/>
              </a:rPr>
              <a:t>МПК</a:t>
            </a:r>
            <a:r>
              <a:rPr lang="ru-RU" dirty="0" smtClean="0"/>
              <a:t>), в подавляющем большинстве случаев он действует бактерицидно.</a:t>
            </a:r>
          </a:p>
          <a:p>
            <a:r>
              <a:rPr lang="ru-RU" b="1" dirty="0" smtClean="0"/>
              <a:t>Спектр активности</a:t>
            </a:r>
          </a:p>
          <a:p>
            <a:r>
              <a:rPr lang="ru-RU" dirty="0" smtClean="0"/>
              <a:t>Главное клиническое значение </a:t>
            </a:r>
            <a:r>
              <a:rPr lang="ru-RU" dirty="0" err="1" smtClean="0"/>
              <a:t>мупироцина</a:t>
            </a:r>
            <a:r>
              <a:rPr lang="ru-RU" dirty="0" smtClean="0"/>
              <a:t> заключается в действии на большинство штаммов стафилококков, в том числе </a:t>
            </a:r>
            <a:r>
              <a:rPr lang="ru-RU" dirty="0" smtClean="0">
                <a:hlinkClick r:id="rId6"/>
              </a:rPr>
              <a:t>MRSA</a:t>
            </a:r>
            <a:r>
              <a:rPr lang="ru-RU" dirty="0" smtClean="0"/>
              <a:t>, а также штаммов, устойчивых к другим </a:t>
            </a:r>
            <a:r>
              <a:rPr lang="ru-RU" dirty="0" smtClean="0">
                <a:hlinkClick r:id="rId3"/>
              </a:rPr>
              <a:t>АМП</a:t>
            </a:r>
            <a:r>
              <a:rPr lang="ru-RU" dirty="0" smtClean="0"/>
              <a:t>. К </a:t>
            </a:r>
            <a:r>
              <a:rPr lang="ru-RU" dirty="0" err="1" smtClean="0"/>
              <a:t>мупироцину</a:t>
            </a:r>
            <a:r>
              <a:rPr lang="ru-RU" dirty="0" smtClean="0"/>
              <a:t> чувствительны также стрептококки А, В, С, G, и некоторые грамотрицательные палочки (</a:t>
            </a:r>
            <a:r>
              <a:rPr lang="ru-RU" i="1" dirty="0" err="1" smtClean="0"/>
              <a:t>P.multocida</a:t>
            </a:r>
            <a:r>
              <a:rPr lang="ru-RU" dirty="0" smtClean="0"/>
              <a:t>).</a:t>
            </a:r>
          </a:p>
          <a:p>
            <a:r>
              <a:rPr lang="ru-RU" dirty="0" err="1" smtClean="0"/>
              <a:t>Мупироцин</a:t>
            </a:r>
            <a:r>
              <a:rPr lang="ru-RU" dirty="0" smtClean="0"/>
              <a:t> неактивен в отношении энтерококков, представителей семейства </a:t>
            </a:r>
            <a:r>
              <a:rPr lang="ru-RU" i="1" dirty="0" err="1" smtClean="0"/>
              <a:t>Enterobacteriaceae</a:t>
            </a:r>
            <a:r>
              <a:rPr lang="ru-RU" i="1" dirty="0" smtClean="0"/>
              <a:t>, </a:t>
            </a:r>
            <a:r>
              <a:rPr lang="ru-RU" i="1" dirty="0" err="1" smtClean="0"/>
              <a:t>P.aeruginosa</a:t>
            </a:r>
            <a:r>
              <a:rPr lang="ru-RU" i="1" dirty="0" smtClean="0"/>
              <a:t>,</a:t>
            </a:r>
            <a:r>
              <a:rPr lang="ru-RU" dirty="0" smtClean="0"/>
              <a:t> анаэробов. Отличительной особенностью </a:t>
            </a:r>
            <a:r>
              <a:rPr lang="ru-RU" dirty="0" err="1" smtClean="0"/>
              <a:t>мупироцина</a:t>
            </a:r>
            <a:r>
              <a:rPr lang="ru-RU" dirty="0" smtClean="0"/>
              <a:t> является низкая </a:t>
            </a:r>
            <a:r>
              <a:rPr lang="ru-RU" i="1" dirty="0" err="1" smtClean="0"/>
              <a:t>in</a:t>
            </a:r>
            <a:r>
              <a:rPr lang="ru-RU" i="1" dirty="0" smtClean="0"/>
              <a:t> </a:t>
            </a:r>
            <a:r>
              <a:rPr lang="ru-RU" i="1" dirty="0" err="1" smtClean="0"/>
              <a:t>vitro</a:t>
            </a:r>
            <a:r>
              <a:rPr lang="ru-RU" dirty="0" smtClean="0"/>
              <a:t> активность в отношении представителей нормальной микрофлоры кожи (</a:t>
            </a:r>
            <a:r>
              <a:rPr lang="ru-RU" i="1" dirty="0" err="1" smtClean="0"/>
              <a:t>Micrococcus</a:t>
            </a:r>
            <a:r>
              <a:rPr lang="ru-RU" dirty="0" smtClean="0"/>
              <a:t> </a:t>
            </a:r>
            <a:r>
              <a:rPr lang="ru-RU" dirty="0" err="1" smtClean="0"/>
              <a:t>spp</a:t>
            </a:r>
            <a:r>
              <a:rPr lang="ru-RU" dirty="0" smtClean="0"/>
              <a:t>., </a:t>
            </a:r>
            <a:r>
              <a:rPr lang="ru-RU" i="1" dirty="0" err="1" smtClean="0"/>
              <a:t>Coryne-bacterium</a:t>
            </a:r>
            <a:r>
              <a:rPr lang="ru-RU" dirty="0" smtClean="0"/>
              <a:t> </a:t>
            </a:r>
            <a:r>
              <a:rPr lang="ru-RU" dirty="0" err="1" smtClean="0"/>
              <a:t>spp</a:t>
            </a:r>
            <a:r>
              <a:rPr lang="ru-RU" dirty="0" smtClean="0"/>
              <a:t>., </a:t>
            </a:r>
            <a:r>
              <a:rPr lang="ru-RU" i="1" dirty="0" err="1" smtClean="0"/>
              <a:t>Propionibacterium</a:t>
            </a:r>
            <a:r>
              <a:rPr lang="ru-RU" dirty="0" smtClean="0"/>
              <a:t> </a:t>
            </a:r>
            <a:r>
              <a:rPr lang="ru-RU" dirty="0" err="1" smtClean="0"/>
              <a:t>spp</a:t>
            </a:r>
            <a:r>
              <a:rPr lang="ru-RU" dirty="0" smtClean="0"/>
              <a:t>.).</a:t>
            </a:r>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110</a:t>
            </a:fld>
            <a:endParaRPr lang="ru-RU"/>
          </a:p>
        </p:txBody>
      </p:sp>
    </p:spTree>
    <p:extLst>
      <p:ext uri="{BB962C8B-B14F-4D97-AF65-F5344CB8AC3E}">
        <p14:creationId xmlns:p14="http://schemas.microsoft.com/office/powerpoint/2010/main" val="42537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Bioprosthetic</a:t>
            </a:r>
            <a:r>
              <a:rPr lang="en-US" dirty="0" smtClean="0"/>
              <a:t> valve with endocarditis. Note the large bacterial colony (staphylococci by culture) in the absence of significant inflammation; the xenograft tissue is not viable, and nuclear detail is not apparent.</a:t>
            </a:r>
            <a:endParaRPr lang="ru-RU" dirty="0" smtClean="0"/>
          </a:p>
          <a:p>
            <a:endParaRPr lang="ru-R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Обратите внимание на большую бактериальную колонию (стафилококки в культуре) при отсутствии значительного воспаления; ткань </a:t>
            </a:r>
            <a:r>
              <a:rPr lang="ru-RU" dirty="0" err="1" smtClean="0"/>
              <a:t>ксенотрансплантата</a:t>
            </a:r>
            <a:r>
              <a:rPr lang="ru-RU" dirty="0" smtClean="0"/>
              <a:t> нежизнеспособна, а ядерные детали не видны.</a:t>
            </a:r>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133</a:t>
            </a:fld>
            <a:endParaRPr lang="ru-RU"/>
          </a:p>
        </p:txBody>
      </p:sp>
    </p:spTree>
    <p:extLst>
      <p:ext uri="{BB962C8B-B14F-4D97-AF65-F5344CB8AC3E}">
        <p14:creationId xmlns:p14="http://schemas.microsoft.com/office/powerpoint/2010/main" val="2770360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r>
              <a:rPr lang="ru-RU" dirty="0" smtClean="0"/>
              <a:t>Устройства имеют </a:t>
            </a:r>
            <a:r>
              <a:rPr lang="ru-RU" dirty="0" err="1" smtClean="0"/>
              <a:t>эндоваскулярную</a:t>
            </a:r>
            <a:r>
              <a:rPr lang="ru-RU" dirty="0" smtClean="0"/>
              <a:t> и наружную части, инфекция может поражать все структуры: блок питания, электроды, структуры сердца вокруг электродов, а также различные их комбинации. </a:t>
            </a:r>
          </a:p>
          <a:p>
            <a:pPr marL="0" indent="0">
              <a:buNone/>
            </a:pPr>
            <a:r>
              <a:rPr lang="ru-RU" dirty="0" smtClean="0"/>
              <a:t>При вовлечении в инфекционный процесс внутрисердечной части устройства развивается ИЭ ВСУ.</a:t>
            </a:r>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7</a:t>
            </a:fld>
            <a:endParaRPr lang="ru-RU"/>
          </a:p>
        </p:txBody>
      </p:sp>
    </p:spTree>
    <p:extLst>
      <p:ext uri="{BB962C8B-B14F-4D97-AF65-F5344CB8AC3E}">
        <p14:creationId xmlns:p14="http://schemas.microsoft.com/office/powerpoint/2010/main" val="182291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err="1" smtClean="0"/>
              <a:t>CoNS</a:t>
            </a:r>
            <a:r>
              <a:rPr lang="en-US" dirty="0" smtClean="0"/>
              <a:t> – </a:t>
            </a:r>
            <a:r>
              <a:rPr lang="ru-RU" dirty="0" err="1" smtClean="0"/>
              <a:t>коагулазо</a:t>
            </a:r>
            <a:r>
              <a:rPr lang="ru-RU" dirty="0" smtClean="0"/>
              <a:t>-негативные стафилококки </a:t>
            </a:r>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8</a:t>
            </a:fld>
            <a:endParaRPr lang="ru-RU"/>
          </a:p>
        </p:txBody>
      </p:sp>
    </p:spTree>
    <p:extLst>
      <p:ext uri="{BB962C8B-B14F-4D97-AF65-F5344CB8AC3E}">
        <p14:creationId xmlns:p14="http://schemas.microsoft.com/office/powerpoint/2010/main" val="17622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Считается, что в неповрежденном состоянии эндокард устойчив к инфицированию</a:t>
            </a:r>
          </a:p>
          <a:p>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Дегенеративные процессы (фиброз, </a:t>
            </a:r>
            <a:r>
              <a:rPr lang="ru-RU" sz="1200" kern="1200" dirty="0" err="1" smtClean="0">
                <a:solidFill>
                  <a:schemeClr val="tx1"/>
                </a:solidFill>
                <a:effectLst/>
                <a:latin typeface="+mn-lt"/>
                <a:ea typeface="+mn-ea"/>
                <a:cs typeface="+mn-cs"/>
              </a:rPr>
              <a:t>кальциноз</a:t>
            </a:r>
            <a:r>
              <a:rPr lang="ru-RU" sz="1200" kern="1200" dirty="0" smtClean="0">
                <a:solidFill>
                  <a:schemeClr val="tx1"/>
                </a:solidFill>
                <a:effectLst/>
                <a:latin typeface="+mn-lt"/>
                <a:ea typeface="+mn-ea"/>
                <a:cs typeface="+mn-cs"/>
              </a:rPr>
              <a:t>), турбулентный ток крови, возникающий</a:t>
            </a:r>
            <a:r>
              <a:rPr lang="ru-RU" dirty="0" smtClean="0"/>
              <a:t/>
            </a:r>
            <a:br>
              <a:rPr lang="ru-RU" dirty="0" smtClean="0"/>
            </a:br>
            <a:r>
              <a:rPr lang="ru-RU" sz="1200" kern="1200" dirty="0" smtClean="0">
                <a:solidFill>
                  <a:schemeClr val="tx1"/>
                </a:solidFill>
                <a:effectLst/>
                <a:latin typeface="+mn-lt"/>
                <a:ea typeface="+mn-ea"/>
                <a:cs typeface="+mn-cs"/>
              </a:rPr>
              <a:t>при клапанных пороках, механическое повреждение при имплантации любого ВСУ</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rPr>
              <a:t>служащих для захвата и уничтожения бактерий, попавших в кровоток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Фиксирующиеся на клапанах микроорганизмы, бактериемия с массивным поступлением</a:t>
            </a:r>
            <a:r>
              <a:rPr lang="ru-RU" dirty="0" smtClean="0"/>
              <a:t/>
            </a:r>
            <a:br>
              <a:rPr lang="ru-RU" dirty="0" smtClean="0"/>
            </a:br>
            <a:r>
              <a:rPr lang="ru-RU" sz="1200" kern="1200" dirty="0" smtClean="0">
                <a:solidFill>
                  <a:schemeClr val="tx1"/>
                </a:solidFill>
                <a:effectLst/>
                <a:latin typeface="+mn-lt"/>
                <a:ea typeface="+mn-ea"/>
                <a:cs typeface="+mn-cs"/>
              </a:rPr>
              <a:t>бактериальных токсинов и антигенов в кровоток вызывают системное воспаление и</a:t>
            </a:r>
            <a:r>
              <a:rPr lang="ru-RU" dirty="0" smtClean="0"/>
              <a:t/>
            </a:r>
            <a:br>
              <a:rPr lang="ru-RU" dirty="0" smtClean="0"/>
            </a:br>
            <a:r>
              <a:rPr lang="ru-RU" sz="1200" kern="1200" dirty="0" smtClean="0">
                <a:solidFill>
                  <a:schemeClr val="tx1"/>
                </a:solidFill>
                <a:effectLst/>
                <a:latin typeface="+mn-lt"/>
                <a:ea typeface="+mn-ea"/>
                <a:cs typeface="+mn-cs"/>
              </a:rPr>
              <a:t>интоксикацию, а также образование антител (специфических и ряда </a:t>
            </a:r>
            <a:r>
              <a:rPr lang="ru-RU" sz="1200" kern="1200" dirty="0" err="1" smtClean="0">
                <a:solidFill>
                  <a:schemeClr val="tx1"/>
                </a:solidFill>
                <a:effectLst/>
                <a:latin typeface="+mn-lt"/>
                <a:ea typeface="+mn-ea"/>
                <a:cs typeface="+mn-cs"/>
              </a:rPr>
              <a:t>аутоантител</a:t>
            </a:r>
            <a:r>
              <a:rPr lang="ru-RU" sz="1200" kern="1200" dirty="0" smtClean="0">
                <a:solidFill>
                  <a:schemeClr val="tx1"/>
                </a:solidFill>
                <a:effectLst/>
                <a:latin typeface="+mn-lt"/>
                <a:ea typeface="+mn-ea"/>
                <a:cs typeface="+mn-cs"/>
              </a:rPr>
              <a:t>) и</a:t>
            </a:r>
            <a:r>
              <a:rPr lang="ru-RU" dirty="0" smtClean="0"/>
              <a:t/>
            </a:r>
            <a:br>
              <a:rPr lang="ru-RU" dirty="0" smtClean="0"/>
            </a:br>
            <a:r>
              <a:rPr lang="ru-RU" sz="1200" kern="1200" dirty="0" smtClean="0">
                <a:solidFill>
                  <a:schemeClr val="tx1"/>
                </a:solidFill>
                <a:effectLst/>
                <a:latin typeface="+mn-lt"/>
                <a:ea typeface="+mn-ea"/>
                <a:cs typeface="+mn-cs"/>
              </a:rPr>
              <a:t>иммунных комплексов (у 90–95% больных ИЭ), которые способны привести к</a:t>
            </a:r>
            <a:r>
              <a:rPr lang="ru-RU" dirty="0" smtClean="0"/>
              <a:t/>
            </a:r>
            <a:br>
              <a:rPr lang="ru-RU" dirty="0" smtClean="0"/>
            </a:br>
            <a:r>
              <a:rPr lang="ru-RU" sz="1200" kern="1200" dirty="0" err="1" smtClean="0">
                <a:solidFill>
                  <a:schemeClr val="tx1"/>
                </a:solidFill>
                <a:effectLst/>
                <a:latin typeface="+mn-lt"/>
                <a:ea typeface="+mn-ea"/>
                <a:cs typeface="+mn-cs"/>
              </a:rPr>
              <a:t>иммуновоспалительному</a:t>
            </a:r>
            <a:r>
              <a:rPr lang="ru-RU" sz="1200" kern="1200" dirty="0" smtClean="0">
                <a:solidFill>
                  <a:schemeClr val="tx1"/>
                </a:solidFill>
                <a:effectLst/>
                <a:latin typeface="+mn-lt"/>
                <a:ea typeface="+mn-ea"/>
                <a:cs typeface="+mn-cs"/>
              </a:rPr>
              <a:t> повреждению почек, кожных сосудов и других органов и тканей</a:t>
            </a:r>
            <a:endParaRPr lang="ru-RU"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12</a:t>
            </a:fld>
            <a:endParaRPr lang="ru-RU"/>
          </a:p>
        </p:txBody>
      </p:sp>
    </p:spTree>
    <p:extLst>
      <p:ext uri="{BB962C8B-B14F-4D97-AF65-F5344CB8AC3E}">
        <p14:creationId xmlns:p14="http://schemas.microsoft.com/office/powerpoint/2010/main" val="15602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smtClean="0">
                <a:solidFill>
                  <a:schemeClr val="tx1"/>
                </a:solidFill>
                <a:effectLst/>
                <a:latin typeface="+mn-lt"/>
                <a:ea typeface="+mn-ea"/>
                <a:cs typeface="+mn-cs"/>
              </a:rPr>
              <a:t>Считается, что в неповрежденном состоянии эндокард устойчив к инфицированию.</a:t>
            </a:r>
            <a:r>
              <a:rPr lang="ru-RU" smtClean="0"/>
              <a:t/>
            </a:r>
            <a:br>
              <a:rPr lang="ru-RU" smtClean="0"/>
            </a:br>
            <a:r>
              <a:rPr lang="ru-RU" sz="1200" kern="1200" smtClean="0">
                <a:solidFill>
                  <a:schemeClr val="tx1"/>
                </a:solidFill>
                <a:effectLst/>
                <a:latin typeface="+mn-lt"/>
                <a:ea typeface="+mn-ea"/>
                <a:cs typeface="+mn-cs"/>
              </a:rPr>
              <a:t>Дегенеративные процессы (фиброз, кальциноз), турбулентный ток крови, возникающий</a:t>
            </a:r>
            <a:r>
              <a:rPr lang="ru-RU" smtClean="0"/>
              <a:t/>
            </a:r>
            <a:br>
              <a:rPr lang="ru-RU" smtClean="0"/>
            </a:br>
            <a:r>
              <a:rPr lang="ru-RU" sz="1200" kern="1200" smtClean="0">
                <a:solidFill>
                  <a:schemeClr val="tx1"/>
                </a:solidFill>
                <a:effectLst/>
                <a:latin typeface="+mn-lt"/>
                <a:ea typeface="+mn-ea"/>
                <a:cs typeface="+mn-cs"/>
              </a:rPr>
              <a:t>при клапанных пороках, механическое повреждение при имплантации любого ВСУ могут</a:t>
            </a:r>
            <a:r>
              <a:rPr lang="ru-RU" smtClean="0"/>
              <a:t/>
            </a:r>
            <a:br>
              <a:rPr lang="ru-RU" smtClean="0"/>
            </a:br>
            <a:r>
              <a:rPr lang="ru-RU" sz="1200" kern="1200" smtClean="0">
                <a:solidFill>
                  <a:schemeClr val="tx1"/>
                </a:solidFill>
                <a:effectLst/>
                <a:latin typeface="+mn-lt"/>
                <a:ea typeface="+mn-ea"/>
                <a:cs typeface="+mn-cs"/>
              </a:rPr>
              <a:t>вызывать микроповреждения эндокарда с последующим образованием микроскопических</a:t>
            </a:r>
          </a:p>
          <a:p>
            <a:r>
              <a:rPr lang="ru-RU" sz="1200" kern="1200" smtClean="0">
                <a:solidFill>
                  <a:schemeClr val="tx1"/>
                </a:solidFill>
                <a:effectLst/>
                <a:latin typeface="+mn-lt"/>
                <a:ea typeface="+mn-ea"/>
                <a:cs typeface="+mn-cs"/>
              </a:rPr>
              <a:t>тромбов. Циркулирующие микроорганизмы прикрепляются к их поверхности и</a:t>
            </a:r>
            <a:r>
              <a:rPr lang="ru-RU" smtClean="0"/>
              <a:t/>
            </a:r>
            <a:br>
              <a:rPr lang="ru-RU" smtClean="0"/>
            </a:br>
            <a:r>
              <a:rPr lang="ru-RU" sz="1200" kern="1200" smtClean="0">
                <a:solidFill>
                  <a:schemeClr val="tx1"/>
                </a:solidFill>
                <a:effectLst/>
                <a:latin typeface="+mn-lt"/>
                <a:ea typeface="+mn-ea"/>
                <a:cs typeface="+mn-cs"/>
              </a:rPr>
              <a:t>размножаются, преодолевая защитные механизмы организма. Адгезирующей</a:t>
            </a:r>
            <a:r>
              <a:rPr lang="ru-RU" smtClean="0"/>
              <a:t/>
            </a:r>
            <a:br>
              <a:rPr lang="ru-RU" smtClean="0"/>
            </a:br>
            <a:r>
              <a:rPr lang="ru-RU" sz="1200" kern="1200" smtClean="0">
                <a:solidFill>
                  <a:schemeClr val="tx1"/>
                </a:solidFill>
                <a:effectLst/>
                <a:latin typeface="+mn-lt"/>
                <a:ea typeface="+mn-ea"/>
                <a:cs typeface="+mn-cs"/>
              </a:rPr>
              <a:t>поверхностью для некоторых циркулирующих микроорганизмов может стать также</a:t>
            </a:r>
            <a:r>
              <a:rPr lang="ru-RU" smtClean="0"/>
              <a:t/>
            </a:r>
            <a:br>
              <a:rPr lang="ru-RU" smtClean="0"/>
            </a:br>
            <a:r>
              <a:rPr lang="ru-RU" sz="1200" kern="1200" smtClean="0">
                <a:solidFill>
                  <a:schemeClr val="tx1"/>
                </a:solidFill>
                <a:effectLst/>
                <a:latin typeface="+mn-lt"/>
                <a:ea typeface="+mn-ea"/>
                <a:cs typeface="+mn-cs"/>
              </a:rPr>
              <a:t>воспаление эндокарда при отсутствии механического повреждения. </a:t>
            </a:r>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16</a:t>
            </a:fld>
            <a:endParaRPr lang="ru-RU"/>
          </a:p>
        </p:txBody>
      </p:sp>
    </p:spTree>
    <p:extLst>
      <p:ext uri="{BB962C8B-B14F-4D97-AF65-F5344CB8AC3E}">
        <p14:creationId xmlns:p14="http://schemas.microsoft.com/office/powerpoint/2010/main" val="289884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https://medbe.ru/materials/diagnostika-i-simptomy-ssz/ekhokardiograficheskie-priznaki-infektsionnogo-endokardita/</a:t>
            </a:r>
            <a:endParaRPr lang="ru-RU"/>
          </a:p>
        </p:txBody>
      </p:sp>
      <p:sp>
        <p:nvSpPr>
          <p:cNvPr id="4" name="Номер слайда 3"/>
          <p:cNvSpPr>
            <a:spLocks noGrp="1"/>
          </p:cNvSpPr>
          <p:nvPr>
            <p:ph type="sldNum" sz="quarter" idx="10"/>
          </p:nvPr>
        </p:nvSpPr>
        <p:spPr/>
        <p:txBody>
          <a:bodyPr/>
          <a:lstStyle/>
          <a:p>
            <a:fld id="{9B8A4B49-FA78-4375-A189-581CFDF6E023}" type="slidenum">
              <a:rPr lang="ru-RU" smtClean="0"/>
              <a:t>31</a:t>
            </a:fld>
            <a:endParaRPr lang="ru-RU"/>
          </a:p>
        </p:txBody>
      </p:sp>
    </p:spTree>
    <p:extLst>
      <p:ext uri="{BB962C8B-B14F-4D97-AF65-F5344CB8AC3E}">
        <p14:creationId xmlns:p14="http://schemas.microsoft.com/office/powerpoint/2010/main" val="268355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Сокращения: ИЭ — инфекционный эндокардит, НАСЕК — </a:t>
            </a:r>
            <a:r>
              <a:rPr lang="en-US" sz="1200" kern="1200" dirty="0" err="1" smtClean="0">
                <a:solidFill>
                  <a:schemeClr val="tx1"/>
                </a:solidFill>
                <a:effectLst/>
                <a:latin typeface="+mn-lt"/>
                <a:ea typeface="+mn-ea"/>
                <a:cs typeface="+mn-cs"/>
              </a:rPr>
              <a:t>Haemophilus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parainfluenzae</a:t>
            </a:r>
            <a:r>
              <a:rPr lang="en-US" sz="1200" kern="1200" dirty="0" smtClean="0">
                <a:solidFill>
                  <a:schemeClr val="tx1"/>
                </a:solidFill>
                <a:effectLst/>
                <a:latin typeface="+mn-lt"/>
                <a:ea typeface="+mn-ea"/>
                <a:cs typeface="+mn-cs"/>
              </a:rPr>
              <a:t>, H. </a:t>
            </a:r>
            <a:r>
              <a:rPr lang="en-US" sz="1200" kern="1200" dirty="0" err="1" smtClean="0">
                <a:solidFill>
                  <a:schemeClr val="tx1"/>
                </a:solidFill>
                <a:effectLst/>
                <a:latin typeface="+mn-lt"/>
                <a:ea typeface="+mn-ea"/>
                <a:cs typeface="+mn-cs"/>
              </a:rPr>
              <a:t>aphrophilus</a:t>
            </a:r>
            <a:r>
              <a:rPr lang="en-US" sz="1200" kern="1200" dirty="0" smtClean="0">
                <a:solidFill>
                  <a:schemeClr val="tx1"/>
                </a:solidFill>
                <a:effectLst/>
                <a:latin typeface="+mn-lt"/>
                <a:ea typeface="+mn-ea"/>
                <a:cs typeface="+mn-cs"/>
              </a:rPr>
              <a:t>,</a:t>
            </a:r>
            <a:r>
              <a:rPr lang="en-US" dirty="0" smtClean="0"/>
              <a:t/>
            </a:r>
            <a:br>
              <a:rPr lang="en-US" dirty="0" smtClean="0"/>
            </a:br>
            <a:r>
              <a:rPr lang="en-US" sz="1200" kern="1200" dirty="0" smtClean="0">
                <a:solidFill>
                  <a:schemeClr val="tx1"/>
                </a:solidFill>
                <a:effectLst/>
                <a:latin typeface="+mn-lt"/>
                <a:ea typeface="+mn-ea"/>
                <a:cs typeface="+mn-cs"/>
              </a:rPr>
              <a:t>H. </a:t>
            </a:r>
            <a:r>
              <a:rPr lang="en-US" sz="1200" kern="1200" dirty="0" err="1" smtClean="0">
                <a:solidFill>
                  <a:schemeClr val="tx1"/>
                </a:solidFill>
                <a:effectLst/>
                <a:latin typeface="+mn-lt"/>
                <a:ea typeface="+mn-ea"/>
                <a:cs typeface="+mn-cs"/>
              </a:rPr>
              <a:t>paraphrophilus</a:t>
            </a:r>
            <a:r>
              <a:rPr lang="en-US" sz="1200" kern="1200" dirty="0" smtClean="0">
                <a:solidFill>
                  <a:schemeClr val="tx1"/>
                </a:solidFill>
                <a:effectLst/>
                <a:latin typeface="+mn-lt"/>
                <a:ea typeface="+mn-ea"/>
                <a:cs typeface="+mn-cs"/>
              </a:rPr>
              <a:t>, H. </a:t>
            </a:r>
            <a:r>
              <a:rPr lang="en-US" sz="1200" kern="1200" dirty="0" err="1" smtClean="0">
                <a:solidFill>
                  <a:schemeClr val="tx1"/>
                </a:solidFill>
                <a:effectLst/>
                <a:latin typeface="+mn-lt"/>
                <a:ea typeface="+mn-ea"/>
                <a:cs typeface="+mn-cs"/>
              </a:rPr>
              <a:t>influenzae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Actinobacillus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actinomycetemcomitans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Cardiobacterium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hominis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Eikenella</a:t>
            </a:r>
            <a:r>
              <a:rPr lang="en-US" dirty="0" smtClean="0"/>
              <a:t/>
            </a:r>
            <a:br>
              <a:rPr lang="en-US" dirty="0" smtClean="0"/>
            </a:br>
            <a:r>
              <a:rPr lang="en-US" sz="1200" kern="1200" dirty="0" err="1" smtClean="0">
                <a:solidFill>
                  <a:schemeClr val="tx1"/>
                </a:solidFill>
                <a:effectLst/>
                <a:latin typeface="+mn-lt"/>
                <a:ea typeface="+mn-ea"/>
                <a:cs typeface="+mn-cs"/>
              </a:rPr>
              <a:t>corrodens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Kingella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kingae</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denitrificans</a:t>
            </a:r>
            <a:r>
              <a:rPr lang="en-US" sz="1200" kern="1200" dirty="0" smtClean="0">
                <a:solidFill>
                  <a:schemeClr val="tx1"/>
                </a:solidFill>
                <a:effectLst/>
                <a:latin typeface="+mn-lt"/>
                <a:ea typeface="+mn-ea"/>
                <a:cs typeface="+mn-cs"/>
              </a:rPr>
              <a:t>, Ig — </a:t>
            </a:r>
            <a:r>
              <a:rPr lang="ru-RU" sz="1200" kern="1200" dirty="0" smtClean="0">
                <a:solidFill>
                  <a:schemeClr val="tx1"/>
                </a:solidFill>
                <a:effectLst/>
                <a:latin typeface="+mn-lt"/>
                <a:ea typeface="+mn-ea"/>
                <a:cs typeface="+mn-cs"/>
              </a:rPr>
              <a:t>иммуноглобулин, 18</a:t>
            </a:r>
            <a:r>
              <a:rPr lang="en-US" sz="1200" kern="1200" dirty="0" smtClean="0">
                <a:solidFill>
                  <a:schemeClr val="tx1"/>
                </a:solidFill>
                <a:effectLst/>
                <a:latin typeface="+mn-lt"/>
                <a:ea typeface="+mn-ea"/>
                <a:cs typeface="+mn-cs"/>
              </a:rPr>
              <a:t>F-</a:t>
            </a:r>
            <a:r>
              <a:rPr lang="ru-RU" sz="1200" kern="1200" dirty="0" smtClean="0">
                <a:solidFill>
                  <a:schemeClr val="tx1"/>
                </a:solidFill>
                <a:effectLst/>
                <a:latin typeface="+mn-lt"/>
                <a:ea typeface="+mn-ea"/>
                <a:cs typeface="+mn-cs"/>
              </a:rPr>
              <a:t>ФДГ — </a:t>
            </a:r>
            <a:r>
              <a:rPr lang="ru-RU" sz="1200" kern="1200" dirty="0" err="1" smtClean="0">
                <a:solidFill>
                  <a:schemeClr val="tx1"/>
                </a:solidFill>
                <a:effectLst/>
                <a:latin typeface="+mn-lt"/>
                <a:ea typeface="+mn-ea"/>
                <a:cs typeface="+mn-cs"/>
              </a:rPr>
              <a:t>фтордезоксиглюкоза</a:t>
            </a:r>
            <a:r>
              <a:rPr lang="ru-RU" sz="1200" kern="1200" dirty="0" smtClean="0">
                <a:solidFill>
                  <a:schemeClr val="tx1"/>
                </a:solidFill>
                <a:effectLst/>
                <a:latin typeface="+mn-lt"/>
                <a:ea typeface="+mn-ea"/>
                <a:cs typeface="+mn-cs"/>
              </a:rPr>
              <a:t>, ПЭТ/КТ</a:t>
            </a:r>
            <a:r>
              <a:rPr lang="ru-RU" dirty="0" smtClean="0"/>
              <a:t/>
            </a:r>
            <a:br>
              <a:rPr lang="ru-RU" dirty="0" smtClean="0"/>
            </a:br>
            <a:r>
              <a:rPr lang="ru-RU" sz="1200" kern="1200" dirty="0" smtClean="0">
                <a:solidFill>
                  <a:schemeClr val="tx1"/>
                </a:solidFill>
                <a:effectLst/>
                <a:latin typeface="+mn-lt"/>
                <a:ea typeface="+mn-ea"/>
                <a:cs typeface="+mn-cs"/>
              </a:rPr>
              <a:t>— позитрон-эмиссионная томография</a:t>
            </a:r>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40</a:t>
            </a:fld>
            <a:endParaRPr lang="ru-RU"/>
          </a:p>
        </p:txBody>
      </p:sp>
    </p:spTree>
    <p:extLst>
      <p:ext uri="{BB962C8B-B14F-4D97-AF65-F5344CB8AC3E}">
        <p14:creationId xmlns:p14="http://schemas.microsoft.com/office/powerpoint/2010/main" val="237306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8A4B49-FA78-4375-A189-581CFDF6E023}" type="slidenum">
              <a:rPr lang="ru-RU" smtClean="0"/>
              <a:t>41</a:t>
            </a:fld>
            <a:endParaRPr lang="ru-RU"/>
          </a:p>
        </p:txBody>
      </p:sp>
    </p:spTree>
    <p:extLst>
      <p:ext uri="{BB962C8B-B14F-4D97-AF65-F5344CB8AC3E}">
        <p14:creationId xmlns:p14="http://schemas.microsoft.com/office/powerpoint/2010/main" val="21047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Рис. 5. </a:t>
            </a:r>
            <a:r>
              <a:rPr lang="ru-RU" dirty="0" err="1" smtClean="0"/>
              <a:t>Транспищеводная</a:t>
            </a:r>
            <a:r>
              <a:rPr lang="ru-RU" dirty="0" smtClean="0"/>
              <a:t> эхокардиография: небольшой абсцесс (указан стрелками), прилегающий к восходящей аорте в области соединения с передней створкой МК, у пациента с эндокардитом МК и АК (А); крупный абсцесс (указан стрелками) в задней части восходящей аорты у пациента с инфицированием </a:t>
            </a:r>
            <a:r>
              <a:rPr lang="ru-RU" dirty="0" err="1" smtClean="0"/>
              <a:t>Staphylococcus</a:t>
            </a:r>
            <a:r>
              <a:rPr lang="ru-RU" dirty="0" smtClean="0"/>
              <a:t> </a:t>
            </a:r>
            <a:r>
              <a:rPr lang="ru-RU" dirty="0" err="1" smtClean="0"/>
              <a:t>aureus</a:t>
            </a:r>
            <a:r>
              <a:rPr lang="ru-RU" dirty="0" smtClean="0"/>
              <a:t> механического протеза АК (Б). </a:t>
            </a:r>
            <a:r>
              <a:rPr lang="ru-RU" dirty="0" err="1" smtClean="0"/>
              <a:t>Ао</a:t>
            </a:r>
            <a:r>
              <a:rPr lang="ru-RU" dirty="0" smtClean="0"/>
              <a:t> - восходящая аорта.</a:t>
            </a:r>
            <a:br>
              <a:rPr lang="ru-RU" dirty="0" smtClean="0"/>
            </a:br>
            <a:r>
              <a:rPr lang="ru-RU" dirty="0" smtClean="0"/>
              <a:t/>
            </a:r>
            <a:br>
              <a:rPr lang="ru-RU" dirty="0" smtClean="0"/>
            </a:br>
            <a:endParaRPr lang="ru-RU" dirty="0">
              <a:effectLst/>
            </a:endParaRPr>
          </a:p>
        </p:txBody>
      </p:sp>
      <p:sp>
        <p:nvSpPr>
          <p:cNvPr id="4" name="Номер слайда 3"/>
          <p:cNvSpPr>
            <a:spLocks noGrp="1"/>
          </p:cNvSpPr>
          <p:nvPr>
            <p:ph type="sldNum" sz="quarter" idx="10"/>
          </p:nvPr>
        </p:nvSpPr>
        <p:spPr/>
        <p:txBody>
          <a:bodyPr/>
          <a:lstStyle/>
          <a:p>
            <a:fld id="{9B8A4B49-FA78-4375-A189-581CFDF6E023}" type="slidenum">
              <a:rPr lang="ru-RU" smtClean="0"/>
              <a:t>59</a:t>
            </a:fld>
            <a:endParaRPr lang="ru-RU"/>
          </a:p>
        </p:txBody>
      </p:sp>
    </p:spTree>
    <p:extLst>
      <p:ext uri="{BB962C8B-B14F-4D97-AF65-F5344CB8AC3E}">
        <p14:creationId xmlns:p14="http://schemas.microsoft.com/office/powerpoint/2010/main" val="395180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504FE8-AF4A-4F0E-9435-8B7CC0ED9497}" type="datetimeFigureOut">
              <a:rPr lang="ru-RU" smtClean="0"/>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195597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504FE8-AF4A-4F0E-9435-8B7CC0ED9497}" type="datetimeFigureOut">
              <a:rPr lang="ru-RU" smtClean="0"/>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176299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504FE8-AF4A-4F0E-9435-8B7CC0ED9497}" type="datetimeFigureOut">
              <a:rPr lang="ru-RU" smtClean="0"/>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170742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4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46"/>
          <p:cNvSpPr>
            <a:spLocks noGrp="1" noChangeArrowheads="1"/>
          </p:cNvSpPr>
          <p:nvPr>
            <p:ph type="sldNum" sz="quarter" idx="12"/>
          </p:nvPr>
        </p:nvSpPr>
        <p:spPr>
          <a:ln/>
        </p:spPr>
        <p:txBody>
          <a:bodyPr/>
          <a:lstStyle>
            <a:lvl1pPr>
              <a:defRPr/>
            </a:lvl1pPr>
          </a:lstStyle>
          <a:p>
            <a:pPr>
              <a:defRPr/>
            </a:pPr>
            <a:fld id="{A3315862-B5B8-4C0A-8A13-F1B1ED4E3B0B}" type="slidenum">
              <a:rPr lang="ru-RU" altLang="ru-RU"/>
              <a:pPr>
                <a:defRPr/>
              </a:pPr>
              <a:t>‹#›</a:t>
            </a:fld>
            <a:endParaRPr lang="ru-RU" altLang="ru-RU"/>
          </a:p>
        </p:txBody>
      </p:sp>
    </p:spTree>
    <p:extLst>
      <p:ext uri="{BB962C8B-B14F-4D97-AF65-F5344CB8AC3E}">
        <p14:creationId xmlns:p14="http://schemas.microsoft.com/office/powerpoint/2010/main" val="362843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504FE8-AF4A-4F0E-9435-8B7CC0ED9497}" type="datetimeFigureOut">
              <a:rPr lang="ru-RU" smtClean="0"/>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2024099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504FE8-AF4A-4F0E-9435-8B7CC0ED9497}" type="datetimeFigureOut">
              <a:rPr lang="ru-RU" smtClean="0"/>
              <a:t>17.02.2022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8398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504FE8-AF4A-4F0E-9435-8B7CC0ED9497}" type="datetimeFigureOut">
              <a:rPr lang="ru-RU" smtClean="0"/>
              <a:t>17.02.2022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270615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504FE8-AF4A-4F0E-9435-8B7CC0ED9497}" type="datetimeFigureOut">
              <a:rPr lang="ru-RU" smtClean="0"/>
              <a:t>17.02.2022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289325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504FE8-AF4A-4F0E-9435-8B7CC0ED9497}" type="datetimeFigureOut">
              <a:rPr lang="ru-RU" smtClean="0"/>
              <a:t>17.02.2022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281738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504FE8-AF4A-4F0E-9435-8B7CC0ED9497}" type="datetimeFigureOut">
              <a:rPr lang="ru-RU" smtClean="0"/>
              <a:t>17.02.2022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355895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504FE8-AF4A-4F0E-9435-8B7CC0ED9497}" type="datetimeFigureOut">
              <a:rPr lang="ru-RU" smtClean="0"/>
              <a:t>17.02.2022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2969219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504FE8-AF4A-4F0E-9435-8B7CC0ED9497}" type="datetimeFigureOut">
              <a:rPr lang="ru-RU" smtClean="0"/>
              <a:t>17.02.2022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44AE912-5664-4969-B3ED-4FD0D17CA9FD}" type="slidenum">
              <a:rPr lang="ru-RU" smtClean="0"/>
              <a:t>‹#›</a:t>
            </a:fld>
            <a:endParaRPr lang="ru-RU"/>
          </a:p>
        </p:txBody>
      </p:sp>
    </p:spTree>
    <p:extLst>
      <p:ext uri="{BB962C8B-B14F-4D97-AF65-F5344CB8AC3E}">
        <p14:creationId xmlns:p14="http://schemas.microsoft.com/office/powerpoint/2010/main" val="93331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04FE8-AF4A-4F0E-9435-8B7CC0ED9497}" type="datetimeFigureOut">
              <a:rPr lang="ru-RU" smtClean="0"/>
              <a:t>17.02.2022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4AE912-5664-4969-B3ED-4FD0D17CA9FD}" type="slidenum">
              <a:rPr lang="ru-RU" smtClean="0"/>
              <a:t>‹#›</a:t>
            </a:fld>
            <a:endParaRPr lang="ru-RU"/>
          </a:p>
        </p:txBody>
      </p:sp>
    </p:spTree>
    <p:extLst>
      <p:ext uri="{BB962C8B-B14F-4D97-AF65-F5344CB8AC3E}">
        <p14:creationId xmlns:p14="http://schemas.microsoft.com/office/powerpoint/2010/main" val="22787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erovodorod-okt.ru/raznoe/serdcze-levyj-zheludochek-gipertrofiya-levogo-zheludochka-pri-arterialnoj-gipertenzii-i-risk-razvitiya-aritmij-fomina.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medbe.ru/materials/diagnostika-i-simptomy-ssz/ekhokardiograficheskie-priznaki-infektsionnogo-endokardit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medbe.ru/materials/diagnostika-i-simptomy-ssz/ekhokardiograficheskie-priznaki-infektsionnogo-endokardita/"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medbe.ru/materials/diagnostika-i-simptomy-ssz/ekhokardiograficheskie-priznaki-infektsionnogo-endokardita/"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euroscore.org/calc.html"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hyperlink" Target="http://www.euroscore.org/calc.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www.csanz.edu.au/wp-content/uploads/2014/12/Prevention_of_Endocarditis_2008.pdf"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Grp="1" noChangeArrowheads="1"/>
          </p:cNvSpPr>
          <p:nvPr>
            <p:ph type="sldNum" sz="quarter" idx="12"/>
          </p:nvPr>
        </p:nvSpPr>
        <p:spPr/>
        <p:txBody>
          <a:bodyPr/>
          <a:lstStyle/>
          <a:p>
            <a:pPr>
              <a:defRPr/>
            </a:pPr>
            <a:fld id="{AEEC3283-88D1-446A-8CFA-C67EF28A838A}" type="slidenum">
              <a:rPr lang="ru-RU" altLang="ru-RU"/>
              <a:pPr>
                <a:defRPr/>
              </a:pPr>
              <a:t>1</a:t>
            </a:fld>
            <a:endParaRPr lang="ru-RU" altLang="ru-RU"/>
          </a:p>
        </p:txBody>
      </p:sp>
      <p:sp>
        <p:nvSpPr>
          <p:cNvPr id="2050" name="Rectangle 2"/>
          <p:cNvSpPr>
            <a:spLocks noGrp="1" noChangeArrowheads="1"/>
          </p:cNvSpPr>
          <p:nvPr>
            <p:ph type="ctrTitle"/>
          </p:nvPr>
        </p:nvSpPr>
        <p:spPr>
          <a:xfrm>
            <a:off x="0" y="1557338"/>
            <a:ext cx="8894763" cy="1871662"/>
          </a:xfrm>
        </p:spPr>
        <p:txBody>
          <a:bodyPr>
            <a:normAutofit fontScale="90000"/>
          </a:bodyPr>
          <a:lstStyle/>
          <a:p>
            <a:pPr eaLnBrk="1" hangingPunct="1">
              <a:defRPr/>
            </a:pPr>
            <a:r>
              <a:rPr lang="ru-RU" altLang="ru-RU" sz="4400" dirty="0" smtClean="0">
                <a:latin typeface="Times New Roman" pitchFamily="18" charset="0"/>
              </a:rPr>
              <a:t>Лекция: </a:t>
            </a:r>
            <a:br>
              <a:rPr lang="ru-RU" altLang="ru-RU" sz="4400" dirty="0" smtClean="0">
                <a:latin typeface="Times New Roman" pitchFamily="18" charset="0"/>
              </a:rPr>
            </a:br>
            <a:r>
              <a:rPr lang="ru-RU" altLang="ru-RU" sz="4400" dirty="0" smtClean="0">
                <a:latin typeface="Times New Roman" pitchFamily="18" charset="0"/>
              </a:rPr>
              <a:t>Инфекционный эндокардит</a:t>
            </a:r>
            <a:br>
              <a:rPr lang="ru-RU" altLang="ru-RU" sz="4400" dirty="0" smtClean="0">
                <a:latin typeface="Times New Roman" pitchFamily="18" charset="0"/>
              </a:rPr>
            </a:br>
            <a:r>
              <a:rPr lang="ru-RU" altLang="ru-RU" sz="4400" dirty="0" smtClean="0">
                <a:latin typeface="Times New Roman" pitchFamily="18" charset="0"/>
              </a:rPr>
              <a:t>20</a:t>
            </a:r>
            <a:r>
              <a:rPr lang="en-US" altLang="ru-RU" sz="4400" dirty="0" smtClean="0">
                <a:latin typeface="Times New Roman" pitchFamily="18" charset="0"/>
              </a:rPr>
              <a:t>22</a:t>
            </a:r>
            <a:endParaRPr lang="ru-RU" altLang="ru-RU" sz="4400" dirty="0" smtClean="0">
              <a:latin typeface="Times New Roman" pitchFamily="18" charset="0"/>
            </a:endParaRPr>
          </a:p>
        </p:txBody>
      </p:sp>
      <p:sp>
        <p:nvSpPr>
          <p:cNvPr id="2051" name="Rectangle 3"/>
          <p:cNvSpPr>
            <a:spLocks noGrp="1" noChangeArrowheads="1"/>
          </p:cNvSpPr>
          <p:nvPr>
            <p:ph type="subTitle" idx="1"/>
          </p:nvPr>
        </p:nvSpPr>
        <p:spPr/>
        <p:txBody>
          <a:bodyPr/>
          <a:lstStyle/>
          <a:p>
            <a:pPr eaLnBrk="1" hangingPunct="1">
              <a:defRPr/>
            </a:pPr>
            <a:r>
              <a:rPr lang="ru-RU" altLang="ru-RU" smtClean="0">
                <a:latin typeface="Times New Roman" pitchFamily="18" charset="0"/>
              </a:rPr>
              <a:t>З.М.Галеева</a:t>
            </a:r>
          </a:p>
        </p:txBody>
      </p:sp>
    </p:spTree>
    <p:extLst>
      <p:ext uri="{BB962C8B-B14F-4D97-AF65-F5344CB8AC3E}">
        <p14:creationId xmlns:p14="http://schemas.microsoft.com/office/powerpoint/2010/main" val="2048327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Бактериемия</a:t>
            </a:r>
            <a:endParaRPr lang="ru-RU" dirty="0"/>
          </a:p>
        </p:txBody>
      </p:sp>
      <p:sp>
        <p:nvSpPr>
          <p:cNvPr id="3" name="Объект 2"/>
          <p:cNvSpPr>
            <a:spLocks noGrp="1"/>
          </p:cNvSpPr>
          <p:nvPr>
            <p:ph idx="1"/>
          </p:nvPr>
        </p:nvSpPr>
        <p:spPr/>
        <p:txBody>
          <a:bodyPr>
            <a:normAutofit/>
          </a:bodyPr>
          <a:lstStyle/>
          <a:p>
            <a:pPr>
              <a:buFont typeface="Wingdings" panose="05000000000000000000" pitchFamily="2" charset="2"/>
              <a:buChar char="ü"/>
            </a:pPr>
            <a:r>
              <a:rPr lang="ru-RU" sz="2000" dirty="0" smtClean="0"/>
              <a:t>микрофлора </a:t>
            </a:r>
            <a:r>
              <a:rPr lang="ru-RU" sz="2000" dirty="0"/>
              <a:t>полости рта после стоматологических </a:t>
            </a:r>
            <a:r>
              <a:rPr lang="ru-RU" sz="2000" dirty="0" smtClean="0"/>
              <a:t>процедур</a:t>
            </a:r>
          </a:p>
          <a:p>
            <a:pPr>
              <a:buFont typeface="Wingdings" panose="05000000000000000000" pitchFamily="2" charset="2"/>
              <a:buChar char="ü"/>
            </a:pPr>
            <a:r>
              <a:rPr lang="ru-RU" sz="2000" dirty="0" smtClean="0"/>
              <a:t>инфекции </a:t>
            </a:r>
            <a:r>
              <a:rPr lang="ru-RU" sz="2000" dirty="0"/>
              <a:t>и травмы кожи, </a:t>
            </a:r>
            <a:endParaRPr lang="ru-RU" sz="2000" dirty="0" smtClean="0"/>
          </a:p>
          <a:p>
            <a:pPr>
              <a:buFont typeface="Wingdings" panose="05000000000000000000" pitchFamily="2" charset="2"/>
              <a:buChar char="ü"/>
            </a:pPr>
            <a:r>
              <a:rPr lang="ru-RU" sz="2000" dirty="0" smtClean="0"/>
              <a:t>ожоги</a:t>
            </a:r>
            <a:r>
              <a:rPr lang="ru-RU" sz="2000" dirty="0"/>
              <a:t>,</a:t>
            </a:r>
            <a:br>
              <a:rPr lang="ru-RU" sz="2000" dirty="0"/>
            </a:br>
            <a:r>
              <a:rPr lang="ru-RU" sz="2000" dirty="0"/>
              <a:t>хронические воспалительные </a:t>
            </a:r>
            <a:r>
              <a:rPr lang="ru-RU" sz="2000" dirty="0" smtClean="0"/>
              <a:t>заболевания</a:t>
            </a:r>
          </a:p>
          <a:p>
            <a:pPr>
              <a:buFont typeface="Wingdings" panose="05000000000000000000" pitchFamily="2" charset="2"/>
              <a:buChar char="ü"/>
            </a:pPr>
            <a:r>
              <a:rPr lang="ru-RU" sz="2000" dirty="0" smtClean="0"/>
              <a:t>опухоли </a:t>
            </a:r>
            <a:r>
              <a:rPr lang="ru-RU" sz="2000" dirty="0"/>
              <a:t>кишечника, </a:t>
            </a:r>
            <a:endParaRPr lang="ru-RU" sz="2000" dirty="0" smtClean="0"/>
          </a:p>
          <a:p>
            <a:pPr>
              <a:buFont typeface="Wingdings" panose="05000000000000000000" pitchFamily="2" charset="2"/>
              <a:buChar char="ü"/>
            </a:pPr>
            <a:r>
              <a:rPr lang="ru-RU" sz="2000" dirty="0" smtClean="0"/>
              <a:t>органов мочеполовой системы</a:t>
            </a:r>
            <a:r>
              <a:rPr lang="ru-RU" sz="2000" dirty="0"/>
              <a:t>, </a:t>
            </a:r>
            <a:endParaRPr lang="ru-RU" sz="2000" dirty="0" smtClean="0"/>
          </a:p>
          <a:p>
            <a:pPr>
              <a:buFont typeface="Wingdings" panose="05000000000000000000" pitchFamily="2" charset="2"/>
              <a:buChar char="ü"/>
            </a:pPr>
            <a:r>
              <a:rPr lang="ru-RU" sz="2000" dirty="0" smtClean="0"/>
              <a:t>в/в введение </a:t>
            </a:r>
            <a:r>
              <a:rPr lang="ru-RU" sz="2000" dirty="0" err="1"/>
              <a:t>психоактивных</a:t>
            </a:r>
            <a:r>
              <a:rPr lang="ru-RU" sz="2000" dirty="0"/>
              <a:t> веществ </a:t>
            </a:r>
            <a:r>
              <a:rPr lang="ru-RU" sz="2000" dirty="0" smtClean="0"/>
              <a:t>наркоманами</a:t>
            </a:r>
          </a:p>
          <a:p>
            <a:pPr>
              <a:buFont typeface="Wingdings" panose="05000000000000000000" pitchFamily="2" charset="2"/>
              <a:buChar char="ü"/>
            </a:pPr>
            <a:r>
              <a:rPr lang="ru-RU" sz="2000" dirty="0" smtClean="0"/>
              <a:t>при </a:t>
            </a:r>
            <a:r>
              <a:rPr lang="ru-RU" sz="2000" dirty="0"/>
              <a:t>многих инвазивных медицинских процедурах. </a:t>
            </a:r>
            <a:endParaRPr lang="ru-RU" sz="2000" dirty="0" smtClean="0"/>
          </a:p>
          <a:p>
            <a:pPr>
              <a:buFont typeface="Wingdings" panose="05000000000000000000" pitchFamily="2" charset="2"/>
              <a:buChar char="ü"/>
            </a:pPr>
            <a:endParaRPr lang="ru-RU" sz="2000" dirty="0"/>
          </a:p>
        </p:txBody>
      </p:sp>
      <p:sp>
        <p:nvSpPr>
          <p:cNvPr id="4" name="Прямоугольник 3"/>
          <p:cNvSpPr/>
          <p:nvPr/>
        </p:nvSpPr>
        <p:spPr>
          <a:xfrm>
            <a:off x="827584" y="5664498"/>
            <a:ext cx="8148587" cy="923330"/>
          </a:xfrm>
          <a:prstGeom prst="rect">
            <a:avLst/>
          </a:prstGeom>
        </p:spPr>
        <p:txBody>
          <a:bodyPr wrap="square">
            <a:spAutoFit/>
          </a:bodyPr>
          <a:lstStyle/>
          <a:p>
            <a:r>
              <a:rPr lang="ru-RU" dirty="0"/>
              <a:t>Наиболее частые возбудители бактериемии при нестоматологических медицинских вмешательствах — </a:t>
            </a:r>
            <a:r>
              <a:rPr lang="ru-RU" dirty="0">
                <a:solidFill>
                  <a:srgbClr val="FF0000"/>
                </a:solidFill>
              </a:rPr>
              <a:t>S.</a:t>
            </a:r>
            <a:br>
              <a:rPr lang="ru-RU" dirty="0">
                <a:solidFill>
                  <a:srgbClr val="FF0000"/>
                </a:solidFill>
              </a:rPr>
            </a:br>
            <a:r>
              <a:rPr lang="ru-RU" dirty="0" err="1">
                <a:solidFill>
                  <a:srgbClr val="FF0000"/>
                </a:solidFill>
              </a:rPr>
              <a:t>aureus</a:t>
            </a:r>
            <a:r>
              <a:rPr lang="ru-RU" dirty="0">
                <a:solidFill>
                  <a:srgbClr val="FF0000"/>
                </a:solidFill>
              </a:rPr>
              <a:t>, </a:t>
            </a:r>
            <a:r>
              <a:rPr lang="ru-RU" dirty="0" err="1">
                <a:solidFill>
                  <a:srgbClr val="FF0000"/>
                </a:solidFill>
              </a:rPr>
              <a:t>CoNS</a:t>
            </a:r>
            <a:r>
              <a:rPr lang="ru-RU" dirty="0">
                <a:solidFill>
                  <a:srgbClr val="FF0000"/>
                </a:solidFill>
              </a:rPr>
              <a:t>, энтерококки.</a:t>
            </a:r>
            <a:endParaRPr lang="ru-RU" dirty="0">
              <a:solidFill>
                <a:srgbClr val="FF0000"/>
              </a:solidFill>
            </a:endParaRPr>
          </a:p>
        </p:txBody>
      </p:sp>
    </p:spTree>
    <p:extLst>
      <p:ext uri="{BB962C8B-B14F-4D97-AF65-F5344CB8AC3E}">
        <p14:creationId xmlns:p14="http://schemas.microsoft.com/office/powerpoint/2010/main" val="51209427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77500" lnSpcReduction="20000"/>
          </a:bodyPr>
          <a:lstStyle/>
          <a:p>
            <a:r>
              <a:rPr lang="ru-RU" dirty="0" smtClean="0"/>
              <a:t>Последовательное применение одного </a:t>
            </a:r>
            <a:r>
              <a:rPr lang="ru-RU" dirty="0"/>
              <a:t>и того же </a:t>
            </a:r>
            <a:r>
              <a:rPr lang="ru-RU" dirty="0" smtClean="0"/>
              <a:t>антибиотика - повышает </a:t>
            </a:r>
            <a:r>
              <a:rPr lang="ru-RU" dirty="0"/>
              <a:t>уровень </a:t>
            </a:r>
            <a:r>
              <a:rPr lang="ru-RU" dirty="0" smtClean="0"/>
              <a:t>резистентности</a:t>
            </a:r>
          </a:p>
          <a:p>
            <a:r>
              <a:rPr lang="ru-RU" dirty="0" smtClean="0"/>
              <a:t>М. применять альтернативные </a:t>
            </a:r>
            <a:r>
              <a:rPr lang="ru-RU" dirty="0"/>
              <a:t>методы лечения второго </a:t>
            </a:r>
            <a:r>
              <a:rPr lang="ru-RU" dirty="0" smtClean="0"/>
              <a:t>ряда или</a:t>
            </a:r>
          </a:p>
          <a:p>
            <a:r>
              <a:rPr lang="ru-RU" dirty="0" smtClean="0"/>
              <a:t>Применять комбинированный препарат с ингибитором бета-</a:t>
            </a:r>
            <a:r>
              <a:rPr lang="ru-RU" dirty="0" err="1" smtClean="0"/>
              <a:t>лактамазы</a:t>
            </a:r>
            <a:r>
              <a:rPr lang="ru-RU" dirty="0" smtClean="0"/>
              <a:t> ( </a:t>
            </a:r>
            <a:r>
              <a:rPr lang="ru-RU" dirty="0"/>
              <a:t>амоксициллин-</a:t>
            </a:r>
            <a:r>
              <a:rPr lang="ru-RU" dirty="0" err="1"/>
              <a:t>клавуланат</a:t>
            </a:r>
            <a:r>
              <a:rPr lang="ru-RU" dirty="0"/>
              <a:t> или </a:t>
            </a:r>
            <a:r>
              <a:rPr lang="ru-RU" dirty="0" err="1" smtClean="0"/>
              <a:t>сульбактам</a:t>
            </a:r>
            <a:r>
              <a:rPr lang="ru-RU" dirty="0" smtClean="0"/>
              <a:t>-ампициллин)</a:t>
            </a:r>
          </a:p>
          <a:p>
            <a:r>
              <a:rPr lang="ru-RU" dirty="0" smtClean="0"/>
              <a:t>Если </a:t>
            </a:r>
            <a:r>
              <a:rPr lang="ru-RU" dirty="0"/>
              <a:t>пациент уже получает </a:t>
            </a:r>
            <a:r>
              <a:rPr lang="ru-RU" dirty="0" smtClean="0"/>
              <a:t>пенициллины, </a:t>
            </a:r>
            <a:r>
              <a:rPr lang="ru-RU" dirty="0"/>
              <a:t>операция может быть отложена до прекращения приема антибиотика и восстановления флоры полости рта. Если это невозможно, </a:t>
            </a:r>
            <a:r>
              <a:rPr lang="ru-RU" dirty="0" smtClean="0"/>
              <a:t>предпочтение альтернативной группе </a:t>
            </a:r>
            <a:r>
              <a:rPr lang="ru-RU" dirty="0"/>
              <a:t>антибиотиков.</a:t>
            </a:r>
            <a:br>
              <a:rPr lang="ru-RU" dirty="0"/>
            </a:br>
            <a:endParaRPr lang="ru-RU" dirty="0"/>
          </a:p>
        </p:txBody>
      </p:sp>
      <p:sp>
        <p:nvSpPr>
          <p:cNvPr id="4" name="Прямоугольник 3"/>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1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Профилактика при </a:t>
            </a:r>
            <a:r>
              <a:rPr lang="ru-RU" dirty="0" err="1" smtClean="0">
                <a:solidFill>
                  <a:srgbClr val="FF0000"/>
                </a:solidFill>
              </a:rPr>
              <a:t>нестоматологичесих</a:t>
            </a:r>
            <a:r>
              <a:rPr lang="ru-RU" dirty="0" smtClean="0">
                <a:solidFill>
                  <a:srgbClr val="FF0000"/>
                </a:solidFill>
              </a:rPr>
              <a:t> процедурах</a:t>
            </a:r>
            <a:endParaRPr lang="ru-RU" dirty="0">
              <a:solidFill>
                <a:srgbClr val="FF0000"/>
              </a:solidFill>
            </a:endParaRPr>
          </a:p>
        </p:txBody>
      </p:sp>
      <p:sp>
        <p:nvSpPr>
          <p:cNvPr id="3" name="Объект 2"/>
          <p:cNvSpPr>
            <a:spLocks noGrp="1"/>
          </p:cNvSpPr>
          <p:nvPr>
            <p:ph idx="1"/>
          </p:nvPr>
        </p:nvSpPr>
        <p:spPr/>
        <p:txBody>
          <a:bodyPr/>
          <a:lstStyle/>
          <a:p>
            <a:r>
              <a:rPr lang="ru-RU" dirty="0" smtClean="0"/>
              <a:t>Систематические антибиотикопрофилактика не рекомендуется для нестоматологических процедурах.</a:t>
            </a:r>
          </a:p>
          <a:p>
            <a:r>
              <a:rPr lang="ru-RU" dirty="0" smtClean="0"/>
              <a:t>Антибактериальная терапия необходима только при инвазивных процедурах, выполняемых на фоне инфекционного процесса.</a:t>
            </a:r>
            <a:endParaRPr lang="ru-RU" dirty="0"/>
          </a:p>
        </p:txBody>
      </p:sp>
    </p:spTree>
    <p:extLst>
      <p:ext uri="{BB962C8B-B14F-4D97-AF65-F5344CB8AC3E}">
        <p14:creationId xmlns:p14="http://schemas.microsoft.com/office/powerpoint/2010/main" val="38069367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Инфекции дыхательных путей</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a:bodyPr>
          <a:lstStyle/>
          <a:p>
            <a:pPr marL="0" indent="0">
              <a:buNone/>
            </a:pPr>
            <a:r>
              <a:rPr lang="ru-RU" dirty="0" smtClean="0"/>
              <a:t>Пациенты очень высокого риска, </a:t>
            </a:r>
            <a:r>
              <a:rPr lang="ru-RU" dirty="0"/>
              <a:t>которые </a:t>
            </a:r>
            <a:r>
              <a:rPr lang="ru-RU" dirty="0" smtClean="0"/>
              <a:t>подвергаются </a:t>
            </a:r>
            <a:r>
              <a:rPr lang="ru-RU" dirty="0"/>
              <a:t>инвазивным вмешательствам на </a:t>
            </a:r>
            <a:r>
              <a:rPr lang="ru-RU" dirty="0" smtClean="0"/>
              <a:t>органах </a:t>
            </a:r>
            <a:r>
              <a:rPr lang="ru-RU" dirty="0"/>
              <a:t>дыхания в </a:t>
            </a:r>
            <a:r>
              <a:rPr lang="ru-RU" dirty="0" smtClean="0"/>
              <a:t>целях </a:t>
            </a:r>
            <a:r>
              <a:rPr lang="ru-RU" dirty="0"/>
              <a:t>лечения установленной </a:t>
            </a:r>
            <a:r>
              <a:rPr lang="ru-RU" dirty="0" smtClean="0"/>
              <a:t>инфекции </a:t>
            </a:r>
            <a:r>
              <a:rPr lang="ru-RU" dirty="0"/>
              <a:t>(например, дренаж абсцесса), должны </a:t>
            </a:r>
            <a:r>
              <a:rPr lang="ru-RU" dirty="0" smtClean="0"/>
              <a:t>получать антибиотики по схеме с активным </a:t>
            </a:r>
            <a:r>
              <a:rPr lang="ru-RU" dirty="0" err="1" smtClean="0"/>
              <a:t>противостафилококковым</a:t>
            </a:r>
            <a:r>
              <a:rPr lang="ru-RU" dirty="0" smtClean="0"/>
              <a:t> препаратом. </a:t>
            </a:r>
            <a:endParaRPr lang="ru-RU" dirty="0"/>
          </a:p>
          <a:p>
            <a:pPr marL="0" indent="0">
              <a:buNone/>
            </a:pPr>
            <a:endParaRPr lang="ru-RU" dirty="0"/>
          </a:p>
        </p:txBody>
      </p:sp>
    </p:spTree>
    <p:extLst>
      <p:ext uri="{BB962C8B-B14F-4D97-AF65-F5344CB8AC3E}">
        <p14:creationId xmlns:p14="http://schemas.microsoft.com/office/powerpoint/2010/main" val="327533410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Инфекции дыхательных путей</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Для респираторных процедур, в которых участвуют инфицированные </a:t>
            </a:r>
            <a:r>
              <a:rPr lang="ru-RU" dirty="0" smtClean="0"/>
              <a:t>ткани: </a:t>
            </a:r>
          </a:p>
          <a:p>
            <a:pPr marL="0" indent="0">
              <a:buNone/>
            </a:pPr>
            <a:endParaRPr lang="ru-RU" dirty="0" smtClean="0"/>
          </a:p>
          <a:p>
            <a:r>
              <a:rPr lang="ru-RU" dirty="0" smtClean="0"/>
              <a:t>антистафилококковые </a:t>
            </a:r>
            <a:r>
              <a:rPr lang="ru-RU" dirty="0"/>
              <a:t>пенициллины или </a:t>
            </a:r>
            <a:endParaRPr lang="ru-RU" dirty="0" smtClean="0"/>
          </a:p>
          <a:p>
            <a:r>
              <a:rPr lang="ru-RU" dirty="0" smtClean="0"/>
              <a:t>цефалоспорины </a:t>
            </a:r>
            <a:r>
              <a:rPr lang="ru-RU" dirty="0"/>
              <a:t>первого или второго </a:t>
            </a:r>
            <a:r>
              <a:rPr lang="ru-RU" dirty="0" smtClean="0"/>
              <a:t>поколения</a:t>
            </a:r>
          </a:p>
          <a:p>
            <a:pPr lvl="1"/>
            <a:r>
              <a:rPr lang="en-US" dirty="0" smtClean="0"/>
              <a:t>Per </a:t>
            </a:r>
            <a:r>
              <a:rPr lang="en-US" dirty="0" err="1" smtClean="0"/>
              <a:t>os</a:t>
            </a:r>
            <a:r>
              <a:rPr lang="ru-RU" dirty="0" smtClean="0"/>
              <a:t> </a:t>
            </a:r>
            <a:r>
              <a:rPr lang="ru-RU" dirty="0" err="1" smtClean="0"/>
              <a:t>цефалексин</a:t>
            </a:r>
            <a:r>
              <a:rPr lang="ru-RU" dirty="0" smtClean="0"/>
              <a:t> </a:t>
            </a:r>
            <a:r>
              <a:rPr lang="ru-RU" dirty="0"/>
              <a:t>2 г (50 </a:t>
            </a:r>
            <a:r>
              <a:rPr lang="ru-RU" dirty="0" smtClean="0"/>
              <a:t>мг/кг у детей </a:t>
            </a:r>
            <a:r>
              <a:rPr lang="ru-RU" dirty="0"/>
              <a:t>максимум до 2 г) или </a:t>
            </a:r>
            <a:endParaRPr lang="ru-RU" dirty="0" smtClean="0"/>
          </a:p>
          <a:p>
            <a:pPr lvl="1"/>
            <a:r>
              <a:rPr lang="ru-RU" dirty="0" smtClean="0"/>
              <a:t>в/в </a:t>
            </a:r>
            <a:r>
              <a:rPr lang="ru-RU" dirty="0" err="1"/>
              <a:t>цефазолин</a:t>
            </a:r>
            <a:r>
              <a:rPr lang="ru-RU" dirty="0"/>
              <a:t> 1 </a:t>
            </a:r>
            <a:r>
              <a:rPr lang="ru-RU" dirty="0" smtClean="0"/>
              <a:t>г, </a:t>
            </a:r>
          </a:p>
          <a:p>
            <a:pPr lvl="1"/>
            <a:endParaRPr lang="ru-RU" dirty="0"/>
          </a:p>
          <a:p>
            <a:r>
              <a:rPr lang="ru-RU" dirty="0" smtClean="0"/>
              <a:t>можно </a:t>
            </a:r>
            <a:r>
              <a:rPr lang="ru-RU" dirty="0"/>
              <a:t>вводить за 30-60 минут до процедуры. </a:t>
            </a:r>
            <a:endParaRPr lang="ru-RU" dirty="0" smtClean="0"/>
          </a:p>
          <a:p>
            <a:endParaRPr lang="ru-RU" dirty="0"/>
          </a:p>
          <a:p>
            <a:r>
              <a:rPr lang="ru-RU" dirty="0" err="1" smtClean="0"/>
              <a:t>Клиндамицин</a:t>
            </a:r>
            <a:r>
              <a:rPr lang="ru-RU" dirty="0" smtClean="0"/>
              <a:t> </a:t>
            </a:r>
            <a:r>
              <a:rPr lang="ru-RU" dirty="0"/>
              <a:t>может быть альтернативным препаратом против стафилококков.</a:t>
            </a:r>
            <a:br>
              <a:rPr lang="ru-RU" dirty="0"/>
            </a:br>
            <a:endParaRPr lang="ru-RU" dirty="0"/>
          </a:p>
        </p:txBody>
      </p:sp>
    </p:spTree>
    <p:extLst>
      <p:ext uri="{BB962C8B-B14F-4D97-AF65-F5344CB8AC3E}">
        <p14:creationId xmlns:p14="http://schemas.microsoft.com/office/powerpoint/2010/main" val="79403267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Желудочно-кишечные и </a:t>
            </a:r>
            <a:br>
              <a:rPr lang="ru-RU" dirty="0">
                <a:solidFill>
                  <a:srgbClr val="FF0000"/>
                </a:solidFill>
              </a:rPr>
            </a:br>
            <a:r>
              <a:rPr lang="ru-RU" dirty="0">
                <a:solidFill>
                  <a:srgbClr val="FF0000"/>
                </a:solidFill>
              </a:rPr>
              <a:t>мочеполовые </a:t>
            </a:r>
            <a:r>
              <a:rPr lang="ru-RU" dirty="0" smtClean="0">
                <a:solidFill>
                  <a:srgbClr val="FF0000"/>
                </a:solidFill>
              </a:rPr>
              <a:t>вмешательства</a:t>
            </a:r>
            <a:r>
              <a:rPr lang="ru-RU" dirty="0"/>
              <a:t/>
            </a:r>
            <a:br>
              <a:rPr lang="ru-RU" dirty="0"/>
            </a:br>
            <a:endParaRPr lang="ru-RU" dirty="0"/>
          </a:p>
        </p:txBody>
      </p:sp>
      <p:sp>
        <p:nvSpPr>
          <p:cNvPr id="3" name="Объект 2"/>
          <p:cNvSpPr>
            <a:spLocks noGrp="1"/>
          </p:cNvSpPr>
          <p:nvPr>
            <p:ph idx="1"/>
          </p:nvPr>
        </p:nvSpPr>
        <p:spPr/>
        <p:txBody>
          <a:bodyPr>
            <a:normAutofit/>
          </a:bodyPr>
          <a:lstStyle/>
          <a:p>
            <a:pPr algn="just"/>
            <a:r>
              <a:rPr lang="ru-RU" dirty="0" smtClean="0"/>
              <a:t>При установленной инфекции </a:t>
            </a:r>
          </a:p>
          <a:p>
            <a:pPr algn="just"/>
            <a:r>
              <a:rPr lang="ru-RU" dirty="0" smtClean="0"/>
              <a:t>Для </a:t>
            </a:r>
            <a:r>
              <a:rPr lang="ru-RU" dirty="0"/>
              <a:t>предотвращения раневой инфекции или </a:t>
            </a:r>
            <a:r>
              <a:rPr lang="ru-RU" dirty="0" smtClean="0"/>
              <a:t>сепсиса,  </a:t>
            </a:r>
            <a:r>
              <a:rPr lang="ru-RU" dirty="0"/>
              <a:t>ассоциированного </a:t>
            </a:r>
            <a:r>
              <a:rPr lang="ru-RU" dirty="0" smtClean="0"/>
              <a:t>с процедурами </a:t>
            </a:r>
            <a:r>
              <a:rPr lang="ru-RU" dirty="0"/>
              <a:t>на </a:t>
            </a:r>
            <a:r>
              <a:rPr lang="ru-RU" dirty="0" smtClean="0"/>
              <a:t>ЖКТ или МПТ </a:t>
            </a:r>
            <a:r>
              <a:rPr lang="ru-RU" dirty="0"/>
              <a:t>у </a:t>
            </a:r>
            <a:r>
              <a:rPr lang="ru-RU" dirty="0" smtClean="0"/>
              <a:t> пациентов очень высокого риска</a:t>
            </a:r>
          </a:p>
          <a:p>
            <a:pPr lvl="1" algn="just"/>
            <a:r>
              <a:rPr lang="ru-RU" dirty="0" smtClean="0"/>
              <a:t>рационально включение </a:t>
            </a:r>
            <a:r>
              <a:rPr lang="ru-RU" dirty="0" err="1" smtClean="0"/>
              <a:t>антиэнтерококкового</a:t>
            </a:r>
            <a:r>
              <a:rPr lang="ru-RU" dirty="0" smtClean="0"/>
              <a:t> вещества (ампициллин</a:t>
            </a:r>
            <a:r>
              <a:rPr lang="ru-RU" dirty="0"/>
              <a:t>, амоксициллин, </a:t>
            </a:r>
            <a:r>
              <a:rPr lang="ru-RU" dirty="0" err="1" smtClean="0"/>
              <a:t>ванкомицин</a:t>
            </a:r>
            <a:r>
              <a:rPr lang="ru-RU" dirty="0"/>
              <a:t>; только у </a:t>
            </a:r>
            <a:r>
              <a:rPr lang="ru-RU" dirty="0" smtClean="0"/>
              <a:t>пациентов </a:t>
            </a:r>
            <a:r>
              <a:rPr lang="ru-RU" dirty="0"/>
              <a:t>с </a:t>
            </a:r>
            <a:r>
              <a:rPr lang="ru-RU" dirty="0" smtClean="0"/>
              <a:t>непереносимостью </a:t>
            </a:r>
            <a:r>
              <a:rPr lang="ru-RU" dirty="0"/>
              <a:t>бета-лактамов). </a:t>
            </a:r>
            <a:endParaRPr lang="ru-RU" dirty="0" smtClean="0"/>
          </a:p>
          <a:p>
            <a:endParaRPr lang="ru-RU" dirty="0"/>
          </a:p>
        </p:txBody>
      </p:sp>
    </p:spTree>
    <p:extLst>
      <p:ext uri="{BB962C8B-B14F-4D97-AF65-F5344CB8AC3E}">
        <p14:creationId xmlns:p14="http://schemas.microsoft.com/office/powerpoint/2010/main" val="20596051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dirty="0" smtClean="0"/>
              <a:t>Бессимптомное бактериурию следует </a:t>
            </a:r>
            <a:r>
              <a:rPr lang="ru-RU" dirty="0"/>
              <a:t>лечить до операции. </a:t>
            </a:r>
            <a:endParaRPr lang="ru-RU" dirty="0" smtClean="0"/>
          </a:p>
          <a:p>
            <a:endParaRPr lang="ru-RU" dirty="0"/>
          </a:p>
          <a:p>
            <a:pPr marL="0" indent="0">
              <a:buNone/>
            </a:pP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mtClean="0">
                <a:solidFill>
                  <a:srgbClr val="FF0000"/>
                </a:solidFill>
              </a:rPr>
              <a:t>Желудочно-кишечные и </a:t>
            </a:r>
            <a:br>
              <a:rPr lang="ru-RU" smtClean="0">
                <a:solidFill>
                  <a:srgbClr val="FF0000"/>
                </a:solidFill>
              </a:rPr>
            </a:br>
            <a:r>
              <a:rPr lang="ru-RU" smtClean="0">
                <a:solidFill>
                  <a:srgbClr val="FF0000"/>
                </a:solidFill>
              </a:rPr>
              <a:t>мочеполовые вмешательства</a:t>
            </a:r>
            <a:r>
              <a:rPr lang="ru-RU" smtClean="0"/>
              <a:t/>
            </a:r>
            <a:br>
              <a:rPr lang="ru-RU" smtClean="0"/>
            </a:br>
            <a:endParaRPr lang="ru-RU" dirty="0"/>
          </a:p>
        </p:txBody>
      </p:sp>
      <p:sp>
        <p:nvSpPr>
          <p:cNvPr id="5" name="Прямоугольник 4"/>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31846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Желудочно-кишечные и </a:t>
            </a:r>
            <a:br>
              <a:rPr lang="ru-RU" dirty="0">
                <a:solidFill>
                  <a:srgbClr val="FF0000"/>
                </a:solidFill>
              </a:rPr>
            </a:br>
            <a:r>
              <a:rPr lang="ru-RU" dirty="0">
                <a:solidFill>
                  <a:srgbClr val="FF0000"/>
                </a:solidFill>
              </a:rPr>
              <a:t>мочеполовые </a:t>
            </a:r>
            <a:r>
              <a:rPr lang="ru-RU" dirty="0" smtClean="0">
                <a:solidFill>
                  <a:srgbClr val="FF0000"/>
                </a:solidFill>
              </a:rPr>
              <a:t>вмешательства</a:t>
            </a:r>
            <a:r>
              <a:rPr lang="ru-RU" dirty="0"/>
              <a:t/>
            </a:r>
            <a:br>
              <a:rPr lang="ru-RU" dirty="0"/>
            </a:br>
            <a:endParaRPr lang="ru-RU" dirty="0"/>
          </a:p>
        </p:txBody>
      </p:sp>
      <p:sp>
        <p:nvSpPr>
          <p:cNvPr id="3" name="Объект 2"/>
          <p:cNvSpPr>
            <a:spLocks noGrp="1"/>
          </p:cNvSpPr>
          <p:nvPr>
            <p:ph idx="1"/>
          </p:nvPr>
        </p:nvSpPr>
        <p:spPr/>
        <p:txBody>
          <a:bodyPr>
            <a:normAutofit/>
          </a:bodyPr>
          <a:lstStyle/>
          <a:p>
            <a:pPr marL="457200" lvl="1" indent="0" algn="just">
              <a:buNone/>
            </a:pPr>
            <a:r>
              <a:rPr lang="ru-RU" dirty="0" smtClean="0"/>
              <a:t>Использование </a:t>
            </a:r>
            <a:r>
              <a:rPr lang="ru-RU" dirty="0"/>
              <a:t>внутриматочного устройства </a:t>
            </a:r>
            <a:r>
              <a:rPr lang="ru-RU" dirty="0" smtClean="0"/>
              <a:t>возможно, </a:t>
            </a:r>
            <a:r>
              <a:rPr lang="ru-RU" dirty="0"/>
              <a:t>в </a:t>
            </a:r>
            <a:r>
              <a:rPr lang="ru-RU" dirty="0" smtClean="0"/>
              <a:t>частности</a:t>
            </a:r>
            <a:r>
              <a:rPr lang="ru-RU" dirty="0"/>
              <a:t>, если не </a:t>
            </a:r>
            <a:r>
              <a:rPr lang="ru-RU" dirty="0" smtClean="0"/>
              <a:t>могут </a:t>
            </a:r>
            <a:r>
              <a:rPr lang="ru-RU" dirty="0"/>
              <a:t>быть </a:t>
            </a:r>
            <a:r>
              <a:rPr lang="ru-RU" dirty="0" smtClean="0"/>
              <a:t>использованы </a:t>
            </a:r>
            <a:r>
              <a:rPr lang="ru-RU" dirty="0"/>
              <a:t>другие противозачаточные методы, </a:t>
            </a:r>
            <a:r>
              <a:rPr lang="ru-RU" dirty="0" smtClean="0"/>
              <a:t>а также </a:t>
            </a:r>
            <a:r>
              <a:rPr lang="ru-RU" dirty="0"/>
              <a:t>при низком риске генитальных инфекций </a:t>
            </a:r>
            <a:r>
              <a:rPr lang="ru-RU" dirty="0" smtClean="0"/>
              <a:t>у женщины.</a:t>
            </a:r>
            <a:endParaRPr lang="ru-RU" dirty="0"/>
          </a:p>
          <a:p>
            <a:endParaRPr lang="ru-RU" dirty="0"/>
          </a:p>
        </p:txBody>
      </p:sp>
    </p:spTree>
    <p:extLst>
      <p:ext uri="{BB962C8B-B14F-4D97-AF65-F5344CB8AC3E}">
        <p14:creationId xmlns:p14="http://schemas.microsoft.com/office/powerpoint/2010/main" val="315908665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Кожные и </a:t>
            </a:r>
            <a:br>
              <a:rPr lang="ru-RU" dirty="0">
                <a:solidFill>
                  <a:srgbClr val="FF0000"/>
                </a:solidFill>
              </a:rPr>
            </a:br>
            <a:r>
              <a:rPr lang="ru-RU" dirty="0" smtClean="0">
                <a:solidFill>
                  <a:srgbClr val="FF0000"/>
                </a:solidFill>
              </a:rPr>
              <a:t>костно-мышечно вмешательства</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a:bodyPr>
          <a:lstStyle/>
          <a:p>
            <a:pPr marL="0" indent="0" algn="just">
              <a:buNone/>
            </a:pPr>
            <a:r>
              <a:rPr lang="ru-RU" dirty="0" smtClean="0"/>
              <a:t>Группа очень высокого риска, подвергающихся </a:t>
            </a:r>
            <a:r>
              <a:rPr lang="ru-RU" dirty="0"/>
              <a:t>хирургическим вмешательствам </a:t>
            </a:r>
            <a:r>
              <a:rPr lang="ru-RU" dirty="0" smtClean="0"/>
              <a:t>с вовлечением </a:t>
            </a:r>
            <a:r>
              <a:rPr lang="ru-RU" dirty="0"/>
              <a:t>инфицированных кожи (включая </a:t>
            </a:r>
            <a:r>
              <a:rPr lang="ru-RU" dirty="0" smtClean="0"/>
              <a:t>абсцессы </a:t>
            </a:r>
            <a:r>
              <a:rPr lang="ru-RU" dirty="0"/>
              <a:t>рта), подкожных структур или </a:t>
            </a:r>
            <a:r>
              <a:rPr lang="ru-RU" dirty="0" smtClean="0"/>
              <a:t>костно-мышечных тканей</a:t>
            </a:r>
          </a:p>
          <a:p>
            <a:pPr marL="400050" lvl="1" indent="0" algn="just">
              <a:buNone/>
            </a:pPr>
            <a:r>
              <a:rPr lang="ru-RU" dirty="0" smtClean="0"/>
              <a:t>препарат</a:t>
            </a:r>
            <a:r>
              <a:rPr lang="ru-RU" dirty="0"/>
              <a:t>, активный </a:t>
            </a:r>
            <a:r>
              <a:rPr lang="ru-RU" dirty="0" smtClean="0"/>
              <a:t>против </a:t>
            </a:r>
            <a:r>
              <a:rPr lang="ru-RU" dirty="0"/>
              <a:t>стафилококков и </a:t>
            </a:r>
            <a:r>
              <a:rPr lang="ru-RU" dirty="0" smtClean="0"/>
              <a:t>бета-гемолитических стрептококков</a:t>
            </a:r>
            <a:r>
              <a:rPr lang="ru-RU" dirty="0"/>
              <a:t>.</a:t>
            </a:r>
          </a:p>
        </p:txBody>
      </p:sp>
    </p:spTree>
    <p:extLst>
      <p:ext uri="{BB962C8B-B14F-4D97-AF65-F5344CB8AC3E}">
        <p14:creationId xmlns:p14="http://schemas.microsoft.com/office/powerpoint/2010/main" val="15833274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Кардиологические и </a:t>
            </a:r>
            <a:br>
              <a:rPr lang="ru-RU" dirty="0">
                <a:solidFill>
                  <a:srgbClr val="FF0000"/>
                </a:solidFill>
              </a:rPr>
            </a:br>
            <a:r>
              <a:rPr lang="ru-RU" dirty="0">
                <a:solidFill>
                  <a:srgbClr val="FF0000"/>
                </a:solidFill>
              </a:rPr>
              <a:t>сосудистые вмешательства</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При </a:t>
            </a:r>
            <a:r>
              <a:rPr lang="ru-RU" dirty="0"/>
              <a:t>имплантации протеза клапана, любого типа </a:t>
            </a:r>
            <a:r>
              <a:rPr lang="ru-RU" dirty="0" smtClean="0"/>
              <a:t>протеза </a:t>
            </a:r>
            <a:r>
              <a:rPr lang="ru-RU" dirty="0"/>
              <a:t>или </a:t>
            </a:r>
            <a:r>
              <a:rPr lang="ru-RU" dirty="0" err="1"/>
              <a:t>пейсмейкера</a:t>
            </a:r>
            <a:r>
              <a:rPr lang="ru-RU" dirty="0"/>
              <a:t>, необходимость </a:t>
            </a:r>
            <a:r>
              <a:rPr lang="ru-RU" dirty="0" smtClean="0"/>
              <a:t>антибиотикопрофилактики </a:t>
            </a:r>
            <a:r>
              <a:rPr lang="ru-RU" dirty="0"/>
              <a:t>должна оцениваться ввиду </a:t>
            </a:r>
            <a:r>
              <a:rPr lang="ru-RU" dirty="0" smtClean="0"/>
              <a:t>повышенного </a:t>
            </a:r>
            <a:r>
              <a:rPr lang="ru-RU" dirty="0"/>
              <a:t>риска и </a:t>
            </a:r>
            <a:r>
              <a:rPr lang="ru-RU" dirty="0" smtClean="0"/>
              <a:t>неблагоприятных </a:t>
            </a:r>
            <a:r>
              <a:rPr lang="ru-RU" dirty="0"/>
              <a:t>исходов </a:t>
            </a:r>
            <a:r>
              <a:rPr lang="ru-RU" dirty="0" smtClean="0"/>
              <a:t>инфекции. </a:t>
            </a:r>
          </a:p>
          <a:p>
            <a:pPr marL="0" indent="0">
              <a:buNone/>
            </a:pPr>
            <a:r>
              <a:rPr lang="ru-RU" dirty="0" smtClean="0"/>
              <a:t>Микроорганизмы</a:t>
            </a:r>
            <a:r>
              <a:rPr lang="ru-RU" dirty="0"/>
              <a:t>, связанные с </a:t>
            </a:r>
            <a:r>
              <a:rPr lang="ru-RU" dirty="0" smtClean="0"/>
              <a:t>ранними (</a:t>
            </a:r>
            <a:r>
              <a:rPr lang="ru-RU" dirty="0"/>
              <a:t>менее 1 года после операции) инфекциями </a:t>
            </a:r>
            <a:r>
              <a:rPr lang="ru-RU" dirty="0" smtClean="0"/>
              <a:t>протеза</a:t>
            </a:r>
          </a:p>
          <a:p>
            <a:r>
              <a:rPr lang="ru-RU" dirty="0" err="1" smtClean="0"/>
              <a:t>коагулазонегативные</a:t>
            </a:r>
            <a:r>
              <a:rPr lang="ru-RU" dirty="0" smtClean="0"/>
              <a:t> </a:t>
            </a:r>
            <a:r>
              <a:rPr lang="ru-RU" dirty="0"/>
              <a:t>стафилококки (</a:t>
            </a:r>
            <a:r>
              <a:rPr lang="ru-RU" dirty="0" err="1"/>
              <a:t>КоНС</a:t>
            </a:r>
            <a:r>
              <a:rPr lang="ru-RU" dirty="0"/>
              <a:t>) </a:t>
            </a:r>
            <a:r>
              <a:rPr lang="ru-RU" dirty="0" smtClean="0"/>
              <a:t>и </a:t>
            </a:r>
            <a:endParaRPr lang="ru-RU" dirty="0"/>
          </a:p>
          <a:p>
            <a:r>
              <a:rPr lang="ru-RU" dirty="0" err="1"/>
              <a:t>Staphylococcus</a:t>
            </a:r>
            <a:r>
              <a:rPr lang="ru-RU" dirty="0"/>
              <a:t> </a:t>
            </a:r>
            <a:r>
              <a:rPr lang="ru-RU" dirty="0" err="1" smtClean="0"/>
              <a:t>aureus</a:t>
            </a:r>
            <a:r>
              <a:rPr lang="ru-RU" dirty="0" smtClean="0"/>
              <a:t> (золотистый </a:t>
            </a:r>
            <a:r>
              <a:rPr lang="ru-RU" dirty="0"/>
              <a:t>стафилококк)</a:t>
            </a:r>
          </a:p>
          <a:p>
            <a:endParaRPr lang="ru-RU" dirty="0"/>
          </a:p>
        </p:txBody>
      </p:sp>
    </p:spTree>
    <p:extLst>
      <p:ext uri="{BB962C8B-B14F-4D97-AF65-F5344CB8AC3E}">
        <p14:creationId xmlns:p14="http://schemas.microsoft.com/office/powerpoint/2010/main" val="154239572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Кардиологические и </a:t>
            </a:r>
            <a:br>
              <a:rPr lang="ru-RU" dirty="0">
                <a:solidFill>
                  <a:srgbClr val="FF0000"/>
                </a:solidFill>
              </a:rPr>
            </a:br>
            <a:r>
              <a:rPr lang="ru-RU" dirty="0">
                <a:solidFill>
                  <a:srgbClr val="FF0000"/>
                </a:solidFill>
              </a:rPr>
              <a:t>сосудистые вмешательства</a:t>
            </a:r>
            <a:br>
              <a:rPr lang="ru-RU" dirty="0">
                <a:solidFill>
                  <a:srgbClr val="FF0000"/>
                </a:solidFill>
              </a:rPr>
            </a:br>
            <a:endParaRPr lang="ru-RU" dirty="0"/>
          </a:p>
        </p:txBody>
      </p:sp>
      <p:sp>
        <p:nvSpPr>
          <p:cNvPr id="3" name="Объект 2"/>
          <p:cNvSpPr>
            <a:spLocks noGrp="1"/>
          </p:cNvSpPr>
          <p:nvPr>
            <p:ph idx="1"/>
          </p:nvPr>
        </p:nvSpPr>
        <p:spPr>
          <a:xfrm>
            <a:off x="395536" y="1556792"/>
            <a:ext cx="8229600" cy="4525963"/>
          </a:xfrm>
        </p:spPr>
        <p:txBody>
          <a:bodyPr>
            <a:normAutofit fontScale="92500" lnSpcReduction="10000"/>
          </a:bodyPr>
          <a:lstStyle/>
          <a:p>
            <a:pPr marL="0" indent="0">
              <a:buNone/>
            </a:pPr>
            <a:r>
              <a:rPr lang="ru-RU" sz="1900" dirty="0"/>
              <a:t>Профилактику следует начинать немедленно перед </a:t>
            </a:r>
            <a:r>
              <a:rPr lang="ru-RU" sz="1900" dirty="0" smtClean="0"/>
              <a:t>вмешательством</a:t>
            </a:r>
            <a:r>
              <a:rPr lang="ru-RU" sz="1900" dirty="0"/>
              <a:t>, повторить при задержке и </a:t>
            </a:r>
            <a:r>
              <a:rPr lang="ru-RU" sz="1900" dirty="0" smtClean="0"/>
              <a:t>закончить </a:t>
            </a:r>
            <a:r>
              <a:rPr lang="ru-RU" sz="1900" dirty="0"/>
              <a:t>через 48 часов после него. </a:t>
            </a:r>
            <a:endParaRPr lang="ru-RU" sz="1900" dirty="0" smtClean="0"/>
          </a:p>
          <a:p>
            <a:pPr marL="0" indent="0">
              <a:buNone/>
            </a:pPr>
            <a:endParaRPr lang="ru-RU" sz="1900" dirty="0" smtClean="0"/>
          </a:p>
          <a:p>
            <a:pPr marL="0" indent="0">
              <a:buNone/>
            </a:pPr>
            <a:r>
              <a:rPr lang="ru-RU" sz="1900" dirty="0" err="1" smtClean="0"/>
              <a:t>Цефазолин</a:t>
            </a:r>
            <a:r>
              <a:rPr lang="ru-RU" sz="1900" dirty="0" smtClean="0"/>
              <a:t> 1 г в/в </a:t>
            </a:r>
            <a:r>
              <a:rPr lang="ru-RU" sz="1900" dirty="0"/>
              <a:t>для </a:t>
            </a:r>
            <a:r>
              <a:rPr lang="ru-RU" sz="1900" dirty="0" smtClean="0"/>
              <a:t>предотвращения </a:t>
            </a:r>
            <a:r>
              <a:rPr lang="ru-RU" sz="1900" dirty="0"/>
              <a:t>местной и </a:t>
            </a:r>
            <a:r>
              <a:rPr lang="ru-RU" sz="1900" dirty="0" smtClean="0"/>
              <a:t>системной </a:t>
            </a:r>
            <a:r>
              <a:rPr lang="ru-RU" sz="1900" dirty="0"/>
              <a:t>инфекции перед </a:t>
            </a:r>
            <a:r>
              <a:rPr lang="ru-RU" sz="1900" dirty="0" smtClean="0"/>
              <a:t>имплантацией </a:t>
            </a:r>
            <a:r>
              <a:rPr lang="ru-RU" sz="1900" dirty="0" err="1" smtClean="0"/>
              <a:t>пейсмейкера</a:t>
            </a:r>
            <a:r>
              <a:rPr lang="ru-RU" sz="1900" dirty="0" smtClean="0"/>
              <a:t>. </a:t>
            </a:r>
          </a:p>
          <a:p>
            <a:pPr marL="0" indent="0">
              <a:buNone/>
            </a:pPr>
            <a:endParaRPr lang="ru-RU" sz="1900" dirty="0" smtClean="0"/>
          </a:p>
          <a:p>
            <a:pPr marL="0" indent="0">
              <a:buNone/>
            </a:pPr>
            <a:r>
              <a:rPr lang="ru-RU" sz="1900" dirty="0" smtClean="0"/>
              <a:t>Предоперационный скрининг </a:t>
            </a:r>
            <a:r>
              <a:rPr lang="ru-RU" sz="1900" dirty="0"/>
              <a:t>носительства </a:t>
            </a:r>
            <a:r>
              <a:rPr lang="ru-RU" sz="1900" dirty="0" smtClean="0"/>
              <a:t>S</a:t>
            </a:r>
            <a:r>
              <a:rPr lang="ru-RU" sz="1900" dirty="0"/>
              <a:t>. </a:t>
            </a:r>
            <a:r>
              <a:rPr lang="en-US" sz="1900" dirty="0" smtClean="0"/>
              <a:t>A</a:t>
            </a:r>
            <a:r>
              <a:rPr lang="ru-RU" sz="1900" dirty="0" err="1" smtClean="0"/>
              <a:t>ureus</a:t>
            </a:r>
            <a:r>
              <a:rPr lang="ru-RU" sz="1900" dirty="0" smtClean="0"/>
              <a:t> рекомендуется </a:t>
            </a:r>
            <a:r>
              <a:rPr lang="ru-RU" sz="1900" dirty="0"/>
              <a:t>перед </a:t>
            </a:r>
            <a:r>
              <a:rPr lang="ru-RU" sz="1900" dirty="0" smtClean="0"/>
              <a:t>селективной </a:t>
            </a:r>
            <a:r>
              <a:rPr lang="ru-RU" sz="1900" dirty="0"/>
              <a:t>хирургией сердца для лечения </a:t>
            </a:r>
            <a:r>
              <a:rPr lang="ru-RU" sz="1900" dirty="0" smtClean="0"/>
              <a:t>носителей </a:t>
            </a:r>
            <a:r>
              <a:rPr lang="ru-RU" sz="1900" dirty="0"/>
              <a:t>при помощи местного </a:t>
            </a:r>
            <a:r>
              <a:rPr lang="ru-RU" sz="1900" dirty="0" err="1"/>
              <a:t>мупироцина</a:t>
            </a:r>
            <a:r>
              <a:rPr lang="ru-RU" sz="1900" dirty="0"/>
              <a:t> или </a:t>
            </a:r>
            <a:r>
              <a:rPr lang="ru-RU" sz="1900" dirty="0" err="1" smtClean="0"/>
              <a:t>хлоргексидина</a:t>
            </a:r>
            <a:r>
              <a:rPr lang="ru-RU" sz="1900" dirty="0" smtClean="0"/>
              <a:t>. </a:t>
            </a:r>
          </a:p>
          <a:p>
            <a:pPr marL="0" indent="0">
              <a:buNone/>
            </a:pPr>
            <a:endParaRPr lang="ru-RU" sz="1900" dirty="0"/>
          </a:p>
          <a:p>
            <a:pPr marL="0" indent="0">
              <a:buNone/>
            </a:pPr>
            <a:r>
              <a:rPr lang="ru-RU" sz="1900" dirty="0" smtClean="0"/>
              <a:t>Рутинное </a:t>
            </a:r>
            <a:r>
              <a:rPr lang="ru-RU" sz="1900" dirty="0"/>
              <a:t>местное </a:t>
            </a:r>
            <a:r>
              <a:rPr lang="ru-RU" sz="1900" dirty="0" smtClean="0"/>
              <a:t>применение </a:t>
            </a:r>
            <a:r>
              <a:rPr lang="ru-RU" sz="1900" dirty="0"/>
              <a:t>без предварительного скрининга не </a:t>
            </a:r>
            <a:r>
              <a:rPr lang="ru-RU" sz="1900" dirty="0" smtClean="0"/>
              <a:t>рекомендуется.</a:t>
            </a:r>
          </a:p>
          <a:p>
            <a:pPr marL="0" indent="0">
              <a:buNone/>
            </a:pPr>
            <a:endParaRPr lang="ru-RU" dirty="0"/>
          </a:p>
          <a:p>
            <a:pPr marL="0" indent="0">
              <a:buNone/>
            </a:pPr>
            <a:r>
              <a:rPr lang="ru-RU" dirty="0" smtClean="0"/>
              <a:t> </a:t>
            </a:r>
            <a:endParaRPr lang="ru-RU" dirty="0"/>
          </a:p>
        </p:txBody>
      </p:sp>
    </p:spTree>
    <p:extLst>
      <p:ext uri="{BB962C8B-B14F-4D97-AF65-F5344CB8AC3E}">
        <p14:creationId xmlns:p14="http://schemas.microsoft.com/office/powerpoint/2010/main" val="141611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pPr>
              <a:defRPr/>
            </a:pPr>
            <a:fld id="{D2017789-F105-464F-9A4C-E7C0751B4498}" type="slidenum">
              <a:rPr lang="ru-RU" altLang="ru-RU"/>
              <a:pPr>
                <a:defRPr/>
              </a:pPr>
              <a:t>11</a:t>
            </a:fld>
            <a:endParaRPr lang="ru-RU" altLang="ru-RU"/>
          </a:p>
        </p:txBody>
      </p:sp>
      <p:pic>
        <p:nvPicPr>
          <p:cNvPr id="16387" name="Picture 2" descr="~AUT0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1713" y="0"/>
            <a:ext cx="4699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9439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Кардиологические и </a:t>
            </a:r>
            <a:br>
              <a:rPr lang="ru-RU" dirty="0">
                <a:solidFill>
                  <a:srgbClr val="FF0000"/>
                </a:solidFill>
              </a:rPr>
            </a:br>
            <a:r>
              <a:rPr lang="ru-RU" dirty="0">
                <a:solidFill>
                  <a:srgbClr val="FF0000"/>
                </a:solidFill>
              </a:rPr>
              <a:t>сосудистые вмешательства</a:t>
            </a:r>
            <a:br>
              <a:rPr lang="ru-RU" dirty="0">
                <a:solidFill>
                  <a:srgbClr val="FF0000"/>
                </a:solidFill>
              </a:rPr>
            </a:br>
            <a:endParaRPr lang="ru-RU" dirty="0"/>
          </a:p>
        </p:txBody>
      </p:sp>
      <p:sp>
        <p:nvSpPr>
          <p:cNvPr id="4" name="Прямоугольник 3"/>
          <p:cNvSpPr/>
          <p:nvPr/>
        </p:nvSpPr>
        <p:spPr>
          <a:xfrm>
            <a:off x="388568" y="1772816"/>
            <a:ext cx="8229600" cy="2976199"/>
          </a:xfrm>
          <a:prstGeom prst="rect">
            <a:avLst/>
          </a:prstGeom>
        </p:spPr>
        <p:txBody>
          <a:bodyPr wrap="square">
            <a:spAutoFit/>
          </a:bodyPr>
          <a:lstStyle/>
          <a:p>
            <a:pPr>
              <a:lnSpc>
                <a:spcPct val="107000"/>
              </a:lnSpc>
              <a:spcAft>
                <a:spcPts val="800"/>
              </a:spcAft>
            </a:pPr>
            <a:r>
              <a:rPr lang="ru-RU" dirty="0" err="1" smtClean="0">
                <a:latin typeface="Calibri" panose="020F0502020204030204" pitchFamily="34" charset="0"/>
                <a:ea typeface="Calibri" panose="020F0502020204030204" pitchFamily="34" charset="0"/>
                <a:cs typeface="Times New Roman" panose="02020603050405020304" pitchFamily="18" charset="0"/>
              </a:rPr>
              <a:t>Ванкомицин</a:t>
            </a:r>
            <a:r>
              <a:rPr lang="ru-RU" dirty="0" smtClean="0">
                <a:latin typeface="Calibri" panose="020F0502020204030204" pitchFamily="34" charset="0"/>
                <a:ea typeface="Calibri" panose="020F0502020204030204" pitchFamily="34" charset="0"/>
                <a:cs typeface="Times New Roman" panose="02020603050405020304" pitchFamily="18" charset="0"/>
              </a:rPr>
              <a:t> медленная </a:t>
            </a:r>
            <a:r>
              <a:rPr lang="ru-RU" dirty="0" err="1" smtClean="0">
                <a:latin typeface="Calibri" panose="020F0502020204030204" pitchFamily="34" charset="0"/>
                <a:ea typeface="Calibri" panose="020F0502020204030204" pitchFamily="34" charset="0"/>
                <a:cs typeface="Times New Roman" panose="02020603050405020304" pitchFamily="18" charset="0"/>
              </a:rPr>
              <a:t>инфузия</a:t>
            </a:r>
            <a:r>
              <a:rPr lang="ru-RU" dirty="0" smtClean="0">
                <a:latin typeface="Calibri" panose="020F0502020204030204" pitchFamily="34" charset="0"/>
                <a:ea typeface="Calibri" panose="020F0502020204030204" pitchFamily="34" charset="0"/>
                <a:cs typeface="Times New Roman" panose="02020603050405020304" pitchFamily="18" charset="0"/>
              </a:rPr>
              <a:t> </a:t>
            </a:r>
            <a:r>
              <a:rPr lang="ru-RU" dirty="0">
                <a:latin typeface="Calibri" panose="020F0502020204030204" pitchFamily="34" charset="0"/>
                <a:ea typeface="Calibri" panose="020F0502020204030204" pitchFamily="34" charset="0"/>
                <a:cs typeface="Times New Roman" panose="02020603050405020304" pitchFamily="18" charset="0"/>
              </a:rPr>
              <a:t>(1 </a:t>
            </a:r>
            <a:r>
              <a:rPr lang="ru-RU" dirty="0" smtClean="0">
                <a:latin typeface="Calibri" panose="020F0502020204030204" pitchFamily="34" charset="0"/>
                <a:ea typeface="Calibri" panose="020F0502020204030204" pitchFamily="34" charset="0"/>
                <a:cs typeface="Times New Roman" panose="02020603050405020304" pitchFamily="18" charset="0"/>
              </a:rPr>
              <a:t>г/час) предпочтителен </a:t>
            </a:r>
          </a:p>
          <a:p>
            <a:pPr marL="285750" indent="-285750">
              <a:lnSpc>
                <a:spcPct val="107000"/>
              </a:lnSpc>
              <a:spcAft>
                <a:spcPts val="800"/>
              </a:spcAft>
              <a:buFont typeface="Arial" panose="020B0604020202020204" pitchFamily="34" charset="0"/>
              <a:buChar char="•"/>
            </a:pPr>
            <a:r>
              <a:rPr lang="ru-RU" dirty="0" smtClean="0">
                <a:latin typeface="Calibri" panose="020F0502020204030204" pitchFamily="34" charset="0"/>
                <a:ea typeface="Calibri" panose="020F0502020204030204" pitchFamily="34" charset="0"/>
                <a:cs typeface="Times New Roman" panose="02020603050405020304" pitchFamily="18" charset="0"/>
              </a:rPr>
              <a:t>в </a:t>
            </a:r>
            <a:r>
              <a:rPr lang="ru-RU" dirty="0">
                <a:latin typeface="Calibri" panose="020F0502020204030204" pitchFamily="34" charset="0"/>
                <a:ea typeface="Calibri" panose="020F0502020204030204" pitchFamily="34" charset="0"/>
                <a:cs typeface="Times New Roman" panose="02020603050405020304" pitchFamily="18" charset="0"/>
              </a:rPr>
              <a:t>учреждениях, где может </a:t>
            </a:r>
            <a:r>
              <a:rPr lang="ru-RU" dirty="0" smtClean="0">
                <a:latin typeface="Calibri" panose="020F0502020204030204" pitchFamily="34" charset="0"/>
                <a:ea typeface="Calibri" panose="020F0502020204030204" pitchFamily="34" charset="0"/>
                <a:cs typeface="Times New Roman" panose="02020603050405020304" pitchFamily="18" charset="0"/>
              </a:rPr>
              <a:t>имеется устойчивость </a:t>
            </a:r>
            <a:r>
              <a:rPr lang="ru-RU" dirty="0">
                <a:latin typeface="Calibri" panose="020F0502020204030204" pitchFamily="34" charset="0"/>
                <a:ea typeface="Calibri" panose="020F0502020204030204" pitchFamily="34" charset="0"/>
                <a:cs typeface="Times New Roman" panose="02020603050405020304" pitchFamily="18" charset="0"/>
              </a:rPr>
              <a:t>к </a:t>
            </a:r>
            <a:r>
              <a:rPr lang="ru-RU" dirty="0" err="1" smtClean="0">
                <a:latin typeface="Calibri" panose="020F0502020204030204" pitchFamily="34" charset="0"/>
                <a:ea typeface="Calibri" panose="020F0502020204030204" pitchFamily="34" charset="0"/>
                <a:cs typeface="Times New Roman" panose="02020603050405020304" pitchFamily="18" charset="0"/>
              </a:rPr>
              <a:t>метициллину</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dirty="0" smtClean="0">
                <a:latin typeface="Calibri" panose="020F0502020204030204" pitchFamily="34" charset="0"/>
                <a:ea typeface="Calibri" panose="020F0502020204030204" pitchFamily="34" charset="0"/>
                <a:cs typeface="Times New Roman" panose="02020603050405020304" pitchFamily="18" charset="0"/>
              </a:rPr>
              <a:t>известно</a:t>
            </a:r>
            <a:r>
              <a:rPr lang="ru-RU" dirty="0">
                <a:latin typeface="Calibri" panose="020F0502020204030204" pitchFamily="34" charset="0"/>
                <a:ea typeface="Calibri" panose="020F0502020204030204" pitchFamily="34" charset="0"/>
                <a:cs typeface="Times New Roman" panose="02020603050405020304" pitchFamily="18" charset="0"/>
              </a:rPr>
              <a:t>, </a:t>
            </a:r>
            <a:r>
              <a:rPr lang="ru-RU" dirty="0" smtClean="0">
                <a:latin typeface="Calibri" panose="020F0502020204030204" pitchFamily="34" charset="0"/>
                <a:ea typeface="Calibri" panose="020F0502020204030204" pitchFamily="34" charset="0"/>
                <a:cs typeface="Times New Roman" panose="02020603050405020304" pitchFamily="18" charset="0"/>
              </a:rPr>
              <a:t>что  пациент колонизирован </a:t>
            </a:r>
            <a:r>
              <a:rPr lang="ru-RU" dirty="0">
                <a:latin typeface="Calibri" panose="020F0502020204030204" pitchFamily="34" charset="0"/>
                <a:ea typeface="Calibri" panose="020F0502020204030204" pitchFamily="34" charset="0"/>
                <a:cs typeface="Times New Roman" panose="02020603050405020304" pitchFamily="18" charset="0"/>
              </a:rPr>
              <a:t>устойчивыми к </a:t>
            </a:r>
            <a:r>
              <a:rPr lang="ru-RU" dirty="0" err="1">
                <a:latin typeface="Calibri" panose="020F0502020204030204" pitchFamily="34" charset="0"/>
                <a:ea typeface="Calibri" panose="020F0502020204030204" pitchFamily="34" charset="0"/>
                <a:cs typeface="Times New Roman" panose="02020603050405020304" pitchFamily="18" charset="0"/>
              </a:rPr>
              <a:t>метициллину</a:t>
            </a:r>
            <a:r>
              <a:rPr lang="ru-RU" dirty="0">
                <a:latin typeface="Calibri" panose="020F0502020204030204" pitchFamily="34" charset="0"/>
                <a:ea typeface="Calibri" panose="020F0502020204030204" pitchFamily="34" charset="0"/>
                <a:cs typeface="Times New Roman" panose="02020603050405020304" pitchFamily="18" charset="0"/>
              </a:rPr>
              <a:t> стафилококками. </a:t>
            </a:r>
            <a:endParaRPr lang="ru-RU"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dirty="0" smtClean="0">
                <a:latin typeface="Calibri" panose="020F0502020204030204" pitchFamily="34" charset="0"/>
                <a:ea typeface="Calibri" panose="020F0502020204030204" pitchFamily="34" charset="0"/>
                <a:cs typeface="Times New Roman" panose="02020603050405020304" pitchFamily="18" charset="0"/>
              </a:rPr>
              <a:t>при </a:t>
            </a:r>
            <a:r>
              <a:rPr lang="ru-RU" dirty="0">
                <a:latin typeface="Calibri" panose="020F0502020204030204" pitchFamily="34" charset="0"/>
                <a:ea typeface="Calibri" panose="020F0502020204030204" pitchFamily="34" charset="0"/>
                <a:cs typeface="Times New Roman" panose="02020603050405020304" pitchFamily="18" charset="0"/>
              </a:rPr>
              <a:t>повышенной чувствительности к пенициллину</a:t>
            </a:r>
            <a:r>
              <a:rPr lang="ru-RU"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ru-RU"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Calibri" panose="020F0502020204030204" pitchFamily="34" charset="0"/>
                <a:ea typeface="Calibri" panose="020F0502020204030204" pitchFamily="34" charset="0"/>
                <a:cs typeface="Times New Roman" panose="02020603050405020304" pitchFamily="18" charset="0"/>
              </a:rPr>
              <a:t>Британские </a:t>
            </a:r>
            <a:r>
              <a:rPr lang="ru-RU" dirty="0">
                <a:latin typeface="Calibri" panose="020F0502020204030204" pitchFamily="34" charset="0"/>
                <a:ea typeface="Calibri" panose="020F0502020204030204" pitchFamily="34" charset="0"/>
                <a:cs typeface="Times New Roman" panose="02020603050405020304" pitchFamily="18" charset="0"/>
              </a:rPr>
              <a:t>руководства </a:t>
            </a:r>
            <a:r>
              <a:rPr lang="ru-RU" dirty="0" smtClean="0">
                <a:latin typeface="Calibri" panose="020F0502020204030204" pitchFamily="34" charset="0"/>
                <a:ea typeface="Calibri" panose="020F0502020204030204" pitchFamily="34" charset="0"/>
                <a:cs typeface="Times New Roman" panose="02020603050405020304" pitchFamily="18" charset="0"/>
              </a:rPr>
              <a:t>предпочитают </a:t>
            </a:r>
            <a:r>
              <a:rPr lang="ru-RU" dirty="0" err="1">
                <a:latin typeface="Calibri" panose="020F0502020204030204" pitchFamily="34" charset="0"/>
                <a:ea typeface="Calibri" panose="020F0502020204030204" pitchFamily="34" charset="0"/>
                <a:cs typeface="Times New Roman" panose="02020603050405020304" pitchFamily="18" charset="0"/>
              </a:rPr>
              <a:t>гликопептиды</a:t>
            </a:r>
            <a:r>
              <a:rPr lang="ru-RU" dirty="0">
                <a:latin typeface="Calibri" panose="020F0502020204030204" pitchFamily="34" charset="0"/>
                <a:ea typeface="Calibri" panose="020F0502020204030204" pitchFamily="34" charset="0"/>
                <a:cs typeface="Times New Roman" panose="02020603050405020304" pitchFamily="18" charset="0"/>
              </a:rPr>
              <a:t> цефалоспоринам в качестве антибиотиков первой </a:t>
            </a:r>
            <a:r>
              <a:rPr lang="ru-RU" dirty="0" smtClean="0">
                <a:latin typeface="Calibri" panose="020F0502020204030204" pitchFamily="34" charset="0"/>
                <a:ea typeface="Calibri" panose="020F0502020204030204" pitchFamily="34" charset="0"/>
                <a:cs typeface="Times New Roman" panose="02020603050405020304" pitchFamily="18" charset="0"/>
              </a:rPr>
              <a:t>линии.</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22319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FF0000"/>
                </a:solidFill>
              </a:rPr>
              <a:t>Кардиологические и </a:t>
            </a:r>
            <a:br>
              <a:rPr lang="ru-RU" dirty="0">
                <a:solidFill>
                  <a:srgbClr val="FF0000"/>
                </a:solidFill>
              </a:rPr>
            </a:br>
            <a:r>
              <a:rPr lang="ru-RU" dirty="0">
                <a:solidFill>
                  <a:srgbClr val="FF0000"/>
                </a:solidFill>
              </a:rPr>
              <a:t>сосудистые вмешательства</a:t>
            </a:r>
            <a:br>
              <a:rPr lang="ru-RU" dirty="0">
                <a:solidFill>
                  <a:srgbClr val="FF0000"/>
                </a:solidFill>
              </a:rPr>
            </a:br>
            <a:endParaRPr lang="ru-RU" dirty="0"/>
          </a:p>
        </p:txBody>
      </p:sp>
      <p:sp>
        <p:nvSpPr>
          <p:cNvPr id="3" name="Объект 2"/>
          <p:cNvSpPr>
            <a:spLocks noGrp="1"/>
          </p:cNvSpPr>
          <p:nvPr>
            <p:ph idx="1"/>
          </p:nvPr>
        </p:nvSpPr>
        <p:spPr/>
        <p:txBody>
          <a:bodyPr/>
          <a:lstStyle/>
          <a:p>
            <a:r>
              <a:rPr lang="ru-RU" dirty="0" smtClean="0"/>
              <a:t>Рекомендовано элиминировать </a:t>
            </a:r>
            <a:r>
              <a:rPr lang="ru-RU" dirty="0"/>
              <a:t>потенциальные источники зубного сепсиса </a:t>
            </a:r>
            <a:r>
              <a:rPr lang="ru-RU" dirty="0" smtClean="0"/>
              <a:t>как </a:t>
            </a:r>
            <a:r>
              <a:rPr lang="ru-RU" dirty="0"/>
              <a:t>минимум за </a:t>
            </a:r>
            <a:r>
              <a:rPr lang="ru-RU" dirty="0" smtClean="0"/>
              <a:t>2 </a:t>
            </a:r>
            <a:r>
              <a:rPr lang="ru-RU" dirty="0"/>
              <a:t>недели перед </a:t>
            </a:r>
            <a:r>
              <a:rPr lang="ru-RU" dirty="0" smtClean="0"/>
              <a:t>имплантацией </a:t>
            </a:r>
            <a:r>
              <a:rPr lang="ru-RU" dirty="0"/>
              <a:t>протезированного клапана или другого внутрисердечного или внутрисосудистого инородного </a:t>
            </a:r>
            <a:r>
              <a:rPr lang="ru-RU" dirty="0" smtClean="0"/>
              <a:t>материала (если только процедура </a:t>
            </a:r>
            <a:r>
              <a:rPr lang="ru-RU" dirty="0"/>
              <a:t>не является </a:t>
            </a:r>
            <a:r>
              <a:rPr lang="ru-RU" dirty="0" smtClean="0"/>
              <a:t>экстренной).</a:t>
            </a:r>
            <a:endParaRPr lang="ru-RU" dirty="0"/>
          </a:p>
          <a:p>
            <a:endParaRPr lang="ru-RU" dirty="0"/>
          </a:p>
        </p:txBody>
      </p:sp>
    </p:spTree>
    <p:extLst>
      <p:ext uri="{BB962C8B-B14F-4D97-AF65-F5344CB8AC3E}">
        <p14:creationId xmlns:p14="http://schemas.microsoft.com/office/powerpoint/2010/main" val="33836382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435280" cy="1143000"/>
          </a:xfrm>
        </p:spPr>
        <p:txBody>
          <a:bodyPr>
            <a:noAutofit/>
          </a:bodyPr>
          <a:lstStyle/>
          <a:p>
            <a:r>
              <a:rPr lang="ru-RU" sz="2800" dirty="0">
                <a:solidFill>
                  <a:srgbClr val="FF0000"/>
                </a:solidFill>
              </a:rPr>
              <a:t>Эндокардит, связанный </a:t>
            </a:r>
            <a:r>
              <a:rPr lang="ru-RU" sz="2800" dirty="0" smtClean="0">
                <a:solidFill>
                  <a:srgbClr val="FF0000"/>
                </a:solidFill>
              </a:rPr>
              <a:t>с оказанием </a:t>
            </a:r>
            <a:r>
              <a:rPr lang="ru-RU" sz="2800" dirty="0">
                <a:solidFill>
                  <a:srgbClr val="FF0000"/>
                </a:solidFill>
              </a:rPr>
              <a:t>медицинской </a:t>
            </a:r>
            <a:br>
              <a:rPr lang="ru-RU" sz="2800" dirty="0">
                <a:solidFill>
                  <a:srgbClr val="FF0000"/>
                </a:solidFill>
              </a:rPr>
            </a:br>
            <a:r>
              <a:rPr lang="ru-RU" sz="2800" dirty="0" smtClean="0">
                <a:solidFill>
                  <a:srgbClr val="FF0000"/>
                </a:solidFill>
              </a:rPr>
              <a:t>помощи</a:t>
            </a:r>
            <a:endParaRPr lang="ru-RU" sz="2800" dirty="0">
              <a:solidFill>
                <a:srgbClr val="FF0000"/>
              </a:solidFill>
            </a:endParaRPr>
          </a:p>
        </p:txBody>
      </p:sp>
      <p:sp>
        <p:nvSpPr>
          <p:cNvPr id="3" name="Объект 2"/>
          <p:cNvSpPr>
            <a:spLocks noGrp="1"/>
          </p:cNvSpPr>
          <p:nvPr>
            <p:ph idx="1"/>
          </p:nvPr>
        </p:nvSpPr>
        <p:spPr/>
        <p:txBody>
          <a:bodyPr>
            <a:normAutofit fontScale="92500"/>
          </a:bodyPr>
          <a:lstStyle/>
          <a:p>
            <a:r>
              <a:rPr lang="ru-RU" dirty="0" smtClean="0"/>
              <a:t>До 30</a:t>
            </a:r>
            <a:r>
              <a:rPr lang="ru-RU" dirty="0"/>
              <a:t>% всех причин </a:t>
            </a:r>
            <a:r>
              <a:rPr lang="ru-RU" dirty="0" smtClean="0"/>
              <a:t>ИЭ</a:t>
            </a:r>
          </a:p>
          <a:p>
            <a:r>
              <a:rPr lang="ru-RU" dirty="0" smtClean="0"/>
              <a:t>Тяжёлый прогноз</a:t>
            </a:r>
          </a:p>
          <a:p>
            <a:r>
              <a:rPr lang="ru-RU" dirty="0" smtClean="0"/>
              <a:t>Важны </a:t>
            </a:r>
            <a:r>
              <a:rPr lang="ru-RU" dirty="0"/>
              <a:t>для снижения риска </a:t>
            </a:r>
            <a:r>
              <a:rPr lang="ru-RU" dirty="0" smtClean="0"/>
              <a:t>этого рода </a:t>
            </a:r>
            <a:r>
              <a:rPr lang="ru-RU" dirty="0"/>
              <a:t>ИЭ меры асептики </a:t>
            </a:r>
            <a:r>
              <a:rPr lang="ru-RU" dirty="0" smtClean="0"/>
              <a:t>во время </a:t>
            </a:r>
            <a:r>
              <a:rPr lang="ru-RU" dirty="0"/>
              <a:t>установки венозных катетеров и </a:t>
            </a:r>
            <a:r>
              <a:rPr lang="ru-RU" dirty="0" smtClean="0"/>
              <a:t>во время любых </a:t>
            </a:r>
            <a:r>
              <a:rPr lang="ru-RU" dirty="0"/>
              <a:t>других инвазивных процедур, включая </a:t>
            </a:r>
            <a:r>
              <a:rPr lang="ru-RU" dirty="0" smtClean="0"/>
              <a:t>амбулаторные</a:t>
            </a:r>
          </a:p>
          <a:p>
            <a:r>
              <a:rPr lang="ru-RU" dirty="0" smtClean="0"/>
              <a:t>Рутинная антибиотикопрофилактика перед инвазивными процедурами не рекомендуется </a:t>
            </a:r>
            <a:endParaRPr lang="ru-RU" dirty="0"/>
          </a:p>
        </p:txBody>
      </p:sp>
    </p:spTree>
    <p:extLst>
      <p:ext uri="{BB962C8B-B14F-4D97-AF65-F5344CB8AC3E}">
        <p14:creationId xmlns:p14="http://schemas.microsoft.com/office/powerpoint/2010/main" val="3637048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solidFill>
                  <a:srgbClr val="FF0000"/>
                </a:solidFill>
              </a:rPr>
              <a:t>Рекомендации </a:t>
            </a:r>
            <a:r>
              <a:rPr lang="ru-RU" sz="2700" b="1" dirty="0">
                <a:solidFill>
                  <a:srgbClr val="FF0000"/>
                </a:solidFill>
              </a:rPr>
              <a:t>по антибиотикопрофилактике </a:t>
            </a:r>
            <a:r>
              <a:rPr lang="ru-RU" sz="2700" b="1" dirty="0" smtClean="0">
                <a:solidFill>
                  <a:srgbClr val="FF0000"/>
                </a:solidFill>
              </a:rPr>
              <a:t>локальных </a:t>
            </a:r>
            <a:r>
              <a:rPr lang="ru-RU" sz="2700" b="1" dirty="0">
                <a:solidFill>
                  <a:srgbClr val="FF0000"/>
                </a:solidFill>
              </a:rPr>
              <a:t>и системных инфекций при сердечных или сосудистых </a:t>
            </a:r>
            <a:r>
              <a:rPr lang="ru-RU" sz="2700" b="1" dirty="0" smtClean="0">
                <a:solidFill>
                  <a:srgbClr val="FF0000"/>
                </a:solidFill>
              </a:rPr>
              <a:t>вмешательствах</a:t>
            </a:r>
            <a:r>
              <a:rPr lang="ru-RU" dirty="0">
                <a:solidFill>
                  <a:srgbClr val="FF0000"/>
                </a:solidFill>
              </a:rPr>
              <a:t/>
            </a:r>
            <a:br>
              <a:rPr lang="ru-RU" dirty="0">
                <a:solidFill>
                  <a:srgbClr val="FF0000"/>
                </a:solidFill>
              </a:rPr>
            </a:b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87199801"/>
              </p:ext>
            </p:extLst>
          </p:nvPr>
        </p:nvGraphicFramePr>
        <p:xfrm>
          <a:off x="323528" y="1124744"/>
          <a:ext cx="8352928" cy="4680520"/>
        </p:xfrm>
        <a:graphic>
          <a:graphicData uri="http://schemas.openxmlformats.org/drawingml/2006/table">
            <a:tbl>
              <a:tblPr firstRow="1" firstCol="1" bandRow="1">
                <a:tableStyleId>{5C22544A-7EE6-4342-B048-85BDC9FD1C3A}</a:tableStyleId>
              </a:tblPr>
              <a:tblGrid>
                <a:gridCol w="5437283">
                  <a:extLst>
                    <a:ext uri="{9D8B030D-6E8A-4147-A177-3AD203B41FA5}">
                      <a16:colId xmlns:a16="http://schemas.microsoft.com/office/drawing/2014/main" val="20000"/>
                    </a:ext>
                  </a:extLst>
                </a:gridCol>
                <a:gridCol w="1497223">
                  <a:extLst>
                    <a:ext uri="{9D8B030D-6E8A-4147-A177-3AD203B41FA5}">
                      <a16:colId xmlns:a16="http://schemas.microsoft.com/office/drawing/2014/main" val="20001"/>
                    </a:ext>
                  </a:extLst>
                </a:gridCol>
                <a:gridCol w="1418422">
                  <a:extLst>
                    <a:ext uri="{9D8B030D-6E8A-4147-A177-3AD203B41FA5}">
                      <a16:colId xmlns:a16="http://schemas.microsoft.com/office/drawing/2014/main" val="20002"/>
                    </a:ext>
                  </a:extLst>
                </a:gridCol>
              </a:tblGrid>
              <a:tr h="312035">
                <a:tc>
                  <a:txBody>
                    <a:bodyPr/>
                    <a:lstStyle/>
                    <a:p>
                      <a:pPr>
                        <a:spcAft>
                          <a:spcPts val="0"/>
                        </a:spcAft>
                      </a:pPr>
                      <a:r>
                        <a:rPr lang="ru-RU" sz="2000" dirty="0">
                          <a:effectLst/>
                        </a:rPr>
                        <a:t>Рекомендации </a:t>
                      </a:r>
                      <a:endParaRPr lang="ru-RU" sz="2000" dirty="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ru-RU" sz="2000">
                          <a:effectLst/>
                        </a:rPr>
                        <a:t>класс </a:t>
                      </a:r>
                      <a:endParaRPr lang="ru-RU" sz="200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ru-RU" sz="2000">
                          <a:effectLst/>
                        </a:rPr>
                        <a:t>уровень</a:t>
                      </a:r>
                      <a:endParaRPr lang="ru-RU" sz="2000">
                        <a:solidFill>
                          <a:srgbClr val="000000"/>
                        </a:solidFill>
                        <a:effectLst/>
                        <a:latin typeface="Times New Roman"/>
                        <a:ea typeface="Calibri"/>
                        <a:cs typeface="Times New Roman"/>
                      </a:endParaRPr>
                    </a:p>
                  </a:txBody>
                  <a:tcPr marL="62861" marR="62861" marT="0" marB="0"/>
                </a:tc>
                <a:extLst>
                  <a:ext uri="{0D108BD9-81ED-4DB2-BD59-A6C34878D82A}">
                    <a16:rowId xmlns:a16="http://schemas.microsoft.com/office/drawing/2014/main" val="10000"/>
                  </a:ext>
                </a:extLst>
              </a:tr>
              <a:tr h="1560173">
                <a:tc>
                  <a:txBody>
                    <a:bodyPr/>
                    <a:lstStyle/>
                    <a:p>
                      <a:pPr>
                        <a:spcAft>
                          <a:spcPts val="0"/>
                        </a:spcAft>
                      </a:pPr>
                      <a:r>
                        <a:rPr lang="ru-RU" sz="2000" dirty="0">
                          <a:effectLst/>
                        </a:rPr>
                        <a:t>Предоперационное обследование (</a:t>
                      </a:r>
                      <a:r>
                        <a:rPr lang="ru-RU" sz="2000" dirty="0"/>
                        <a:t>скрининг) носовой полости на предмет  </a:t>
                      </a:r>
                      <a:r>
                        <a:rPr lang="ru-RU" sz="2000" dirty="0" smtClean="0"/>
                        <a:t>источника </a:t>
                      </a:r>
                      <a:r>
                        <a:rPr lang="ru-RU" sz="2000" dirty="0" err="1"/>
                        <a:t>Staphylococcus</a:t>
                      </a:r>
                      <a:r>
                        <a:rPr lang="ru-RU" sz="2000" dirty="0"/>
                        <a:t> </a:t>
                      </a:r>
                      <a:r>
                        <a:rPr lang="ru-RU" sz="2000" dirty="0" err="1"/>
                        <a:t>aureus</a:t>
                      </a:r>
                      <a:r>
                        <a:rPr lang="ru-RU" sz="2000" dirty="0"/>
                        <a:t> рекомендуется перед плановой кардиохирургией для </a:t>
                      </a:r>
                      <a:r>
                        <a:rPr lang="ru-RU" sz="2000" dirty="0" smtClean="0"/>
                        <a:t>выявления и лечения </a:t>
                      </a:r>
                      <a:r>
                        <a:rPr lang="ru-RU" sz="2000" dirty="0" smtClean="0">
                          <a:effectLst/>
                        </a:rPr>
                        <a:t>носителей</a:t>
                      </a:r>
                      <a:endParaRPr lang="ru-RU" sz="2000" dirty="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en-US" sz="2000">
                          <a:effectLst/>
                        </a:rPr>
                        <a:t>I</a:t>
                      </a:r>
                      <a:endParaRPr lang="ru-RU" sz="200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en-US" sz="2000">
                          <a:effectLst/>
                        </a:rPr>
                        <a:t>A</a:t>
                      </a:r>
                      <a:endParaRPr lang="ru-RU" sz="2000">
                        <a:solidFill>
                          <a:srgbClr val="000000"/>
                        </a:solidFill>
                        <a:effectLst/>
                        <a:latin typeface="Times New Roman"/>
                        <a:ea typeface="Calibri"/>
                        <a:cs typeface="Times New Roman"/>
                      </a:endParaRPr>
                    </a:p>
                  </a:txBody>
                  <a:tcPr marL="62861" marR="62861" marT="0" marB="0"/>
                </a:tc>
                <a:extLst>
                  <a:ext uri="{0D108BD9-81ED-4DB2-BD59-A6C34878D82A}">
                    <a16:rowId xmlns:a16="http://schemas.microsoft.com/office/drawing/2014/main" val="10001"/>
                  </a:ext>
                </a:extLst>
              </a:tr>
              <a:tr h="1248139">
                <a:tc>
                  <a:txBody>
                    <a:bodyPr/>
                    <a:lstStyle/>
                    <a:p>
                      <a:pPr>
                        <a:spcAft>
                          <a:spcPts val="0"/>
                        </a:spcAft>
                      </a:pPr>
                      <a:r>
                        <a:rPr lang="ru-RU" sz="2000" dirty="0" err="1">
                          <a:effectLst/>
                        </a:rPr>
                        <a:t>Периоперационная</a:t>
                      </a:r>
                      <a:r>
                        <a:rPr lang="ru-RU" sz="2000" dirty="0">
                          <a:effectLst/>
                        </a:rPr>
                        <a:t> профилактика рекомендуется перед </a:t>
                      </a:r>
                      <a:r>
                        <a:rPr lang="ru-RU" sz="2000" dirty="0" smtClean="0">
                          <a:effectLst/>
                        </a:rPr>
                        <a:t>установкой </a:t>
                      </a:r>
                      <a:r>
                        <a:rPr lang="ru-RU" sz="2000" dirty="0">
                          <a:effectLst/>
                        </a:rPr>
                        <a:t>кардиостимулятора или имплантации </a:t>
                      </a:r>
                      <a:r>
                        <a:rPr lang="ru-RU" sz="2000" dirty="0" err="1">
                          <a:effectLst/>
                        </a:rPr>
                        <a:t>кардиовертера</a:t>
                      </a:r>
                      <a:r>
                        <a:rPr lang="ru-RU" sz="2000" dirty="0">
                          <a:effectLst/>
                        </a:rPr>
                        <a:t>-дефибриллятора</a:t>
                      </a:r>
                      <a:endParaRPr lang="ru-RU" sz="2000" dirty="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en-US" sz="2000" dirty="0">
                          <a:effectLst/>
                        </a:rPr>
                        <a:t>I</a:t>
                      </a:r>
                      <a:endParaRPr lang="ru-RU" sz="2000" dirty="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en-US" sz="2000" dirty="0">
                          <a:effectLst/>
                        </a:rPr>
                        <a:t>B</a:t>
                      </a:r>
                      <a:endParaRPr lang="ru-RU" sz="2000" dirty="0">
                        <a:solidFill>
                          <a:srgbClr val="000000"/>
                        </a:solidFill>
                        <a:effectLst/>
                        <a:latin typeface="Times New Roman"/>
                        <a:ea typeface="Calibri"/>
                        <a:cs typeface="Times New Roman"/>
                      </a:endParaRPr>
                    </a:p>
                  </a:txBody>
                  <a:tcPr marL="62861" marR="62861" marT="0" marB="0"/>
                </a:tc>
                <a:extLst>
                  <a:ext uri="{0D108BD9-81ED-4DB2-BD59-A6C34878D82A}">
                    <a16:rowId xmlns:a16="http://schemas.microsoft.com/office/drawing/2014/main" val="10002"/>
                  </a:ext>
                </a:extLst>
              </a:tr>
              <a:tr h="1560173">
                <a:tc>
                  <a:txBody>
                    <a:bodyPr/>
                    <a:lstStyle/>
                    <a:p>
                      <a:pPr>
                        <a:spcAft>
                          <a:spcPts val="0"/>
                        </a:spcAft>
                      </a:pPr>
                      <a:r>
                        <a:rPr lang="ru-RU" sz="2000" dirty="0">
                          <a:effectLst/>
                        </a:rPr>
                        <a:t>Потенциальные источники сепсиса </a:t>
                      </a:r>
                      <a:r>
                        <a:rPr lang="ru-RU" sz="2000" dirty="0" smtClean="0">
                          <a:effectLst/>
                        </a:rPr>
                        <a:t>должны </a:t>
                      </a:r>
                      <a:r>
                        <a:rPr lang="ru-RU" sz="2000" dirty="0">
                          <a:effectLst/>
                        </a:rPr>
                        <a:t>быть устранены ≥ 2 недель до имплантации протеза клапана или другого внутрисердечного или внутрисосудистого инородного материала, за исключением срочных процедур</a:t>
                      </a:r>
                      <a:endParaRPr lang="ru-RU" sz="2000" dirty="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en-US" sz="2000" dirty="0" err="1">
                          <a:effectLst/>
                        </a:rPr>
                        <a:t>IIa</a:t>
                      </a:r>
                      <a:endParaRPr lang="ru-RU" sz="2000" dirty="0">
                        <a:solidFill>
                          <a:srgbClr val="000000"/>
                        </a:solidFill>
                        <a:effectLst/>
                        <a:latin typeface="Times New Roman"/>
                        <a:ea typeface="Calibri"/>
                        <a:cs typeface="Times New Roman"/>
                      </a:endParaRPr>
                    </a:p>
                  </a:txBody>
                  <a:tcPr marL="62861" marR="62861" marT="0" marB="0"/>
                </a:tc>
                <a:tc>
                  <a:txBody>
                    <a:bodyPr/>
                    <a:lstStyle/>
                    <a:p>
                      <a:pPr>
                        <a:spcAft>
                          <a:spcPts val="0"/>
                        </a:spcAft>
                      </a:pPr>
                      <a:r>
                        <a:rPr lang="en-US" sz="2000" dirty="0">
                          <a:effectLst/>
                        </a:rPr>
                        <a:t>C</a:t>
                      </a:r>
                      <a:endParaRPr lang="ru-RU" sz="2000" dirty="0">
                        <a:solidFill>
                          <a:srgbClr val="000000"/>
                        </a:solidFill>
                        <a:effectLst/>
                        <a:latin typeface="Times New Roman"/>
                        <a:ea typeface="Calibri"/>
                        <a:cs typeface="Times New Roman"/>
                      </a:endParaRPr>
                    </a:p>
                  </a:txBody>
                  <a:tcPr marL="62861" marR="62861"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023229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a:solidFill>
                  <a:srgbClr val="FF0000"/>
                </a:solidFill>
              </a:rPr>
              <a:t>Таблица 7. Рекомендации по антибиотикопрофилактике для профилактики локальных и системных инфекций при сердечных или сосудистых вмешательствах</a:t>
            </a:r>
            <a:r>
              <a:rPr lang="ru-RU" dirty="0">
                <a:solidFill>
                  <a:srgbClr val="FF0000"/>
                </a:solidFill>
              </a:rPr>
              <a:t/>
            </a:r>
            <a:br>
              <a:rPr lang="ru-RU" dirty="0">
                <a:solidFill>
                  <a:srgbClr val="FF0000"/>
                </a:solidFill>
              </a:rPr>
            </a:b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258609025"/>
              </p:ext>
            </p:extLst>
          </p:nvPr>
        </p:nvGraphicFramePr>
        <p:xfrm>
          <a:off x="251520" y="1196752"/>
          <a:ext cx="8064896" cy="4023360"/>
        </p:xfrm>
        <a:graphic>
          <a:graphicData uri="http://schemas.openxmlformats.org/drawingml/2006/table">
            <a:tbl>
              <a:tblPr firstRow="1" firstCol="1" bandRow="1">
                <a:tableStyleId>{5C22544A-7EE6-4342-B048-85BDC9FD1C3A}</a:tableStyleId>
              </a:tblPr>
              <a:tblGrid>
                <a:gridCol w="5544617">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96143">
                  <a:extLst>
                    <a:ext uri="{9D8B030D-6E8A-4147-A177-3AD203B41FA5}">
                      <a16:colId xmlns:a16="http://schemas.microsoft.com/office/drawing/2014/main" val="20002"/>
                    </a:ext>
                  </a:extLst>
                </a:gridCol>
              </a:tblGrid>
              <a:tr h="348962">
                <a:tc>
                  <a:txBody>
                    <a:bodyPr/>
                    <a:lstStyle/>
                    <a:p>
                      <a:pPr>
                        <a:spcAft>
                          <a:spcPts val="0"/>
                        </a:spcAft>
                      </a:pPr>
                      <a:r>
                        <a:rPr lang="ru-RU" sz="2400" dirty="0">
                          <a:effectLst/>
                          <a:latin typeface="Times New Roman" panose="02020603050405020304" pitchFamily="18" charset="0"/>
                          <a:cs typeface="Times New Roman" panose="02020603050405020304" pitchFamily="18" charset="0"/>
                        </a:rPr>
                        <a:t>Рекомендации </a:t>
                      </a:r>
                      <a:endParaRPr lang="ru-RU" sz="2400" dirty="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tc>
                  <a:txBody>
                    <a:bodyPr/>
                    <a:lstStyle/>
                    <a:p>
                      <a:pPr>
                        <a:spcAft>
                          <a:spcPts val="0"/>
                        </a:spcAft>
                      </a:pPr>
                      <a:r>
                        <a:rPr lang="ru-RU" sz="2400">
                          <a:effectLst/>
                          <a:latin typeface="Times New Roman" panose="02020603050405020304" pitchFamily="18" charset="0"/>
                          <a:cs typeface="Times New Roman" panose="02020603050405020304" pitchFamily="18" charset="0"/>
                        </a:rPr>
                        <a:t>класс </a:t>
                      </a:r>
                      <a:endParaRPr lang="ru-RU" sz="240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tc>
                  <a:txBody>
                    <a:bodyPr/>
                    <a:lstStyle/>
                    <a:p>
                      <a:pPr>
                        <a:spcAft>
                          <a:spcPts val="0"/>
                        </a:spcAft>
                      </a:pPr>
                      <a:r>
                        <a:rPr lang="ru-RU" sz="2400">
                          <a:effectLst/>
                          <a:latin typeface="Times New Roman" panose="02020603050405020304" pitchFamily="18" charset="0"/>
                          <a:cs typeface="Times New Roman" panose="02020603050405020304" pitchFamily="18" charset="0"/>
                        </a:rPr>
                        <a:t>уровень</a:t>
                      </a:r>
                      <a:endParaRPr lang="ru-RU" sz="240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extLst>
                  <a:ext uri="{0D108BD9-81ED-4DB2-BD59-A6C34878D82A}">
                    <a16:rowId xmlns:a16="http://schemas.microsoft.com/office/drawing/2014/main" val="10000"/>
                  </a:ext>
                </a:extLst>
              </a:tr>
              <a:tr h="1523248">
                <a:tc>
                  <a:txBody>
                    <a:bodyPr/>
                    <a:lstStyle/>
                    <a:p>
                      <a:pPr>
                        <a:spcAft>
                          <a:spcPts val="0"/>
                        </a:spcAft>
                      </a:pPr>
                      <a:r>
                        <a:rPr lang="ru-RU" sz="2400" b="0" dirty="0" err="1">
                          <a:effectLst/>
                          <a:latin typeface="Times New Roman" panose="02020603050405020304" pitchFamily="18" charset="0"/>
                          <a:cs typeface="Times New Roman" panose="02020603050405020304" pitchFamily="18" charset="0"/>
                        </a:rPr>
                        <a:t>Периоперационная</a:t>
                      </a:r>
                      <a:r>
                        <a:rPr lang="ru-RU" sz="2400" b="0" dirty="0">
                          <a:effectLst/>
                          <a:latin typeface="Times New Roman" panose="02020603050405020304" pitchFamily="18" charset="0"/>
                          <a:cs typeface="Times New Roman" panose="02020603050405020304" pitchFamily="18" charset="0"/>
                        </a:rPr>
                        <a:t> антибиотикопрофилактика должна быть обсуждена у пациентов, </a:t>
                      </a:r>
                      <a:r>
                        <a:rPr lang="ru-RU" sz="2400" b="0" dirty="0" smtClean="0">
                          <a:effectLst/>
                          <a:latin typeface="Times New Roman" panose="02020603050405020304" pitchFamily="18" charset="0"/>
                          <a:cs typeface="Times New Roman" panose="02020603050405020304" pitchFamily="18" charset="0"/>
                        </a:rPr>
                        <a:t>подвергающихся хирургической </a:t>
                      </a:r>
                      <a:r>
                        <a:rPr lang="ru-RU" sz="2400" b="0" dirty="0">
                          <a:effectLst/>
                          <a:latin typeface="Times New Roman" panose="02020603050405020304" pitchFamily="18" charset="0"/>
                          <a:cs typeface="Times New Roman" panose="02020603050405020304" pitchFamily="18" charset="0"/>
                        </a:rPr>
                        <a:t>или </a:t>
                      </a:r>
                      <a:r>
                        <a:rPr lang="ru-RU" sz="2400" b="0" dirty="0" err="1" smtClean="0">
                          <a:effectLst/>
                          <a:latin typeface="Times New Roman" panose="02020603050405020304" pitchFamily="18" charset="0"/>
                          <a:cs typeface="Times New Roman" panose="02020603050405020304" pitchFamily="18" charset="0"/>
                        </a:rPr>
                        <a:t>транскатетерной</a:t>
                      </a:r>
                      <a:r>
                        <a:rPr lang="ru-RU" sz="2400" b="0" dirty="0" smtClean="0">
                          <a:effectLst/>
                          <a:latin typeface="Times New Roman" panose="02020603050405020304" pitchFamily="18" charset="0"/>
                          <a:cs typeface="Times New Roman" panose="02020603050405020304" pitchFamily="18" charset="0"/>
                        </a:rPr>
                        <a:t> имплантации </a:t>
                      </a:r>
                      <a:r>
                        <a:rPr lang="ru-RU" sz="2400" b="0" dirty="0">
                          <a:effectLst/>
                          <a:latin typeface="Times New Roman" panose="02020603050405020304" pitchFamily="18" charset="0"/>
                          <a:cs typeface="Times New Roman" panose="02020603050405020304" pitchFamily="18" charset="0"/>
                        </a:rPr>
                        <a:t>протеза клапана, </a:t>
                      </a:r>
                      <a:r>
                        <a:rPr lang="ru-RU" sz="2400" b="0" dirty="0" smtClean="0">
                          <a:effectLst/>
                          <a:latin typeface="Times New Roman" panose="02020603050405020304" pitchFamily="18" charset="0"/>
                          <a:cs typeface="Times New Roman" panose="02020603050405020304" pitchFamily="18" charset="0"/>
                        </a:rPr>
                        <a:t>внутрисосудистого </a:t>
                      </a:r>
                      <a:r>
                        <a:rPr lang="ru-RU" sz="2400" b="0" dirty="0">
                          <a:effectLst/>
                          <a:latin typeface="Times New Roman" panose="02020603050405020304" pitchFamily="18" charset="0"/>
                          <a:cs typeface="Times New Roman" panose="02020603050405020304" pitchFamily="18" charset="0"/>
                        </a:rPr>
                        <a:t>протезного или другого инородного материала</a:t>
                      </a:r>
                      <a:endParaRPr lang="ru-RU" sz="2400" b="0" dirty="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tc>
                  <a:txBody>
                    <a:bodyPr/>
                    <a:lstStyle/>
                    <a:p>
                      <a:pPr>
                        <a:spcAft>
                          <a:spcPts val="0"/>
                        </a:spcAft>
                      </a:pPr>
                      <a:r>
                        <a:rPr lang="en-US" sz="2400" dirty="0" err="1">
                          <a:effectLst/>
                          <a:latin typeface="Times New Roman" panose="02020603050405020304" pitchFamily="18" charset="0"/>
                          <a:cs typeface="Times New Roman" panose="02020603050405020304" pitchFamily="18" charset="0"/>
                        </a:rPr>
                        <a:t>IIa</a:t>
                      </a:r>
                      <a:endParaRPr lang="ru-RU" sz="2400" dirty="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C</a:t>
                      </a:r>
                      <a:endParaRPr lang="ru-RU" sz="2400" dirty="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extLst>
                  <a:ext uri="{0D108BD9-81ED-4DB2-BD59-A6C34878D82A}">
                    <a16:rowId xmlns:a16="http://schemas.microsoft.com/office/drawing/2014/main" val="10001"/>
                  </a:ext>
                </a:extLst>
              </a:tr>
              <a:tr h="792088">
                <a:tc>
                  <a:txBody>
                    <a:bodyPr/>
                    <a:lstStyle/>
                    <a:p>
                      <a:pPr>
                        <a:spcAft>
                          <a:spcPts val="0"/>
                        </a:spcAft>
                      </a:pPr>
                      <a:r>
                        <a:rPr lang="ru-RU" sz="2400" dirty="0">
                          <a:effectLst/>
                          <a:latin typeface="Times New Roman" panose="02020603050405020304" pitchFamily="18" charset="0"/>
                          <a:cs typeface="Times New Roman" panose="02020603050405020304" pitchFamily="18" charset="0"/>
                        </a:rPr>
                        <a:t>Систематическое местное лечение без обследования на </a:t>
                      </a:r>
                      <a:r>
                        <a:rPr lang="ru-RU" sz="2400" dirty="0" err="1">
                          <a:latin typeface="Times New Roman" panose="02020603050405020304" pitchFamily="18" charset="0"/>
                          <a:cs typeface="Times New Roman" panose="02020603050405020304" pitchFamily="18" charset="0"/>
                        </a:rPr>
                        <a:t>Staphylococcus</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aureus</a:t>
                      </a:r>
                      <a:r>
                        <a:rPr lang="ru-RU" sz="2400" dirty="0">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не рекомендовано</a:t>
                      </a:r>
                      <a:endParaRPr lang="ru-RU" sz="2400" dirty="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III</a:t>
                      </a:r>
                      <a:endParaRPr lang="ru-RU" sz="2400" dirty="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tc>
                  <a:txBody>
                    <a:bodyPr/>
                    <a:lstStyle/>
                    <a:p>
                      <a:pPr>
                        <a:spcAft>
                          <a:spcPts val="0"/>
                        </a:spcAft>
                      </a:pPr>
                      <a:r>
                        <a:rPr lang="en-US" sz="2400" dirty="0">
                          <a:effectLst/>
                          <a:latin typeface="Times New Roman" panose="02020603050405020304" pitchFamily="18" charset="0"/>
                          <a:cs typeface="Times New Roman" panose="02020603050405020304" pitchFamily="18" charset="0"/>
                        </a:rPr>
                        <a:t>C</a:t>
                      </a:r>
                      <a:endParaRPr lang="ru-RU" sz="2400" dirty="0">
                        <a:solidFill>
                          <a:srgbClr val="000000"/>
                        </a:solidFill>
                        <a:effectLst/>
                        <a:latin typeface="Times New Roman" panose="02020603050405020304" pitchFamily="18" charset="0"/>
                        <a:ea typeface="Calibri"/>
                        <a:cs typeface="Times New Roman" panose="02020603050405020304" pitchFamily="18" charset="0"/>
                      </a:endParaRPr>
                    </a:p>
                  </a:txBody>
                  <a:tcPr marL="62861" marR="6286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79387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sz="2200" dirty="0"/>
              <a:t>Таблица 9</a:t>
            </a:r>
            <a:br>
              <a:rPr lang="ru-RU" sz="2200" dirty="0"/>
            </a:br>
            <a:r>
              <a:rPr lang="ru-RU" sz="2200" b="1" dirty="0">
                <a:solidFill>
                  <a:srgbClr val="FF0000"/>
                </a:solidFill>
              </a:rPr>
              <a:t>Рекомендации по </a:t>
            </a:r>
            <a:r>
              <a:rPr lang="ru-RU" sz="2200" b="1" dirty="0" smtClean="0">
                <a:solidFill>
                  <a:srgbClr val="FF0000"/>
                </a:solidFill>
              </a:rPr>
              <a:t>направлению </a:t>
            </a:r>
            <a:r>
              <a:rPr lang="ru-RU" sz="2200" b="1" dirty="0">
                <a:solidFill>
                  <a:srgbClr val="FF0000"/>
                </a:solidFill>
              </a:rPr>
              <a:t>пациентов </a:t>
            </a:r>
            <a:br>
              <a:rPr lang="ru-RU" sz="2200" b="1" dirty="0">
                <a:solidFill>
                  <a:srgbClr val="FF0000"/>
                </a:solidFill>
              </a:rPr>
            </a:br>
            <a:r>
              <a:rPr lang="ru-RU" sz="2200" b="1" dirty="0">
                <a:solidFill>
                  <a:srgbClr val="FF0000"/>
                </a:solidFill>
              </a:rPr>
              <a:t>в </a:t>
            </a:r>
            <a:r>
              <a:rPr lang="ru-RU" sz="2200" b="1" dirty="0" smtClean="0">
                <a:solidFill>
                  <a:srgbClr val="FF0000"/>
                </a:solidFill>
              </a:rPr>
              <a:t>специализированный </a:t>
            </a:r>
            <a:r>
              <a:rPr lang="ru-RU" sz="2200" b="1" dirty="0">
                <a:solidFill>
                  <a:srgbClr val="FF0000"/>
                </a:solidFill>
              </a:rPr>
              <a:t>центр</a:t>
            </a:r>
            <a:r>
              <a:rPr lang="ru-RU" sz="2700" dirty="0"/>
              <a:t/>
            </a:r>
            <a:br>
              <a:rPr lang="ru-RU" sz="2700" dirty="0"/>
            </a:br>
            <a:endParaRPr lang="ru-RU" sz="27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586789419"/>
              </p:ext>
            </p:extLst>
          </p:nvPr>
        </p:nvGraphicFramePr>
        <p:xfrm>
          <a:off x="467544" y="1260571"/>
          <a:ext cx="8136904" cy="4486656"/>
        </p:xfrm>
        <a:graphic>
          <a:graphicData uri="http://schemas.openxmlformats.org/drawingml/2006/table">
            <a:tbl>
              <a:tblPr firstRow="1" firstCol="1" bandRow="1">
                <a:tableStyleId>{5C22544A-7EE6-4342-B048-85BDC9FD1C3A}</a:tableStyleId>
              </a:tblPr>
              <a:tblGrid>
                <a:gridCol w="590465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tblGrid>
              <a:tr h="97101">
                <a:tc>
                  <a:txBody>
                    <a:bodyPr/>
                    <a:lstStyle/>
                    <a:p>
                      <a:pPr>
                        <a:lnSpc>
                          <a:spcPct val="115000"/>
                        </a:lnSpc>
                        <a:spcAft>
                          <a:spcPts val="0"/>
                        </a:spcAft>
                      </a:pPr>
                      <a:r>
                        <a:rPr lang="ru-RU" sz="1600" dirty="0">
                          <a:effectLst/>
                        </a:rPr>
                        <a:t>Рекомендации</a:t>
                      </a:r>
                      <a:endParaRPr lang="ru-RU" sz="1600" dirty="0">
                        <a:effectLst/>
                        <a:latin typeface="Calibri"/>
                        <a:ea typeface="Calibri"/>
                        <a:cs typeface="Times New Roman"/>
                      </a:endParaRPr>
                    </a:p>
                  </a:txBody>
                  <a:tcPr marL="42218" marR="42218" marT="0" marB="0"/>
                </a:tc>
                <a:tc>
                  <a:txBody>
                    <a:bodyPr/>
                    <a:lstStyle/>
                    <a:p>
                      <a:pPr>
                        <a:lnSpc>
                          <a:spcPct val="115000"/>
                        </a:lnSpc>
                        <a:spcAft>
                          <a:spcPts val="0"/>
                        </a:spcAft>
                      </a:pPr>
                      <a:r>
                        <a:rPr lang="ru-RU" sz="1600">
                          <a:effectLst/>
                        </a:rPr>
                        <a:t>Класс</a:t>
                      </a:r>
                      <a:endParaRPr lang="ru-RU" sz="1600">
                        <a:effectLst/>
                        <a:latin typeface="Calibri"/>
                        <a:ea typeface="Calibri"/>
                        <a:cs typeface="Times New Roman"/>
                      </a:endParaRPr>
                    </a:p>
                  </a:txBody>
                  <a:tcPr marL="42218" marR="42218" marT="0" marB="0"/>
                </a:tc>
                <a:tc>
                  <a:txBody>
                    <a:bodyPr/>
                    <a:lstStyle/>
                    <a:p>
                      <a:pPr>
                        <a:lnSpc>
                          <a:spcPct val="115000"/>
                        </a:lnSpc>
                        <a:spcAft>
                          <a:spcPts val="0"/>
                        </a:spcAft>
                      </a:pPr>
                      <a:r>
                        <a:rPr lang="ru-RU" sz="1600">
                          <a:effectLst/>
                        </a:rPr>
                        <a:t>Уровень</a:t>
                      </a:r>
                      <a:endParaRPr lang="ru-RU" sz="1600">
                        <a:effectLst/>
                        <a:latin typeface="Calibri"/>
                        <a:ea typeface="Calibri"/>
                        <a:cs typeface="Times New Roman"/>
                      </a:endParaRPr>
                    </a:p>
                  </a:txBody>
                  <a:tcPr marL="42218" marR="42218" marT="0" marB="0"/>
                </a:tc>
                <a:extLst>
                  <a:ext uri="{0D108BD9-81ED-4DB2-BD59-A6C34878D82A}">
                    <a16:rowId xmlns:a16="http://schemas.microsoft.com/office/drawing/2014/main" val="10000"/>
                  </a:ext>
                </a:extLst>
              </a:tr>
              <a:tr h="479097">
                <a:tc>
                  <a:txBody>
                    <a:bodyPr/>
                    <a:lstStyle/>
                    <a:p>
                      <a:pPr algn="just">
                        <a:lnSpc>
                          <a:spcPct val="115000"/>
                        </a:lnSpc>
                        <a:spcAft>
                          <a:spcPts val="0"/>
                        </a:spcAft>
                      </a:pPr>
                      <a:r>
                        <a:rPr lang="ru-RU" sz="1600" dirty="0">
                          <a:effectLst/>
                        </a:rPr>
                        <a:t>Пациенты с </a:t>
                      </a:r>
                      <a:r>
                        <a:rPr lang="ru-RU" sz="1600" dirty="0" smtClean="0">
                          <a:effectLst/>
                        </a:rPr>
                        <a:t>осложнённым </a:t>
                      </a:r>
                      <a:r>
                        <a:rPr lang="ru-RU" sz="1600" dirty="0">
                          <a:effectLst/>
                        </a:rPr>
                        <a:t>ИЭ должны </a:t>
                      </a:r>
                      <a:r>
                        <a:rPr lang="ru-RU" sz="1600" dirty="0" smtClean="0">
                          <a:effectLst/>
                        </a:rPr>
                        <a:t>проходить </a:t>
                      </a:r>
                      <a:r>
                        <a:rPr lang="ru-RU" sz="1600" dirty="0">
                          <a:effectLst/>
                        </a:rPr>
                        <a:t>диагностику и </a:t>
                      </a:r>
                      <a:r>
                        <a:rPr lang="ru-RU" sz="1600" dirty="0" smtClean="0">
                          <a:effectLst/>
                        </a:rPr>
                        <a:t>лечение в специализированном </a:t>
                      </a:r>
                      <a:r>
                        <a:rPr lang="ru-RU" sz="1600" dirty="0">
                          <a:effectLst/>
                        </a:rPr>
                        <a:t>центре уже </a:t>
                      </a:r>
                      <a:r>
                        <a:rPr lang="ru-RU" sz="1600" dirty="0" smtClean="0">
                          <a:effectLst/>
                        </a:rPr>
                        <a:t>на ранней </a:t>
                      </a:r>
                      <a:r>
                        <a:rPr lang="ru-RU" sz="1600" dirty="0">
                          <a:effectLst/>
                        </a:rPr>
                        <a:t>стадии, с </a:t>
                      </a:r>
                      <a:r>
                        <a:rPr lang="ru-RU" sz="1600" dirty="0" smtClean="0">
                          <a:effectLst/>
                        </a:rPr>
                        <a:t>немедленно доступными </a:t>
                      </a:r>
                      <a:r>
                        <a:rPr lang="ru-RU" sz="1600" dirty="0">
                          <a:effectLst/>
                        </a:rPr>
                        <a:t>хирургическими </a:t>
                      </a:r>
                    </a:p>
                    <a:p>
                      <a:pPr algn="just">
                        <a:lnSpc>
                          <a:spcPct val="115000"/>
                        </a:lnSpc>
                        <a:spcAft>
                          <a:spcPts val="0"/>
                        </a:spcAft>
                      </a:pPr>
                      <a:r>
                        <a:rPr lang="ru-RU" sz="1600" dirty="0">
                          <a:effectLst/>
                        </a:rPr>
                        <a:t>возможностями, междисциплинарной </a:t>
                      </a:r>
                      <a:r>
                        <a:rPr lang="ru-RU" sz="1600" dirty="0" smtClean="0">
                          <a:effectLst/>
                        </a:rPr>
                        <a:t>“</a:t>
                      </a:r>
                      <a:r>
                        <a:rPr lang="ru-RU" sz="1600" dirty="0">
                          <a:effectLst/>
                        </a:rPr>
                        <a:t>Командой эндокардита”, включая </a:t>
                      </a:r>
                      <a:r>
                        <a:rPr lang="ru-RU" sz="1600" dirty="0" smtClean="0">
                          <a:effectLst/>
                        </a:rPr>
                        <a:t>инфекциониста</a:t>
                      </a:r>
                      <a:r>
                        <a:rPr lang="ru-RU" sz="1600" dirty="0">
                          <a:effectLst/>
                        </a:rPr>
                        <a:t>, микробиолога, </a:t>
                      </a:r>
                      <a:r>
                        <a:rPr lang="ru-RU" sz="1600" dirty="0" smtClean="0">
                          <a:effectLst/>
                        </a:rPr>
                        <a:t>кардиолога</a:t>
                      </a:r>
                      <a:r>
                        <a:rPr lang="ru-RU" sz="1600" dirty="0">
                          <a:effectLst/>
                        </a:rPr>
                        <a:t>, специалистов </a:t>
                      </a:r>
                      <a:r>
                        <a:rPr lang="ru-RU" sz="1600" dirty="0" smtClean="0">
                          <a:effectLst/>
                        </a:rPr>
                        <a:t>по визуализации</a:t>
                      </a:r>
                      <a:r>
                        <a:rPr lang="ru-RU" sz="1600" dirty="0">
                          <a:effectLst/>
                        </a:rPr>
                        <a:t>, кардиохирурга и, если </a:t>
                      </a:r>
                      <a:r>
                        <a:rPr lang="ru-RU" sz="1600" dirty="0" smtClean="0">
                          <a:effectLst/>
                        </a:rPr>
                        <a:t>нужно</a:t>
                      </a:r>
                      <a:r>
                        <a:rPr lang="ru-RU" sz="1600" dirty="0">
                          <a:effectLst/>
                        </a:rPr>
                        <a:t>, специалиста по </a:t>
                      </a:r>
                      <a:r>
                        <a:rPr lang="ru-RU" sz="1600" dirty="0" smtClean="0">
                          <a:effectLst/>
                        </a:rPr>
                        <a:t>ВПС</a:t>
                      </a:r>
                      <a:r>
                        <a:rPr lang="ru-RU" sz="1600" dirty="0">
                          <a:effectLst/>
                        </a:rPr>
                        <a:t> </a:t>
                      </a:r>
                    </a:p>
                    <a:p>
                      <a:pPr algn="just">
                        <a:lnSpc>
                          <a:spcPct val="115000"/>
                        </a:lnSpc>
                        <a:spcAft>
                          <a:spcPts val="0"/>
                        </a:spcAft>
                      </a:pPr>
                      <a:r>
                        <a:rPr lang="ru-RU" sz="1600" dirty="0">
                          <a:effectLst/>
                        </a:rPr>
                        <a:t> </a:t>
                      </a:r>
                    </a:p>
                    <a:p>
                      <a:pPr algn="just">
                        <a:lnSpc>
                          <a:spcPct val="115000"/>
                        </a:lnSpc>
                        <a:spcAft>
                          <a:spcPts val="0"/>
                        </a:spcAft>
                      </a:pPr>
                      <a:r>
                        <a:rPr lang="ru-RU" sz="1600" dirty="0">
                          <a:effectLst/>
                        </a:rPr>
                        <a:t> </a:t>
                      </a:r>
                      <a:endParaRPr lang="ru-RU" sz="1600" dirty="0">
                        <a:effectLst/>
                        <a:latin typeface="Calibri"/>
                        <a:ea typeface="Calibri"/>
                        <a:cs typeface="Times New Roman"/>
                      </a:endParaRPr>
                    </a:p>
                  </a:txBody>
                  <a:tcPr marL="42218" marR="42218" marT="0" marB="0"/>
                </a:tc>
                <a:tc>
                  <a:txBody>
                    <a:bodyPr/>
                    <a:lstStyle/>
                    <a:p>
                      <a:pPr>
                        <a:lnSpc>
                          <a:spcPct val="115000"/>
                        </a:lnSpc>
                        <a:spcAft>
                          <a:spcPts val="0"/>
                        </a:spcAft>
                      </a:pPr>
                      <a:r>
                        <a:rPr lang="ru-RU" sz="1600">
                          <a:effectLst/>
                        </a:rPr>
                        <a:t>IIa</a:t>
                      </a:r>
                      <a:endParaRPr lang="ru-RU" sz="1600">
                        <a:effectLst/>
                        <a:latin typeface="Calibri"/>
                        <a:ea typeface="Calibri"/>
                        <a:cs typeface="Times New Roman"/>
                      </a:endParaRPr>
                    </a:p>
                  </a:txBody>
                  <a:tcPr marL="42218" marR="42218" marT="0" marB="0"/>
                </a:tc>
                <a:tc>
                  <a:txBody>
                    <a:bodyPr/>
                    <a:lstStyle/>
                    <a:p>
                      <a:pPr>
                        <a:lnSpc>
                          <a:spcPct val="115000"/>
                        </a:lnSpc>
                        <a:spcAft>
                          <a:spcPts val="0"/>
                        </a:spcAft>
                      </a:pPr>
                      <a:r>
                        <a:rPr lang="ru-RU" sz="1600">
                          <a:effectLst/>
                        </a:rPr>
                        <a:t>B</a:t>
                      </a:r>
                      <a:endParaRPr lang="ru-RU" sz="1600">
                        <a:effectLst/>
                        <a:latin typeface="Calibri"/>
                        <a:ea typeface="Calibri"/>
                        <a:cs typeface="Times New Roman"/>
                      </a:endParaRPr>
                    </a:p>
                  </a:txBody>
                  <a:tcPr marL="42218" marR="42218" marT="0" marB="0"/>
                </a:tc>
                <a:extLst>
                  <a:ext uri="{0D108BD9-81ED-4DB2-BD59-A6C34878D82A}">
                    <a16:rowId xmlns:a16="http://schemas.microsoft.com/office/drawing/2014/main" val="10001"/>
                  </a:ext>
                </a:extLst>
              </a:tr>
              <a:tr h="360040">
                <a:tc>
                  <a:txBody>
                    <a:bodyPr/>
                    <a:lstStyle/>
                    <a:p>
                      <a:pPr algn="just">
                        <a:lnSpc>
                          <a:spcPct val="115000"/>
                        </a:lnSpc>
                        <a:spcAft>
                          <a:spcPts val="0"/>
                        </a:spcAft>
                      </a:pPr>
                      <a:r>
                        <a:rPr lang="ru-RU" sz="1600" dirty="0">
                          <a:effectLst/>
                        </a:rPr>
                        <a:t>Пациентам с </a:t>
                      </a:r>
                      <a:r>
                        <a:rPr lang="ru-RU" sz="1600" dirty="0" smtClean="0">
                          <a:effectLst/>
                        </a:rPr>
                        <a:t>неосложнённым ИЭ</a:t>
                      </a:r>
                      <a:r>
                        <a:rPr lang="ru-RU" sz="1600" dirty="0">
                          <a:effectLst/>
                        </a:rPr>
                        <a:t>, проходящим лечение </a:t>
                      </a:r>
                      <a:r>
                        <a:rPr lang="ru-RU" sz="1600" dirty="0" smtClean="0">
                          <a:effectLst/>
                        </a:rPr>
                        <a:t>в неспециализированных </a:t>
                      </a:r>
                      <a:r>
                        <a:rPr lang="ru-RU" sz="1600" dirty="0">
                          <a:effectLst/>
                        </a:rPr>
                        <a:t>центрах, </a:t>
                      </a:r>
                      <a:r>
                        <a:rPr lang="ru-RU" sz="1600" dirty="0" smtClean="0">
                          <a:effectLst/>
                        </a:rPr>
                        <a:t>должны </a:t>
                      </a:r>
                      <a:r>
                        <a:rPr lang="ru-RU" sz="1600" dirty="0">
                          <a:effectLst/>
                        </a:rPr>
                        <a:t>быть обеспечены ранняя </a:t>
                      </a:r>
                      <a:r>
                        <a:rPr lang="ru-RU" sz="1600" dirty="0" smtClean="0">
                          <a:effectLst/>
                        </a:rPr>
                        <a:t>и регулярная </a:t>
                      </a:r>
                      <a:r>
                        <a:rPr lang="ru-RU" sz="1600" dirty="0">
                          <a:effectLst/>
                        </a:rPr>
                        <a:t>коммуникация </a:t>
                      </a:r>
                      <a:r>
                        <a:rPr lang="ru-RU" sz="1600" dirty="0" smtClean="0">
                          <a:effectLst/>
                        </a:rPr>
                        <a:t>со </a:t>
                      </a:r>
                      <a:endParaRPr lang="ru-RU" sz="1600" dirty="0">
                        <a:effectLst/>
                      </a:endParaRPr>
                    </a:p>
                    <a:p>
                      <a:pPr algn="just">
                        <a:lnSpc>
                          <a:spcPct val="115000"/>
                        </a:lnSpc>
                        <a:spcAft>
                          <a:spcPts val="0"/>
                        </a:spcAft>
                      </a:pPr>
                      <a:r>
                        <a:rPr lang="ru-RU" sz="1600" dirty="0">
                          <a:effectLst/>
                        </a:rPr>
                        <a:t>специализированным центром или, </a:t>
                      </a:r>
                      <a:r>
                        <a:rPr lang="ru-RU" sz="1600" dirty="0" smtClean="0">
                          <a:effectLst/>
                        </a:rPr>
                        <a:t>когда </a:t>
                      </a:r>
                      <a:r>
                        <a:rPr lang="ru-RU" sz="1600" dirty="0">
                          <a:effectLst/>
                        </a:rPr>
                        <a:t>нужно, посещение такого центра</a:t>
                      </a:r>
                    </a:p>
                    <a:p>
                      <a:pPr algn="just">
                        <a:lnSpc>
                          <a:spcPct val="115000"/>
                        </a:lnSpc>
                        <a:spcAft>
                          <a:spcPts val="0"/>
                        </a:spcAft>
                      </a:pPr>
                      <a:r>
                        <a:rPr lang="ru-RU" sz="1600" dirty="0">
                          <a:effectLst/>
                        </a:rPr>
                        <a:t> </a:t>
                      </a:r>
                      <a:endParaRPr lang="ru-RU" sz="1600" dirty="0">
                        <a:effectLst/>
                        <a:latin typeface="Calibri"/>
                        <a:ea typeface="Calibri"/>
                        <a:cs typeface="Times New Roman"/>
                      </a:endParaRPr>
                    </a:p>
                  </a:txBody>
                  <a:tcPr marL="42218" marR="42218" marT="0" marB="0"/>
                </a:tc>
                <a:tc>
                  <a:txBody>
                    <a:bodyPr/>
                    <a:lstStyle/>
                    <a:p>
                      <a:pPr>
                        <a:lnSpc>
                          <a:spcPct val="115000"/>
                        </a:lnSpc>
                        <a:spcAft>
                          <a:spcPts val="0"/>
                        </a:spcAft>
                      </a:pPr>
                      <a:r>
                        <a:rPr lang="ru-RU" sz="1600" dirty="0" err="1">
                          <a:effectLst/>
                        </a:rPr>
                        <a:t>IIa</a:t>
                      </a:r>
                      <a:endParaRPr lang="ru-RU" sz="1600" dirty="0">
                        <a:effectLst/>
                        <a:latin typeface="Calibri"/>
                        <a:ea typeface="Calibri"/>
                        <a:cs typeface="Times New Roman"/>
                      </a:endParaRPr>
                    </a:p>
                  </a:txBody>
                  <a:tcPr marL="42218" marR="42218" marT="0" marB="0"/>
                </a:tc>
                <a:tc>
                  <a:txBody>
                    <a:bodyPr/>
                    <a:lstStyle/>
                    <a:p>
                      <a:pPr>
                        <a:lnSpc>
                          <a:spcPct val="115000"/>
                        </a:lnSpc>
                        <a:spcAft>
                          <a:spcPts val="0"/>
                        </a:spcAft>
                      </a:pPr>
                      <a:r>
                        <a:rPr lang="ru-RU" sz="1600" dirty="0">
                          <a:effectLst/>
                        </a:rPr>
                        <a:t>B</a:t>
                      </a:r>
                      <a:endParaRPr lang="ru-RU" sz="1600" dirty="0">
                        <a:effectLst/>
                        <a:latin typeface="Calibri"/>
                        <a:ea typeface="Calibri"/>
                        <a:cs typeface="Times New Roman"/>
                      </a:endParaRPr>
                    </a:p>
                  </a:txBody>
                  <a:tcPr marL="42218" marR="42218"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051228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Лабораторные признаки</a:t>
            </a:r>
            <a:endParaRPr lang="ru-RU" dirty="0">
              <a:solidFill>
                <a:srgbClr val="FF0000"/>
              </a:solidFill>
            </a:endParaRPr>
          </a:p>
        </p:txBody>
      </p:sp>
      <p:sp>
        <p:nvSpPr>
          <p:cNvPr id="3" name="Объект 2"/>
          <p:cNvSpPr>
            <a:spLocks noGrp="1"/>
          </p:cNvSpPr>
          <p:nvPr>
            <p:ph idx="1"/>
          </p:nvPr>
        </p:nvSpPr>
        <p:spPr/>
        <p:txBody>
          <a:bodyPr>
            <a:normAutofit/>
          </a:bodyPr>
          <a:lstStyle/>
          <a:p>
            <a:r>
              <a:rPr lang="ru-RU" dirty="0" smtClean="0"/>
              <a:t>специальные микробиологические методы и методы визуализации</a:t>
            </a:r>
            <a:endParaRPr lang="ru-RU" dirty="0"/>
          </a:p>
          <a:p>
            <a:r>
              <a:rPr lang="ru-RU" dirty="0" smtClean="0"/>
              <a:t>Другие маркеры </a:t>
            </a:r>
            <a:r>
              <a:rPr lang="ru-RU" dirty="0"/>
              <a:t>были исключены </a:t>
            </a:r>
            <a:r>
              <a:rPr lang="ru-RU" dirty="0" smtClean="0"/>
              <a:t>из больших </a:t>
            </a:r>
            <a:r>
              <a:rPr lang="ru-RU" dirty="0"/>
              <a:t>диагностических критериев и </a:t>
            </a:r>
            <a:r>
              <a:rPr lang="ru-RU" dirty="0" smtClean="0"/>
              <a:t> могут </a:t>
            </a:r>
            <a:r>
              <a:rPr lang="ru-RU" dirty="0"/>
              <a:t>применяться </a:t>
            </a:r>
            <a:r>
              <a:rPr lang="ru-RU" dirty="0" smtClean="0"/>
              <a:t> только </a:t>
            </a:r>
            <a:r>
              <a:rPr lang="ru-RU" dirty="0"/>
              <a:t>для стратификации </a:t>
            </a:r>
            <a:r>
              <a:rPr lang="ru-RU" dirty="0" smtClean="0"/>
              <a:t>риска</a:t>
            </a:r>
            <a:endParaRPr lang="ru-RU" dirty="0"/>
          </a:p>
          <a:p>
            <a:endParaRPr lang="ru-RU" dirty="0"/>
          </a:p>
        </p:txBody>
      </p:sp>
    </p:spTree>
    <p:extLst>
      <p:ext uri="{BB962C8B-B14F-4D97-AF65-F5344CB8AC3E}">
        <p14:creationId xmlns:p14="http://schemas.microsoft.com/office/powerpoint/2010/main" val="252114026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Лабораторные признаки</a:t>
            </a:r>
          </a:p>
        </p:txBody>
      </p:sp>
      <p:sp>
        <p:nvSpPr>
          <p:cNvPr id="3" name="Объект 2"/>
          <p:cNvSpPr>
            <a:spLocks noGrp="1"/>
          </p:cNvSpPr>
          <p:nvPr>
            <p:ph idx="1"/>
          </p:nvPr>
        </p:nvSpPr>
        <p:spPr/>
        <p:txBody>
          <a:bodyPr>
            <a:normAutofit fontScale="70000" lnSpcReduction="20000"/>
          </a:bodyPr>
          <a:lstStyle/>
          <a:p>
            <a:r>
              <a:rPr lang="ru-RU" dirty="0"/>
              <a:t>Тяжесть сепсиса </a:t>
            </a:r>
            <a:endParaRPr lang="ru-RU" dirty="0" smtClean="0"/>
          </a:p>
          <a:p>
            <a:pPr lvl="1"/>
            <a:r>
              <a:rPr lang="ru-RU" dirty="0" smtClean="0"/>
              <a:t>степень лейкоцитоза/лейкопении</a:t>
            </a:r>
            <a:r>
              <a:rPr lang="ru-RU" dirty="0"/>
              <a:t>, </a:t>
            </a:r>
            <a:endParaRPr lang="ru-RU" dirty="0" smtClean="0"/>
          </a:p>
          <a:p>
            <a:pPr lvl="1"/>
            <a:r>
              <a:rPr lang="ru-RU" dirty="0" smtClean="0"/>
              <a:t>число </a:t>
            </a:r>
            <a:r>
              <a:rPr lang="ru-RU" dirty="0"/>
              <a:t>незрелых форм, </a:t>
            </a:r>
            <a:endParaRPr lang="ru-RU" dirty="0" smtClean="0"/>
          </a:p>
          <a:p>
            <a:pPr lvl="1"/>
            <a:r>
              <a:rPr lang="ru-RU" dirty="0" smtClean="0"/>
              <a:t>концентраций СРБ </a:t>
            </a:r>
          </a:p>
          <a:p>
            <a:pPr lvl="1"/>
            <a:r>
              <a:rPr lang="ru-RU" dirty="0" err="1" smtClean="0"/>
              <a:t>прокальцитонина</a:t>
            </a:r>
            <a:r>
              <a:rPr lang="ru-RU" dirty="0"/>
              <a:t>, </a:t>
            </a:r>
            <a:endParaRPr lang="ru-RU" dirty="0" smtClean="0"/>
          </a:p>
          <a:p>
            <a:pPr lvl="1"/>
            <a:r>
              <a:rPr lang="ru-RU" dirty="0" smtClean="0"/>
              <a:t>СОЭ и </a:t>
            </a:r>
          </a:p>
          <a:p>
            <a:pPr lvl="1"/>
            <a:r>
              <a:rPr lang="ru-RU" dirty="0" smtClean="0"/>
              <a:t>маркеров дисфункции </a:t>
            </a:r>
            <a:r>
              <a:rPr lang="ru-RU" dirty="0"/>
              <a:t>поражаемых органов (</a:t>
            </a:r>
            <a:r>
              <a:rPr lang="ru-RU" dirty="0" err="1"/>
              <a:t>лактатемия</a:t>
            </a:r>
            <a:r>
              <a:rPr lang="ru-RU" dirty="0"/>
              <a:t>, билирубин, </a:t>
            </a:r>
            <a:r>
              <a:rPr lang="ru-RU" dirty="0" smtClean="0"/>
              <a:t>тромбоцитопения и изменения </a:t>
            </a:r>
            <a:r>
              <a:rPr lang="ru-RU" dirty="0"/>
              <a:t>уровня </a:t>
            </a:r>
            <a:r>
              <a:rPr lang="ru-RU" dirty="0" err="1"/>
              <a:t>креатинина</a:t>
            </a:r>
            <a:r>
              <a:rPr lang="ru-RU" dirty="0"/>
              <a:t> </a:t>
            </a:r>
            <a:r>
              <a:rPr lang="ru-RU" dirty="0" smtClean="0"/>
              <a:t>сыворотки</a:t>
            </a:r>
            <a:r>
              <a:rPr lang="ru-RU" dirty="0"/>
              <a:t>); </a:t>
            </a:r>
            <a:endParaRPr lang="ru-RU" dirty="0" smtClean="0"/>
          </a:p>
          <a:p>
            <a:pPr lvl="1"/>
            <a:endParaRPr lang="ru-RU" dirty="0" smtClean="0"/>
          </a:p>
          <a:p>
            <a:r>
              <a:rPr lang="ru-RU" dirty="0" smtClean="0"/>
              <a:t>Но ни </a:t>
            </a:r>
            <a:r>
              <a:rPr lang="ru-RU" dirty="0"/>
              <a:t>один из </a:t>
            </a:r>
            <a:r>
              <a:rPr lang="ru-RU" dirty="0" smtClean="0"/>
              <a:t>них </a:t>
            </a:r>
            <a:r>
              <a:rPr lang="ru-RU" dirty="0"/>
              <a:t>не </a:t>
            </a:r>
            <a:r>
              <a:rPr lang="ru-RU" dirty="0" smtClean="0"/>
              <a:t>является диагностическим </a:t>
            </a:r>
            <a:r>
              <a:rPr lang="ru-RU" dirty="0"/>
              <a:t>для </a:t>
            </a:r>
            <a:r>
              <a:rPr lang="ru-RU" dirty="0" smtClean="0"/>
              <a:t>ИЭ</a:t>
            </a:r>
          </a:p>
          <a:p>
            <a:endParaRPr lang="ru-RU" dirty="0"/>
          </a:p>
          <a:p>
            <a:r>
              <a:rPr lang="ru-RU" dirty="0" smtClean="0"/>
              <a:t>Шкала SOFA — </a:t>
            </a:r>
            <a:r>
              <a:rPr lang="ru-RU" dirty="0"/>
              <a:t>Последовательная оценка недостаточности </a:t>
            </a:r>
            <a:r>
              <a:rPr lang="ru-RU" dirty="0" smtClean="0"/>
              <a:t>органов</a:t>
            </a:r>
            <a:r>
              <a:rPr lang="ru-RU" dirty="0"/>
              <a:t>), а </a:t>
            </a:r>
            <a:r>
              <a:rPr lang="ru-RU" dirty="0" smtClean="0"/>
              <a:t>также </a:t>
            </a:r>
            <a:r>
              <a:rPr lang="ru-RU" dirty="0"/>
              <a:t>клиренс </a:t>
            </a:r>
            <a:r>
              <a:rPr lang="ru-RU" dirty="0" err="1"/>
              <a:t>креатинина</a:t>
            </a:r>
            <a:r>
              <a:rPr lang="ru-RU" dirty="0"/>
              <a:t> (</a:t>
            </a:r>
            <a:r>
              <a:rPr lang="ru-RU" dirty="0" err="1"/>
              <a:t>EuroSCORE</a:t>
            </a:r>
            <a:r>
              <a:rPr lang="ru-RU" dirty="0"/>
              <a:t> </a:t>
            </a:r>
            <a:r>
              <a:rPr lang="ru-RU" dirty="0" smtClean="0"/>
              <a:t>II — </a:t>
            </a:r>
            <a:r>
              <a:rPr lang="ru-RU" dirty="0"/>
              <a:t>Европейская система оценки операционного </a:t>
            </a:r>
            <a:r>
              <a:rPr lang="ru-RU" dirty="0" smtClean="0"/>
              <a:t>сердечного </a:t>
            </a:r>
            <a:r>
              <a:rPr lang="ru-RU" dirty="0"/>
              <a:t>риска</a:t>
            </a:r>
          </a:p>
          <a:p>
            <a:endParaRPr lang="ru-RU" dirty="0"/>
          </a:p>
        </p:txBody>
      </p:sp>
    </p:spTree>
    <p:extLst>
      <p:ext uri="{BB962C8B-B14F-4D97-AF65-F5344CB8AC3E}">
        <p14:creationId xmlns:p14="http://schemas.microsoft.com/office/powerpoint/2010/main" val="39317528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FF0000"/>
                </a:solidFill>
              </a:rPr>
              <a:t>Методы визуализации</a:t>
            </a:r>
          </a:p>
        </p:txBody>
      </p:sp>
      <p:sp>
        <p:nvSpPr>
          <p:cNvPr id="3" name="Объект 2"/>
          <p:cNvSpPr>
            <a:spLocks noGrp="1"/>
          </p:cNvSpPr>
          <p:nvPr>
            <p:ph idx="1"/>
          </p:nvPr>
        </p:nvSpPr>
        <p:spPr/>
        <p:txBody>
          <a:bodyPr>
            <a:normAutofit/>
          </a:bodyPr>
          <a:lstStyle/>
          <a:p>
            <a:r>
              <a:rPr lang="ru-RU" dirty="0" err="1" smtClean="0"/>
              <a:t>ЭхоКГ</a:t>
            </a:r>
            <a:r>
              <a:rPr lang="ru-RU" dirty="0" smtClean="0"/>
              <a:t> (</a:t>
            </a:r>
            <a:r>
              <a:rPr lang="ru-RU" dirty="0" err="1" smtClean="0"/>
              <a:t>ЧПЭхоКГ</a:t>
            </a:r>
            <a:r>
              <a:rPr lang="ru-RU" dirty="0" smtClean="0"/>
              <a:t>, </a:t>
            </a:r>
            <a:r>
              <a:rPr lang="ru-RU" dirty="0" err="1" smtClean="0"/>
              <a:t>ТЭхоКГ</a:t>
            </a:r>
            <a:r>
              <a:rPr lang="ru-RU" dirty="0"/>
              <a:t>) </a:t>
            </a:r>
            <a:endParaRPr lang="ru-RU" dirty="0" smtClean="0"/>
          </a:p>
          <a:p>
            <a:r>
              <a:rPr lang="ru-RU" dirty="0" smtClean="0"/>
              <a:t>МСКТ</a:t>
            </a:r>
          </a:p>
          <a:p>
            <a:r>
              <a:rPr lang="ru-RU" dirty="0" smtClean="0"/>
              <a:t>МРТ</a:t>
            </a:r>
            <a:endParaRPr lang="ru-RU" dirty="0"/>
          </a:p>
          <a:p>
            <a:r>
              <a:rPr lang="ru-RU" dirty="0" smtClean="0"/>
              <a:t>F-</a:t>
            </a:r>
            <a:r>
              <a:rPr lang="ru-RU" dirty="0" err="1" smtClean="0"/>
              <a:t>фтородезоксиглюкоза</a:t>
            </a:r>
            <a:r>
              <a:rPr lang="ru-RU" dirty="0" smtClean="0"/>
              <a:t> </a:t>
            </a:r>
            <a:r>
              <a:rPr lang="ru-RU" dirty="0"/>
              <a:t>(ФДГ)-позитрон эмиссионную </a:t>
            </a:r>
            <a:r>
              <a:rPr lang="ru-RU" dirty="0" smtClean="0"/>
              <a:t>томографию </a:t>
            </a:r>
            <a:r>
              <a:rPr lang="ru-RU" dirty="0"/>
              <a:t>(ПЭТ) или компьютерную томографию </a:t>
            </a:r>
            <a:r>
              <a:rPr lang="ru-RU" dirty="0" smtClean="0"/>
              <a:t>(</a:t>
            </a:r>
            <a:r>
              <a:rPr lang="ru-RU" dirty="0"/>
              <a:t>КТ) или другие методы функциональной </a:t>
            </a:r>
            <a:r>
              <a:rPr lang="ru-RU" dirty="0" smtClean="0"/>
              <a:t>визуализации</a:t>
            </a:r>
            <a:endParaRPr lang="ru-RU" dirty="0"/>
          </a:p>
        </p:txBody>
      </p:sp>
    </p:spTree>
    <p:extLst>
      <p:ext uri="{BB962C8B-B14F-4D97-AF65-F5344CB8AC3E}">
        <p14:creationId xmlns:p14="http://schemas.microsoft.com/office/powerpoint/2010/main" val="190858724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solidFill>
                  <a:srgbClr val="FF0000"/>
                </a:solidFill>
              </a:rPr>
              <a:t>Роль ЭХОКГ при </a:t>
            </a:r>
            <a:r>
              <a:rPr lang="ru-RU" sz="2800" b="1" dirty="0">
                <a:solidFill>
                  <a:srgbClr val="FF0000"/>
                </a:solidFill>
              </a:rPr>
              <a:t>ИЭ</a:t>
            </a:r>
            <a:r>
              <a:rPr lang="ru-RU" sz="2800" dirty="0">
                <a:solidFill>
                  <a:srgbClr val="FF0000"/>
                </a:solidFill>
              </a:rPr>
              <a:t/>
            </a:r>
            <a:br>
              <a:rPr lang="ru-RU" sz="2800" dirty="0">
                <a:solidFill>
                  <a:srgbClr val="FF0000"/>
                </a:solidFill>
              </a:rPr>
            </a:br>
            <a:endParaRPr lang="ru-RU" sz="2800"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91139627"/>
              </p:ext>
            </p:extLst>
          </p:nvPr>
        </p:nvGraphicFramePr>
        <p:xfrm>
          <a:off x="0" y="764703"/>
          <a:ext cx="8604446" cy="6368850"/>
        </p:xfrm>
        <a:graphic>
          <a:graphicData uri="http://schemas.openxmlformats.org/drawingml/2006/table">
            <a:tbl>
              <a:tblPr firstRow="1" firstCol="1" bandRow="1"/>
              <a:tblGrid>
                <a:gridCol w="6804248">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2">
                  <a:extLst>
                    <a:ext uri="{9D8B030D-6E8A-4147-A177-3AD203B41FA5}">
                      <a16:colId xmlns:a16="http://schemas.microsoft.com/office/drawing/2014/main" val="20002"/>
                    </a:ext>
                  </a:extLst>
                </a:gridCol>
              </a:tblGrid>
              <a:tr h="280485">
                <a:tc>
                  <a:txBody>
                    <a:bodyPr/>
                    <a:lstStyle/>
                    <a:p>
                      <a:pPr>
                        <a:lnSpc>
                          <a:spcPct val="115000"/>
                        </a:lnSpc>
                        <a:spcAft>
                          <a:spcPts val="0"/>
                        </a:spcAft>
                      </a:pPr>
                      <a:r>
                        <a:rPr lang="ru-RU" sz="1800" dirty="0">
                          <a:effectLst/>
                          <a:latin typeface="Calibri"/>
                          <a:ea typeface="Calibri"/>
                          <a:cs typeface="Times New Roman"/>
                        </a:rPr>
                        <a:t>Рекомендации</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ru-RU" sz="1800" dirty="0">
                          <a:effectLst/>
                          <a:latin typeface="Calibri"/>
                          <a:ea typeface="Calibri"/>
                          <a:cs typeface="Times New Roman"/>
                        </a:rPr>
                        <a:t>Класс</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ru-RU" sz="1800" dirty="0">
                          <a:effectLst/>
                          <a:latin typeface="Calibri"/>
                          <a:ea typeface="Calibri"/>
                          <a:cs typeface="Times New Roman"/>
                        </a:rPr>
                        <a:t>Уровень</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298033">
                <a:tc>
                  <a:txBody>
                    <a:bodyPr/>
                    <a:lstStyle/>
                    <a:p>
                      <a:pPr>
                        <a:lnSpc>
                          <a:spcPct val="115000"/>
                        </a:lnSpc>
                        <a:spcAft>
                          <a:spcPts val="0"/>
                        </a:spcAft>
                      </a:pPr>
                      <a:r>
                        <a:rPr lang="ru-RU" sz="1800" b="1" dirty="0">
                          <a:effectLst/>
                          <a:latin typeface="Calibri"/>
                          <a:ea typeface="Calibri"/>
                          <a:cs typeface="Times New Roman"/>
                        </a:rPr>
                        <a:t>А. Диагностика</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ru-RU" sz="1800" b="1" dirty="0">
                          <a:effectLst/>
                          <a:latin typeface="Calibri"/>
                          <a:ea typeface="Calibri"/>
                          <a:cs typeface="Times New Roman"/>
                        </a:rPr>
                        <a:t> </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ru-RU" sz="1800" b="1">
                          <a:effectLst/>
                          <a:latin typeface="Calibri"/>
                          <a:ea typeface="Calibri"/>
                          <a:cs typeface="Times New Roman"/>
                        </a:rPr>
                        <a:t> </a:t>
                      </a:r>
                      <a:endParaRPr lang="ru-RU" sz="180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596065">
                <a:tc>
                  <a:txBody>
                    <a:bodyPr/>
                    <a:lstStyle/>
                    <a:p>
                      <a:pPr>
                        <a:lnSpc>
                          <a:spcPct val="115000"/>
                        </a:lnSpc>
                        <a:spcAft>
                          <a:spcPts val="0"/>
                        </a:spcAft>
                      </a:pPr>
                      <a:r>
                        <a:rPr lang="ru-RU" sz="1800" dirty="0">
                          <a:effectLst/>
                          <a:latin typeface="Calibri"/>
                          <a:ea typeface="Calibri"/>
                          <a:cs typeface="Times New Roman"/>
                        </a:rPr>
                        <a:t>ТТ-ЭХОКГ рекомендована как первоочередной метод исследования при подозрении на ИЭ</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a:effectLst/>
                          <a:latin typeface="Calibri"/>
                          <a:ea typeface="Calibri"/>
                          <a:cs typeface="Times New Roman"/>
                        </a:rPr>
                        <a:t>I</a:t>
                      </a:r>
                      <a:endParaRPr lang="ru-RU" sz="180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a:effectLst/>
                          <a:latin typeface="Calibri"/>
                          <a:ea typeface="Calibri"/>
                          <a:cs typeface="Times New Roman"/>
                        </a:rPr>
                        <a:t>B</a:t>
                      </a:r>
                      <a:endParaRPr lang="ru-RU" sz="180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894098">
                <a:tc>
                  <a:txBody>
                    <a:bodyPr/>
                    <a:lstStyle/>
                    <a:p>
                      <a:pPr>
                        <a:lnSpc>
                          <a:spcPct val="115000"/>
                        </a:lnSpc>
                        <a:spcAft>
                          <a:spcPts val="0"/>
                        </a:spcAft>
                      </a:pPr>
                      <a:r>
                        <a:rPr lang="ru-RU" sz="1800" dirty="0">
                          <a:effectLst/>
                          <a:latin typeface="Calibri"/>
                          <a:ea typeface="Calibri"/>
                          <a:cs typeface="Times New Roman"/>
                        </a:rPr>
                        <a:t>ЧП-ЭХОКГ рекомендовано у всех пациентов с клиническими подозрениями на ИЭ и отрицательным или недиагностическом ТТ-ЭХОКГ</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a:effectLst/>
                          <a:latin typeface="Calibri"/>
                          <a:ea typeface="Calibri"/>
                          <a:cs typeface="Times New Roman"/>
                        </a:rPr>
                        <a:t>I</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a:effectLst/>
                          <a:latin typeface="Calibri"/>
                          <a:ea typeface="Calibri"/>
                          <a:cs typeface="Times New Roman"/>
                        </a:rPr>
                        <a:t>B</a:t>
                      </a:r>
                      <a:endParaRPr lang="ru-RU" sz="180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894098">
                <a:tc>
                  <a:txBody>
                    <a:bodyPr/>
                    <a:lstStyle/>
                    <a:p>
                      <a:pPr>
                        <a:lnSpc>
                          <a:spcPct val="115000"/>
                        </a:lnSpc>
                        <a:spcAft>
                          <a:spcPts val="0"/>
                        </a:spcAft>
                      </a:pPr>
                      <a:r>
                        <a:rPr lang="ru-RU" sz="1800" dirty="0">
                          <a:effectLst/>
                          <a:latin typeface="Calibri"/>
                          <a:ea typeface="Calibri"/>
                          <a:cs typeface="Times New Roman"/>
                        </a:rPr>
                        <a:t>ЧП-ЭХОКГ рекомендовано у всех пациентов с клиническими подозрениями на ИЭ, при  имеющихся протезированном клапане или </a:t>
                      </a:r>
                      <a:r>
                        <a:rPr lang="ru-RU" sz="1800" dirty="0" smtClean="0">
                          <a:effectLst/>
                          <a:latin typeface="Calibri"/>
                          <a:ea typeface="Calibri"/>
                          <a:cs typeface="Times New Roman"/>
                        </a:rPr>
                        <a:t>внутрисердечном </a:t>
                      </a:r>
                      <a:r>
                        <a:rPr lang="ru-RU" sz="1800" dirty="0">
                          <a:effectLst/>
                          <a:latin typeface="Calibri"/>
                          <a:ea typeface="Calibri"/>
                          <a:cs typeface="Times New Roman"/>
                        </a:rPr>
                        <a:t>устройстве </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a:effectLst/>
                          <a:latin typeface="Calibri"/>
                          <a:ea typeface="Calibri"/>
                          <a:cs typeface="Times New Roman"/>
                        </a:rPr>
                        <a:t>I</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a:effectLst/>
                          <a:latin typeface="Calibri"/>
                          <a:ea typeface="Calibri"/>
                          <a:cs typeface="Times New Roman"/>
                        </a:rPr>
                        <a:t> </a:t>
                      </a:r>
                      <a:endParaRPr lang="ru-RU" sz="1800">
                        <a:effectLst/>
                        <a:latin typeface="Calibri"/>
                        <a:ea typeface="Calibri"/>
                        <a:cs typeface="Times New Roman"/>
                      </a:endParaRPr>
                    </a:p>
                    <a:p>
                      <a:pPr>
                        <a:lnSpc>
                          <a:spcPct val="115000"/>
                        </a:lnSpc>
                        <a:spcAft>
                          <a:spcPts val="0"/>
                        </a:spcAft>
                      </a:pPr>
                      <a:r>
                        <a:rPr lang="en-US" sz="1800">
                          <a:effectLst/>
                          <a:latin typeface="Calibri"/>
                          <a:ea typeface="Calibri"/>
                          <a:cs typeface="Times New Roman"/>
                        </a:rPr>
                        <a:t>B</a:t>
                      </a:r>
                      <a:endParaRPr lang="ru-RU" sz="180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1005894">
                <a:tc>
                  <a:txBody>
                    <a:bodyPr/>
                    <a:lstStyle/>
                    <a:p>
                      <a:pPr>
                        <a:lnSpc>
                          <a:spcPct val="115000"/>
                        </a:lnSpc>
                        <a:spcAft>
                          <a:spcPts val="0"/>
                        </a:spcAft>
                      </a:pPr>
                      <a:r>
                        <a:rPr lang="ru-RU" sz="1800" dirty="0">
                          <a:effectLst/>
                          <a:latin typeface="Calibri"/>
                          <a:ea typeface="Calibri"/>
                          <a:cs typeface="Times New Roman"/>
                        </a:rPr>
                        <a:t>Повторная ТТ-ЭХОКГ и/или в течение 5-7 дней рекомендованы </a:t>
                      </a:r>
                      <a:r>
                        <a:rPr lang="ru-RU" sz="1800" dirty="0" smtClean="0">
                          <a:effectLst/>
                          <a:latin typeface="Calibri"/>
                          <a:ea typeface="Calibri"/>
                          <a:cs typeface="Times New Roman"/>
                        </a:rPr>
                        <a:t>при первичном отрицательном исследовании, </a:t>
                      </a:r>
                      <a:r>
                        <a:rPr lang="ru-RU" sz="1800" dirty="0">
                          <a:effectLst/>
                          <a:latin typeface="Calibri"/>
                          <a:ea typeface="Calibri"/>
                          <a:cs typeface="Times New Roman"/>
                        </a:rPr>
                        <a:t>в случае, когда клиническое подозрение на ИЭ сохраняется высоким  </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a:effectLst/>
                          <a:latin typeface="Calibri"/>
                          <a:ea typeface="Calibri"/>
                          <a:cs typeface="Times New Roman"/>
                        </a:rPr>
                        <a:t>I</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a:effectLst/>
                          <a:latin typeface="Calibri"/>
                          <a:ea typeface="Calibri"/>
                          <a:cs typeface="Times New Roman"/>
                        </a:rPr>
                        <a:t>B</a:t>
                      </a:r>
                      <a:endParaRPr lang="ru-RU" sz="1800" dirty="0">
                        <a:effectLst/>
                        <a:latin typeface="Calibri"/>
                        <a:ea typeface="Calibri"/>
                        <a:cs typeface="Times New Roman"/>
                      </a:endParaRPr>
                    </a:p>
                    <a:p>
                      <a:pPr>
                        <a:lnSpc>
                          <a:spcPct val="115000"/>
                        </a:lnSpc>
                        <a:spcAft>
                          <a:spcPts val="0"/>
                        </a:spcAft>
                      </a:pPr>
                      <a:r>
                        <a:rPr lang="en-US" sz="1800" dirty="0">
                          <a:effectLst/>
                          <a:latin typeface="Calibri"/>
                          <a:ea typeface="Calibri"/>
                          <a:cs typeface="Times New Roman"/>
                        </a:rPr>
                        <a:t> </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596065">
                <a:tc>
                  <a:txBody>
                    <a:bodyPr/>
                    <a:lstStyle/>
                    <a:p>
                      <a:pPr>
                        <a:lnSpc>
                          <a:spcPct val="115000"/>
                        </a:lnSpc>
                        <a:spcAft>
                          <a:spcPts val="0"/>
                        </a:spcAft>
                      </a:pPr>
                      <a:r>
                        <a:rPr lang="ru-RU" sz="1800" dirty="0">
                          <a:effectLst/>
                          <a:latin typeface="Calibri"/>
                          <a:ea typeface="Calibri"/>
                          <a:cs typeface="Times New Roman"/>
                        </a:rPr>
                        <a:t>ЭХО-КГ должна быть рассмотрена при бактериемии, вызванной </a:t>
                      </a:r>
                      <a:r>
                        <a:rPr lang="ru-RU" sz="1800" dirty="0">
                          <a:solidFill>
                            <a:schemeClr val="tx1"/>
                          </a:solidFill>
                          <a:effectLst/>
                          <a:latin typeface="Calibri"/>
                          <a:ea typeface="Calibri"/>
                          <a:cs typeface="Times New Roman"/>
                        </a:rPr>
                        <a:t>S. </a:t>
                      </a:r>
                      <a:r>
                        <a:rPr lang="ru-RU" sz="1800" dirty="0" err="1" smtClean="0">
                          <a:solidFill>
                            <a:schemeClr val="tx1"/>
                          </a:solidFill>
                          <a:effectLst/>
                          <a:latin typeface="Calibri"/>
                          <a:ea typeface="Calibri"/>
                          <a:cs typeface="Times New Roman"/>
                        </a:rPr>
                        <a:t>Аureus</a:t>
                      </a:r>
                      <a:endParaRPr lang="ru-RU" sz="1800" dirty="0">
                        <a:solidFill>
                          <a:schemeClr val="tx1"/>
                        </a:solidFill>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err="1">
                          <a:effectLst/>
                          <a:latin typeface="Calibri"/>
                          <a:ea typeface="Calibri"/>
                          <a:cs typeface="Times New Roman"/>
                        </a:rPr>
                        <a:t>IIa</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a:effectLst/>
                          <a:latin typeface="Calibri"/>
                          <a:ea typeface="Calibri"/>
                          <a:cs typeface="Times New Roman"/>
                        </a:rPr>
                        <a:t>C</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6"/>
                  </a:ext>
                </a:extLst>
              </a:tr>
              <a:tr h="1490163">
                <a:tc>
                  <a:txBody>
                    <a:bodyPr/>
                    <a:lstStyle/>
                    <a:p>
                      <a:pPr>
                        <a:lnSpc>
                          <a:spcPct val="115000"/>
                        </a:lnSpc>
                        <a:spcAft>
                          <a:spcPts val="0"/>
                        </a:spcAft>
                      </a:pPr>
                      <a:r>
                        <a:rPr lang="ru-RU" sz="1800" dirty="0">
                          <a:effectLst/>
                          <a:latin typeface="Calibri"/>
                          <a:ea typeface="Calibri"/>
                          <a:cs typeface="Times New Roman"/>
                        </a:rPr>
                        <a:t>ЧП-ЭХОКГ должна быть обсуждена у пациентов с подозрением на ИЭ, даже  в случаях с положительным ТТ-ЭХОКГ, исключение – изолированный правосторонний ИЭ </a:t>
                      </a:r>
                      <a:r>
                        <a:rPr lang="ru-RU" sz="1800" dirty="0" err="1">
                          <a:effectLst/>
                          <a:latin typeface="Calibri"/>
                          <a:ea typeface="Calibri"/>
                          <a:cs typeface="Times New Roman"/>
                        </a:rPr>
                        <a:t>нативного</a:t>
                      </a:r>
                      <a:r>
                        <a:rPr lang="ru-RU" sz="1800" dirty="0">
                          <a:effectLst/>
                          <a:latin typeface="Calibri"/>
                          <a:ea typeface="Calibri"/>
                          <a:cs typeface="Times New Roman"/>
                        </a:rPr>
                        <a:t> клапана с хорошим качеством визуализации при ТТ-ЭХОКГ и однозначными </a:t>
                      </a:r>
                      <a:r>
                        <a:rPr lang="ru-RU" sz="1800" dirty="0" smtClean="0">
                          <a:effectLst/>
                          <a:latin typeface="Calibri"/>
                          <a:ea typeface="Calibri"/>
                          <a:cs typeface="Times New Roman"/>
                        </a:rPr>
                        <a:t>ЭХОКГ </a:t>
                      </a:r>
                      <a:r>
                        <a:rPr lang="ru-RU" sz="1800" dirty="0">
                          <a:effectLst/>
                          <a:latin typeface="Calibri"/>
                          <a:ea typeface="Calibri"/>
                          <a:cs typeface="Times New Roman"/>
                        </a:rPr>
                        <a:t>данными  </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err="1">
                          <a:effectLst/>
                          <a:latin typeface="Calibri"/>
                          <a:ea typeface="Calibri"/>
                          <a:cs typeface="Times New Roman"/>
                        </a:rPr>
                        <a:t>IIa</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nSpc>
                          <a:spcPct val="115000"/>
                        </a:lnSpc>
                        <a:spcAft>
                          <a:spcPts val="0"/>
                        </a:spcAft>
                      </a:pPr>
                      <a:r>
                        <a:rPr lang="en-US" sz="1800" dirty="0">
                          <a:effectLst/>
                          <a:latin typeface="Calibri"/>
                          <a:ea typeface="Calibri"/>
                          <a:cs typeface="Times New Roman"/>
                        </a:rPr>
                        <a:t>C</a:t>
                      </a:r>
                      <a:endParaRPr lang="ru-RU" sz="1800" dirty="0">
                        <a:effectLst/>
                        <a:latin typeface="Calibri"/>
                        <a:ea typeface="Calibri"/>
                        <a:cs typeface="Times New Roman"/>
                      </a:endParaRP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897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1043608" y="75252"/>
            <a:ext cx="7414592" cy="32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r>
              <a:rPr lang="ru-RU" altLang="ru-RU" sz="1800" b="1" dirty="0">
                <a:latin typeface="+mn-lt"/>
              </a:rPr>
              <a:t>Патогенез </a:t>
            </a:r>
            <a:r>
              <a:rPr lang="ru-RU" altLang="ru-RU" sz="1800" b="1" dirty="0" smtClean="0">
                <a:latin typeface="+mn-lt"/>
              </a:rPr>
              <a:t>ИЭ =</a:t>
            </a:r>
            <a:endParaRPr lang="ru-RU" altLang="ru-RU" sz="1800" b="1" dirty="0">
              <a:latin typeface="+mn-lt"/>
            </a:endParaRPr>
          </a:p>
        </p:txBody>
      </p:sp>
      <p:sp>
        <p:nvSpPr>
          <p:cNvPr id="17412" name="Text Box 3"/>
          <p:cNvSpPr txBox="1">
            <a:spLocks noChangeArrowheads="1"/>
          </p:cNvSpPr>
          <p:nvPr/>
        </p:nvSpPr>
        <p:spPr bwMode="auto">
          <a:xfrm>
            <a:off x="-118594" y="423809"/>
            <a:ext cx="442947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ru-RU" altLang="ru-RU" sz="1000" dirty="0" smtClean="0">
                <a:latin typeface="+mn-lt"/>
              </a:rPr>
              <a:t>Микроповреждение эндотелия </a:t>
            </a:r>
          </a:p>
          <a:p>
            <a:pPr algn="ctr" eaLnBrk="1" hangingPunct="1">
              <a:spcBef>
                <a:spcPct val="50000"/>
              </a:spcBef>
            </a:pPr>
            <a:r>
              <a:rPr lang="ru-RU" altLang="ru-RU" sz="1000" dirty="0" smtClean="0">
                <a:latin typeface="+mn-lt"/>
              </a:rPr>
              <a:t> </a:t>
            </a:r>
          </a:p>
        </p:txBody>
      </p:sp>
      <p:sp>
        <p:nvSpPr>
          <p:cNvPr id="17413" name="Text Box 4"/>
          <p:cNvSpPr txBox="1">
            <a:spLocks noChangeArrowheads="1"/>
          </p:cNvSpPr>
          <p:nvPr/>
        </p:nvSpPr>
        <p:spPr bwMode="auto">
          <a:xfrm>
            <a:off x="439691" y="2745013"/>
            <a:ext cx="18356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ru-RU" altLang="ru-RU" sz="1000" dirty="0" smtClean="0">
                <a:latin typeface="+mn-lt"/>
              </a:rPr>
              <a:t>Преходящая бактериемия</a:t>
            </a:r>
            <a:endParaRPr lang="ru-RU" altLang="ru-RU" sz="1000" dirty="0">
              <a:latin typeface="+mn-lt"/>
            </a:endParaRPr>
          </a:p>
        </p:txBody>
      </p:sp>
      <p:sp>
        <p:nvSpPr>
          <p:cNvPr id="17414" name="Line 5"/>
          <p:cNvSpPr>
            <a:spLocks noChangeShapeType="1"/>
          </p:cNvSpPr>
          <p:nvPr/>
        </p:nvSpPr>
        <p:spPr bwMode="auto">
          <a:xfrm>
            <a:off x="2247596" y="2216649"/>
            <a:ext cx="1758760" cy="20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5" name="Line 6"/>
          <p:cNvSpPr>
            <a:spLocks noChangeShapeType="1"/>
          </p:cNvSpPr>
          <p:nvPr/>
        </p:nvSpPr>
        <p:spPr bwMode="auto">
          <a:xfrm>
            <a:off x="6084168" y="725527"/>
            <a:ext cx="0" cy="69100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6" name="Line 7"/>
          <p:cNvSpPr>
            <a:spLocks noChangeShapeType="1"/>
          </p:cNvSpPr>
          <p:nvPr/>
        </p:nvSpPr>
        <p:spPr bwMode="auto">
          <a:xfrm flipH="1">
            <a:off x="5410963" y="4803110"/>
            <a:ext cx="648072" cy="3342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7" name="Line 8"/>
          <p:cNvSpPr>
            <a:spLocks noChangeShapeType="1"/>
          </p:cNvSpPr>
          <p:nvPr/>
        </p:nvSpPr>
        <p:spPr bwMode="auto">
          <a:xfrm>
            <a:off x="4953835" y="3467995"/>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8" name="Line 9"/>
          <p:cNvSpPr>
            <a:spLocks noChangeShapeType="1"/>
          </p:cNvSpPr>
          <p:nvPr/>
        </p:nvSpPr>
        <p:spPr bwMode="auto">
          <a:xfrm>
            <a:off x="2096142" y="700808"/>
            <a:ext cx="0" cy="2702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9" name="Line 10"/>
          <p:cNvSpPr>
            <a:spLocks noChangeShapeType="1"/>
          </p:cNvSpPr>
          <p:nvPr/>
        </p:nvSpPr>
        <p:spPr bwMode="auto">
          <a:xfrm flipH="1">
            <a:off x="2987824" y="4150015"/>
            <a:ext cx="869711" cy="16487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21" name="Line 12"/>
          <p:cNvSpPr>
            <a:spLocks noChangeShapeType="1"/>
          </p:cNvSpPr>
          <p:nvPr/>
        </p:nvSpPr>
        <p:spPr bwMode="auto">
          <a:xfrm flipV="1">
            <a:off x="2130489" y="2377229"/>
            <a:ext cx="1910559" cy="4855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 name="Прямоугольник 1"/>
          <p:cNvSpPr/>
          <p:nvPr/>
        </p:nvSpPr>
        <p:spPr>
          <a:xfrm>
            <a:off x="5796783" y="417750"/>
            <a:ext cx="1428596" cy="246221"/>
          </a:xfrm>
          <a:prstGeom prst="rect">
            <a:avLst/>
          </a:prstGeom>
        </p:spPr>
        <p:txBody>
          <a:bodyPr wrap="none">
            <a:spAutoFit/>
          </a:bodyPr>
          <a:lstStyle/>
          <a:p>
            <a:pPr algn="ctr">
              <a:spcBef>
                <a:spcPct val="50000"/>
              </a:spcBef>
            </a:pPr>
            <a:r>
              <a:rPr lang="ru-RU" altLang="ru-RU" sz="1000" dirty="0" smtClean="0">
                <a:latin typeface="Times New Roman" pitchFamily="18" charset="0"/>
              </a:rPr>
              <a:t>Воспаление </a:t>
            </a:r>
            <a:r>
              <a:rPr lang="ru-RU" altLang="ru-RU" sz="1000" dirty="0">
                <a:latin typeface="Times New Roman" pitchFamily="18" charset="0"/>
              </a:rPr>
              <a:t>эндокарда</a:t>
            </a:r>
            <a:endParaRPr lang="ru-RU" altLang="ru-RU" sz="1000" dirty="0">
              <a:latin typeface="Times New Roman" pitchFamily="18" charset="0"/>
            </a:endParaRPr>
          </a:p>
        </p:txBody>
      </p:sp>
      <p:sp>
        <p:nvSpPr>
          <p:cNvPr id="3" name="Прямоугольник 2"/>
          <p:cNvSpPr/>
          <p:nvPr/>
        </p:nvSpPr>
        <p:spPr>
          <a:xfrm>
            <a:off x="2218351" y="3772795"/>
            <a:ext cx="5653821" cy="338554"/>
          </a:xfrm>
          <a:prstGeom prst="rect">
            <a:avLst/>
          </a:prstGeom>
        </p:spPr>
        <p:txBody>
          <a:bodyPr wrap="square">
            <a:spAutoFit/>
          </a:bodyPr>
          <a:lstStyle/>
          <a:p>
            <a:pPr algn="ctr">
              <a:spcBef>
                <a:spcPct val="50000"/>
              </a:spcBef>
            </a:pPr>
            <a:r>
              <a:rPr lang="ru-RU" altLang="ru-RU" sz="1600" dirty="0" smtClean="0">
                <a:latin typeface="Times New Roman" pitchFamily="18" charset="0"/>
              </a:rPr>
              <a:t>Образование вегетаций</a:t>
            </a:r>
            <a:endParaRPr lang="ru-RU" altLang="ru-RU" sz="1600" dirty="0">
              <a:latin typeface="Times New Roman" pitchFamily="18" charset="0"/>
            </a:endParaRPr>
          </a:p>
        </p:txBody>
      </p:sp>
      <p:sp>
        <p:nvSpPr>
          <p:cNvPr id="4" name="Прямоугольник 3"/>
          <p:cNvSpPr/>
          <p:nvPr/>
        </p:nvSpPr>
        <p:spPr>
          <a:xfrm>
            <a:off x="4041049" y="2114857"/>
            <a:ext cx="1731563" cy="246221"/>
          </a:xfrm>
          <a:prstGeom prst="rect">
            <a:avLst/>
          </a:prstGeom>
        </p:spPr>
        <p:txBody>
          <a:bodyPr wrap="none">
            <a:spAutoFit/>
          </a:bodyPr>
          <a:lstStyle/>
          <a:p>
            <a:pPr algn="ctr">
              <a:spcBef>
                <a:spcPct val="50000"/>
              </a:spcBef>
            </a:pPr>
            <a:r>
              <a:rPr lang="ru-RU" altLang="ru-RU" sz="1000" dirty="0" err="1"/>
              <a:t>Адгезирующая</a:t>
            </a:r>
            <a:r>
              <a:rPr lang="ru-RU" altLang="ru-RU" sz="1000" dirty="0"/>
              <a:t> поверхность</a:t>
            </a:r>
          </a:p>
        </p:txBody>
      </p:sp>
      <p:sp>
        <p:nvSpPr>
          <p:cNvPr id="6" name="Прямоугольник 5"/>
          <p:cNvSpPr/>
          <p:nvPr/>
        </p:nvSpPr>
        <p:spPr>
          <a:xfrm>
            <a:off x="1173197" y="1712563"/>
            <a:ext cx="1111202" cy="553998"/>
          </a:xfrm>
          <a:prstGeom prst="rect">
            <a:avLst/>
          </a:prstGeom>
        </p:spPr>
        <p:txBody>
          <a:bodyPr wrap="none">
            <a:spAutoFit/>
          </a:bodyPr>
          <a:lstStyle/>
          <a:p>
            <a:r>
              <a:rPr lang="ru-RU" sz="1000" b="1" dirty="0" err="1" smtClean="0"/>
              <a:t>иммунотромбоз</a:t>
            </a:r>
            <a:endParaRPr lang="ru-RU" altLang="ru-RU" sz="1000" b="1" dirty="0"/>
          </a:p>
          <a:p>
            <a:endParaRPr lang="ru-RU" altLang="ru-RU" sz="1000" dirty="0" smtClean="0">
              <a:latin typeface="Times New Roman" pitchFamily="18" charset="0"/>
            </a:endParaRPr>
          </a:p>
          <a:p>
            <a:r>
              <a:rPr lang="ru-RU" altLang="ru-RU" sz="1000" dirty="0" smtClean="0">
                <a:latin typeface="Times New Roman" pitchFamily="18" charset="0"/>
              </a:rPr>
              <a:t>микротромбы</a:t>
            </a:r>
            <a:endParaRPr lang="ru-RU" sz="1000" dirty="0"/>
          </a:p>
        </p:txBody>
      </p:sp>
      <p:sp>
        <p:nvSpPr>
          <p:cNvPr id="7" name="Прямоугольник 6"/>
          <p:cNvSpPr/>
          <p:nvPr/>
        </p:nvSpPr>
        <p:spPr>
          <a:xfrm>
            <a:off x="70801" y="887783"/>
            <a:ext cx="4572000" cy="707886"/>
          </a:xfrm>
          <a:prstGeom prst="rect">
            <a:avLst/>
          </a:prstGeom>
        </p:spPr>
        <p:txBody>
          <a:bodyPr>
            <a:spAutoFit/>
          </a:bodyPr>
          <a:lstStyle/>
          <a:p>
            <a:pPr algn="ctr">
              <a:spcBef>
                <a:spcPct val="50000"/>
              </a:spcBef>
            </a:pPr>
            <a:r>
              <a:rPr lang="ru-RU" sz="1000" dirty="0"/>
              <a:t>Физиологический процесс активации эндотелиального, </a:t>
            </a:r>
            <a:r>
              <a:rPr lang="ru-RU" sz="1000" dirty="0" err="1"/>
              <a:t>тромбоцитарного</a:t>
            </a:r>
            <a:r>
              <a:rPr lang="ru-RU" sz="1000" dirty="0"/>
              <a:t> и плазменного</a:t>
            </a:r>
            <a:br>
              <a:rPr lang="ru-RU" sz="1000" dirty="0"/>
            </a:br>
            <a:r>
              <a:rPr lang="ru-RU" sz="1000" dirty="0"/>
              <a:t>звеньев гемостаза, приводящий к высвобождению </a:t>
            </a:r>
            <a:r>
              <a:rPr lang="ru-RU" sz="1000" dirty="0" err="1"/>
              <a:t>нейтрофильных</a:t>
            </a:r>
            <a:r>
              <a:rPr lang="ru-RU" sz="1000" dirty="0"/>
              <a:t> внеклеточных </a:t>
            </a:r>
            <a:r>
              <a:rPr lang="ru-RU" sz="1000" dirty="0" smtClean="0"/>
              <a:t>ловушек (</a:t>
            </a:r>
            <a:r>
              <a:rPr lang="ru-RU" sz="1000" dirty="0" err="1"/>
              <a:t>NETs</a:t>
            </a:r>
            <a:r>
              <a:rPr lang="ru-RU" sz="1000" dirty="0" smtClean="0"/>
              <a:t>)</a:t>
            </a:r>
            <a:endParaRPr lang="ru-RU" altLang="ru-RU" sz="1000" dirty="0"/>
          </a:p>
        </p:txBody>
      </p:sp>
      <p:sp>
        <p:nvSpPr>
          <p:cNvPr id="8" name="Прямоугольник 7"/>
          <p:cNvSpPr/>
          <p:nvPr/>
        </p:nvSpPr>
        <p:spPr>
          <a:xfrm>
            <a:off x="31506" y="4413221"/>
            <a:ext cx="3456384" cy="477054"/>
          </a:xfrm>
          <a:prstGeom prst="rect">
            <a:avLst/>
          </a:prstGeom>
        </p:spPr>
        <p:txBody>
          <a:bodyPr wrap="square">
            <a:spAutoFit/>
          </a:bodyPr>
          <a:lstStyle/>
          <a:p>
            <a:pPr algn="ctr">
              <a:spcBef>
                <a:spcPct val="50000"/>
              </a:spcBef>
            </a:pPr>
            <a:r>
              <a:rPr lang="ru-RU" altLang="ru-RU" sz="1000" dirty="0"/>
              <a:t>Распространение инфекции в фиброзную ткань сердца</a:t>
            </a:r>
          </a:p>
          <a:p>
            <a:pPr algn="ctr">
              <a:spcBef>
                <a:spcPct val="50000"/>
              </a:spcBef>
            </a:pPr>
            <a:r>
              <a:rPr lang="ru-RU" altLang="ru-RU" sz="1000" dirty="0"/>
              <a:t>Деструкция </a:t>
            </a:r>
            <a:endParaRPr lang="ru-RU" altLang="ru-RU" sz="1000" dirty="0"/>
          </a:p>
        </p:txBody>
      </p:sp>
      <p:sp>
        <p:nvSpPr>
          <p:cNvPr id="21" name="Прямоугольник 20"/>
          <p:cNvSpPr/>
          <p:nvPr/>
        </p:nvSpPr>
        <p:spPr>
          <a:xfrm>
            <a:off x="3318822" y="4413221"/>
            <a:ext cx="1984111" cy="400110"/>
          </a:xfrm>
          <a:prstGeom prst="rect">
            <a:avLst/>
          </a:prstGeom>
        </p:spPr>
        <p:txBody>
          <a:bodyPr wrap="square">
            <a:spAutoFit/>
          </a:bodyPr>
          <a:lstStyle/>
          <a:p>
            <a:pPr algn="ctr">
              <a:spcBef>
                <a:spcPct val="50000"/>
              </a:spcBef>
            </a:pPr>
            <a:r>
              <a:rPr lang="ru-RU" altLang="ru-RU" sz="1000" dirty="0" smtClean="0"/>
              <a:t>Тромбоэмболические осложнения</a:t>
            </a:r>
            <a:endParaRPr lang="ru-RU" altLang="ru-RU" sz="1000" dirty="0"/>
          </a:p>
        </p:txBody>
      </p:sp>
      <p:sp>
        <p:nvSpPr>
          <p:cNvPr id="23" name="Прямоугольник 22"/>
          <p:cNvSpPr/>
          <p:nvPr/>
        </p:nvSpPr>
        <p:spPr>
          <a:xfrm>
            <a:off x="3380911" y="5214471"/>
            <a:ext cx="2780525" cy="707886"/>
          </a:xfrm>
          <a:prstGeom prst="rect">
            <a:avLst/>
          </a:prstGeom>
        </p:spPr>
        <p:txBody>
          <a:bodyPr wrap="square">
            <a:spAutoFit/>
          </a:bodyPr>
          <a:lstStyle/>
          <a:p>
            <a:pPr lvl="0">
              <a:defRPr/>
            </a:pPr>
            <a:r>
              <a:rPr lang="ru-RU" sz="1000" dirty="0" smtClean="0"/>
              <a:t>системное воспаление, интоксикаци</a:t>
            </a:r>
            <a:r>
              <a:rPr lang="ru-RU" sz="1000" dirty="0"/>
              <a:t>я</a:t>
            </a:r>
            <a:r>
              <a:rPr lang="ru-RU" sz="1000" dirty="0" smtClean="0"/>
              <a:t> </a:t>
            </a:r>
          </a:p>
          <a:p>
            <a:pPr lvl="0">
              <a:defRPr/>
            </a:pPr>
            <a:endParaRPr lang="ru-RU" sz="1000" dirty="0" smtClean="0"/>
          </a:p>
          <a:p>
            <a:pPr lvl="0">
              <a:defRPr/>
            </a:pPr>
            <a:endParaRPr lang="ru-RU" sz="1000" dirty="0" smtClean="0"/>
          </a:p>
          <a:p>
            <a:endParaRPr lang="ru-RU" sz="1000" dirty="0"/>
          </a:p>
        </p:txBody>
      </p:sp>
      <p:sp>
        <p:nvSpPr>
          <p:cNvPr id="10" name="Прямоугольник 9"/>
          <p:cNvSpPr/>
          <p:nvPr/>
        </p:nvSpPr>
        <p:spPr>
          <a:xfrm>
            <a:off x="5970162" y="4378327"/>
            <a:ext cx="2510433" cy="400110"/>
          </a:xfrm>
          <a:prstGeom prst="rect">
            <a:avLst/>
          </a:prstGeom>
        </p:spPr>
        <p:txBody>
          <a:bodyPr wrap="square">
            <a:spAutoFit/>
          </a:bodyPr>
          <a:lstStyle/>
          <a:p>
            <a:pPr lvl="0">
              <a:defRPr/>
            </a:pPr>
            <a:r>
              <a:rPr lang="ru-RU" sz="1000" dirty="0"/>
              <a:t>Бактериальные токсины и антигены в кровотоке</a:t>
            </a:r>
          </a:p>
        </p:txBody>
      </p:sp>
      <p:sp>
        <p:nvSpPr>
          <p:cNvPr id="11" name="Прямоугольник 10"/>
          <p:cNvSpPr/>
          <p:nvPr/>
        </p:nvSpPr>
        <p:spPr>
          <a:xfrm>
            <a:off x="4415122" y="2438157"/>
            <a:ext cx="1260281" cy="246221"/>
          </a:xfrm>
          <a:prstGeom prst="rect">
            <a:avLst/>
          </a:prstGeom>
        </p:spPr>
        <p:txBody>
          <a:bodyPr wrap="none">
            <a:spAutoFit/>
          </a:bodyPr>
          <a:lstStyle/>
          <a:p>
            <a:pPr algn="ctr">
              <a:spcBef>
                <a:spcPct val="50000"/>
              </a:spcBef>
            </a:pPr>
            <a:r>
              <a:rPr lang="ru-RU" altLang="ru-RU" sz="1000" dirty="0"/>
              <a:t>Оседание бактерий</a:t>
            </a:r>
          </a:p>
        </p:txBody>
      </p:sp>
      <p:sp>
        <p:nvSpPr>
          <p:cNvPr id="12" name="Прямоугольник 11"/>
          <p:cNvSpPr/>
          <p:nvPr/>
        </p:nvSpPr>
        <p:spPr>
          <a:xfrm>
            <a:off x="3857535" y="2884568"/>
            <a:ext cx="1479892" cy="246221"/>
          </a:xfrm>
          <a:prstGeom prst="rect">
            <a:avLst/>
          </a:prstGeom>
        </p:spPr>
        <p:txBody>
          <a:bodyPr wrap="none">
            <a:spAutoFit/>
          </a:bodyPr>
          <a:lstStyle/>
          <a:p>
            <a:r>
              <a:rPr lang="ru-RU" altLang="ru-RU" sz="1000" dirty="0"/>
              <a:t>Размножение бактерий</a:t>
            </a:r>
            <a:endParaRPr lang="ru-RU" sz="1000" dirty="0"/>
          </a:p>
        </p:txBody>
      </p:sp>
      <p:sp>
        <p:nvSpPr>
          <p:cNvPr id="13" name="Прямоугольник 12"/>
          <p:cNvSpPr/>
          <p:nvPr/>
        </p:nvSpPr>
        <p:spPr>
          <a:xfrm>
            <a:off x="3807528" y="3191676"/>
            <a:ext cx="2292614" cy="246221"/>
          </a:xfrm>
          <a:prstGeom prst="rect">
            <a:avLst/>
          </a:prstGeom>
        </p:spPr>
        <p:txBody>
          <a:bodyPr wrap="none">
            <a:spAutoFit/>
          </a:bodyPr>
          <a:lstStyle/>
          <a:p>
            <a:pPr algn="ctr">
              <a:spcBef>
                <a:spcPct val="50000"/>
              </a:spcBef>
            </a:pPr>
            <a:r>
              <a:rPr lang="ru-RU" altLang="ru-RU" sz="1000" dirty="0">
                <a:solidFill>
                  <a:srgbClr val="FF0000"/>
                </a:solidFill>
              </a:rPr>
              <a:t>выработка  декстрана и </a:t>
            </a:r>
            <a:r>
              <a:rPr lang="ru-RU" altLang="ru-RU" sz="1000" dirty="0" err="1">
                <a:solidFill>
                  <a:srgbClr val="FF0000"/>
                </a:solidFill>
              </a:rPr>
              <a:t>фибронектина</a:t>
            </a:r>
            <a:endParaRPr lang="ru-RU" altLang="ru-RU" sz="1000" dirty="0">
              <a:solidFill>
                <a:srgbClr val="FF0000"/>
              </a:solidFill>
            </a:endParaRPr>
          </a:p>
        </p:txBody>
      </p:sp>
      <p:sp>
        <p:nvSpPr>
          <p:cNvPr id="14" name="Прямоугольник 13"/>
          <p:cNvSpPr/>
          <p:nvPr/>
        </p:nvSpPr>
        <p:spPr>
          <a:xfrm>
            <a:off x="5734999" y="5219342"/>
            <a:ext cx="3301497" cy="553998"/>
          </a:xfrm>
          <a:prstGeom prst="rect">
            <a:avLst/>
          </a:prstGeom>
        </p:spPr>
        <p:txBody>
          <a:bodyPr wrap="square">
            <a:spAutoFit/>
          </a:bodyPr>
          <a:lstStyle/>
          <a:p>
            <a:pPr lvl="0">
              <a:defRPr/>
            </a:pPr>
            <a:r>
              <a:rPr lang="ru-RU" sz="1000" dirty="0"/>
              <a:t>образование антител (специфических и ряда </a:t>
            </a:r>
            <a:r>
              <a:rPr lang="ru-RU" sz="1000" dirty="0" err="1"/>
              <a:t>аутоантител</a:t>
            </a:r>
            <a:r>
              <a:rPr lang="ru-RU" sz="1000" dirty="0"/>
              <a:t>) и иммунных комплексов (у 90–95% больных ИЭ</a:t>
            </a:r>
            <a:r>
              <a:rPr lang="ru-RU" sz="1000" dirty="0" smtClean="0"/>
              <a:t>)</a:t>
            </a:r>
            <a:endParaRPr lang="ru-RU" sz="1000" dirty="0"/>
          </a:p>
        </p:txBody>
      </p:sp>
      <p:sp>
        <p:nvSpPr>
          <p:cNvPr id="16" name="Прямоугольник 15"/>
          <p:cNvSpPr/>
          <p:nvPr/>
        </p:nvSpPr>
        <p:spPr>
          <a:xfrm>
            <a:off x="5669187" y="5922357"/>
            <a:ext cx="3151285" cy="553998"/>
          </a:xfrm>
          <a:prstGeom prst="rect">
            <a:avLst/>
          </a:prstGeom>
        </p:spPr>
        <p:txBody>
          <a:bodyPr wrap="square">
            <a:spAutoFit/>
          </a:bodyPr>
          <a:lstStyle/>
          <a:p>
            <a:pPr lvl="0">
              <a:defRPr/>
            </a:pPr>
            <a:r>
              <a:rPr lang="ru-RU" sz="1000" dirty="0"/>
              <a:t>которые способны привести </a:t>
            </a:r>
            <a:r>
              <a:rPr lang="ru-RU" sz="1000" dirty="0" smtClean="0"/>
              <a:t>к </a:t>
            </a:r>
            <a:r>
              <a:rPr lang="ru-RU" sz="1000" dirty="0" err="1" smtClean="0"/>
              <a:t>иммуновоспалительному</a:t>
            </a:r>
            <a:r>
              <a:rPr lang="ru-RU" sz="1000" dirty="0" smtClean="0"/>
              <a:t> </a:t>
            </a:r>
            <a:r>
              <a:rPr lang="ru-RU" sz="1000" dirty="0"/>
              <a:t>повреждению почек, кожных сосудов и других органов и тканей</a:t>
            </a:r>
            <a:endParaRPr lang="ru-RU" sz="1000" dirty="0"/>
          </a:p>
        </p:txBody>
      </p:sp>
      <p:sp>
        <p:nvSpPr>
          <p:cNvPr id="30" name="Line 9"/>
          <p:cNvSpPr>
            <a:spLocks noChangeShapeType="1"/>
          </p:cNvSpPr>
          <p:nvPr/>
        </p:nvSpPr>
        <p:spPr bwMode="auto">
          <a:xfrm>
            <a:off x="6588224" y="4890275"/>
            <a:ext cx="0" cy="2702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 name="Line 9"/>
          <p:cNvSpPr>
            <a:spLocks noChangeShapeType="1"/>
          </p:cNvSpPr>
          <p:nvPr/>
        </p:nvSpPr>
        <p:spPr bwMode="auto">
          <a:xfrm>
            <a:off x="6588224" y="5652140"/>
            <a:ext cx="0" cy="2702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 name="Line 9"/>
          <p:cNvSpPr>
            <a:spLocks noChangeShapeType="1"/>
          </p:cNvSpPr>
          <p:nvPr/>
        </p:nvSpPr>
        <p:spPr bwMode="auto">
          <a:xfrm>
            <a:off x="4953835" y="2645394"/>
            <a:ext cx="0" cy="2702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 name="Line 9"/>
          <p:cNvSpPr>
            <a:spLocks noChangeShapeType="1"/>
          </p:cNvSpPr>
          <p:nvPr/>
        </p:nvSpPr>
        <p:spPr bwMode="auto">
          <a:xfrm>
            <a:off x="6084167" y="4111349"/>
            <a:ext cx="410671" cy="3018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 name="Line 9"/>
          <p:cNvSpPr>
            <a:spLocks noChangeShapeType="1"/>
          </p:cNvSpPr>
          <p:nvPr/>
        </p:nvSpPr>
        <p:spPr bwMode="auto">
          <a:xfrm>
            <a:off x="4953835" y="4143004"/>
            <a:ext cx="0" cy="2702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3055161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931672668"/>
              </p:ext>
            </p:extLst>
          </p:nvPr>
        </p:nvGraphicFramePr>
        <p:xfrm>
          <a:off x="323528" y="1340768"/>
          <a:ext cx="8229600" cy="5257800"/>
        </p:xfrm>
        <a:graphic>
          <a:graphicData uri="http://schemas.openxmlformats.org/drawingml/2006/table">
            <a:tbl>
              <a:tblPr firstRow="1" firstCol="1" bandRow="1"/>
              <a:tblGrid>
                <a:gridCol w="572412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425352">
                  <a:extLst>
                    <a:ext uri="{9D8B030D-6E8A-4147-A177-3AD203B41FA5}">
                      <a16:colId xmlns:a16="http://schemas.microsoft.com/office/drawing/2014/main" val="20002"/>
                    </a:ext>
                  </a:extLst>
                </a:gridCol>
              </a:tblGrid>
              <a:tr h="0">
                <a:tc>
                  <a:txBody>
                    <a:bodyPr/>
                    <a:lstStyle/>
                    <a:p>
                      <a:pPr>
                        <a:lnSpc>
                          <a:spcPct val="115000"/>
                        </a:lnSpc>
                        <a:spcAft>
                          <a:spcPts val="0"/>
                        </a:spcAft>
                      </a:pPr>
                      <a:r>
                        <a:rPr lang="ru-RU" sz="2000" b="1" dirty="0">
                          <a:effectLst/>
                          <a:latin typeface="Calibri"/>
                          <a:ea typeface="Calibri"/>
                          <a:cs typeface="Times New Roman"/>
                        </a:rPr>
                        <a:t>В. Последующие мероприятия после медикаментозной терапии</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Calibri"/>
                          <a:ea typeface="Calibri"/>
                          <a:cs typeface="Times New Roman"/>
                        </a:rPr>
                        <a:t>Класс</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effectLst/>
                          <a:latin typeface="Calibri"/>
                          <a:ea typeface="Calibri"/>
                          <a:cs typeface="Times New Roman"/>
                        </a:rPr>
                        <a:t>Уровень</a:t>
                      </a:r>
                    </a:p>
                  </a:txBody>
                  <a:tcPr marL="51334" marR="51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ru-RU" sz="2000" dirty="0">
                          <a:effectLst/>
                          <a:latin typeface="Calibri"/>
                          <a:ea typeface="Calibri"/>
                          <a:cs typeface="Times New Roman"/>
                        </a:rPr>
                        <a:t>Повторная ТТ-ЭХОКГ и/или ЧП-ЭХОКГ рекомендованы как только появляются подозрения на новое осложнение ИЭ (новый шум, эмболия, </a:t>
                      </a:r>
                      <a:r>
                        <a:rPr lang="ru-RU" sz="2000" dirty="0" err="1">
                          <a:effectLst/>
                          <a:latin typeface="Calibri"/>
                          <a:ea typeface="Calibri"/>
                          <a:cs typeface="Times New Roman"/>
                        </a:rPr>
                        <a:t>персистирующая</a:t>
                      </a:r>
                      <a:r>
                        <a:rPr lang="ru-RU" sz="2000" dirty="0">
                          <a:effectLst/>
                          <a:latin typeface="Calibri"/>
                          <a:ea typeface="Calibri"/>
                          <a:cs typeface="Times New Roman"/>
                        </a:rPr>
                        <a:t> температура, СН, абсцесс, АВ- блок).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a:ea typeface="Calibri"/>
                          <a:cs typeface="Times New Roman"/>
                        </a:rPr>
                        <a:t>I</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Calibri"/>
                          <a:ea typeface="Calibri"/>
                          <a:cs typeface="Times New Roman"/>
                        </a:rPr>
                        <a:t>B</a:t>
                      </a:r>
                      <a:endParaRPr lang="ru-RU" sz="2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ru-RU" sz="2000" dirty="0">
                          <a:effectLst/>
                          <a:latin typeface="Calibri"/>
                          <a:ea typeface="Calibri"/>
                          <a:cs typeface="Times New Roman"/>
                        </a:rPr>
                        <a:t>Повторная ТТ-ЭХОКГ и/или ЧП-ЭХОКГ должны быть обсуждены при дальнейшем ведении неосложненного ИЭ,  для диагностики новых бессимптомных осложнений и </a:t>
                      </a:r>
                      <a:r>
                        <a:rPr lang="ru-RU" sz="2000" dirty="0" err="1">
                          <a:effectLst/>
                          <a:latin typeface="Calibri"/>
                          <a:ea typeface="Calibri"/>
                          <a:cs typeface="Times New Roman"/>
                        </a:rPr>
                        <a:t>мониторирования</a:t>
                      </a:r>
                      <a:r>
                        <a:rPr lang="ru-RU" sz="2000" dirty="0">
                          <a:effectLst/>
                          <a:latin typeface="Calibri"/>
                          <a:ea typeface="Calibri"/>
                          <a:cs typeface="Times New Roman"/>
                        </a:rPr>
                        <a:t> размера вегетаций. </a:t>
                      </a:r>
                      <a:r>
                        <a:rPr lang="ru-RU" sz="2000" dirty="0" smtClean="0">
                          <a:effectLst/>
                          <a:latin typeface="Calibri"/>
                          <a:ea typeface="Calibri"/>
                          <a:cs typeface="Times New Roman"/>
                        </a:rPr>
                        <a:t>Сроки и </a:t>
                      </a:r>
                      <a:r>
                        <a:rPr lang="ru-RU" sz="2000" dirty="0">
                          <a:effectLst/>
                          <a:latin typeface="Calibri"/>
                          <a:ea typeface="Calibri"/>
                          <a:cs typeface="Times New Roman"/>
                        </a:rPr>
                        <a:t>вид (ТТ-ЭХОКГ или ЧП-ЭХОКГ) повторного обследования зависят от первичных выводов, типа микроорганизмов и первичного ответа на терапию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effectLst/>
                          <a:latin typeface="Calibri"/>
                          <a:ea typeface="Calibri"/>
                          <a:cs typeface="Times New Roman"/>
                        </a:rPr>
                        <a:t>IIa</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a:ea typeface="Calibri"/>
                          <a:cs typeface="Times New Roman"/>
                        </a:rPr>
                        <a:t>B</a:t>
                      </a:r>
                      <a:endParaRPr lang="ru-RU"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497186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023764670"/>
              </p:ext>
            </p:extLst>
          </p:nvPr>
        </p:nvGraphicFramePr>
        <p:xfrm>
          <a:off x="179512" y="1916832"/>
          <a:ext cx="8229600" cy="3785616"/>
        </p:xfrm>
        <a:graphic>
          <a:graphicData uri="http://schemas.openxmlformats.org/drawingml/2006/table">
            <a:tbl>
              <a:tblPr firstRow="1" firstCol="1" bandRow="1"/>
              <a:tblGrid>
                <a:gridCol w="604867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244824">
                  <a:extLst>
                    <a:ext uri="{9D8B030D-6E8A-4147-A177-3AD203B41FA5}">
                      <a16:colId xmlns:a16="http://schemas.microsoft.com/office/drawing/2014/main" val="20002"/>
                    </a:ext>
                  </a:extLst>
                </a:gridCol>
              </a:tblGrid>
              <a:tr h="0">
                <a:tc>
                  <a:txBody>
                    <a:bodyPr/>
                    <a:lstStyle/>
                    <a:p>
                      <a:pPr>
                        <a:lnSpc>
                          <a:spcPct val="115000"/>
                        </a:lnSpc>
                        <a:spcAft>
                          <a:spcPts val="0"/>
                        </a:spcAft>
                      </a:pPr>
                      <a:r>
                        <a:rPr lang="ru-RU" sz="2400" b="1" dirty="0">
                          <a:effectLst/>
                          <a:latin typeface="Calibri"/>
                          <a:ea typeface="Calibri"/>
                          <a:cs typeface="Times New Roman"/>
                        </a:rPr>
                        <a:t>С. </a:t>
                      </a:r>
                      <a:r>
                        <a:rPr lang="ru-RU" sz="2400" b="1" dirty="0" err="1">
                          <a:effectLst/>
                          <a:latin typeface="Calibri"/>
                          <a:ea typeface="Calibri"/>
                          <a:cs typeface="Times New Roman"/>
                        </a:rPr>
                        <a:t>Интраоперационная</a:t>
                      </a:r>
                      <a:r>
                        <a:rPr lang="ru-RU" sz="2400" b="1" dirty="0">
                          <a:effectLst/>
                          <a:latin typeface="Calibri"/>
                          <a:ea typeface="Calibri"/>
                          <a:cs typeface="Times New Roman"/>
                        </a:rPr>
                        <a:t> эхокардиография</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a:effectLst/>
                          <a:latin typeface="Calibri"/>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a:effectLst/>
                          <a:latin typeface="Calibri"/>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ru-RU" sz="2400" dirty="0" err="1">
                          <a:effectLst/>
                          <a:latin typeface="Calibri"/>
                          <a:ea typeface="Calibri"/>
                          <a:cs typeface="Times New Roman"/>
                        </a:rPr>
                        <a:t>Интраоперационная</a:t>
                      </a:r>
                      <a:r>
                        <a:rPr lang="ru-RU" sz="2400" dirty="0">
                          <a:effectLst/>
                          <a:latin typeface="Calibri"/>
                          <a:ea typeface="Calibri"/>
                          <a:cs typeface="Times New Roman"/>
                        </a:rPr>
                        <a:t> эхокардиография рекомендована при всех случаях ИЭ, требующих хирургического вмешательства.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Calibri"/>
                          <a:ea typeface="Calibri"/>
                          <a:cs typeface="Times New Roman"/>
                        </a:rPr>
                        <a:t>I</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a:effectLst/>
                          <a:latin typeface="Calibri"/>
                          <a:ea typeface="Calibri"/>
                          <a:cs typeface="Times New Roman"/>
                        </a:rPr>
                        <a:t>B</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en-US" sz="2400" b="1" dirty="0">
                          <a:effectLst/>
                          <a:latin typeface="Calibri"/>
                          <a:ea typeface="Calibri"/>
                          <a:cs typeface="Times New Roman"/>
                        </a:rPr>
                        <a:t>D</a:t>
                      </a:r>
                      <a:r>
                        <a:rPr lang="ru-RU" sz="2400" b="1" dirty="0">
                          <a:effectLst/>
                          <a:latin typeface="Calibri"/>
                          <a:ea typeface="Calibri"/>
                          <a:cs typeface="Times New Roman"/>
                        </a:rPr>
                        <a:t>. После завершения терапии</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dirty="0">
                          <a:effectLst/>
                          <a:latin typeface="Calibri"/>
                          <a:ea typeface="Calibri"/>
                          <a:cs typeface="Times New Roman"/>
                        </a:rPr>
                        <a:t> </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400" b="1">
                          <a:effectLst/>
                          <a:latin typeface="Calibri"/>
                          <a:ea typeface="Calibri"/>
                          <a:cs typeface="Times New Roman"/>
                        </a:rPr>
                        <a:t> </a:t>
                      </a:r>
                      <a:endParaRPr lang="ru-RU"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ru-RU" sz="2400" dirty="0">
                          <a:effectLst/>
                          <a:latin typeface="Calibri"/>
                          <a:ea typeface="Calibri"/>
                          <a:cs typeface="Times New Roman"/>
                        </a:rPr>
                        <a:t>ТТ-ЭХОКГ рекомендуется </a:t>
                      </a:r>
                      <a:r>
                        <a:rPr lang="ru-RU" sz="2400" dirty="0" smtClean="0">
                          <a:effectLst/>
                          <a:latin typeface="Calibri"/>
                          <a:ea typeface="Calibri"/>
                          <a:cs typeface="Times New Roman"/>
                        </a:rPr>
                        <a:t>после завершении </a:t>
                      </a:r>
                      <a:r>
                        <a:rPr lang="ru-RU" sz="2400" dirty="0">
                          <a:effectLst/>
                          <a:latin typeface="Calibri"/>
                          <a:ea typeface="Calibri"/>
                          <a:cs typeface="Times New Roman"/>
                        </a:rPr>
                        <a:t>антибактериальной терапии для оценки сердечной и клапанной морфологии и </a:t>
                      </a:r>
                      <a:r>
                        <a:rPr lang="ru-RU" sz="2400" dirty="0" err="1" smtClean="0">
                          <a:effectLst/>
                          <a:latin typeface="Calibri"/>
                          <a:ea typeface="Calibri"/>
                          <a:cs typeface="Times New Roman"/>
                        </a:rPr>
                        <a:t>функци</a:t>
                      </a:r>
                      <a:r>
                        <a:rPr lang="ru-RU" sz="2400" dirty="0" smtClean="0">
                          <a:effectLst/>
                          <a:latin typeface="Calibri"/>
                          <a:ea typeface="Calibri"/>
                          <a:cs typeface="Times New Roman"/>
                        </a:rPr>
                        <a:t>.</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Calibri"/>
                          <a:ea typeface="Calibri"/>
                          <a:cs typeface="Times New Roman"/>
                        </a:rPr>
                        <a:t>I</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Calibri"/>
                          <a:ea typeface="Calibri"/>
                          <a:cs typeface="Times New Roman"/>
                        </a:rPr>
                        <a:t>C</a:t>
                      </a:r>
                      <a:endParaRPr lang="ru-RU"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468368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endParaRPr lang="ru-RU" sz="2000" dirty="0"/>
          </a:p>
        </p:txBody>
      </p:sp>
      <p:sp>
        <p:nvSpPr>
          <p:cNvPr id="4" name="Прямоугольник 3"/>
          <p:cNvSpPr/>
          <p:nvPr/>
        </p:nvSpPr>
        <p:spPr>
          <a:xfrm>
            <a:off x="2981325" y="1003935"/>
            <a:ext cx="1704975"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Клиническое подозрение на ИЭ</a:t>
            </a:r>
          </a:p>
          <a:p>
            <a:pPr algn="ctr">
              <a:lnSpc>
                <a:spcPct val="115000"/>
              </a:lnSpc>
              <a:spcAft>
                <a:spcPts val="1000"/>
              </a:spcAft>
            </a:pPr>
            <a:r>
              <a:rPr lang="ru-RU" sz="1100" dirty="0">
                <a:effectLst/>
                <a:ea typeface="Calibri"/>
                <a:cs typeface="Times New Roman"/>
              </a:rPr>
              <a:t> </a:t>
            </a:r>
          </a:p>
        </p:txBody>
      </p:sp>
      <p:sp>
        <p:nvSpPr>
          <p:cNvPr id="5" name="Прямоугольник 4"/>
          <p:cNvSpPr/>
          <p:nvPr/>
        </p:nvSpPr>
        <p:spPr>
          <a:xfrm>
            <a:off x="3200400" y="2176145"/>
            <a:ext cx="14859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smtClean="0">
                <a:effectLst/>
                <a:ea typeface="Calibri"/>
                <a:cs typeface="Times New Roman"/>
              </a:rPr>
              <a:t>ТТ-ЭХОКГ</a:t>
            </a:r>
            <a:endParaRPr lang="ru-RU" sz="2000" dirty="0">
              <a:effectLst/>
              <a:ea typeface="Calibri"/>
              <a:cs typeface="Times New Roman"/>
            </a:endParaRPr>
          </a:p>
        </p:txBody>
      </p:sp>
      <p:sp>
        <p:nvSpPr>
          <p:cNvPr id="6" name="Прямоугольник 5"/>
          <p:cNvSpPr/>
          <p:nvPr/>
        </p:nvSpPr>
        <p:spPr>
          <a:xfrm>
            <a:off x="179512" y="2918460"/>
            <a:ext cx="1944216" cy="1396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Протез </a:t>
            </a:r>
            <a:r>
              <a:rPr lang="ru-RU" sz="2000" dirty="0" smtClean="0">
                <a:effectLst/>
                <a:ea typeface="Calibri"/>
                <a:cs typeface="Times New Roman"/>
              </a:rPr>
              <a:t>клапана</a:t>
            </a:r>
            <a:endParaRPr lang="ru-RU" sz="2000" dirty="0">
              <a:effectLst/>
              <a:ea typeface="Calibri"/>
              <a:cs typeface="Times New Roman"/>
            </a:endParaRPr>
          </a:p>
          <a:p>
            <a:pPr algn="ctr">
              <a:lnSpc>
                <a:spcPct val="115000"/>
              </a:lnSpc>
              <a:spcAft>
                <a:spcPts val="1000"/>
              </a:spcAft>
            </a:pPr>
            <a:r>
              <a:rPr lang="ru-RU" sz="2000" dirty="0">
                <a:effectLst/>
                <a:ea typeface="Calibri"/>
                <a:cs typeface="Times New Roman"/>
              </a:rPr>
              <a:t>Внутрисердечное устройство</a:t>
            </a:r>
          </a:p>
        </p:txBody>
      </p:sp>
      <p:sp>
        <p:nvSpPr>
          <p:cNvPr id="7" name="Прямоугольник 6"/>
          <p:cNvSpPr/>
          <p:nvPr/>
        </p:nvSpPr>
        <p:spPr>
          <a:xfrm>
            <a:off x="2523797" y="2918460"/>
            <a:ext cx="1571625" cy="13963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Не диагностическое ТТ-ЭХОКГ</a:t>
            </a:r>
          </a:p>
        </p:txBody>
      </p:sp>
      <p:sp>
        <p:nvSpPr>
          <p:cNvPr id="8" name="Прямоугольник 7"/>
          <p:cNvSpPr/>
          <p:nvPr/>
        </p:nvSpPr>
        <p:spPr>
          <a:xfrm>
            <a:off x="4600575" y="2914015"/>
            <a:ext cx="1228725"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Позитивная ТТ-ЭХОКГ</a:t>
            </a:r>
          </a:p>
        </p:txBody>
      </p:sp>
      <p:sp>
        <p:nvSpPr>
          <p:cNvPr id="9" name="Прямоугольник 8"/>
          <p:cNvSpPr/>
          <p:nvPr/>
        </p:nvSpPr>
        <p:spPr>
          <a:xfrm>
            <a:off x="6619875" y="2918460"/>
            <a:ext cx="1228725" cy="923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Отрицательная ТТ-ЭХОКГ</a:t>
            </a:r>
          </a:p>
        </p:txBody>
      </p:sp>
      <p:sp>
        <p:nvSpPr>
          <p:cNvPr id="10" name="Прямоугольник 9"/>
          <p:cNvSpPr/>
          <p:nvPr/>
        </p:nvSpPr>
        <p:spPr>
          <a:xfrm>
            <a:off x="5067300" y="4314825"/>
            <a:ext cx="2190750" cy="657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Клиническое подозрение на ИЭ</a:t>
            </a:r>
          </a:p>
        </p:txBody>
      </p:sp>
      <p:sp>
        <p:nvSpPr>
          <p:cNvPr id="11" name="Прямоугольник 10"/>
          <p:cNvSpPr/>
          <p:nvPr/>
        </p:nvSpPr>
        <p:spPr>
          <a:xfrm>
            <a:off x="4419600" y="5324475"/>
            <a:ext cx="112395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высокое</a:t>
            </a:r>
          </a:p>
        </p:txBody>
      </p:sp>
      <p:sp>
        <p:nvSpPr>
          <p:cNvPr id="12" name="Прямоугольник 11"/>
          <p:cNvSpPr/>
          <p:nvPr/>
        </p:nvSpPr>
        <p:spPr>
          <a:xfrm>
            <a:off x="5981700" y="5324475"/>
            <a:ext cx="1123950" cy="409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низкое</a:t>
            </a:r>
          </a:p>
        </p:txBody>
      </p:sp>
      <p:sp>
        <p:nvSpPr>
          <p:cNvPr id="13" name="Прямоугольник 12"/>
          <p:cNvSpPr/>
          <p:nvPr/>
        </p:nvSpPr>
        <p:spPr>
          <a:xfrm>
            <a:off x="6219825" y="6057900"/>
            <a:ext cx="800100" cy="542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стоп</a:t>
            </a:r>
          </a:p>
        </p:txBody>
      </p:sp>
      <p:sp>
        <p:nvSpPr>
          <p:cNvPr id="14" name="Прямоугольник 13"/>
          <p:cNvSpPr/>
          <p:nvPr/>
        </p:nvSpPr>
        <p:spPr>
          <a:xfrm>
            <a:off x="1952625" y="6105525"/>
            <a:ext cx="1457325" cy="542925"/>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2000" dirty="0">
                <a:solidFill>
                  <a:schemeClr val="bg1"/>
                </a:solidFill>
                <a:effectLst/>
                <a:latin typeface="Calibri"/>
                <a:ea typeface="Calibri"/>
                <a:cs typeface="Times New Roman"/>
              </a:rPr>
              <a:t>ЧП-ЭХОКГ</a:t>
            </a:r>
          </a:p>
        </p:txBody>
      </p:sp>
      <p:cxnSp>
        <p:nvCxnSpPr>
          <p:cNvPr id="15" name="Прямая со стрелкой 14"/>
          <p:cNvCxnSpPr/>
          <p:nvPr/>
        </p:nvCxnSpPr>
        <p:spPr>
          <a:xfrm>
            <a:off x="3962400" y="1704975"/>
            <a:ext cx="0" cy="276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1295400" y="4114800"/>
            <a:ext cx="1314450" cy="1800225"/>
          </a:xfrm>
          <a:prstGeom prst="straightConnector1">
            <a:avLst/>
          </a:prstGeom>
          <a:noFill/>
          <a:ln w="9525" cap="flat" cmpd="sng" algn="ctr">
            <a:solidFill>
              <a:srgbClr val="4F81BD">
                <a:shade val="95000"/>
                <a:satMod val="105000"/>
              </a:srgbClr>
            </a:solidFill>
            <a:prstDash val="solid"/>
            <a:tailEnd type="arrow"/>
          </a:ln>
          <a:effectLst/>
        </p:spPr>
      </p:cxnSp>
      <p:cxnSp>
        <p:nvCxnSpPr>
          <p:cNvPr id="17" name="Прямая со стрелкой 16"/>
          <p:cNvCxnSpPr/>
          <p:nvPr/>
        </p:nvCxnSpPr>
        <p:spPr>
          <a:xfrm>
            <a:off x="3267075" y="4038600"/>
            <a:ext cx="0" cy="1695450"/>
          </a:xfrm>
          <a:prstGeom prst="straightConnector1">
            <a:avLst/>
          </a:prstGeom>
          <a:noFill/>
          <a:ln w="9525" cap="flat" cmpd="sng" algn="ctr">
            <a:solidFill>
              <a:srgbClr val="4F81BD">
                <a:shade val="95000"/>
                <a:satMod val="105000"/>
              </a:srgbClr>
            </a:solidFill>
            <a:prstDash val="solid"/>
            <a:tailEnd type="arrow"/>
          </a:ln>
          <a:effectLst/>
        </p:spPr>
      </p:cxnSp>
      <p:cxnSp>
        <p:nvCxnSpPr>
          <p:cNvPr id="18" name="Прямая со стрелкой 17"/>
          <p:cNvCxnSpPr/>
          <p:nvPr/>
        </p:nvCxnSpPr>
        <p:spPr>
          <a:xfrm flipH="1">
            <a:off x="3467100" y="3952875"/>
            <a:ext cx="1409700" cy="1733550"/>
          </a:xfrm>
          <a:prstGeom prst="straightConnector1">
            <a:avLst/>
          </a:prstGeom>
          <a:noFill/>
          <a:ln w="9525" cap="flat" cmpd="sng" algn="ctr">
            <a:solidFill>
              <a:srgbClr val="4F81BD">
                <a:shade val="95000"/>
                <a:satMod val="105000"/>
              </a:srgbClr>
            </a:solidFill>
            <a:prstDash val="solid"/>
            <a:tailEnd type="arrow"/>
          </a:ln>
          <a:effectLst/>
        </p:spPr>
      </p:cxnSp>
      <p:cxnSp>
        <p:nvCxnSpPr>
          <p:cNvPr id="19" name="Прямая со стрелкой 18"/>
          <p:cNvCxnSpPr/>
          <p:nvPr/>
        </p:nvCxnSpPr>
        <p:spPr>
          <a:xfrm>
            <a:off x="6686550" y="3952875"/>
            <a:ext cx="0" cy="248285"/>
          </a:xfrm>
          <a:prstGeom prst="straightConnector1">
            <a:avLst/>
          </a:prstGeom>
          <a:noFill/>
          <a:ln w="9525" cap="flat" cmpd="sng" algn="ctr">
            <a:solidFill>
              <a:srgbClr val="4F81BD">
                <a:shade val="95000"/>
                <a:satMod val="105000"/>
              </a:srgbClr>
            </a:solidFill>
            <a:prstDash val="solid"/>
            <a:tailEnd type="arrow"/>
          </a:ln>
          <a:effectLst/>
        </p:spPr>
      </p:cxnSp>
      <p:cxnSp>
        <p:nvCxnSpPr>
          <p:cNvPr id="20" name="Прямая со стрелкой 19"/>
          <p:cNvCxnSpPr/>
          <p:nvPr/>
        </p:nvCxnSpPr>
        <p:spPr>
          <a:xfrm>
            <a:off x="6534150" y="5734050"/>
            <a:ext cx="0" cy="276225"/>
          </a:xfrm>
          <a:prstGeom prst="straightConnector1">
            <a:avLst/>
          </a:prstGeom>
          <a:noFill/>
          <a:ln w="9525" cap="flat" cmpd="sng" algn="ctr">
            <a:solidFill>
              <a:srgbClr val="4F81BD">
                <a:shade val="95000"/>
                <a:satMod val="105000"/>
              </a:srgbClr>
            </a:solidFill>
            <a:prstDash val="solid"/>
            <a:tailEnd type="arrow"/>
          </a:ln>
          <a:effectLst/>
        </p:spPr>
      </p:cxnSp>
      <p:cxnSp>
        <p:nvCxnSpPr>
          <p:cNvPr id="21" name="Прямая со стрелкой 20"/>
          <p:cNvCxnSpPr/>
          <p:nvPr/>
        </p:nvCxnSpPr>
        <p:spPr>
          <a:xfrm flipH="1">
            <a:off x="3609975" y="5581650"/>
            <a:ext cx="828675" cy="590550"/>
          </a:xfrm>
          <a:prstGeom prst="straightConnector1">
            <a:avLst/>
          </a:prstGeom>
          <a:noFill/>
          <a:ln w="9525" cap="flat" cmpd="sng" algn="ctr">
            <a:solidFill>
              <a:srgbClr val="4F81BD">
                <a:shade val="95000"/>
                <a:satMod val="105000"/>
              </a:srgbClr>
            </a:solidFill>
            <a:prstDash val="solid"/>
            <a:tailEnd type="arrow"/>
          </a:ln>
          <a:effectLst/>
        </p:spPr>
      </p:cxnSp>
      <p:cxnSp>
        <p:nvCxnSpPr>
          <p:cNvPr id="22" name="Прямая соединительная линия 21"/>
          <p:cNvCxnSpPr/>
          <p:nvPr/>
        </p:nvCxnSpPr>
        <p:spPr>
          <a:xfrm flipV="1">
            <a:off x="1695450" y="2657475"/>
            <a:ext cx="4286250" cy="19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1447800" y="2676525"/>
            <a:ext cx="24765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3409315" y="2676525"/>
            <a:ext cx="635" cy="238125"/>
          </a:xfrm>
          <a:prstGeom prst="straightConnector1">
            <a:avLst/>
          </a:prstGeom>
          <a:noFill/>
          <a:ln w="9525" cap="flat" cmpd="sng" algn="ctr">
            <a:solidFill>
              <a:srgbClr val="4F81BD">
                <a:shade val="95000"/>
                <a:satMod val="105000"/>
              </a:srgbClr>
            </a:solidFill>
            <a:prstDash val="solid"/>
            <a:tailEnd type="arrow"/>
          </a:ln>
          <a:effectLst/>
        </p:spPr>
      </p:cxnSp>
      <p:cxnSp>
        <p:nvCxnSpPr>
          <p:cNvPr id="25" name="Прямая со стрелкой 24"/>
          <p:cNvCxnSpPr/>
          <p:nvPr/>
        </p:nvCxnSpPr>
        <p:spPr>
          <a:xfrm>
            <a:off x="5143500" y="2638425"/>
            <a:ext cx="0" cy="276225"/>
          </a:xfrm>
          <a:prstGeom prst="straightConnector1">
            <a:avLst/>
          </a:prstGeom>
          <a:noFill/>
          <a:ln w="9525" cap="flat" cmpd="sng" algn="ctr">
            <a:solidFill>
              <a:srgbClr val="4F81BD">
                <a:shade val="95000"/>
                <a:satMod val="105000"/>
              </a:srgbClr>
            </a:solidFill>
            <a:prstDash val="solid"/>
            <a:tailEnd type="arrow"/>
          </a:ln>
          <a:effectLst/>
        </p:spPr>
      </p:cxnSp>
      <p:cxnSp>
        <p:nvCxnSpPr>
          <p:cNvPr id="26" name="Прямая со стрелкой 25"/>
          <p:cNvCxnSpPr/>
          <p:nvPr/>
        </p:nvCxnSpPr>
        <p:spPr>
          <a:xfrm>
            <a:off x="6096000" y="2676525"/>
            <a:ext cx="323850" cy="152400"/>
          </a:xfrm>
          <a:prstGeom prst="straightConnector1">
            <a:avLst/>
          </a:prstGeom>
          <a:noFill/>
          <a:ln w="9525" cap="flat" cmpd="sng" algn="ctr">
            <a:solidFill>
              <a:srgbClr val="4F81BD">
                <a:shade val="95000"/>
                <a:satMod val="105000"/>
              </a:srgbClr>
            </a:solidFill>
            <a:prstDash val="solid"/>
            <a:tailEnd type="arrow"/>
          </a:ln>
          <a:effectLst/>
        </p:spPr>
      </p:cxnSp>
      <p:cxnSp>
        <p:nvCxnSpPr>
          <p:cNvPr id="27" name="Прямая соединительная линия 26"/>
          <p:cNvCxnSpPr/>
          <p:nvPr/>
        </p:nvCxnSpPr>
        <p:spPr>
          <a:xfrm flipV="1">
            <a:off x="5428615" y="5105400"/>
            <a:ext cx="1304925" cy="9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5067300" y="5162550"/>
            <a:ext cx="361950" cy="161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6219825" y="4972050"/>
            <a:ext cx="0" cy="142875"/>
          </a:xfrm>
          <a:prstGeom prst="straightConnector1">
            <a:avLst/>
          </a:prstGeom>
          <a:noFill/>
          <a:ln w="9525" cap="flat" cmpd="sng" algn="ctr">
            <a:solidFill>
              <a:srgbClr val="4F81BD">
                <a:shade val="95000"/>
                <a:satMod val="105000"/>
              </a:srgbClr>
            </a:solidFill>
            <a:prstDash val="solid"/>
            <a:tailEnd type="arrow"/>
          </a:ln>
          <a:effectLst/>
        </p:spPr>
      </p:cxnSp>
      <p:cxnSp>
        <p:nvCxnSpPr>
          <p:cNvPr id="30" name="Прямая со стрелкой 29"/>
          <p:cNvCxnSpPr/>
          <p:nvPr/>
        </p:nvCxnSpPr>
        <p:spPr>
          <a:xfrm>
            <a:off x="6534150" y="5162550"/>
            <a:ext cx="0" cy="161925"/>
          </a:xfrm>
          <a:prstGeom prst="straightConnector1">
            <a:avLst/>
          </a:prstGeom>
          <a:noFill/>
          <a:ln w="9525" cap="flat" cmpd="sng" algn="ctr">
            <a:solidFill>
              <a:srgbClr val="4F81BD">
                <a:shade val="95000"/>
                <a:satMod val="105000"/>
              </a:srgbClr>
            </a:solidFill>
            <a:prstDash val="solid"/>
            <a:tailEnd type="arrow"/>
          </a:ln>
          <a:effectLst/>
        </p:spPr>
      </p:cxnSp>
      <p:cxnSp>
        <p:nvCxnSpPr>
          <p:cNvPr id="31" name="Прямая со стрелкой 30"/>
          <p:cNvCxnSpPr/>
          <p:nvPr/>
        </p:nvCxnSpPr>
        <p:spPr>
          <a:xfrm>
            <a:off x="4419600" y="2162175"/>
            <a:ext cx="0" cy="276225"/>
          </a:xfrm>
          <a:prstGeom prst="straightConnector1">
            <a:avLst/>
          </a:prstGeom>
          <a:noFill/>
          <a:ln w="9525" cap="flat" cmpd="sng" algn="ctr">
            <a:solidFill>
              <a:srgbClr val="4F81BD">
                <a:shade val="95000"/>
                <a:satMod val="105000"/>
              </a:srgbClr>
            </a:solidFill>
            <a:prstDash val="solid"/>
            <a:tailEnd type="arrow"/>
          </a:ln>
          <a:effectLst/>
        </p:spPr>
      </p:cxnSp>
      <p:sp>
        <p:nvSpPr>
          <p:cNvPr id="32" name="Rectangle 2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3" name="Rectangle 31"/>
          <p:cNvSpPr>
            <a:spLocks noChangeArrowheads="1"/>
          </p:cNvSpPr>
          <p:nvPr/>
        </p:nvSpPr>
        <p:spPr bwMode="auto">
          <a:xfrm>
            <a:off x="0" y="316468"/>
            <a:ext cx="80368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Показания для проведения ЭХОКГ при подозрении на ИЭ</a:t>
            </a: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34" name="Rectangle 42"/>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9385266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pPr lvl="0"/>
            <a:r>
              <a:rPr lang="ru-RU" b="1" dirty="0" smtClean="0">
                <a:solidFill>
                  <a:srgbClr val="FF0000"/>
                </a:solidFill>
                <a:latin typeface="Calibri" pitchFamily="34" charset="0"/>
                <a:ea typeface="Calibri" pitchFamily="34" charset="0"/>
                <a:cs typeface="Times New Roman" pitchFamily="18" charset="0"/>
              </a:rPr>
              <a:t>Показания </a:t>
            </a:r>
            <a:r>
              <a:rPr lang="ru-RU" b="1" dirty="0">
                <a:solidFill>
                  <a:srgbClr val="FF0000"/>
                </a:solidFill>
                <a:latin typeface="Calibri" pitchFamily="34" charset="0"/>
                <a:ea typeface="Calibri" pitchFamily="34" charset="0"/>
                <a:cs typeface="Times New Roman" pitchFamily="18" charset="0"/>
              </a:rPr>
              <a:t>для проведения ЭХОКГ при подозрении на ИЭ</a:t>
            </a:r>
            <a:r>
              <a:rPr lang="ru-RU" dirty="0">
                <a:solidFill>
                  <a:srgbClr val="FF0000"/>
                </a:solidFill>
                <a:latin typeface="Arial" pitchFamily="34" charset="0"/>
                <a:cs typeface="Arial" pitchFamily="34" charset="0"/>
              </a:rPr>
              <a:t/>
            </a:r>
            <a:br>
              <a:rPr lang="ru-RU" dirty="0">
                <a:solidFill>
                  <a:srgbClr val="FF0000"/>
                </a:solidFill>
                <a:latin typeface="Arial" pitchFamily="34" charset="0"/>
                <a:cs typeface="Arial" pitchFamily="34" charset="0"/>
              </a:rPr>
            </a:br>
            <a:endParaRPr lang="ru-RU" dirty="0"/>
          </a:p>
        </p:txBody>
      </p:sp>
      <p:sp>
        <p:nvSpPr>
          <p:cNvPr id="3" name="Объект 2"/>
          <p:cNvSpPr>
            <a:spLocks noGrp="1"/>
          </p:cNvSpPr>
          <p:nvPr>
            <p:ph idx="1"/>
          </p:nvPr>
        </p:nvSpPr>
        <p:spPr>
          <a:xfrm>
            <a:off x="251520" y="2492896"/>
            <a:ext cx="8435280" cy="3633267"/>
          </a:xfrm>
        </p:spPr>
        <p:txBody>
          <a:bodyPr>
            <a:normAutofit fontScale="92500" lnSpcReduction="10000"/>
          </a:bodyPr>
          <a:lstStyle/>
          <a:p>
            <a:r>
              <a:rPr lang="ru-RU" dirty="0"/>
              <a:t>Если исходная </a:t>
            </a:r>
            <a:r>
              <a:rPr lang="ru-RU" dirty="0" err="1"/>
              <a:t>ЧПЭхоКГ</a:t>
            </a:r>
            <a:r>
              <a:rPr lang="ru-RU" dirty="0"/>
              <a:t> отрицательна, но высокая степень </a:t>
            </a:r>
            <a:r>
              <a:rPr lang="ru-RU" dirty="0" smtClean="0"/>
              <a:t>подозрения </a:t>
            </a:r>
            <a:r>
              <a:rPr lang="ru-RU" dirty="0"/>
              <a:t>ИЭ сохраняется, повторить </a:t>
            </a:r>
            <a:r>
              <a:rPr lang="ru-RU" dirty="0" err="1"/>
              <a:t>ТЭхоКГ</a:t>
            </a:r>
            <a:r>
              <a:rPr lang="ru-RU" dirty="0"/>
              <a:t> и/или </a:t>
            </a:r>
            <a:r>
              <a:rPr lang="ru-RU" dirty="0" err="1" smtClean="0"/>
              <a:t>ЧПЭхоКГ</a:t>
            </a:r>
            <a:r>
              <a:rPr lang="ru-RU" dirty="0" smtClean="0"/>
              <a:t> </a:t>
            </a:r>
            <a:r>
              <a:rPr lang="ru-RU" dirty="0"/>
              <a:t>в течение 5-7 </a:t>
            </a:r>
            <a:r>
              <a:rPr lang="ru-RU" dirty="0" smtClean="0"/>
              <a:t>дней</a:t>
            </a:r>
          </a:p>
          <a:p>
            <a:r>
              <a:rPr lang="ru-RU" dirty="0"/>
              <a:t>примечание: </a:t>
            </a:r>
            <a:r>
              <a:rPr lang="ru-RU" dirty="0" smtClean="0"/>
              <a:t>«а» </a:t>
            </a:r>
            <a:r>
              <a:rPr lang="ru-RU" dirty="0" err="1" smtClean="0"/>
              <a:t>ЧПЭхоКГ</a:t>
            </a:r>
            <a:r>
              <a:rPr lang="ru-RU" dirty="0" smtClean="0"/>
              <a:t> </a:t>
            </a:r>
            <a:r>
              <a:rPr lang="ru-RU" dirty="0"/>
              <a:t>не обязательна при изолированном </a:t>
            </a:r>
            <a:r>
              <a:rPr lang="ru-RU" dirty="0" smtClean="0"/>
              <a:t>правостороннем </a:t>
            </a:r>
            <a:r>
              <a:rPr lang="ru-RU" dirty="0"/>
              <a:t>ЭНК при хорошем качестве </a:t>
            </a:r>
            <a:r>
              <a:rPr lang="ru-RU" dirty="0" err="1"/>
              <a:t>ТЭхоКГ</a:t>
            </a:r>
            <a:r>
              <a:rPr lang="ru-RU" dirty="0"/>
              <a:t> и </a:t>
            </a:r>
            <a:r>
              <a:rPr lang="ru-RU" dirty="0" smtClean="0"/>
              <a:t>однозначных ЭХОКГ данных</a:t>
            </a:r>
            <a:r>
              <a:rPr lang="ru-RU" dirty="0"/>
              <a:t>.</a:t>
            </a:r>
          </a:p>
          <a:p>
            <a:endParaRPr lang="ru-RU" dirty="0"/>
          </a:p>
          <a:p>
            <a:endParaRPr lang="ru-RU" dirty="0"/>
          </a:p>
        </p:txBody>
      </p:sp>
    </p:spTree>
    <p:extLst>
      <p:ext uri="{BB962C8B-B14F-4D97-AF65-F5344CB8AC3E}">
        <p14:creationId xmlns:p14="http://schemas.microsoft.com/office/powerpoint/2010/main" val="69002901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Анатомические и ЭХОКГ определения</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301872683"/>
              </p:ext>
            </p:extLst>
          </p:nvPr>
        </p:nvGraphicFramePr>
        <p:xfrm>
          <a:off x="0" y="1196752"/>
          <a:ext cx="8820471" cy="6465015"/>
        </p:xfrm>
        <a:graphic>
          <a:graphicData uri="http://schemas.openxmlformats.org/drawingml/2006/table">
            <a:tbl>
              <a:tblPr firstRow="1" bandRow="1">
                <a:tableStyleId>{5C22544A-7EE6-4342-B048-85BDC9FD1C3A}</a:tableStyleId>
              </a:tblPr>
              <a:tblGrid>
                <a:gridCol w="2940157">
                  <a:extLst>
                    <a:ext uri="{9D8B030D-6E8A-4147-A177-3AD203B41FA5}">
                      <a16:colId xmlns:a16="http://schemas.microsoft.com/office/drawing/2014/main" val="20000"/>
                    </a:ext>
                  </a:extLst>
                </a:gridCol>
                <a:gridCol w="2940157">
                  <a:extLst>
                    <a:ext uri="{9D8B030D-6E8A-4147-A177-3AD203B41FA5}">
                      <a16:colId xmlns:a16="http://schemas.microsoft.com/office/drawing/2014/main" val="20001"/>
                    </a:ext>
                  </a:extLst>
                </a:gridCol>
                <a:gridCol w="2940157">
                  <a:extLst>
                    <a:ext uri="{9D8B030D-6E8A-4147-A177-3AD203B41FA5}">
                      <a16:colId xmlns:a16="http://schemas.microsoft.com/office/drawing/2014/main" val="20002"/>
                    </a:ext>
                  </a:extLst>
                </a:gridCol>
              </a:tblGrid>
              <a:tr h="409063">
                <a:tc>
                  <a:txBody>
                    <a:bodyPr/>
                    <a:lstStyle/>
                    <a:p>
                      <a:endParaRPr lang="ru-RU" sz="2000" dirty="0"/>
                    </a:p>
                  </a:txBody>
                  <a:tcPr/>
                </a:tc>
                <a:tc>
                  <a:txBody>
                    <a:bodyPr/>
                    <a:lstStyle/>
                    <a:p>
                      <a:r>
                        <a:rPr lang="ru-RU" sz="2000" dirty="0" smtClean="0"/>
                        <a:t>Хирургия/вскрытие</a:t>
                      </a:r>
                      <a:endParaRPr lang="ru-RU" sz="2000" dirty="0"/>
                    </a:p>
                  </a:txBody>
                  <a:tcPr/>
                </a:tc>
                <a:tc>
                  <a:txBody>
                    <a:bodyPr/>
                    <a:lstStyle/>
                    <a:p>
                      <a:r>
                        <a:rPr lang="ru-RU" sz="2000" dirty="0" err="1" smtClean="0"/>
                        <a:t>Эхокг</a:t>
                      </a:r>
                      <a:endParaRPr lang="ru-RU" sz="2000" dirty="0"/>
                    </a:p>
                  </a:txBody>
                  <a:tcPr/>
                </a:tc>
                <a:extLst>
                  <a:ext uri="{0D108BD9-81ED-4DB2-BD59-A6C34878D82A}">
                    <a16:rowId xmlns:a16="http://schemas.microsoft.com/office/drawing/2014/main" val="10000"/>
                  </a:ext>
                </a:extLst>
              </a:tr>
              <a:tr h="3407361">
                <a:tc>
                  <a:txBody>
                    <a:bodyPr/>
                    <a:lstStyle/>
                    <a:p>
                      <a:r>
                        <a:rPr lang="ru-RU" sz="2000" dirty="0" smtClean="0"/>
                        <a:t>вегетации</a:t>
                      </a:r>
                      <a:endParaRPr lang="ru-RU" sz="2000" dirty="0"/>
                    </a:p>
                  </a:txBody>
                  <a:tcPr/>
                </a:tc>
                <a:tc>
                  <a:txBody>
                    <a:bodyPr/>
                    <a:lstStyle/>
                    <a:p>
                      <a:r>
                        <a:rPr lang="ru-RU" sz="2000" dirty="0" smtClean="0"/>
                        <a:t>Инфицированные массы прилегают к </a:t>
                      </a:r>
                      <a:r>
                        <a:rPr lang="ru-RU" sz="2000" dirty="0" err="1" smtClean="0"/>
                        <a:t>эндокардиальным</a:t>
                      </a:r>
                      <a:r>
                        <a:rPr lang="ru-RU" sz="2000" dirty="0" smtClean="0"/>
                        <a:t> структурам</a:t>
                      </a:r>
                    </a:p>
                    <a:p>
                      <a:r>
                        <a:rPr lang="ru-RU" sz="2000" dirty="0" smtClean="0"/>
                        <a:t>или располагаются на </a:t>
                      </a:r>
                      <a:r>
                        <a:rPr lang="ru-RU" sz="2000" dirty="0" err="1" smtClean="0"/>
                        <a:t>имлпантированном</a:t>
                      </a:r>
                      <a:r>
                        <a:rPr lang="ru-RU" sz="2000" dirty="0" smtClean="0"/>
                        <a:t> внутрисердечном материале.</a:t>
                      </a:r>
                      <a:endParaRPr lang="ru-RU" sz="2000" dirty="0"/>
                    </a:p>
                  </a:txBody>
                  <a:tcPr/>
                </a:tc>
                <a:tc>
                  <a:txBody>
                    <a:bodyPr/>
                    <a:lstStyle/>
                    <a:p>
                      <a:r>
                        <a:rPr lang="ru-RU" sz="2000" dirty="0" smtClean="0"/>
                        <a:t>Осциллирующие</a:t>
                      </a:r>
                      <a:r>
                        <a:rPr lang="ru-RU" sz="2000" baseline="0" dirty="0" smtClean="0"/>
                        <a:t> или </a:t>
                      </a:r>
                      <a:r>
                        <a:rPr lang="ru-RU" sz="2000" dirty="0" err="1" smtClean="0"/>
                        <a:t>неосциллирующие</a:t>
                      </a:r>
                      <a:endParaRPr lang="ru-RU" sz="2000" dirty="0" smtClean="0"/>
                    </a:p>
                    <a:p>
                      <a:r>
                        <a:rPr lang="ru-RU" sz="2000" dirty="0" smtClean="0"/>
                        <a:t>внутрисердечные</a:t>
                      </a:r>
                    </a:p>
                    <a:p>
                      <a:r>
                        <a:rPr lang="ru-RU" sz="2000" dirty="0" smtClean="0"/>
                        <a:t>массы на клапане или других</a:t>
                      </a:r>
                    </a:p>
                    <a:p>
                      <a:r>
                        <a:rPr lang="ru-RU" sz="2000" dirty="0" err="1" smtClean="0"/>
                        <a:t>эндокардиальных</a:t>
                      </a:r>
                      <a:r>
                        <a:rPr lang="ru-RU" sz="2000" dirty="0" smtClean="0"/>
                        <a:t> структурах, </a:t>
                      </a:r>
                    </a:p>
                    <a:p>
                      <a:r>
                        <a:rPr lang="ru-RU" sz="2000" dirty="0" smtClean="0"/>
                        <a:t>или на имплантированном внутрисердечном материале.</a:t>
                      </a:r>
                      <a:endParaRPr lang="ru-RU" sz="2000" dirty="0"/>
                    </a:p>
                  </a:txBody>
                  <a:tcPr/>
                </a:tc>
                <a:extLst>
                  <a:ext uri="{0D108BD9-81ED-4DB2-BD59-A6C34878D82A}">
                    <a16:rowId xmlns:a16="http://schemas.microsoft.com/office/drawing/2014/main" val="10001"/>
                  </a:ext>
                </a:extLst>
              </a:tr>
              <a:tr h="2611712">
                <a:tc>
                  <a:txBody>
                    <a:bodyPr/>
                    <a:lstStyle/>
                    <a:p>
                      <a:r>
                        <a:rPr lang="ru-RU" sz="2000" dirty="0" smtClean="0"/>
                        <a:t>абсцесс</a:t>
                      </a:r>
                      <a:endParaRPr lang="ru-RU" sz="2000" dirty="0"/>
                    </a:p>
                  </a:txBody>
                  <a:tcPr/>
                </a:tc>
                <a:tc>
                  <a:txBody>
                    <a:bodyPr/>
                    <a:lstStyle/>
                    <a:p>
                      <a:r>
                        <a:rPr lang="ru-RU" sz="2000" dirty="0" err="1" smtClean="0"/>
                        <a:t>Периклапанная</a:t>
                      </a:r>
                      <a:r>
                        <a:rPr lang="ru-RU" sz="2000" baseline="0" dirty="0" smtClean="0"/>
                        <a:t> полость с </a:t>
                      </a:r>
                      <a:r>
                        <a:rPr lang="ru-RU" sz="2000" baseline="0" dirty="0" err="1" smtClean="0"/>
                        <a:t>некротизированным</a:t>
                      </a:r>
                      <a:r>
                        <a:rPr lang="ru-RU" sz="2000" baseline="0" dirty="0" smtClean="0"/>
                        <a:t> и гнойный материалом, не сообщающаяся с </a:t>
                      </a:r>
                      <a:r>
                        <a:rPr lang="ru-RU" sz="2000" baseline="0" dirty="0" smtClean="0">
                          <a:solidFill>
                            <a:schemeClr val="tx1"/>
                          </a:solidFill>
                        </a:rPr>
                        <a:t>сердечно-сосудистым просветом</a:t>
                      </a:r>
                      <a:endParaRPr lang="ru-RU" sz="2000" dirty="0">
                        <a:solidFill>
                          <a:schemeClr val="tx1"/>
                        </a:solidFill>
                      </a:endParaRPr>
                    </a:p>
                  </a:txBody>
                  <a:tcPr/>
                </a:tc>
                <a:tc>
                  <a:txBody>
                    <a:bodyPr/>
                    <a:lstStyle/>
                    <a:p>
                      <a:r>
                        <a:rPr lang="ru-RU" sz="2000" dirty="0" smtClean="0"/>
                        <a:t>Утолщенная негомогенная </a:t>
                      </a:r>
                      <a:r>
                        <a:rPr lang="ru-RU" sz="2000" dirty="0" err="1" smtClean="0"/>
                        <a:t>околоклапанная</a:t>
                      </a:r>
                      <a:r>
                        <a:rPr lang="ru-RU" sz="2000" baseline="0" dirty="0" smtClean="0"/>
                        <a:t> область </a:t>
                      </a:r>
                      <a:r>
                        <a:rPr lang="ru-RU" sz="2000" b="0" i="0" u="none" strike="noStrike" kern="1200" baseline="0" dirty="0" smtClean="0">
                          <a:solidFill>
                            <a:schemeClr val="dk1"/>
                          </a:solidFill>
                          <a:latin typeface="+mn-lt"/>
                          <a:ea typeface="+mn-ea"/>
                          <a:cs typeface="+mn-cs"/>
                        </a:rPr>
                        <a:t>с </a:t>
                      </a:r>
                      <a:r>
                        <a:rPr lang="ru-RU" sz="2000" b="0" i="0" u="none" strike="noStrike" kern="1200" baseline="0" dirty="0" err="1" smtClean="0">
                          <a:solidFill>
                            <a:schemeClr val="dk1"/>
                          </a:solidFill>
                          <a:latin typeface="+mn-lt"/>
                          <a:ea typeface="+mn-ea"/>
                          <a:cs typeface="+mn-cs"/>
                        </a:rPr>
                        <a:t>эхоплотным</a:t>
                      </a:r>
                      <a:r>
                        <a:rPr lang="ru-RU" sz="2000" b="0" i="0" u="none" strike="noStrike" kern="1200" baseline="0" dirty="0" smtClean="0">
                          <a:solidFill>
                            <a:schemeClr val="dk1"/>
                          </a:solidFill>
                          <a:latin typeface="+mn-lt"/>
                          <a:ea typeface="+mn-ea"/>
                          <a:cs typeface="+mn-cs"/>
                        </a:rPr>
                        <a:t> или </a:t>
                      </a:r>
                      <a:r>
                        <a:rPr lang="ru-RU" sz="2000" b="0" i="0" u="none" strike="noStrike" kern="1200" baseline="0" dirty="0" err="1" smtClean="0">
                          <a:solidFill>
                            <a:schemeClr val="dk1"/>
                          </a:solidFill>
                          <a:latin typeface="+mn-lt"/>
                          <a:ea typeface="+mn-ea"/>
                          <a:cs typeface="+mn-cs"/>
                        </a:rPr>
                        <a:t>эхопросветленным</a:t>
                      </a:r>
                      <a:r>
                        <a:rPr lang="ru-RU" sz="2000" b="0" i="0" u="none" strike="noStrike" kern="1200" baseline="0" dirty="0" smtClean="0">
                          <a:solidFill>
                            <a:schemeClr val="dk1"/>
                          </a:solidFill>
                          <a:latin typeface="+mn-lt"/>
                          <a:ea typeface="+mn-ea"/>
                          <a:cs typeface="+mn-cs"/>
                        </a:rPr>
                        <a:t> образованием 	</a:t>
                      </a:r>
                      <a:endParaRPr lang="ru-RU"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426139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Анатомические и ЭХОКГ определения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589809216"/>
              </p:ext>
            </p:extLst>
          </p:nvPr>
        </p:nvGraphicFramePr>
        <p:xfrm>
          <a:off x="395536" y="1340768"/>
          <a:ext cx="8229600" cy="585216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ru-RU" sz="2000" dirty="0"/>
                    </a:p>
                  </a:txBody>
                  <a:tcPr/>
                </a:tc>
                <a:tc>
                  <a:txBody>
                    <a:bodyPr/>
                    <a:lstStyle/>
                    <a:p>
                      <a:r>
                        <a:rPr lang="ru-RU" sz="2000" dirty="0" smtClean="0"/>
                        <a:t>Хирургия/</a:t>
                      </a:r>
                      <a:r>
                        <a:rPr lang="ru-RU" sz="2000" dirty="0" err="1" smtClean="0"/>
                        <a:t>вкрытие</a:t>
                      </a:r>
                      <a:endParaRPr lang="ru-RU" sz="2000" dirty="0"/>
                    </a:p>
                  </a:txBody>
                  <a:tcPr/>
                </a:tc>
                <a:tc>
                  <a:txBody>
                    <a:bodyPr/>
                    <a:lstStyle/>
                    <a:p>
                      <a:r>
                        <a:rPr lang="ru-RU" sz="2000" dirty="0" err="1" smtClean="0"/>
                        <a:t>Эхокг</a:t>
                      </a:r>
                      <a:endParaRPr lang="ru-RU" sz="2000" dirty="0"/>
                    </a:p>
                  </a:txBody>
                  <a:tcPr/>
                </a:tc>
                <a:extLst>
                  <a:ext uri="{0D108BD9-81ED-4DB2-BD59-A6C34878D82A}">
                    <a16:rowId xmlns:a16="http://schemas.microsoft.com/office/drawing/2014/main" val="10000"/>
                  </a:ext>
                </a:extLst>
              </a:tr>
              <a:tr h="370840">
                <a:tc>
                  <a:txBody>
                    <a:bodyPr/>
                    <a:lstStyle/>
                    <a:p>
                      <a:r>
                        <a:rPr lang="ru-RU" sz="2000" dirty="0" err="1" smtClean="0"/>
                        <a:t>Псевдоаневризма</a:t>
                      </a:r>
                      <a:endParaRPr lang="ru-RU" sz="2000" dirty="0"/>
                    </a:p>
                  </a:txBody>
                  <a:tcPr/>
                </a:tc>
                <a:tc>
                  <a:txBody>
                    <a:bodyPr/>
                    <a:lstStyle/>
                    <a:p>
                      <a:r>
                        <a:rPr lang="ru-RU" sz="2000" dirty="0" err="1" smtClean="0"/>
                        <a:t>Околоклапанная</a:t>
                      </a:r>
                      <a:r>
                        <a:rPr lang="ru-RU" sz="2000" dirty="0" smtClean="0"/>
                        <a:t> полость,</a:t>
                      </a:r>
                      <a:r>
                        <a:rPr lang="ru-RU" sz="2000" baseline="0" dirty="0" smtClean="0"/>
                        <a:t> сообщающаяся с сердечно-сосудистым просветом </a:t>
                      </a:r>
                      <a:endParaRPr lang="ru-RU" sz="2000" dirty="0"/>
                    </a:p>
                  </a:txBody>
                  <a:tcPr/>
                </a:tc>
                <a:tc>
                  <a:txBody>
                    <a:bodyPr/>
                    <a:lstStyle/>
                    <a:p>
                      <a:r>
                        <a:rPr lang="ru-RU" sz="2000" dirty="0" smtClean="0"/>
                        <a:t>Пульсирующее </a:t>
                      </a:r>
                      <a:r>
                        <a:rPr lang="ru-RU" sz="2000" dirty="0" err="1" smtClean="0"/>
                        <a:t>околоклапанное</a:t>
                      </a:r>
                      <a:r>
                        <a:rPr lang="ru-RU" sz="2000" dirty="0" smtClean="0"/>
                        <a:t> </a:t>
                      </a:r>
                      <a:r>
                        <a:rPr lang="ru-RU" sz="2000" dirty="0" err="1" smtClean="0"/>
                        <a:t>эхонегативное</a:t>
                      </a:r>
                      <a:r>
                        <a:rPr lang="ru-RU" sz="2000" dirty="0" smtClean="0"/>
                        <a:t> пространство,  с потоком, обнаруживаемом при цветном допплеровском режиме</a:t>
                      </a:r>
                      <a:endParaRPr lang="ru-RU" sz="2000" dirty="0"/>
                    </a:p>
                  </a:txBody>
                  <a:tcPr/>
                </a:tc>
                <a:extLst>
                  <a:ext uri="{0D108BD9-81ED-4DB2-BD59-A6C34878D82A}">
                    <a16:rowId xmlns:a16="http://schemas.microsoft.com/office/drawing/2014/main" val="10001"/>
                  </a:ext>
                </a:extLst>
              </a:tr>
              <a:tr h="370840">
                <a:tc>
                  <a:txBody>
                    <a:bodyPr/>
                    <a:lstStyle/>
                    <a:p>
                      <a:r>
                        <a:rPr lang="ru-RU" sz="2000" dirty="0" smtClean="0"/>
                        <a:t>Перфорация</a:t>
                      </a:r>
                      <a:endParaRPr lang="ru-RU" sz="2000" dirty="0"/>
                    </a:p>
                  </a:txBody>
                  <a:tcPr/>
                </a:tc>
                <a:tc>
                  <a:txBody>
                    <a:bodyPr/>
                    <a:lstStyle/>
                    <a:p>
                      <a:r>
                        <a:rPr lang="ru-RU" sz="2000" dirty="0" smtClean="0"/>
                        <a:t>Нарушение целостности </a:t>
                      </a:r>
                      <a:r>
                        <a:rPr lang="ru-RU" sz="2000" baseline="0" dirty="0" smtClean="0"/>
                        <a:t>эндокарда</a:t>
                      </a:r>
                      <a:endParaRPr lang="ru-RU" sz="2000" dirty="0"/>
                    </a:p>
                  </a:txBody>
                  <a:tcPr/>
                </a:tc>
                <a:tc>
                  <a:txBody>
                    <a:bodyPr/>
                    <a:lstStyle/>
                    <a:p>
                      <a:r>
                        <a:rPr lang="ru-RU" sz="2000" dirty="0" smtClean="0"/>
                        <a:t>Нарушение целостности эндокарда, выявляемое при</a:t>
                      </a:r>
                      <a:r>
                        <a:rPr lang="ru-RU" sz="2000" baseline="0" dirty="0" smtClean="0"/>
                        <a:t> допплеровском режиме в виде потока через эндокард</a:t>
                      </a:r>
                      <a:endParaRPr lang="ru-RU" sz="2000" dirty="0"/>
                    </a:p>
                  </a:txBody>
                  <a:tcPr/>
                </a:tc>
                <a:extLst>
                  <a:ext uri="{0D108BD9-81ED-4DB2-BD59-A6C34878D82A}">
                    <a16:rowId xmlns:a16="http://schemas.microsoft.com/office/drawing/2014/main" val="10002"/>
                  </a:ext>
                </a:extLst>
              </a:tr>
              <a:tr h="370840">
                <a:tc>
                  <a:txBody>
                    <a:bodyPr/>
                    <a:lstStyle/>
                    <a:p>
                      <a:endParaRPr lang="ru-RU" sz="2000" dirty="0"/>
                    </a:p>
                  </a:txBody>
                  <a:tcPr/>
                </a:tc>
                <a:tc>
                  <a:txBody>
                    <a:bodyPr/>
                    <a:lstStyle/>
                    <a:p>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5089679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Анатомические и ЭХОКГ определения</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934536369"/>
              </p:ext>
            </p:extLst>
          </p:nvPr>
        </p:nvGraphicFramePr>
        <p:xfrm>
          <a:off x="457200" y="1600200"/>
          <a:ext cx="8229600" cy="26212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ru-RU" sz="2000" dirty="0"/>
                    </a:p>
                  </a:txBody>
                  <a:tcPr/>
                </a:tc>
                <a:tc>
                  <a:txBody>
                    <a:bodyPr/>
                    <a:lstStyle/>
                    <a:p>
                      <a:r>
                        <a:rPr lang="ru-RU" sz="2000" dirty="0" smtClean="0"/>
                        <a:t>Хирургия/</a:t>
                      </a:r>
                      <a:r>
                        <a:rPr lang="ru-RU" sz="2000" dirty="0" err="1" smtClean="0"/>
                        <a:t>вкрытие</a:t>
                      </a:r>
                      <a:endParaRPr lang="ru-RU" sz="2000" dirty="0"/>
                    </a:p>
                  </a:txBody>
                  <a:tcPr/>
                </a:tc>
                <a:tc>
                  <a:txBody>
                    <a:bodyPr/>
                    <a:lstStyle/>
                    <a:p>
                      <a:r>
                        <a:rPr lang="ru-RU" sz="2000" dirty="0" err="1" smtClean="0"/>
                        <a:t>Эхокг</a:t>
                      </a:r>
                      <a:endParaRPr lang="ru-RU" sz="2000" dirty="0"/>
                    </a:p>
                  </a:txBody>
                  <a:tcPr/>
                </a:tc>
                <a:extLst>
                  <a:ext uri="{0D108BD9-81ED-4DB2-BD59-A6C34878D82A}">
                    <a16:rowId xmlns:a16="http://schemas.microsoft.com/office/drawing/2014/main" val="10000"/>
                  </a:ext>
                </a:extLst>
              </a:tr>
              <a:tr h="370840">
                <a:tc>
                  <a:txBody>
                    <a:bodyPr/>
                    <a:lstStyle/>
                    <a:p>
                      <a:r>
                        <a:rPr lang="ru-RU" sz="2000" dirty="0" smtClean="0"/>
                        <a:t>Фистула</a:t>
                      </a:r>
                      <a:endParaRPr lang="ru-RU" sz="2000" dirty="0"/>
                    </a:p>
                  </a:txBody>
                  <a:tcPr/>
                </a:tc>
                <a:tc>
                  <a:txBody>
                    <a:bodyPr/>
                    <a:lstStyle/>
                    <a:p>
                      <a:r>
                        <a:rPr lang="ru-RU" sz="2000" dirty="0" smtClean="0"/>
                        <a:t>Сообщение между двумя соседними полостями через перфорацию</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smtClean="0"/>
                        <a:t>Цветной допплеровский поток через перфорацию,</a:t>
                      </a:r>
                      <a:r>
                        <a:rPr lang="ru-RU" sz="2000" baseline="0" dirty="0" smtClean="0"/>
                        <a:t> указывающий на </a:t>
                      </a:r>
                      <a:r>
                        <a:rPr lang="ru-RU" sz="2000" dirty="0" smtClean="0"/>
                        <a:t> сообщение между двумя соседними полостями</a:t>
                      </a:r>
                      <a:endParaRPr lang="ru-RU"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37897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Анатомические и ЭХОКГ определения</a:t>
            </a:r>
            <a:endParaRPr lang="ru-RU" dirty="0">
              <a:solidFill>
                <a:srgbClr val="FF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302475021"/>
              </p:ext>
            </p:extLst>
          </p:nvPr>
        </p:nvGraphicFramePr>
        <p:xfrm>
          <a:off x="457200" y="1600200"/>
          <a:ext cx="8229600" cy="35712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ru-RU" dirty="0"/>
                    </a:p>
                  </a:txBody>
                  <a:tcPr/>
                </a:tc>
                <a:tc>
                  <a:txBody>
                    <a:bodyPr/>
                    <a:lstStyle/>
                    <a:p>
                      <a:r>
                        <a:rPr lang="ru-RU" dirty="0" smtClean="0"/>
                        <a:t>Хирургия/</a:t>
                      </a:r>
                      <a:r>
                        <a:rPr lang="ru-RU" dirty="0" err="1" smtClean="0"/>
                        <a:t>вкрытие</a:t>
                      </a:r>
                      <a:endParaRPr lang="ru-RU" dirty="0"/>
                    </a:p>
                  </a:txBody>
                  <a:tcPr/>
                </a:tc>
                <a:tc>
                  <a:txBody>
                    <a:bodyPr/>
                    <a:lstStyle/>
                    <a:p>
                      <a:r>
                        <a:rPr lang="ru-RU" dirty="0" err="1" smtClean="0"/>
                        <a:t>Эхокг</a:t>
                      </a:r>
                      <a:endParaRPr lang="ru-RU" dirty="0"/>
                    </a:p>
                  </a:txBody>
                  <a:tcPr/>
                </a:tc>
                <a:extLst>
                  <a:ext uri="{0D108BD9-81ED-4DB2-BD59-A6C34878D82A}">
                    <a16:rowId xmlns:a16="http://schemas.microsoft.com/office/drawing/2014/main" val="10000"/>
                  </a:ext>
                </a:extLst>
              </a:tr>
              <a:tr h="370840">
                <a:tc>
                  <a:txBody>
                    <a:bodyPr/>
                    <a:lstStyle/>
                    <a:p>
                      <a:r>
                        <a:rPr lang="ru-RU" dirty="0" smtClean="0"/>
                        <a:t>Клапанная аневризма</a:t>
                      </a:r>
                      <a:endParaRPr lang="ru-RU" dirty="0"/>
                    </a:p>
                  </a:txBody>
                  <a:tcPr/>
                </a:tc>
                <a:tc>
                  <a:txBody>
                    <a:bodyPr/>
                    <a:lstStyle/>
                    <a:p>
                      <a:r>
                        <a:rPr lang="ru-RU" dirty="0" err="1" smtClean="0"/>
                        <a:t>Мешковидное</a:t>
                      </a:r>
                      <a:r>
                        <a:rPr lang="ru-RU" dirty="0" smtClean="0"/>
                        <a:t> выпячивание</a:t>
                      </a:r>
                      <a:r>
                        <a:rPr lang="ru-RU" baseline="0" dirty="0" smtClean="0"/>
                        <a:t> клапанной ткани</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Мешковидное</a:t>
                      </a:r>
                      <a:r>
                        <a:rPr lang="ru-RU" dirty="0" smtClean="0"/>
                        <a:t> выбухание</a:t>
                      </a:r>
                      <a:r>
                        <a:rPr lang="ru-RU" baseline="0" dirty="0" smtClean="0"/>
                        <a:t> клапанной ткани</a:t>
                      </a:r>
                      <a:endParaRPr lang="ru-RU" dirty="0" smtClean="0"/>
                    </a:p>
                    <a:p>
                      <a:endParaRPr lang="ru-RU" dirty="0"/>
                    </a:p>
                  </a:txBody>
                  <a:tcPr/>
                </a:tc>
                <a:extLst>
                  <a:ext uri="{0D108BD9-81ED-4DB2-BD59-A6C34878D82A}">
                    <a16:rowId xmlns:a16="http://schemas.microsoft.com/office/drawing/2014/main" val="10001"/>
                  </a:ext>
                </a:extLst>
              </a:tr>
              <a:tr h="370840">
                <a:tc>
                  <a:txBody>
                    <a:bodyPr/>
                    <a:lstStyle/>
                    <a:p>
                      <a:r>
                        <a:rPr lang="ru-RU" dirty="0" smtClean="0"/>
                        <a:t>Несостоятельность</a:t>
                      </a:r>
                      <a:r>
                        <a:rPr lang="ru-RU" baseline="0" dirty="0" smtClean="0"/>
                        <a:t> протезированного капана</a:t>
                      </a:r>
                      <a:endParaRPr lang="ru-RU" dirty="0" smtClean="0"/>
                    </a:p>
                    <a:p>
                      <a:endParaRPr lang="ru-RU" dirty="0" smtClean="0"/>
                    </a:p>
                    <a:p>
                      <a:endParaRPr lang="ru-R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Несостоятельность</a:t>
                      </a:r>
                      <a:r>
                        <a:rPr lang="ru-RU" baseline="0" dirty="0" smtClean="0"/>
                        <a:t> протезированного капана</a:t>
                      </a:r>
                      <a:endParaRPr lang="ru-RU" dirty="0" smtClean="0"/>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err="1" smtClean="0">
                          <a:solidFill>
                            <a:schemeClr val="dk1"/>
                          </a:solidFill>
                          <a:latin typeface="+mn-lt"/>
                          <a:ea typeface="+mn-ea"/>
                          <a:cs typeface="+mn-cs"/>
                        </a:rPr>
                        <a:t>Параклапанная</a:t>
                      </a:r>
                      <a:r>
                        <a:rPr lang="ru-RU" sz="1800" b="0" i="0" u="none" strike="noStrike" kern="1200" baseline="0" dirty="0" smtClean="0">
                          <a:solidFill>
                            <a:schemeClr val="dk1"/>
                          </a:solidFill>
                          <a:latin typeface="+mn-lt"/>
                          <a:ea typeface="+mn-ea"/>
                          <a:cs typeface="+mn-cs"/>
                        </a:rPr>
                        <a:t> </a:t>
                      </a:r>
                      <a:r>
                        <a:rPr lang="ru-RU" sz="1800" b="0" i="0" u="none" strike="noStrike" kern="1200" baseline="0" dirty="0" err="1" smtClean="0">
                          <a:solidFill>
                            <a:schemeClr val="dk1"/>
                          </a:solidFill>
                          <a:latin typeface="+mn-lt"/>
                          <a:ea typeface="+mn-ea"/>
                          <a:cs typeface="+mn-cs"/>
                        </a:rPr>
                        <a:t>регургитация</a:t>
                      </a:r>
                      <a:r>
                        <a:rPr lang="ru-RU" sz="1800" b="0" i="0" u="none" strike="noStrike" kern="1200" baseline="0" dirty="0" smtClean="0">
                          <a:solidFill>
                            <a:schemeClr val="dk1"/>
                          </a:solidFill>
                          <a:latin typeface="+mn-lt"/>
                          <a:ea typeface="+mn-ea"/>
                          <a:cs typeface="+mn-cs"/>
                        </a:rPr>
                        <a:t>, определенная по ТТЭХОКГ/ ЧПЭХОКГ без или с качающимся движением протеза 	</a:t>
                      </a:r>
                    </a:p>
                    <a:p>
                      <a:endParaRPr lang="ru-RU"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269067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707281631"/>
              </p:ext>
            </p:extLst>
          </p:nvPr>
        </p:nvGraphicFramePr>
        <p:xfrm>
          <a:off x="23795" y="620687"/>
          <a:ext cx="8724669" cy="6227122"/>
        </p:xfrm>
        <a:graphic>
          <a:graphicData uri="http://schemas.openxmlformats.org/drawingml/2006/table">
            <a:tbl>
              <a:tblPr firstRow="1" firstCol="1" bandRow="1">
                <a:tableStyleId>{5C22544A-7EE6-4342-B048-85BDC9FD1C3A}</a:tableStyleId>
              </a:tblPr>
              <a:tblGrid>
                <a:gridCol w="2123354">
                  <a:extLst>
                    <a:ext uri="{9D8B030D-6E8A-4147-A177-3AD203B41FA5}">
                      <a16:colId xmlns:a16="http://schemas.microsoft.com/office/drawing/2014/main" val="20000"/>
                    </a:ext>
                  </a:extLst>
                </a:gridCol>
                <a:gridCol w="6601315">
                  <a:extLst>
                    <a:ext uri="{9D8B030D-6E8A-4147-A177-3AD203B41FA5}">
                      <a16:colId xmlns:a16="http://schemas.microsoft.com/office/drawing/2014/main" val="20001"/>
                    </a:ext>
                  </a:extLst>
                </a:gridCol>
              </a:tblGrid>
              <a:tr h="363878">
                <a:tc>
                  <a:txBody>
                    <a:bodyPr/>
                    <a:lstStyle/>
                    <a:p>
                      <a:pPr>
                        <a:lnSpc>
                          <a:spcPct val="115000"/>
                        </a:lnSpc>
                        <a:spcAft>
                          <a:spcPts val="0"/>
                        </a:spcAft>
                      </a:pPr>
                      <a:r>
                        <a:rPr lang="ru-RU" sz="2000" dirty="0">
                          <a:effectLst/>
                        </a:rPr>
                        <a:t>Патоген</a:t>
                      </a:r>
                      <a:endParaRPr lang="ru-RU" sz="2000" dirty="0">
                        <a:effectLst/>
                        <a:latin typeface="Calibri"/>
                        <a:ea typeface="Calibri"/>
                        <a:cs typeface="Times New Roman"/>
                      </a:endParaRPr>
                    </a:p>
                  </a:txBody>
                  <a:tcPr marL="52864" marR="52864" marT="0" marB="0"/>
                </a:tc>
                <a:tc>
                  <a:txBody>
                    <a:bodyPr/>
                    <a:lstStyle/>
                    <a:p>
                      <a:pPr>
                        <a:lnSpc>
                          <a:spcPct val="115000"/>
                        </a:lnSpc>
                        <a:spcAft>
                          <a:spcPts val="0"/>
                        </a:spcAft>
                      </a:pPr>
                      <a:r>
                        <a:rPr lang="ru-RU" sz="2000">
                          <a:effectLst/>
                        </a:rPr>
                        <a:t>Диагностические процедуры</a:t>
                      </a:r>
                      <a:endParaRPr lang="ru-RU" sz="2000">
                        <a:effectLst/>
                        <a:latin typeface="Calibri"/>
                        <a:ea typeface="Calibri"/>
                        <a:cs typeface="Times New Roman"/>
                      </a:endParaRPr>
                    </a:p>
                  </a:txBody>
                  <a:tcPr marL="52864" marR="52864" marT="0" marB="0"/>
                </a:tc>
                <a:extLst>
                  <a:ext uri="{0D108BD9-81ED-4DB2-BD59-A6C34878D82A}">
                    <a16:rowId xmlns:a16="http://schemas.microsoft.com/office/drawing/2014/main" val="10000"/>
                  </a:ext>
                </a:extLst>
              </a:tr>
              <a:tr h="769255">
                <a:tc>
                  <a:txBody>
                    <a:bodyPr/>
                    <a:lstStyle/>
                    <a:p>
                      <a:pPr>
                        <a:lnSpc>
                          <a:spcPct val="115000"/>
                        </a:lnSpc>
                        <a:spcAft>
                          <a:spcPts val="0"/>
                        </a:spcAft>
                      </a:pPr>
                      <a:r>
                        <a:rPr lang="en-US" sz="2000" dirty="0" err="1">
                          <a:effectLst/>
                        </a:rPr>
                        <a:t>Brucella</a:t>
                      </a:r>
                      <a:r>
                        <a:rPr lang="en-US" sz="2000" dirty="0">
                          <a:effectLst/>
                        </a:rPr>
                        <a:t> spp.</a:t>
                      </a:r>
                      <a:endParaRPr lang="ru-RU" sz="2000" dirty="0">
                        <a:effectLst/>
                        <a:latin typeface="Calibri"/>
                        <a:ea typeface="Calibri"/>
                        <a:cs typeface="Times New Roman"/>
                      </a:endParaRPr>
                    </a:p>
                  </a:txBody>
                  <a:tcPr marL="52864" marR="52864" marT="0" marB="0"/>
                </a:tc>
                <a:tc>
                  <a:txBody>
                    <a:bodyPr/>
                    <a:lstStyle/>
                    <a:p>
                      <a:pPr>
                        <a:lnSpc>
                          <a:spcPct val="115000"/>
                        </a:lnSpc>
                        <a:spcAft>
                          <a:spcPts val="0"/>
                        </a:spcAft>
                      </a:pPr>
                      <a:r>
                        <a:rPr lang="ru-RU" sz="2000">
                          <a:effectLst/>
                        </a:rPr>
                        <a:t>Гемокультура, серология, иммуногистология и </a:t>
                      </a:r>
                    </a:p>
                    <a:p>
                      <a:pPr>
                        <a:lnSpc>
                          <a:spcPct val="115000"/>
                        </a:lnSpc>
                        <a:spcAft>
                          <a:spcPts val="0"/>
                        </a:spcAft>
                      </a:pPr>
                      <a:r>
                        <a:rPr lang="en-US" sz="2000">
                          <a:effectLst/>
                        </a:rPr>
                        <a:t>and </a:t>
                      </a:r>
                      <a:r>
                        <a:rPr lang="ru-RU" sz="2000">
                          <a:effectLst/>
                        </a:rPr>
                        <a:t>ПЦР хирургического материала</a:t>
                      </a:r>
                      <a:endParaRPr lang="ru-RU" sz="2000">
                        <a:effectLst/>
                        <a:latin typeface="Calibri"/>
                        <a:ea typeface="Calibri"/>
                        <a:cs typeface="Times New Roman"/>
                      </a:endParaRPr>
                    </a:p>
                  </a:txBody>
                  <a:tcPr marL="52864" marR="52864" marT="0" marB="0"/>
                </a:tc>
                <a:extLst>
                  <a:ext uri="{0D108BD9-81ED-4DB2-BD59-A6C34878D82A}">
                    <a16:rowId xmlns:a16="http://schemas.microsoft.com/office/drawing/2014/main" val="10001"/>
                  </a:ext>
                </a:extLst>
              </a:tr>
              <a:tr h="1091634">
                <a:tc>
                  <a:txBody>
                    <a:bodyPr/>
                    <a:lstStyle/>
                    <a:p>
                      <a:pPr>
                        <a:lnSpc>
                          <a:spcPct val="115000"/>
                        </a:lnSpc>
                        <a:spcAft>
                          <a:spcPts val="0"/>
                        </a:spcAft>
                      </a:pPr>
                      <a:r>
                        <a:rPr lang="en-US" sz="2000" dirty="0" err="1">
                          <a:effectLst/>
                        </a:rPr>
                        <a:t>Coxiella</a:t>
                      </a:r>
                      <a:r>
                        <a:rPr lang="en-US" sz="2000" dirty="0">
                          <a:effectLst/>
                        </a:rPr>
                        <a:t> </a:t>
                      </a:r>
                      <a:r>
                        <a:rPr lang="en-US" sz="2000" dirty="0" err="1">
                          <a:effectLst/>
                        </a:rPr>
                        <a:t>burnetii</a:t>
                      </a:r>
                      <a:endParaRPr lang="ru-RU" sz="2000" dirty="0">
                        <a:effectLst/>
                        <a:latin typeface="Calibri"/>
                        <a:ea typeface="Calibri"/>
                        <a:cs typeface="Times New Roman"/>
                      </a:endParaRPr>
                    </a:p>
                  </a:txBody>
                  <a:tcPr marL="52864" marR="52864" marT="0" marB="0"/>
                </a:tc>
                <a:tc>
                  <a:txBody>
                    <a:bodyPr/>
                    <a:lstStyle/>
                    <a:p>
                      <a:pPr>
                        <a:lnSpc>
                          <a:spcPct val="115000"/>
                        </a:lnSpc>
                        <a:spcAft>
                          <a:spcPts val="0"/>
                        </a:spcAft>
                      </a:pPr>
                      <a:r>
                        <a:rPr lang="ru-RU" sz="2000" dirty="0">
                          <a:effectLst/>
                        </a:rPr>
                        <a:t>Серология (</a:t>
                      </a:r>
                      <a:r>
                        <a:rPr lang="en-US" sz="2000" dirty="0" err="1">
                          <a:effectLst/>
                        </a:rPr>
                        <a:t>IgG</a:t>
                      </a:r>
                      <a:r>
                        <a:rPr lang="en-US" sz="2000" dirty="0">
                          <a:effectLst/>
                        </a:rPr>
                        <a:t> phase l</a:t>
                      </a:r>
                      <a:r>
                        <a:rPr lang="ru-RU" sz="2000" dirty="0">
                          <a:effectLst/>
                        </a:rPr>
                        <a:t> &gt;1:800), тканевая культура, </a:t>
                      </a:r>
                      <a:r>
                        <a:rPr lang="ru-RU" sz="2000" dirty="0" err="1">
                          <a:effectLst/>
                        </a:rPr>
                        <a:t>иммуногистология</a:t>
                      </a:r>
                      <a:r>
                        <a:rPr lang="ru-RU" sz="2000" dirty="0">
                          <a:effectLst/>
                        </a:rPr>
                        <a:t> и  ПЦР хирургического  материала.</a:t>
                      </a:r>
                    </a:p>
                    <a:p>
                      <a:pPr>
                        <a:lnSpc>
                          <a:spcPct val="115000"/>
                        </a:lnSpc>
                        <a:spcAft>
                          <a:spcPts val="0"/>
                        </a:spcAft>
                      </a:pPr>
                      <a:r>
                        <a:rPr lang="ru-RU" sz="2000" dirty="0">
                          <a:effectLst/>
                        </a:rPr>
                        <a:t> </a:t>
                      </a:r>
                      <a:endParaRPr lang="ru-RU" sz="2000" dirty="0">
                        <a:effectLst/>
                        <a:latin typeface="Calibri"/>
                        <a:ea typeface="Calibri"/>
                        <a:cs typeface="Times New Roman"/>
                      </a:endParaRPr>
                    </a:p>
                  </a:txBody>
                  <a:tcPr marL="52864" marR="52864" marT="0" marB="0"/>
                </a:tc>
                <a:extLst>
                  <a:ext uri="{0D108BD9-81ED-4DB2-BD59-A6C34878D82A}">
                    <a16:rowId xmlns:a16="http://schemas.microsoft.com/office/drawing/2014/main" val="10002"/>
                  </a:ext>
                </a:extLst>
              </a:tr>
              <a:tr h="769255">
                <a:tc>
                  <a:txBody>
                    <a:bodyPr/>
                    <a:lstStyle/>
                    <a:p>
                      <a:pPr>
                        <a:lnSpc>
                          <a:spcPct val="115000"/>
                        </a:lnSpc>
                        <a:spcAft>
                          <a:spcPts val="0"/>
                        </a:spcAft>
                      </a:pPr>
                      <a:r>
                        <a:rPr lang="en-US" sz="2000">
                          <a:effectLst/>
                        </a:rPr>
                        <a:t>Bartonella spp.</a:t>
                      </a:r>
                      <a:endParaRPr lang="ru-RU" sz="2000">
                        <a:effectLst/>
                        <a:latin typeface="Calibri"/>
                        <a:ea typeface="Calibri"/>
                        <a:cs typeface="Times New Roman"/>
                      </a:endParaRPr>
                    </a:p>
                  </a:txBody>
                  <a:tcPr marL="52864" marR="52864" marT="0" marB="0"/>
                </a:tc>
                <a:tc>
                  <a:txBody>
                    <a:bodyPr/>
                    <a:lstStyle/>
                    <a:p>
                      <a:pPr>
                        <a:lnSpc>
                          <a:spcPct val="115000"/>
                        </a:lnSpc>
                        <a:spcAft>
                          <a:spcPts val="0"/>
                        </a:spcAft>
                      </a:pPr>
                      <a:r>
                        <a:rPr lang="ru-RU" sz="2000" dirty="0" err="1">
                          <a:effectLst/>
                        </a:rPr>
                        <a:t>Гемокультура</a:t>
                      </a:r>
                      <a:r>
                        <a:rPr lang="ru-RU" sz="2000" dirty="0">
                          <a:effectLst/>
                        </a:rPr>
                        <a:t>, серология, </a:t>
                      </a:r>
                      <a:r>
                        <a:rPr lang="ru-RU" sz="2000" dirty="0" err="1">
                          <a:effectLst/>
                        </a:rPr>
                        <a:t>иммуногистология</a:t>
                      </a:r>
                      <a:r>
                        <a:rPr lang="ru-RU" sz="2000" dirty="0">
                          <a:effectLst/>
                        </a:rPr>
                        <a:t> и </a:t>
                      </a:r>
                    </a:p>
                    <a:p>
                      <a:pPr>
                        <a:lnSpc>
                          <a:spcPct val="115000"/>
                        </a:lnSpc>
                        <a:spcAft>
                          <a:spcPts val="0"/>
                        </a:spcAft>
                      </a:pPr>
                      <a:r>
                        <a:rPr lang="en-US" sz="2000" dirty="0">
                          <a:effectLst/>
                        </a:rPr>
                        <a:t>and </a:t>
                      </a:r>
                      <a:r>
                        <a:rPr lang="ru-RU" sz="2000" dirty="0">
                          <a:effectLst/>
                        </a:rPr>
                        <a:t>ПЦР хирургического материала</a:t>
                      </a:r>
                      <a:endParaRPr lang="ru-RU" sz="2000" dirty="0">
                        <a:effectLst/>
                        <a:latin typeface="Calibri"/>
                        <a:ea typeface="Calibri"/>
                        <a:cs typeface="Times New Roman"/>
                      </a:endParaRPr>
                    </a:p>
                  </a:txBody>
                  <a:tcPr marL="52864" marR="52864" marT="0" marB="0"/>
                </a:tc>
                <a:extLst>
                  <a:ext uri="{0D108BD9-81ED-4DB2-BD59-A6C34878D82A}">
                    <a16:rowId xmlns:a16="http://schemas.microsoft.com/office/drawing/2014/main" val="10003"/>
                  </a:ext>
                </a:extLst>
              </a:tr>
              <a:tr h="769255">
                <a:tc>
                  <a:txBody>
                    <a:bodyPr/>
                    <a:lstStyle/>
                    <a:p>
                      <a:pPr>
                        <a:lnSpc>
                          <a:spcPct val="115000"/>
                        </a:lnSpc>
                        <a:spcAft>
                          <a:spcPts val="0"/>
                        </a:spcAft>
                      </a:pPr>
                      <a:r>
                        <a:rPr lang="en-US" sz="2000">
                          <a:effectLst/>
                        </a:rPr>
                        <a:t>Tropheryma whipplei </a:t>
                      </a:r>
                      <a:endParaRPr lang="ru-RU" sz="2000">
                        <a:effectLst/>
                        <a:latin typeface="Calibri"/>
                        <a:ea typeface="Calibri"/>
                        <a:cs typeface="Times New Roman"/>
                      </a:endParaRPr>
                    </a:p>
                  </a:txBody>
                  <a:tcPr marL="52864" marR="52864" marT="0" marB="0"/>
                </a:tc>
                <a:tc>
                  <a:txBody>
                    <a:bodyPr/>
                    <a:lstStyle/>
                    <a:p>
                      <a:pPr>
                        <a:lnSpc>
                          <a:spcPct val="115000"/>
                        </a:lnSpc>
                        <a:spcAft>
                          <a:spcPts val="0"/>
                        </a:spcAft>
                      </a:pPr>
                      <a:r>
                        <a:rPr lang="ru-RU" sz="2000" dirty="0">
                          <a:effectLst/>
                        </a:rPr>
                        <a:t>Гистология и  ПЦР хирургического  материала.</a:t>
                      </a:r>
                    </a:p>
                    <a:p>
                      <a:pPr>
                        <a:lnSpc>
                          <a:spcPct val="115000"/>
                        </a:lnSpc>
                        <a:spcAft>
                          <a:spcPts val="0"/>
                        </a:spcAft>
                      </a:pPr>
                      <a:r>
                        <a:rPr lang="ru-RU" sz="2000" dirty="0">
                          <a:effectLst/>
                        </a:rPr>
                        <a:t> </a:t>
                      </a:r>
                      <a:endParaRPr lang="ru-RU" sz="2000" dirty="0">
                        <a:effectLst/>
                        <a:latin typeface="Calibri"/>
                        <a:ea typeface="Calibri"/>
                        <a:cs typeface="Times New Roman"/>
                      </a:endParaRPr>
                    </a:p>
                  </a:txBody>
                  <a:tcPr marL="52864" marR="52864" marT="0" marB="0"/>
                </a:tc>
                <a:extLst>
                  <a:ext uri="{0D108BD9-81ED-4DB2-BD59-A6C34878D82A}">
                    <a16:rowId xmlns:a16="http://schemas.microsoft.com/office/drawing/2014/main" val="10004"/>
                  </a:ext>
                </a:extLst>
              </a:tr>
              <a:tr h="769255">
                <a:tc>
                  <a:txBody>
                    <a:bodyPr/>
                    <a:lstStyle/>
                    <a:p>
                      <a:pPr>
                        <a:lnSpc>
                          <a:spcPct val="115000"/>
                        </a:lnSpc>
                        <a:spcAft>
                          <a:spcPts val="0"/>
                        </a:spcAft>
                      </a:pPr>
                      <a:r>
                        <a:rPr lang="en-US" sz="2000">
                          <a:effectLst/>
                        </a:rPr>
                        <a:t>Mycoplasma spp.</a:t>
                      </a:r>
                      <a:endParaRPr lang="ru-RU" sz="2000">
                        <a:effectLst/>
                        <a:latin typeface="Calibri"/>
                        <a:ea typeface="Calibri"/>
                        <a:cs typeface="Times New Roman"/>
                      </a:endParaRPr>
                    </a:p>
                  </a:txBody>
                  <a:tcPr marL="52864" marR="52864" marT="0" marB="0"/>
                </a:tc>
                <a:tc>
                  <a:txBody>
                    <a:bodyPr/>
                    <a:lstStyle/>
                    <a:p>
                      <a:pPr>
                        <a:lnSpc>
                          <a:spcPct val="115000"/>
                        </a:lnSpc>
                        <a:spcAft>
                          <a:spcPts val="0"/>
                        </a:spcAft>
                      </a:pPr>
                      <a:r>
                        <a:rPr lang="ru-RU" sz="2000" dirty="0">
                          <a:effectLst/>
                        </a:rPr>
                        <a:t>Серология, культура, </a:t>
                      </a:r>
                      <a:r>
                        <a:rPr lang="ru-RU" sz="2000" dirty="0" err="1">
                          <a:effectLst/>
                        </a:rPr>
                        <a:t>иммуногистология</a:t>
                      </a:r>
                      <a:r>
                        <a:rPr lang="ru-RU" sz="2000" dirty="0">
                          <a:effectLst/>
                        </a:rPr>
                        <a:t> и  ПЦР хирургического  материала.</a:t>
                      </a:r>
                      <a:endParaRPr lang="ru-RU" sz="2000" dirty="0">
                        <a:effectLst/>
                        <a:latin typeface="Calibri"/>
                        <a:ea typeface="Calibri"/>
                        <a:cs typeface="Times New Roman"/>
                      </a:endParaRPr>
                    </a:p>
                  </a:txBody>
                  <a:tcPr marL="52864" marR="52864" marT="0" marB="0"/>
                </a:tc>
                <a:extLst>
                  <a:ext uri="{0D108BD9-81ED-4DB2-BD59-A6C34878D82A}">
                    <a16:rowId xmlns:a16="http://schemas.microsoft.com/office/drawing/2014/main" val="10005"/>
                  </a:ext>
                </a:extLst>
              </a:tr>
              <a:tr h="769255">
                <a:tc>
                  <a:txBody>
                    <a:bodyPr/>
                    <a:lstStyle/>
                    <a:p>
                      <a:pPr>
                        <a:lnSpc>
                          <a:spcPct val="115000"/>
                        </a:lnSpc>
                        <a:spcAft>
                          <a:spcPts val="0"/>
                        </a:spcAft>
                      </a:pPr>
                      <a:r>
                        <a:rPr lang="en-US" sz="2000">
                          <a:effectLst/>
                        </a:rPr>
                        <a:t>Legionella spp.</a:t>
                      </a:r>
                      <a:endParaRPr lang="ru-RU" sz="2000">
                        <a:effectLst/>
                        <a:latin typeface="Calibri"/>
                        <a:ea typeface="Calibri"/>
                        <a:cs typeface="Times New Roman"/>
                      </a:endParaRPr>
                    </a:p>
                  </a:txBody>
                  <a:tcPr marL="52864" marR="52864" marT="0" marB="0"/>
                </a:tc>
                <a:tc>
                  <a:txBody>
                    <a:bodyPr/>
                    <a:lstStyle/>
                    <a:p>
                      <a:pPr>
                        <a:lnSpc>
                          <a:spcPct val="115000"/>
                        </a:lnSpc>
                        <a:spcAft>
                          <a:spcPts val="0"/>
                        </a:spcAft>
                      </a:pPr>
                      <a:r>
                        <a:rPr lang="ru-RU" sz="2000" dirty="0" err="1">
                          <a:effectLst/>
                        </a:rPr>
                        <a:t>Гемокультура</a:t>
                      </a:r>
                      <a:r>
                        <a:rPr lang="ru-RU" sz="2000" dirty="0">
                          <a:effectLst/>
                        </a:rPr>
                        <a:t>, серология, </a:t>
                      </a:r>
                      <a:r>
                        <a:rPr lang="ru-RU" sz="2000" dirty="0" err="1">
                          <a:effectLst/>
                        </a:rPr>
                        <a:t>иммуногистология</a:t>
                      </a:r>
                      <a:r>
                        <a:rPr lang="ru-RU" sz="2000" dirty="0">
                          <a:effectLst/>
                        </a:rPr>
                        <a:t> и </a:t>
                      </a:r>
                    </a:p>
                    <a:p>
                      <a:pPr>
                        <a:lnSpc>
                          <a:spcPct val="115000"/>
                        </a:lnSpc>
                        <a:spcAft>
                          <a:spcPts val="0"/>
                        </a:spcAft>
                      </a:pPr>
                      <a:r>
                        <a:rPr lang="en-US" sz="2000" dirty="0">
                          <a:effectLst/>
                        </a:rPr>
                        <a:t>and </a:t>
                      </a:r>
                      <a:r>
                        <a:rPr lang="ru-RU" sz="2000" dirty="0">
                          <a:effectLst/>
                        </a:rPr>
                        <a:t>ПЦР хирургического материала</a:t>
                      </a:r>
                      <a:endParaRPr lang="ru-RU" sz="2000" dirty="0">
                        <a:effectLst/>
                        <a:latin typeface="Calibri"/>
                        <a:ea typeface="Calibri"/>
                        <a:cs typeface="Times New Roman"/>
                      </a:endParaRPr>
                    </a:p>
                  </a:txBody>
                  <a:tcPr marL="52864" marR="52864" marT="0" marB="0"/>
                </a:tc>
                <a:extLst>
                  <a:ext uri="{0D108BD9-81ED-4DB2-BD59-A6C34878D82A}">
                    <a16:rowId xmlns:a16="http://schemas.microsoft.com/office/drawing/2014/main" val="10006"/>
                  </a:ext>
                </a:extLst>
              </a:tr>
              <a:tr h="925335">
                <a:tc>
                  <a:txBody>
                    <a:bodyPr/>
                    <a:lstStyle/>
                    <a:p>
                      <a:pPr>
                        <a:lnSpc>
                          <a:spcPct val="115000"/>
                        </a:lnSpc>
                        <a:spcAft>
                          <a:spcPts val="0"/>
                        </a:spcAft>
                      </a:pPr>
                      <a:r>
                        <a:rPr lang="en-US" sz="2000">
                          <a:effectLst/>
                        </a:rPr>
                        <a:t>Fungi</a:t>
                      </a:r>
                      <a:endParaRPr lang="ru-RU" sz="2000">
                        <a:effectLst/>
                        <a:latin typeface="Calibri"/>
                        <a:ea typeface="Calibri"/>
                        <a:cs typeface="Times New Roman"/>
                      </a:endParaRPr>
                    </a:p>
                  </a:txBody>
                  <a:tcPr marL="52864" marR="52864" marT="0" marB="0"/>
                </a:tc>
                <a:tc>
                  <a:txBody>
                    <a:bodyPr/>
                    <a:lstStyle/>
                    <a:p>
                      <a:pPr>
                        <a:lnSpc>
                          <a:spcPct val="115000"/>
                        </a:lnSpc>
                        <a:spcAft>
                          <a:spcPts val="0"/>
                        </a:spcAft>
                      </a:pPr>
                      <a:r>
                        <a:rPr lang="ru-RU" sz="2000" dirty="0" err="1">
                          <a:effectLst/>
                        </a:rPr>
                        <a:t>Гемокультура</a:t>
                      </a:r>
                      <a:r>
                        <a:rPr lang="ru-RU" sz="2000" dirty="0">
                          <a:effectLst/>
                        </a:rPr>
                        <a:t>, серология и </a:t>
                      </a:r>
                    </a:p>
                    <a:p>
                      <a:pPr>
                        <a:spcAft>
                          <a:spcPts val="0"/>
                        </a:spcAft>
                      </a:pPr>
                      <a:r>
                        <a:rPr lang="en-US" sz="2000" dirty="0">
                          <a:effectLst/>
                        </a:rPr>
                        <a:t>and </a:t>
                      </a:r>
                      <a:r>
                        <a:rPr lang="ru-RU" sz="2000" dirty="0">
                          <a:effectLst/>
                        </a:rPr>
                        <a:t>ПЦР хирургического материала. </a:t>
                      </a:r>
                      <a:endParaRPr lang="ru-RU" sz="2000" dirty="0">
                        <a:solidFill>
                          <a:srgbClr val="000000"/>
                        </a:solidFill>
                        <a:effectLst/>
                        <a:latin typeface="Times New Roman"/>
                        <a:ea typeface="Calibri"/>
                        <a:cs typeface="Times New Roman"/>
                      </a:endParaRPr>
                    </a:p>
                  </a:txBody>
                  <a:tcPr marL="52864" marR="52864" marT="0" marB="0"/>
                </a:tc>
                <a:extLst>
                  <a:ext uri="{0D108BD9-81ED-4DB2-BD59-A6C34878D82A}">
                    <a16:rowId xmlns:a16="http://schemas.microsoft.com/office/drawing/2014/main" val="10007"/>
                  </a:ext>
                </a:extLst>
              </a:tr>
            </a:tbl>
          </a:graphicData>
        </a:graphic>
      </p:graphicFrame>
      <p:sp>
        <p:nvSpPr>
          <p:cNvPr id="5" name="Rectangle 1"/>
          <p:cNvSpPr>
            <a:spLocks noChangeArrowheads="1"/>
          </p:cNvSpPr>
          <p:nvPr/>
        </p:nvSpPr>
        <p:spPr bwMode="auto">
          <a:xfrm>
            <a:off x="23795" y="53534"/>
            <a:ext cx="6856557"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Обследование в редких случаях </a:t>
            </a:r>
            <a:r>
              <a:rPr kumimoji="0" lang="ru-RU"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культуронегативного</a:t>
            </a: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ИЭ</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387338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0"/>
            <a:ext cx="9034462" cy="702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214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pPr>
              <a:defRPr/>
            </a:pPr>
            <a:fld id="{E89A5FF8-940D-4ACE-94EE-A1D947E1190B}" type="slidenum">
              <a:rPr lang="ru-RU" altLang="ru-RU"/>
              <a:pPr>
                <a:defRPr/>
              </a:pPr>
              <a:t>13</a:t>
            </a:fld>
            <a:endParaRPr lang="ru-RU" altLang="ru-RU"/>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6975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458" y="0"/>
            <a:ext cx="5398559" cy="710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886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220484" cy="594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9250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208912" cy="6001643"/>
          </a:xfrm>
          <a:prstGeom prst="rect">
            <a:avLst/>
          </a:prstGeom>
        </p:spPr>
        <p:txBody>
          <a:bodyPr wrap="square">
            <a:spAutoFit/>
          </a:bodyPr>
          <a:lstStyle/>
          <a:p>
            <a:r>
              <a:rPr lang="ru-RU" sz="2400" dirty="0" smtClean="0">
                <a:solidFill>
                  <a:srgbClr val="FF0000"/>
                </a:solidFill>
              </a:rPr>
              <a:t>Подтверждение ИЭ основанное на модифицированных критериях </a:t>
            </a:r>
            <a:r>
              <a:rPr lang="ru-RU" sz="2400" dirty="0" err="1">
                <a:solidFill>
                  <a:srgbClr val="FF0000"/>
                </a:solidFill>
              </a:rPr>
              <a:t>Duke</a:t>
            </a:r>
            <a:r>
              <a:rPr lang="ru-RU" sz="2400" dirty="0">
                <a:solidFill>
                  <a:srgbClr val="FF0000"/>
                </a:solidFill>
              </a:rPr>
              <a:t> </a:t>
            </a:r>
            <a:r>
              <a:rPr lang="ru-RU" sz="2400" dirty="0" smtClean="0">
                <a:solidFill>
                  <a:srgbClr val="FF0000"/>
                </a:solidFill>
              </a:rPr>
              <a:t> </a:t>
            </a:r>
            <a:r>
              <a:rPr lang="ru-RU" sz="2400" dirty="0">
                <a:solidFill>
                  <a:srgbClr val="FF0000"/>
                </a:solidFill>
              </a:rPr>
              <a:t>	</a:t>
            </a:r>
          </a:p>
          <a:p>
            <a:pPr algn="ctr"/>
            <a:r>
              <a:rPr lang="ru-RU" sz="2400" b="1" dirty="0" smtClean="0"/>
              <a:t>Подтвержденный (определенный) ИЭ</a:t>
            </a:r>
            <a:r>
              <a:rPr lang="ru-RU" sz="2400" dirty="0"/>
              <a:t>	</a:t>
            </a:r>
          </a:p>
          <a:p>
            <a:r>
              <a:rPr lang="ru-RU" sz="2400" i="1" dirty="0" smtClean="0"/>
              <a:t>Патологические критерии</a:t>
            </a:r>
          </a:p>
          <a:p>
            <a:r>
              <a:rPr lang="ru-RU" sz="2400" dirty="0" smtClean="0"/>
              <a:t>• Культуры микроорганизмов, </a:t>
            </a:r>
            <a:r>
              <a:rPr lang="ru-RU" sz="2400" dirty="0"/>
              <a:t>продемонстрированные </a:t>
            </a:r>
            <a:r>
              <a:rPr lang="ru-RU" sz="2400" dirty="0" smtClean="0"/>
              <a:t>при посеве </a:t>
            </a:r>
            <a:r>
              <a:rPr lang="ru-RU" sz="2400" dirty="0"/>
              <a:t>или </a:t>
            </a:r>
            <a:r>
              <a:rPr lang="ru-RU" sz="2400" dirty="0" smtClean="0"/>
              <a:t>гистологической оценке вегетаций, которые были </a:t>
            </a:r>
            <a:r>
              <a:rPr lang="ru-RU" sz="2400" dirty="0" err="1" smtClean="0"/>
              <a:t>эмболами</a:t>
            </a:r>
            <a:r>
              <a:rPr lang="ru-RU" sz="2400" dirty="0" smtClean="0"/>
              <a:t>, или образцов внутрисердечных абсцессов</a:t>
            </a:r>
          </a:p>
          <a:p>
            <a:r>
              <a:rPr lang="ru-RU" sz="2400" dirty="0" smtClean="0"/>
              <a:t>• </a:t>
            </a:r>
            <a:r>
              <a:rPr lang="ru-RU" sz="2400" dirty="0"/>
              <a:t>Патологические </a:t>
            </a:r>
            <a:r>
              <a:rPr lang="ru-RU" sz="2400" dirty="0" smtClean="0"/>
              <a:t>повреждения; вегетации </a:t>
            </a:r>
            <a:r>
              <a:rPr lang="ru-RU" sz="2400" dirty="0"/>
              <a:t>или </a:t>
            </a:r>
            <a:r>
              <a:rPr lang="ru-RU" sz="2400" dirty="0" smtClean="0"/>
              <a:t>внутрисердечный абсцесс, подтвержденный при гистологическом исследовании, указывают на активный эндокардит</a:t>
            </a:r>
          </a:p>
          <a:p>
            <a:endParaRPr lang="ru-RU" sz="2400" dirty="0"/>
          </a:p>
          <a:p>
            <a:r>
              <a:rPr lang="ru-RU" sz="2400" i="1" dirty="0"/>
              <a:t>Клинические критерии</a:t>
            </a:r>
          </a:p>
          <a:p>
            <a:r>
              <a:rPr lang="ru-RU" sz="2400" dirty="0"/>
              <a:t>• 2 </a:t>
            </a:r>
            <a:r>
              <a:rPr lang="ru-RU" sz="2400" dirty="0" smtClean="0"/>
              <a:t>большой критерий; </a:t>
            </a:r>
            <a:r>
              <a:rPr lang="ru-RU" sz="2400" dirty="0"/>
              <a:t>или</a:t>
            </a:r>
          </a:p>
          <a:p>
            <a:r>
              <a:rPr lang="ru-RU" sz="2400" dirty="0"/>
              <a:t>• 1 </a:t>
            </a:r>
            <a:r>
              <a:rPr lang="ru-RU" sz="2400" dirty="0" smtClean="0"/>
              <a:t>основной критерий </a:t>
            </a:r>
            <a:r>
              <a:rPr lang="ru-RU" sz="2400" dirty="0"/>
              <a:t>и 3 </a:t>
            </a:r>
            <a:r>
              <a:rPr lang="ru-RU" sz="2400" dirty="0" smtClean="0"/>
              <a:t>малых;  </a:t>
            </a:r>
            <a:r>
              <a:rPr lang="ru-RU" sz="2400" dirty="0"/>
              <a:t>или</a:t>
            </a:r>
          </a:p>
          <a:p>
            <a:r>
              <a:rPr lang="ru-RU" sz="2400" dirty="0"/>
              <a:t>• 5 м</a:t>
            </a:r>
            <a:r>
              <a:rPr lang="ru-RU" sz="2400" dirty="0" smtClean="0"/>
              <a:t>алых критерия</a:t>
            </a:r>
            <a:endParaRPr lang="ru-RU" sz="2400" dirty="0"/>
          </a:p>
        </p:txBody>
      </p:sp>
    </p:spTree>
    <p:extLst>
      <p:ext uri="{BB962C8B-B14F-4D97-AF65-F5344CB8AC3E}">
        <p14:creationId xmlns:p14="http://schemas.microsoft.com/office/powerpoint/2010/main" val="22073764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228184" y="1691680"/>
            <a:ext cx="2458616" cy="4434483"/>
          </a:xfrm>
        </p:spPr>
        <p:txBody>
          <a:bodyPr>
            <a:normAutofit/>
          </a:bodyPr>
          <a:lstStyle/>
          <a:p>
            <a:r>
              <a:rPr lang="ru-RU" dirty="0" err="1"/>
              <a:t>Биопротезный</a:t>
            </a:r>
            <a:r>
              <a:rPr lang="ru-RU" dirty="0"/>
              <a:t> клапан при эндокардите. </a:t>
            </a:r>
          </a:p>
        </p:txBody>
      </p:sp>
      <p:pic>
        <p:nvPicPr>
          <p:cNvPr id="3074" name="Picture 2" descr="https://img.medscapestatic.com/pi/meds/ckb/05/37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48680"/>
            <a:ext cx="62865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0327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6632"/>
            <a:ext cx="8208912" cy="6370975"/>
          </a:xfrm>
          <a:prstGeom prst="rect">
            <a:avLst/>
          </a:prstGeom>
        </p:spPr>
        <p:txBody>
          <a:bodyPr wrap="square">
            <a:spAutoFit/>
          </a:bodyPr>
          <a:lstStyle/>
          <a:p>
            <a:r>
              <a:rPr lang="ru-RU" sz="2400" dirty="0" smtClean="0">
                <a:solidFill>
                  <a:srgbClr val="FF0000"/>
                </a:solidFill>
              </a:rPr>
              <a:t>Подтверждение ИЭ основанное на модифицированных критериях </a:t>
            </a:r>
            <a:r>
              <a:rPr lang="ru-RU" sz="2400" dirty="0" err="1">
                <a:solidFill>
                  <a:srgbClr val="FF0000"/>
                </a:solidFill>
              </a:rPr>
              <a:t>Duke</a:t>
            </a:r>
            <a:r>
              <a:rPr lang="ru-RU" sz="2400" dirty="0">
                <a:solidFill>
                  <a:srgbClr val="FF0000"/>
                </a:solidFill>
              </a:rPr>
              <a:t> </a:t>
            </a:r>
            <a:r>
              <a:rPr lang="ru-RU" sz="2400" dirty="0" smtClean="0">
                <a:solidFill>
                  <a:srgbClr val="FF0000"/>
                </a:solidFill>
              </a:rPr>
              <a:t> </a:t>
            </a:r>
            <a:r>
              <a:rPr lang="ru-RU" sz="2400" dirty="0">
                <a:solidFill>
                  <a:srgbClr val="FF0000"/>
                </a:solidFill>
              </a:rPr>
              <a:t>	</a:t>
            </a:r>
          </a:p>
          <a:p>
            <a:pPr algn="ctr"/>
            <a:endParaRPr lang="ru-RU" sz="2400" b="1" dirty="0" smtClean="0"/>
          </a:p>
          <a:p>
            <a:pPr algn="ctr"/>
            <a:endParaRPr lang="ru-RU" sz="2400" b="1" dirty="0"/>
          </a:p>
          <a:p>
            <a:pPr algn="ctr"/>
            <a:r>
              <a:rPr lang="ru-RU" sz="2400" b="1" dirty="0" smtClean="0"/>
              <a:t>Возможный ИЭ</a:t>
            </a:r>
            <a:endParaRPr lang="ru-RU" sz="2400" b="1" dirty="0"/>
          </a:p>
          <a:p>
            <a:r>
              <a:rPr lang="ru-RU" sz="2400" dirty="0"/>
              <a:t>• 1 </a:t>
            </a:r>
            <a:r>
              <a:rPr lang="ru-RU" sz="2400" dirty="0" smtClean="0"/>
              <a:t>большой или 1 малый; </a:t>
            </a:r>
            <a:r>
              <a:rPr lang="ru-RU" sz="2400" dirty="0"/>
              <a:t>или</a:t>
            </a:r>
          </a:p>
          <a:p>
            <a:r>
              <a:rPr lang="ru-RU" sz="2400" dirty="0"/>
              <a:t>• </a:t>
            </a:r>
            <a:r>
              <a:rPr lang="ru-RU" sz="2400" dirty="0" smtClean="0"/>
              <a:t>3 малых критерия</a:t>
            </a:r>
            <a:endParaRPr lang="ru-RU" sz="2400" dirty="0"/>
          </a:p>
          <a:p>
            <a:pPr algn="ctr"/>
            <a:endParaRPr lang="ru-RU" sz="2400" dirty="0" smtClean="0"/>
          </a:p>
          <a:p>
            <a:pPr algn="ctr"/>
            <a:endParaRPr lang="ru-RU" sz="2400" dirty="0"/>
          </a:p>
          <a:p>
            <a:pPr algn="ctr"/>
            <a:r>
              <a:rPr lang="ru-RU" sz="2400" b="1" dirty="0" smtClean="0"/>
              <a:t>Исключенный ИЭ</a:t>
            </a:r>
            <a:endParaRPr lang="ru-RU" sz="2400" b="1" dirty="0"/>
          </a:p>
          <a:p>
            <a:r>
              <a:rPr lang="ru-RU" sz="2400" dirty="0"/>
              <a:t>• </a:t>
            </a:r>
            <a:r>
              <a:rPr lang="ru-RU" sz="2400" dirty="0" smtClean="0"/>
              <a:t>Четкий альтернативный диагноз </a:t>
            </a:r>
            <a:r>
              <a:rPr lang="ru-RU" sz="2400" dirty="0"/>
              <a:t>или</a:t>
            </a:r>
          </a:p>
          <a:p>
            <a:r>
              <a:rPr lang="ru-RU" sz="2400" dirty="0"/>
              <a:t>• </a:t>
            </a:r>
            <a:r>
              <a:rPr lang="ru-RU" sz="2400" dirty="0" smtClean="0"/>
              <a:t>Разрешение симптомов, подозрительных на ИЭ без антибиотикотерапии в течение ≤4 дней; или</a:t>
            </a:r>
          </a:p>
          <a:p>
            <a:r>
              <a:rPr lang="ru-RU" sz="2400" dirty="0" smtClean="0"/>
              <a:t>• Отсутствие патологических признаков ИЭ при хирургическом вмешательстве или аутопсии, при  антибиотикотерапии </a:t>
            </a:r>
            <a:r>
              <a:rPr lang="ru-RU" sz="2400" dirty="0"/>
              <a:t>≤4 дней; или</a:t>
            </a:r>
          </a:p>
          <a:p>
            <a:r>
              <a:rPr lang="ru-RU" sz="2400" dirty="0"/>
              <a:t>• Не </a:t>
            </a:r>
            <a:r>
              <a:rPr lang="ru-RU" sz="2400" dirty="0" smtClean="0"/>
              <a:t>соответствие </a:t>
            </a:r>
            <a:r>
              <a:rPr lang="ru-RU" sz="2400" dirty="0"/>
              <a:t>критериям </a:t>
            </a:r>
            <a:r>
              <a:rPr lang="ru-RU" sz="2400" dirty="0" smtClean="0"/>
              <a:t>возможного ИЭ</a:t>
            </a:r>
            <a:endParaRPr lang="ru-RU" sz="2400" dirty="0"/>
          </a:p>
        </p:txBody>
      </p:sp>
    </p:spTree>
    <p:extLst>
      <p:ext uri="{BB962C8B-B14F-4D97-AF65-F5344CB8AC3E}">
        <p14:creationId xmlns:p14="http://schemas.microsoft.com/office/powerpoint/2010/main" val="84968410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Определения понятий, </a:t>
            </a:r>
            <a:br>
              <a:rPr lang="ru-RU" sz="2400" b="1" dirty="0"/>
            </a:br>
            <a:r>
              <a:rPr lang="ru-RU" sz="2400" b="1" dirty="0"/>
              <a:t>используемых в </a:t>
            </a:r>
            <a:br>
              <a:rPr lang="ru-RU" sz="2400" b="1" dirty="0"/>
            </a:br>
            <a:r>
              <a:rPr lang="ru-RU" sz="2400" b="1" dirty="0"/>
              <a:t>модифицированных критериях </a:t>
            </a:r>
            <a:br>
              <a:rPr lang="ru-RU" sz="2400" b="1" dirty="0"/>
            </a:br>
            <a:r>
              <a:rPr lang="ru-RU" sz="2400" b="1" dirty="0"/>
              <a:t>для диагноза ИЭ 2015г ЕОК</a:t>
            </a:r>
            <a:br>
              <a:rPr lang="ru-RU" sz="2400" b="1" dirty="0"/>
            </a:br>
            <a:endParaRPr lang="ru-RU"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12" y="1700808"/>
            <a:ext cx="8834873" cy="400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Овал 3"/>
          <p:cNvSpPr/>
          <p:nvPr/>
        </p:nvSpPr>
        <p:spPr>
          <a:xfrm>
            <a:off x="467544" y="234888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а</a:t>
            </a:r>
          </a:p>
        </p:txBody>
      </p:sp>
      <p:sp>
        <p:nvSpPr>
          <p:cNvPr id="5" name="Овал 4"/>
          <p:cNvSpPr/>
          <p:nvPr/>
        </p:nvSpPr>
        <p:spPr>
          <a:xfrm>
            <a:off x="467544" y="3696295"/>
            <a:ext cx="288032" cy="209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a:t>
            </a:r>
            <a:endParaRPr lang="ru-RU" dirty="0"/>
          </a:p>
        </p:txBody>
      </p:sp>
      <p:sp>
        <p:nvSpPr>
          <p:cNvPr id="6" name="Овал 5"/>
          <p:cNvSpPr/>
          <p:nvPr/>
        </p:nvSpPr>
        <p:spPr>
          <a:xfrm>
            <a:off x="467544" y="4941168"/>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a:t>
            </a:r>
            <a:endParaRPr lang="ru-RU" dirty="0"/>
          </a:p>
        </p:txBody>
      </p:sp>
    </p:spTree>
    <p:extLst>
      <p:ext uri="{BB962C8B-B14F-4D97-AF65-F5344CB8AC3E}">
        <p14:creationId xmlns:p14="http://schemas.microsoft.com/office/powerpoint/2010/main" val="356581452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Большие критерии Дьюка</a:t>
            </a:r>
          </a:p>
        </p:txBody>
      </p:sp>
      <p:sp>
        <p:nvSpPr>
          <p:cNvPr id="3" name="Объект 2"/>
          <p:cNvSpPr>
            <a:spLocks noGrp="1"/>
          </p:cNvSpPr>
          <p:nvPr>
            <p:ph idx="1"/>
          </p:nvPr>
        </p:nvSpPr>
        <p:spPr/>
        <p:txBody>
          <a:bodyPr>
            <a:normAutofit fontScale="70000" lnSpcReduction="20000"/>
          </a:bodyPr>
          <a:lstStyle/>
          <a:p>
            <a:pPr marL="0" indent="0">
              <a:buNone/>
            </a:pPr>
            <a:r>
              <a:rPr lang="ru-RU" dirty="0"/>
              <a:t>2. </a:t>
            </a:r>
            <a:r>
              <a:rPr lang="ru-RU" dirty="0" smtClean="0"/>
              <a:t>Положительная (характерная) инструментальная картина для ИЭ </a:t>
            </a:r>
            <a:endParaRPr lang="ru-RU" dirty="0"/>
          </a:p>
          <a:p>
            <a:pPr marL="514350" indent="-514350">
              <a:buFont typeface="+mj-lt"/>
              <a:buAutoNum type="alphaLcPeriod"/>
            </a:pPr>
            <a:r>
              <a:rPr lang="ru-RU" dirty="0" err="1" smtClean="0"/>
              <a:t>ЭхоКГ</a:t>
            </a:r>
            <a:r>
              <a:rPr lang="ru-RU" dirty="0" smtClean="0"/>
              <a:t> положительная при ИЭ:</a:t>
            </a:r>
            <a:endParaRPr lang="ru-RU" dirty="0"/>
          </a:p>
          <a:p>
            <a:pPr marL="0" indent="0">
              <a:buNone/>
            </a:pPr>
            <a:r>
              <a:rPr lang="ru-RU" dirty="0"/>
              <a:t>• </a:t>
            </a:r>
            <a:r>
              <a:rPr lang="ru-RU" dirty="0" smtClean="0"/>
              <a:t>вегетации;</a:t>
            </a:r>
            <a:endParaRPr lang="ru-RU" dirty="0"/>
          </a:p>
          <a:p>
            <a:pPr marL="0" indent="0">
              <a:buNone/>
            </a:pPr>
            <a:r>
              <a:rPr lang="ru-RU" dirty="0"/>
              <a:t>• Абсцесс, </a:t>
            </a:r>
            <a:r>
              <a:rPr lang="ru-RU" dirty="0" err="1"/>
              <a:t>псевдоаневризма</a:t>
            </a:r>
            <a:r>
              <a:rPr lang="ru-RU" dirty="0"/>
              <a:t>, </a:t>
            </a:r>
            <a:r>
              <a:rPr lang="ru-RU" dirty="0" smtClean="0"/>
              <a:t>внутрисердечная фистула</a:t>
            </a:r>
            <a:endParaRPr lang="ru-RU" dirty="0"/>
          </a:p>
          <a:p>
            <a:pPr marL="0" indent="0">
              <a:buNone/>
            </a:pPr>
            <a:r>
              <a:rPr lang="ru-RU" dirty="0"/>
              <a:t>• Клапанная перфорация или аневризма;</a:t>
            </a:r>
          </a:p>
          <a:p>
            <a:pPr marL="0" indent="0">
              <a:buNone/>
            </a:pPr>
            <a:r>
              <a:rPr lang="ru-RU" dirty="0"/>
              <a:t>• </a:t>
            </a:r>
            <a:r>
              <a:rPr lang="ru-RU" dirty="0" smtClean="0"/>
              <a:t>Новая частичная несостоятельность протезированного клапана</a:t>
            </a:r>
            <a:endParaRPr lang="ru-RU" dirty="0"/>
          </a:p>
          <a:p>
            <a:pPr marL="0" indent="0">
              <a:buNone/>
            </a:pPr>
            <a:r>
              <a:rPr lang="ru-RU" dirty="0"/>
              <a:t>б. Аномальная активность вокруг места имплантации </a:t>
            </a:r>
            <a:r>
              <a:rPr lang="ru-RU" dirty="0" smtClean="0"/>
              <a:t>искусственного клапана, обнаруженная при </a:t>
            </a:r>
            <a:r>
              <a:rPr lang="ru-RU" dirty="0"/>
              <a:t>ПЭТ / КТ (только если протез был </a:t>
            </a:r>
            <a:r>
              <a:rPr lang="ru-RU" dirty="0" smtClean="0"/>
              <a:t>имплантирован &gt; </a:t>
            </a:r>
            <a:r>
              <a:rPr lang="ru-RU" dirty="0"/>
              <a:t>3 </a:t>
            </a:r>
            <a:r>
              <a:rPr lang="ru-RU" dirty="0" smtClean="0"/>
              <a:t>месяцев назад) </a:t>
            </a:r>
            <a:r>
              <a:rPr lang="ru-RU" dirty="0"/>
              <a:t>или меченые лейкоциты ОФЭКТ / КТ</a:t>
            </a:r>
            <a:r>
              <a:rPr lang="ru-RU" dirty="0" smtClean="0"/>
              <a:t>.</a:t>
            </a:r>
          </a:p>
          <a:p>
            <a:pPr marL="0" indent="0">
              <a:buNone/>
            </a:pPr>
            <a:endParaRPr lang="ru-RU" dirty="0"/>
          </a:p>
          <a:p>
            <a:pPr marL="0" indent="0">
              <a:buNone/>
            </a:pPr>
            <a:r>
              <a:rPr lang="ru-RU" dirty="0"/>
              <a:t>в</a:t>
            </a:r>
            <a:r>
              <a:rPr lang="ru-RU" dirty="0" smtClean="0"/>
              <a:t>. </a:t>
            </a:r>
            <a:r>
              <a:rPr lang="ru-RU" dirty="0" err="1" smtClean="0"/>
              <a:t>Параклапанное</a:t>
            </a:r>
            <a:r>
              <a:rPr lang="ru-RU" dirty="0" smtClean="0"/>
              <a:t> поражение, определенное при КT сердца.</a:t>
            </a:r>
            <a:endParaRPr lang="ru-RU" dirty="0"/>
          </a:p>
        </p:txBody>
      </p:sp>
    </p:spTree>
    <p:extLst>
      <p:ext uri="{BB962C8B-B14F-4D97-AF65-F5344CB8AC3E}">
        <p14:creationId xmlns:p14="http://schemas.microsoft.com/office/powerpoint/2010/main" val="391737651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10" y="1196752"/>
            <a:ext cx="9521339"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0384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Объект 2"/>
          <p:cNvSpPr>
            <a:spLocks noGrp="1"/>
          </p:cNvSpPr>
          <p:nvPr>
            <p:ph idx="1"/>
          </p:nvPr>
        </p:nvSpPr>
        <p:spPr>
          <a:xfrm>
            <a:off x="6300192" y="0"/>
            <a:ext cx="2843808" cy="6126163"/>
          </a:xfrm>
        </p:spPr>
        <p:txBody>
          <a:bodyPr vert="horz">
            <a:normAutofit/>
          </a:bodyPr>
          <a:lstStyle/>
          <a:p>
            <a:pPr marL="0" indent="0">
              <a:buNone/>
            </a:pPr>
            <a:r>
              <a:rPr lang="ru-RU" dirty="0" smtClean="0"/>
              <a:t>Алгоритм диагностики ИЭ рекомендации ЭОК 2015</a:t>
            </a:r>
          </a:p>
          <a:p>
            <a:pPr marL="0" indent="0">
              <a:buNone/>
            </a:pP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5112567" cy="689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3"/>
          <p:cNvSpPr>
            <a:spLocks noGrp="1"/>
          </p:cNvSpPr>
          <p:nvPr>
            <p:ph type="title"/>
          </p:nvPr>
        </p:nvSpPr>
        <p:spPr/>
        <p:txBody>
          <a:bodyPr/>
          <a:lstStyle/>
          <a:p>
            <a:endParaRPr lang="ru-RU"/>
          </a:p>
        </p:txBody>
      </p:sp>
    </p:spTree>
    <p:extLst>
      <p:ext uri="{BB962C8B-B14F-4D97-AF65-F5344CB8AC3E}">
        <p14:creationId xmlns:p14="http://schemas.microsoft.com/office/powerpoint/2010/main" val="173124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109538"/>
            <a:ext cx="5591175"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236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Статистика</a:t>
            </a:r>
            <a:endParaRPr lang="ru-RU" sz="2800" b="1" dirty="0"/>
          </a:p>
        </p:txBody>
      </p:sp>
      <p:sp>
        <p:nvSpPr>
          <p:cNvPr id="3" name="Объект 2"/>
          <p:cNvSpPr>
            <a:spLocks noGrp="1"/>
          </p:cNvSpPr>
          <p:nvPr>
            <p:ph idx="1"/>
          </p:nvPr>
        </p:nvSpPr>
        <p:spPr/>
        <p:txBody>
          <a:bodyPr>
            <a:normAutofit/>
          </a:bodyPr>
          <a:lstStyle/>
          <a:p>
            <a:pPr marL="0" indent="0">
              <a:buNone/>
            </a:pPr>
            <a:r>
              <a:rPr lang="ru-RU" sz="2400" dirty="0" smtClean="0"/>
              <a:t>Мужчины : женщины=2:1</a:t>
            </a:r>
          </a:p>
          <a:p>
            <a:pPr marL="0" indent="0">
              <a:buNone/>
            </a:pPr>
            <a:endParaRPr lang="ru-RU" sz="2400" dirty="0" smtClean="0"/>
          </a:p>
          <a:p>
            <a:pPr marL="0" indent="0">
              <a:buNone/>
            </a:pPr>
            <a:r>
              <a:rPr lang="ru-RU" sz="2400" dirty="0" smtClean="0"/>
              <a:t>Рост первичного </a:t>
            </a:r>
            <a:r>
              <a:rPr lang="ru-RU" sz="2400" dirty="0" smtClean="0"/>
              <a:t>ИЭ </a:t>
            </a:r>
            <a:r>
              <a:rPr lang="ru-RU" sz="2400" dirty="0" smtClean="0"/>
              <a:t>(57%)</a:t>
            </a:r>
            <a:endParaRPr lang="ru-RU" sz="2400" dirty="0" smtClean="0"/>
          </a:p>
          <a:p>
            <a:pPr marL="0" indent="0">
              <a:buNone/>
            </a:pPr>
            <a:r>
              <a:rPr lang="ru-RU" sz="2400" dirty="0" smtClean="0"/>
              <a:t>Вторичный</a:t>
            </a:r>
            <a:r>
              <a:rPr lang="ru-RU" sz="2400" dirty="0" smtClean="0"/>
              <a:t>: </a:t>
            </a:r>
          </a:p>
          <a:p>
            <a:pPr>
              <a:buFont typeface="Wingdings" panose="05000000000000000000" pitchFamily="2" charset="2"/>
              <a:buChar char="ü"/>
            </a:pPr>
            <a:r>
              <a:rPr lang="ru-RU" sz="2400" dirty="0" smtClean="0"/>
              <a:t>Протезы клапанов сердца 21%</a:t>
            </a:r>
          </a:p>
          <a:p>
            <a:pPr>
              <a:buFont typeface="Wingdings" panose="05000000000000000000" pitchFamily="2" charset="2"/>
              <a:buChar char="ü"/>
            </a:pPr>
            <a:r>
              <a:rPr lang="ru-RU" sz="2400" dirty="0" smtClean="0"/>
              <a:t>Дегенеративные пороки сердца у пожилых 15,7%</a:t>
            </a:r>
          </a:p>
          <a:p>
            <a:endParaRPr lang="ru-RU" sz="2400" dirty="0"/>
          </a:p>
        </p:txBody>
      </p:sp>
    </p:spTree>
    <p:extLst>
      <p:ext uri="{BB962C8B-B14F-4D97-AF65-F5344CB8AC3E}">
        <p14:creationId xmlns:p14="http://schemas.microsoft.com/office/powerpoint/2010/main" val="25936868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smtClean="0"/>
              <a:t>Внутригоспитальная</a:t>
            </a:r>
            <a:r>
              <a:rPr lang="ru-RU" dirty="0" smtClean="0"/>
              <a:t> смертность от ИЭ 15-30%</a:t>
            </a:r>
            <a:endParaRPr lang="ru-RU" dirty="0"/>
          </a:p>
        </p:txBody>
      </p:sp>
    </p:spTree>
    <p:extLst>
      <p:ext uri="{BB962C8B-B14F-4D97-AF65-F5344CB8AC3E}">
        <p14:creationId xmlns:p14="http://schemas.microsoft.com/office/powerpoint/2010/main" val="25285329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Предикторы плохого прогноза у пациентов с ИЭ</a:t>
            </a:r>
            <a:endParaRPr lang="ru-RU" dirty="0"/>
          </a:p>
        </p:txBody>
      </p:sp>
      <p:sp>
        <p:nvSpPr>
          <p:cNvPr id="3" name="Объект 2"/>
          <p:cNvSpPr>
            <a:spLocks noGrp="1"/>
          </p:cNvSpPr>
          <p:nvPr>
            <p:ph idx="1"/>
          </p:nvPr>
        </p:nvSpPr>
        <p:spPr>
          <a:xfrm>
            <a:off x="179512" y="1628800"/>
            <a:ext cx="8229600" cy="4525963"/>
          </a:xfrm>
        </p:spPr>
        <p:txBody>
          <a:bodyPr>
            <a:noAutofit/>
          </a:bodyPr>
          <a:lstStyle/>
          <a:p>
            <a:pPr marL="0" indent="0">
              <a:buNone/>
            </a:pPr>
            <a:r>
              <a:rPr lang="ru-RU" sz="2000" b="1" dirty="0"/>
              <a:t>Характеристики пациентов </a:t>
            </a:r>
            <a:endParaRPr lang="ru-RU" sz="2000" dirty="0"/>
          </a:p>
          <a:p>
            <a:r>
              <a:rPr lang="ru-RU" sz="2000" dirty="0" smtClean="0"/>
              <a:t>Пожилой </a:t>
            </a:r>
            <a:r>
              <a:rPr lang="ru-RU" sz="2000" dirty="0"/>
              <a:t>возраст </a:t>
            </a:r>
          </a:p>
          <a:p>
            <a:r>
              <a:rPr lang="ru-RU" sz="2000" dirty="0" smtClean="0"/>
              <a:t>ИЭ протезированного клапана </a:t>
            </a:r>
            <a:endParaRPr lang="ru-RU" sz="2000" dirty="0"/>
          </a:p>
          <a:p>
            <a:r>
              <a:rPr lang="ru-RU" sz="2000" dirty="0" smtClean="0"/>
              <a:t>Инсулин - </a:t>
            </a:r>
            <a:r>
              <a:rPr lang="ru-RU" sz="2000" dirty="0"/>
              <a:t>зависимый сахарный диабет </a:t>
            </a:r>
          </a:p>
          <a:p>
            <a:r>
              <a:rPr lang="ru-RU" sz="2000" dirty="0" smtClean="0"/>
              <a:t>Сопутствующие </a:t>
            </a:r>
            <a:r>
              <a:rPr lang="ru-RU" sz="2000" dirty="0"/>
              <a:t>заболевания (например, </a:t>
            </a:r>
            <a:r>
              <a:rPr lang="ru-RU" sz="2000" dirty="0" smtClean="0"/>
              <a:t>гипотрофия, </a:t>
            </a:r>
            <a:r>
              <a:rPr lang="ru-RU" sz="2000" dirty="0" err="1" smtClean="0"/>
              <a:t>иммуносупрессия</a:t>
            </a:r>
            <a:r>
              <a:rPr lang="ru-RU" sz="2000" dirty="0" smtClean="0"/>
              <a:t>, почечные </a:t>
            </a:r>
            <a:r>
              <a:rPr lang="ru-RU" sz="2000" dirty="0"/>
              <a:t>или легочные заболевания) </a:t>
            </a:r>
          </a:p>
          <a:p>
            <a:pPr marL="0" indent="0">
              <a:buNone/>
            </a:pPr>
            <a:r>
              <a:rPr lang="ru-RU" sz="2000" b="1" dirty="0" smtClean="0"/>
              <a:t>Наличие </a:t>
            </a:r>
            <a:r>
              <a:rPr lang="ru-RU" sz="2000" b="1" dirty="0"/>
              <a:t>осложнений ИЭ </a:t>
            </a:r>
            <a:endParaRPr lang="ru-RU" sz="2000" dirty="0"/>
          </a:p>
          <a:p>
            <a:r>
              <a:rPr lang="ru-RU" sz="2000" dirty="0" smtClean="0"/>
              <a:t>Сердечная </a:t>
            </a:r>
            <a:r>
              <a:rPr lang="ru-RU" sz="2000" dirty="0"/>
              <a:t>недостаточность </a:t>
            </a:r>
            <a:r>
              <a:rPr lang="ru-RU" sz="2000" dirty="0" smtClean="0"/>
              <a:t> </a:t>
            </a:r>
            <a:endParaRPr lang="ru-RU" sz="2000" dirty="0"/>
          </a:p>
          <a:p>
            <a:r>
              <a:rPr lang="ru-RU" sz="2000" dirty="0" smtClean="0"/>
              <a:t>Почечная </a:t>
            </a:r>
            <a:r>
              <a:rPr lang="ru-RU" sz="2000" dirty="0"/>
              <a:t>недостаточность </a:t>
            </a:r>
          </a:p>
          <a:p>
            <a:r>
              <a:rPr lang="ru-RU" sz="2000" dirty="0" smtClean="0"/>
              <a:t>Более чем средней распространенности ишемический инсульт</a:t>
            </a:r>
          </a:p>
          <a:p>
            <a:r>
              <a:rPr lang="ru-RU" sz="2000" dirty="0" smtClean="0"/>
              <a:t>Кровоизлияние в мозг</a:t>
            </a:r>
          </a:p>
          <a:p>
            <a:r>
              <a:rPr lang="ru-RU" sz="2000" dirty="0" smtClean="0"/>
              <a:t>Септический </a:t>
            </a:r>
            <a:r>
              <a:rPr lang="ru-RU" sz="2000" dirty="0"/>
              <a:t>шок </a:t>
            </a:r>
          </a:p>
          <a:p>
            <a:pPr marL="0" indent="0">
              <a:buNone/>
            </a:pPr>
            <a:endParaRPr lang="ru-RU" sz="1600" dirty="0"/>
          </a:p>
        </p:txBody>
      </p:sp>
    </p:spTree>
    <p:extLst>
      <p:ext uri="{BB962C8B-B14F-4D97-AF65-F5344CB8AC3E}">
        <p14:creationId xmlns:p14="http://schemas.microsoft.com/office/powerpoint/2010/main" val="375527777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Предикторы плохого прогноза у пациентов с ИЭ</a:t>
            </a:r>
            <a:endParaRPr lang="ru-RU" dirty="0"/>
          </a:p>
        </p:txBody>
      </p:sp>
      <p:sp>
        <p:nvSpPr>
          <p:cNvPr id="3" name="Объект 2"/>
          <p:cNvSpPr>
            <a:spLocks noGrp="1"/>
          </p:cNvSpPr>
          <p:nvPr>
            <p:ph idx="1"/>
          </p:nvPr>
        </p:nvSpPr>
        <p:spPr/>
        <p:txBody>
          <a:bodyPr>
            <a:noAutofit/>
          </a:bodyPr>
          <a:lstStyle/>
          <a:p>
            <a:pPr marL="0" indent="0">
              <a:buNone/>
            </a:pPr>
            <a:r>
              <a:rPr lang="ru-RU" sz="2000" b="1" dirty="0" smtClean="0"/>
              <a:t>Микроорганизмы </a:t>
            </a:r>
            <a:endParaRPr lang="ru-RU" sz="2000" dirty="0"/>
          </a:p>
          <a:p>
            <a:r>
              <a:rPr lang="en-US" sz="2000" dirty="0" smtClean="0"/>
              <a:t>S</a:t>
            </a:r>
            <a:r>
              <a:rPr lang="en-US" sz="2000" dirty="0"/>
              <a:t>. </a:t>
            </a:r>
            <a:r>
              <a:rPr lang="en-US" sz="2000" dirty="0" err="1"/>
              <a:t>aureus</a:t>
            </a:r>
            <a:r>
              <a:rPr lang="en-US" sz="2000" dirty="0"/>
              <a:t> </a:t>
            </a:r>
          </a:p>
          <a:p>
            <a:r>
              <a:rPr lang="ru-RU" sz="2000" dirty="0" smtClean="0"/>
              <a:t>Грибы </a:t>
            </a:r>
            <a:endParaRPr lang="ru-RU" sz="2000" dirty="0"/>
          </a:p>
          <a:p>
            <a:r>
              <a:rPr lang="ru-RU" sz="2000" dirty="0" err="1" smtClean="0"/>
              <a:t>Грам</a:t>
            </a:r>
            <a:r>
              <a:rPr lang="ru-RU" sz="2000" dirty="0" smtClean="0"/>
              <a:t>-отрицательные бактерии (не из группы НАСЕК)</a:t>
            </a:r>
            <a:endParaRPr lang="ru-RU" sz="2000" dirty="0"/>
          </a:p>
          <a:p>
            <a:endParaRPr lang="ru-RU" sz="2000" dirty="0"/>
          </a:p>
          <a:p>
            <a:pPr marL="0" indent="0">
              <a:buNone/>
            </a:pPr>
            <a:r>
              <a:rPr lang="ru-RU" sz="2000" b="1" dirty="0" err="1"/>
              <a:t>Эхокардиографические</a:t>
            </a:r>
            <a:r>
              <a:rPr lang="ru-RU" sz="2000" b="1" dirty="0"/>
              <a:t> результаты </a:t>
            </a:r>
            <a:endParaRPr lang="ru-RU" sz="2000" dirty="0"/>
          </a:p>
          <a:p>
            <a:r>
              <a:rPr lang="ru-RU" sz="2000" dirty="0" err="1" smtClean="0"/>
              <a:t>Перианнулярные</a:t>
            </a:r>
            <a:r>
              <a:rPr lang="ru-RU" sz="2000" dirty="0"/>
              <a:t> </a:t>
            </a:r>
            <a:r>
              <a:rPr lang="ru-RU" sz="2000" dirty="0" smtClean="0"/>
              <a:t>осложнения </a:t>
            </a:r>
            <a:endParaRPr lang="ru-RU" sz="2000" dirty="0"/>
          </a:p>
          <a:p>
            <a:r>
              <a:rPr lang="ru-RU" sz="2000" dirty="0" smtClean="0"/>
              <a:t>Тяжелая </a:t>
            </a:r>
            <a:r>
              <a:rPr lang="ru-RU" sz="2000" dirty="0"/>
              <a:t>левосторонняя клапанная </a:t>
            </a:r>
            <a:r>
              <a:rPr lang="ru-RU" sz="2000" dirty="0" err="1"/>
              <a:t>регургитация</a:t>
            </a:r>
            <a:r>
              <a:rPr lang="ru-RU" sz="2000" dirty="0"/>
              <a:t> </a:t>
            </a:r>
          </a:p>
          <a:p>
            <a:r>
              <a:rPr lang="ru-RU" sz="2000" dirty="0" smtClean="0"/>
              <a:t>Низкая </a:t>
            </a:r>
            <a:r>
              <a:rPr lang="ru-RU" sz="2000" dirty="0"/>
              <a:t>фракция выброса ЛЖ </a:t>
            </a:r>
          </a:p>
          <a:p>
            <a:r>
              <a:rPr lang="ru-RU" sz="2000" dirty="0" smtClean="0"/>
              <a:t>Легочная </a:t>
            </a:r>
            <a:r>
              <a:rPr lang="ru-RU" sz="2000" dirty="0"/>
              <a:t>гипертензия </a:t>
            </a:r>
          </a:p>
          <a:p>
            <a:r>
              <a:rPr lang="ru-RU" sz="2000" dirty="0" smtClean="0"/>
              <a:t>Большие </a:t>
            </a:r>
            <a:r>
              <a:rPr lang="ru-RU" sz="2000" dirty="0"/>
              <a:t>вегетации </a:t>
            </a:r>
          </a:p>
          <a:p>
            <a:r>
              <a:rPr lang="ru-RU" sz="2000" dirty="0" smtClean="0"/>
              <a:t>Тяжелая </a:t>
            </a:r>
            <a:r>
              <a:rPr lang="ru-RU" sz="2000" dirty="0"/>
              <a:t>дисфункция протезированного клапана </a:t>
            </a:r>
          </a:p>
          <a:p>
            <a:r>
              <a:rPr lang="ru-RU" sz="2000" dirty="0" smtClean="0"/>
              <a:t>Преждевременное </a:t>
            </a:r>
            <a:r>
              <a:rPr lang="ru-RU" sz="2000" dirty="0"/>
              <a:t>закрытие митрального клапана и другие признаки повышенного диастолического давления </a:t>
            </a:r>
          </a:p>
          <a:p>
            <a:pPr marL="0" indent="0">
              <a:buNone/>
            </a:pPr>
            <a:r>
              <a:rPr lang="ru-RU" sz="2000" dirty="0"/>
              <a:t>	</a:t>
            </a:r>
          </a:p>
        </p:txBody>
      </p:sp>
    </p:spTree>
    <p:extLst>
      <p:ext uri="{BB962C8B-B14F-4D97-AF65-F5344CB8AC3E}">
        <p14:creationId xmlns:p14="http://schemas.microsoft.com/office/powerpoint/2010/main" val="61044813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Сочетание трех факторов – 79% летальности</a:t>
            </a:r>
          </a:p>
          <a:p>
            <a:r>
              <a:rPr lang="ru-RU" dirty="0"/>
              <a:t>П</a:t>
            </a:r>
            <a:r>
              <a:rPr lang="ru-RU" dirty="0" smtClean="0"/>
              <a:t>оложительная </a:t>
            </a:r>
            <a:r>
              <a:rPr lang="ru-RU" dirty="0" err="1" smtClean="0"/>
              <a:t>гемокультура</a:t>
            </a:r>
            <a:r>
              <a:rPr lang="ru-RU" dirty="0" smtClean="0"/>
              <a:t> сохраняющаяся в течении 48-72 часов после первичной антибиотикотерапии – плохой контроль над инфекционным агентом и независимый риск госпитальной смертности </a:t>
            </a:r>
            <a:endParaRPr lang="ru-RU" dirty="0"/>
          </a:p>
        </p:txBody>
      </p:sp>
    </p:spTree>
    <p:extLst>
      <p:ext uri="{BB962C8B-B14F-4D97-AF65-F5344CB8AC3E}">
        <p14:creationId xmlns:p14="http://schemas.microsoft.com/office/powerpoint/2010/main" val="4929960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smtClean="0"/>
              <a:t>В настоящее время 40-50% пациентов подвергаются хирургическому вмешательству.</a:t>
            </a:r>
          </a:p>
          <a:p>
            <a:endParaRPr lang="ru-RU" dirty="0"/>
          </a:p>
          <a:p>
            <a:r>
              <a:rPr lang="ru-RU" dirty="0" smtClean="0"/>
              <a:t>Предикторы смертности пациентов, которым требуется срочная или неотложная хирургическая помощь</a:t>
            </a:r>
          </a:p>
          <a:p>
            <a:pPr lvl="1"/>
            <a:r>
              <a:rPr lang="ru-RU" dirty="0" smtClean="0"/>
              <a:t>Септический шок</a:t>
            </a:r>
          </a:p>
          <a:p>
            <a:pPr lvl="1"/>
            <a:r>
              <a:rPr lang="ru-RU" dirty="0" smtClean="0"/>
              <a:t>Признаки сохраняющейся инфекции</a:t>
            </a:r>
          </a:p>
          <a:p>
            <a:pPr lvl="1"/>
            <a:r>
              <a:rPr lang="ru-RU" dirty="0" smtClean="0"/>
              <a:t>Почечная недостаточность </a:t>
            </a:r>
          </a:p>
          <a:p>
            <a:endParaRPr lang="ru-RU" dirty="0"/>
          </a:p>
        </p:txBody>
      </p:sp>
    </p:spTree>
    <p:extLst>
      <p:ext uri="{BB962C8B-B14F-4D97-AF65-F5344CB8AC3E}">
        <p14:creationId xmlns:p14="http://schemas.microsoft.com/office/powerpoint/2010/main" val="35200873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lstStyle/>
          <a:p>
            <a:r>
              <a:rPr lang="ru-RU" dirty="0" smtClean="0"/>
              <a:t>антибиотикотерапия</a:t>
            </a:r>
            <a:endParaRPr lang="ru-RU" dirty="0"/>
          </a:p>
        </p:txBody>
      </p:sp>
      <p:sp>
        <p:nvSpPr>
          <p:cNvPr id="3" name="Объект 2"/>
          <p:cNvSpPr>
            <a:spLocks noGrp="1"/>
          </p:cNvSpPr>
          <p:nvPr>
            <p:ph idx="1"/>
          </p:nvPr>
        </p:nvSpPr>
        <p:spPr/>
        <p:txBody>
          <a:bodyPr>
            <a:normAutofit fontScale="70000" lnSpcReduction="20000"/>
          </a:bodyPr>
          <a:lstStyle/>
          <a:p>
            <a:r>
              <a:rPr lang="ru-RU" dirty="0"/>
              <a:t>Успешное лечение ИЭ зависит от уничтожения инфекции антибактериальными препаратами. </a:t>
            </a:r>
            <a:endParaRPr lang="ru-RU" dirty="0" smtClean="0"/>
          </a:p>
          <a:p>
            <a:r>
              <a:rPr lang="ru-RU" dirty="0" smtClean="0"/>
              <a:t>Оперативные </a:t>
            </a:r>
            <a:r>
              <a:rPr lang="ru-RU" dirty="0"/>
              <a:t>вмешательства способствуют удалению инфицированных материалов и осушению абсцессов. </a:t>
            </a:r>
            <a:endParaRPr lang="ru-RU" dirty="0" smtClean="0"/>
          </a:p>
          <a:p>
            <a:r>
              <a:rPr lang="ru-RU" dirty="0" smtClean="0"/>
              <a:t>Защитная </a:t>
            </a:r>
            <a:r>
              <a:rPr lang="ru-RU" dirty="0"/>
              <a:t>реакция со стороны хозяина имеет незначительную помощь. </a:t>
            </a:r>
            <a:endParaRPr lang="ru-RU" dirty="0" smtClean="0"/>
          </a:p>
          <a:p>
            <a:r>
              <a:rPr lang="ru-RU" dirty="0" smtClean="0"/>
              <a:t>Это </a:t>
            </a:r>
            <a:r>
              <a:rPr lang="ru-RU" dirty="0"/>
              <a:t>объясняет, почему бактерицидные схемы как в экспериментах на животных, так и на людях, оказались более эффективными, чем бактериостатическая </a:t>
            </a:r>
            <a:r>
              <a:rPr lang="ru-RU" dirty="0" smtClean="0"/>
              <a:t>терапия. </a:t>
            </a:r>
          </a:p>
          <a:p>
            <a:r>
              <a:rPr lang="ru-RU" dirty="0" smtClean="0"/>
              <a:t>Бактерицидные </a:t>
            </a:r>
            <a:r>
              <a:rPr lang="ru-RU" dirty="0" err="1"/>
              <a:t>аминогликозиды</a:t>
            </a:r>
            <a:r>
              <a:rPr lang="ru-RU" dirty="0"/>
              <a:t> вступают во взаимодействие с ингибиторами клеточной стенки (β – лактамами и </a:t>
            </a:r>
            <a:r>
              <a:rPr lang="ru-RU" dirty="0" err="1" smtClean="0"/>
              <a:t>гликопептидами</a:t>
            </a:r>
            <a:r>
              <a:rPr lang="ru-RU" dirty="0"/>
              <a:t>) и являются эффективными для сокращения продолжительности терапии (например, при инфицировании пероральными стрептококками) и </a:t>
            </a:r>
            <a:r>
              <a:rPr lang="ru-RU" dirty="0" err="1"/>
              <a:t>эрадикации</a:t>
            </a:r>
            <a:r>
              <a:rPr lang="ru-RU" dirty="0"/>
              <a:t> устойчивых микроорганизмов (например, </a:t>
            </a:r>
            <a:r>
              <a:rPr lang="ru-RU" dirty="0" err="1"/>
              <a:t>Enterococcus</a:t>
            </a:r>
            <a:r>
              <a:rPr lang="ru-RU" dirty="0"/>
              <a:t> </a:t>
            </a:r>
            <a:r>
              <a:rPr lang="ru-RU" dirty="0" err="1"/>
              <a:t>spp</a:t>
            </a:r>
            <a:r>
              <a:rPr lang="ru-RU" dirty="0"/>
              <a:t>.). </a:t>
            </a:r>
          </a:p>
        </p:txBody>
      </p:sp>
    </p:spTree>
    <p:extLst>
      <p:ext uri="{BB962C8B-B14F-4D97-AF65-F5344CB8AC3E}">
        <p14:creationId xmlns:p14="http://schemas.microsoft.com/office/powerpoint/2010/main" val="22955399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48233513"/>
              </p:ext>
            </p:extLst>
          </p:nvPr>
        </p:nvGraphicFramePr>
        <p:xfrm>
          <a:off x="251520" y="620688"/>
          <a:ext cx="8568951" cy="5888736"/>
        </p:xfrm>
        <a:graphic>
          <a:graphicData uri="http://schemas.openxmlformats.org/drawingml/2006/table">
            <a:tbl>
              <a:tblPr/>
              <a:tblGrid>
                <a:gridCol w="1488166">
                  <a:extLst>
                    <a:ext uri="{9D8B030D-6E8A-4147-A177-3AD203B41FA5}">
                      <a16:colId xmlns:a16="http://schemas.microsoft.com/office/drawing/2014/main" val="20000"/>
                    </a:ext>
                  </a:extLst>
                </a:gridCol>
                <a:gridCol w="2040226">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27598">
                  <a:extLst>
                    <a:ext uri="{9D8B030D-6E8A-4147-A177-3AD203B41FA5}">
                      <a16:colId xmlns:a16="http://schemas.microsoft.com/office/drawing/2014/main" val="20003"/>
                    </a:ext>
                  </a:extLst>
                </a:gridCol>
                <a:gridCol w="2144809">
                  <a:extLst>
                    <a:ext uri="{9D8B030D-6E8A-4147-A177-3AD203B41FA5}">
                      <a16:colId xmlns:a16="http://schemas.microsoft.com/office/drawing/2014/main" val="20004"/>
                    </a:ext>
                  </a:extLst>
                </a:gridCol>
              </a:tblGrid>
              <a:tr h="373542">
                <a:tc>
                  <a:txBody>
                    <a:bodyPr/>
                    <a:lstStyle/>
                    <a:p>
                      <a:pPr>
                        <a:lnSpc>
                          <a:spcPct val="115000"/>
                        </a:lnSpc>
                        <a:spcAft>
                          <a:spcPts val="0"/>
                        </a:spcAft>
                      </a:pPr>
                      <a:r>
                        <a:rPr lang="ru-RU" sz="1200" b="1" dirty="0">
                          <a:solidFill>
                            <a:srgbClr val="000000"/>
                          </a:solidFill>
                          <a:effectLst/>
                          <a:latin typeface="Times New Roman"/>
                          <a:ea typeface="Calibri"/>
                        </a:rPr>
                        <a:t>Антибиотик </a:t>
                      </a:r>
                      <a:endParaRPr lang="ru-RU" sz="1200" dirty="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rPr>
                        <a:t>Дозы и способ введения </a:t>
                      </a:r>
                      <a:endParaRPr lang="ru-RU" sz="1200" dirty="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rPr>
                        <a:t>Продолжит. (недели) </a:t>
                      </a:r>
                      <a:endParaRPr lang="ru-RU" sz="1200" dirty="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dirty="0">
                          <a:solidFill>
                            <a:srgbClr val="000000"/>
                          </a:solidFill>
                          <a:effectLst/>
                          <a:latin typeface="Times New Roman"/>
                          <a:ea typeface="Calibri"/>
                        </a:rPr>
                        <a:t>Уровень </a:t>
                      </a:r>
                      <a:r>
                        <a:rPr lang="ru-RU" sz="1200" b="1" dirty="0" err="1">
                          <a:solidFill>
                            <a:srgbClr val="000000"/>
                          </a:solidFill>
                          <a:effectLst/>
                          <a:latin typeface="Times New Roman"/>
                          <a:ea typeface="Calibri"/>
                        </a:rPr>
                        <a:t>достовер</a:t>
                      </a:r>
                      <a:r>
                        <a:rPr lang="ru-RU" sz="1200" b="1" dirty="0">
                          <a:solidFill>
                            <a:srgbClr val="000000"/>
                          </a:solidFill>
                          <a:effectLst/>
                          <a:latin typeface="Times New Roman"/>
                          <a:ea typeface="Calibri"/>
                        </a:rPr>
                        <a:t>. </a:t>
                      </a:r>
                      <a:endParaRPr lang="ru-RU" sz="1200" dirty="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b="1">
                          <a:solidFill>
                            <a:srgbClr val="000000"/>
                          </a:solidFill>
                          <a:effectLst/>
                          <a:latin typeface="Times New Roman"/>
                          <a:ea typeface="Calibri"/>
                        </a:rPr>
                        <a:t>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86770">
                <a:tc gridSpan="4">
                  <a:txBody>
                    <a:bodyPr/>
                    <a:lstStyle/>
                    <a:p>
                      <a:pPr>
                        <a:lnSpc>
                          <a:spcPct val="115000"/>
                        </a:lnSpc>
                        <a:spcAft>
                          <a:spcPts val="0"/>
                        </a:spcAft>
                      </a:pPr>
                      <a:r>
                        <a:rPr lang="ru-RU" sz="1200" b="1" dirty="0">
                          <a:solidFill>
                            <a:srgbClr val="000000"/>
                          </a:solidFill>
                          <a:effectLst/>
                          <a:latin typeface="Times New Roman"/>
                          <a:ea typeface="Calibri"/>
                        </a:rPr>
                        <a:t>Штаммы, чувствительные к пенициллину (МИК &lt; 0,125 мг/л) ротовой полости или ЖКТ</a:t>
                      </a:r>
                      <a:endParaRPr lang="ru-RU" sz="1200" dirty="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200" b="1">
                          <a:solidFill>
                            <a:srgbClr val="000000"/>
                          </a:solidFill>
                          <a:effectLst/>
                          <a:latin typeface="Times New Roman"/>
                          <a:ea typeface="Calibri"/>
                        </a:rPr>
                        <a:t>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770">
                <a:tc gridSpan="4">
                  <a:txBody>
                    <a:bodyPr/>
                    <a:lstStyle/>
                    <a:p>
                      <a:pPr>
                        <a:lnSpc>
                          <a:spcPct val="115000"/>
                        </a:lnSpc>
                        <a:spcAft>
                          <a:spcPts val="0"/>
                        </a:spcAft>
                      </a:pPr>
                      <a:r>
                        <a:rPr lang="ru-RU" sz="1200" b="1" dirty="0">
                          <a:solidFill>
                            <a:srgbClr val="000000"/>
                          </a:solidFill>
                          <a:effectLst/>
                          <a:latin typeface="Times New Roman"/>
                          <a:ea typeface="Calibri"/>
                        </a:rPr>
                        <a:t>Стандартное 4-х недельное лечение </a:t>
                      </a:r>
                      <a:endParaRPr lang="ru-RU" sz="1200" dirty="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200" b="1">
                          <a:solidFill>
                            <a:srgbClr val="000000"/>
                          </a:solidFill>
                          <a:effectLst/>
                          <a:latin typeface="Times New Roman"/>
                          <a:ea typeface="Calibri"/>
                        </a:rPr>
                        <a:t>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7083">
                <a:tc>
                  <a:txBody>
                    <a:bodyPr/>
                    <a:lstStyle/>
                    <a:p>
                      <a:pPr>
                        <a:lnSpc>
                          <a:spcPct val="115000"/>
                        </a:lnSpc>
                        <a:spcAft>
                          <a:spcPts val="0"/>
                        </a:spcAft>
                      </a:pPr>
                      <a:r>
                        <a:rPr lang="ru-RU" sz="1200">
                          <a:solidFill>
                            <a:srgbClr val="000000"/>
                          </a:solidFill>
                          <a:effectLst/>
                          <a:latin typeface="Times New Roman"/>
                          <a:ea typeface="Calibri"/>
                        </a:rPr>
                        <a:t>Пенициллин G  </a:t>
                      </a:r>
                    </a:p>
                    <a:p>
                      <a:pPr>
                        <a:lnSpc>
                          <a:spcPct val="115000"/>
                        </a:lnSpc>
                        <a:spcAft>
                          <a:spcPts val="0"/>
                        </a:spcAft>
                      </a:pPr>
                      <a:r>
                        <a:rPr lang="ru-RU" sz="1200" i="1">
                          <a:solidFill>
                            <a:srgbClr val="000000"/>
                          </a:solidFill>
                          <a:effectLst/>
                          <a:latin typeface="Times New Roman"/>
                          <a:ea typeface="Calibri"/>
                        </a:rPr>
                        <a:t>или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12 – 18 млн. ЕД/день в/в или в 4-6 дозах, или непрерывно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4</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ru-RU" sz="1200">
                          <a:solidFill>
                            <a:srgbClr val="000000"/>
                          </a:solidFill>
                          <a:effectLst/>
                          <a:latin typeface="Times New Roman"/>
                          <a:ea typeface="Calibri"/>
                        </a:rPr>
                        <a:t>Предпочтение у пациентов старше 65 лет или нарушением функции почек или нарушением функции вестибулокохлеарных черепных нервов.</a:t>
                      </a:r>
                    </a:p>
                    <a:p>
                      <a:pPr>
                        <a:lnSpc>
                          <a:spcPct val="115000"/>
                        </a:lnSpc>
                        <a:spcAft>
                          <a:spcPts val="0"/>
                        </a:spcAft>
                      </a:pPr>
                      <a:r>
                        <a:rPr lang="ru-RU" sz="1200">
                          <a:solidFill>
                            <a:srgbClr val="000000"/>
                          </a:solidFill>
                          <a:effectLst/>
                          <a:latin typeface="Times New Roman"/>
                          <a:ea typeface="Calibri"/>
                        </a:rPr>
                        <a:t>При ИЭ протезированного кланапа рекомендована 6 недельная терапия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3542">
                <a:tc>
                  <a:txBody>
                    <a:bodyPr/>
                    <a:lstStyle/>
                    <a:p>
                      <a:pPr>
                        <a:lnSpc>
                          <a:spcPct val="115000"/>
                        </a:lnSpc>
                        <a:spcAft>
                          <a:spcPts val="0"/>
                        </a:spcAft>
                      </a:pPr>
                      <a:r>
                        <a:rPr lang="ru-RU" sz="1200">
                          <a:solidFill>
                            <a:srgbClr val="000000"/>
                          </a:solidFill>
                          <a:effectLst/>
                          <a:latin typeface="Times New Roman"/>
                          <a:ea typeface="Calibri"/>
                        </a:rPr>
                        <a:t>Амоксициллин  </a:t>
                      </a:r>
                      <a:r>
                        <a:rPr lang="ru-RU" sz="1200" baseline="30000">
                          <a:solidFill>
                            <a:srgbClr val="000000"/>
                          </a:solidFill>
                          <a:effectLst/>
                          <a:latin typeface="Times New Roman"/>
                          <a:ea typeface="Calibri"/>
                        </a:rPr>
                        <a:t>е</a:t>
                      </a:r>
                      <a:endParaRPr lang="ru-RU" sz="1200">
                        <a:solidFill>
                          <a:srgbClr val="000000"/>
                        </a:solidFill>
                        <a:effectLst/>
                        <a:latin typeface="Times New Roman"/>
                        <a:ea typeface="Calibri"/>
                      </a:endParaRPr>
                    </a:p>
                    <a:p>
                      <a:pPr>
                        <a:lnSpc>
                          <a:spcPct val="115000"/>
                        </a:lnSpc>
                        <a:spcAft>
                          <a:spcPts val="0"/>
                        </a:spcAft>
                      </a:pPr>
                      <a:r>
                        <a:rPr lang="ru-RU" sz="1200" i="1">
                          <a:solidFill>
                            <a:srgbClr val="000000"/>
                          </a:solidFill>
                          <a:effectLst/>
                          <a:latin typeface="Times New Roman"/>
                          <a:ea typeface="Calibri"/>
                        </a:rPr>
                        <a:t>или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100-200 мг/кг/день в/в в 4-6 дозах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4</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4"/>
                  </a:ext>
                </a:extLst>
              </a:tr>
              <a:tr h="560312">
                <a:tc>
                  <a:txBody>
                    <a:bodyPr/>
                    <a:lstStyle/>
                    <a:p>
                      <a:pPr>
                        <a:lnSpc>
                          <a:spcPct val="115000"/>
                        </a:lnSpc>
                        <a:spcAft>
                          <a:spcPts val="0"/>
                        </a:spcAft>
                      </a:pPr>
                      <a:r>
                        <a:rPr lang="ru-RU" sz="1200">
                          <a:solidFill>
                            <a:srgbClr val="000000"/>
                          </a:solidFill>
                          <a:effectLst/>
                          <a:latin typeface="Times New Roman"/>
                          <a:ea typeface="Calibri"/>
                        </a:rPr>
                        <a:t>Цефтриаксон  </a:t>
                      </a:r>
                      <a:r>
                        <a:rPr lang="en-US" sz="1200" baseline="30000">
                          <a:solidFill>
                            <a:srgbClr val="000000"/>
                          </a:solidFill>
                          <a:effectLst/>
                          <a:latin typeface="Times New Roman"/>
                          <a:ea typeface="Calibri"/>
                        </a:rPr>
                        <a:t>f</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2 г/день в/в или в/м в 1 дозе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4</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186770">
                <a:tc gridSpan="4">
                  <a:txBody>
                    <a:bodyPr/>
                    <a:lstStyle/>
                    <a:p>
                      <a:pPr>
                        <a:lnSpc>
                          <a:spcPct val="115000"/>
                        </a:lnSpc>
                        <a:spcAft>
                          <a:spcPts val="0"/>
                        </a:spcAft>
                      </a:pPr>
                      <a:r>
                        <a:rPr lang="ru-RU" sz="1200" b="1">
                          <a:solidFill>
                            <a:srgbClr val="000000"/>
                          </a:solidFill>
                          <a:effectLst/>
                          <a:latin typeface="Times New Roman"/>
                          <a:ea typeface="Calibri"/>
                        </a:rPr>
                        <a:t>Стандартное 2-х недельное лечение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200" b="1">
                          <a:solidFill>
                            <a:srgbClr val="000000"/>
                          </a:solidFill>
                          <a:effectLst/>
                          <a:latin typeface="Times New Roman"/>
                          <a:ea typeface="Calibri"/>
                        </a:rPr>
                        <a:t>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09546">
                <a:tc>
                  <a:txBody>
                    <a:bodyPr/>
                    <a:lstStyle/>
                    <a:p>
                      <a:pPr>
                        <a:lnSpc>
                          <a:spcPct val="115000"/>
                        </a:lnSpc>
                        <a:spcAft>
                          <a:spcPts val="0"/>
                        </a:spcAft>
                      </a:pPr>
                      <a:r>
                        <a:rPr lang="ru-RU" sz="1200">
                          <a:solidFill>
                            <a:srgbClr val="000000"/>
                          </a:solidFill>
                          <a:effectLst/>
                          <a:latin typeface="Times New Roman"/>
                          <a:ea typeface="Calibri"/>
                        </a:rPr>
                        <a:t>Пенициллин G </a:t>
                      </a:r>
                    </a:p>
                    <a:p>
                      <a:pPr>
                        <a:lnSpc>
                          <a:spcPct val="115000"/>
                        </a:lnSpc>
                        <a:spcAft>
                          <a:spcPts val="0"/>
                        </a:spcAft>
                      </a:pPr>
                      <a:r>
                        <a:rPr lang="ru-RU" sz="1200" i="1">
                          <a:solidFill>
                            <a:srgbClr val="000000"/>
                          </a:solidFill>
                          <a:effectLst/>
                          <a:latin typeface="Times New Roman"/>
                          <a:ea typeface="Calibri"/>
                        </a:rPr>
                        <a:t>или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12 – 18 млн. ЕД/день в/в или в 4-6 дозах или непрерывно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2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r>
                        <a:rPr lang="ru-RU" sz="1200" dirty="0">
                          <a:solidFill>
                            <a:srgbClr val="000000"/>
                          </a:solidFill>
                          <a:effectLst/>
                          <a:latin typeface="Times New Roman"/>
                          <a:ea typeface="Calibri"/>
                        </a:rPr>
                        <a:t>Рекомендован только у </a:t>
                      </a:r>
                      <a:r>
                        <a:rPr lang="ru-RU" sz="1200" dirty="0" smtClean="0">
                          <a:solidFill>
                            <a:srgbClr val="000000"/>
                          </a:solidFill>
                          <a:effectLst/>
                          <a:latin typeface="Times New Roman"/>
                          <a:ea typeface="Calibri"/>
                        </a:rPr>
                        <a:t>пациентов </a:t>
                      </a:r>
                      <a:r>
                        <a:rPr lang="ru-RU" sz="1200" dirty="0">
                          <a:solidFill>
                            <a:srgbClr val="000000"/>
                          </a:solidFill>
                          <a:effectLst/>
                          <a:latin typeface="Times New Roman"/>
                          <a:ea typeface="Calibri"/>
                        </a:rPr>
                        <a:t>с неосложненным ИЭ </a:t>
                      </a:r>
                      <a:r>
                        <a:rPr lang="ru-RU" sz="1200" dirty="0" err="1">
                          <a:solidFill>
                            <a:srgbClr val="000000"/>
                          </a:solidFill>
                          <a:effectLst/>
                          <a:latin typeface="Times New Roman"/>
                          <a:ea typeface="Calibri"/>
                        </a:rPr>
                        <a:t>нативного</a:t>
                      </a:r>
                      <a:r>
                        <a:rPr lang="ru-RU" sz="1200" dirty="0">
                          <a:solidFill>
                            <a:srgbClr val="000000"/>
                          </a:solidFill>
                          <a:effectLst/>
                          <a:latin typeface="Times New Roman"/>
                          <a:ea typeface="Calibri"/>
                        </a:rPr>
                        <a:t> клапана с нормальной функцией почек </a:t>
                      </a:r>
                    </a:p>
                    <a:p>
                      <a:pPr>
                        <a:lnSpc>
                          <a:spcPct val="115000"/>
                        </a:lnSpc>
                        <a:spcAft>
                          <a:spcPts val="0"/>
                        </a:spcAft>
                      </a:pPr>
                      <a:r>
                        <a:rPr lang="ru-RU" sz="1200" dirty="0">
                          <a:solidFill>
                            <a:srgbClr val="000000"/>
                          </a:solidFill>
                          <a:effectLst/>
                          <a:latin typeface="Times New Roman"/>
                          <a:ea typeface="Calibri"/>
                        </a:rPr>
                        <a:t> </a:t>
                      </a:r>
                    </a:p>
                    <a:p>
                      <a:pPr>
                        <a:lnSpc>
                          <a:spcPct val="115000"/>
                        </a:lnSpc>
                        <a:spcAft>
                          <a:spcPts val="0"/>
                        </a:spcAft>
                      </a:pPr>
                      <a:r>
                        <a:rPr lang="ru-RU" sz="1200" dirty="0">
                          <a:solidFill>
                            <a:srgbClr val="000000"/>
                          </a:solidFill>
                          <a:effectLst/>
                          <a:latin typeface="Times New Roman"/>
                          <a:ea typeface="Calibri"/>
                        </a:rPr>
                        <a:t> </a:t>
                      </a:r>
                    </a:p>
                    <a:p>
                      <a:pPr>
                        <a:lnSpc>
                          <a:spcPct val="115000"/>
                        </a:lnSpc>
                        <a:spcAft>
                          <a:spcPts val="0"/>
                        </a:spcAft>
                      </a:pPr>
                      <a:r>
                        <a:rPr lang="ru-RU" sz="1200" dirty="0">
                          <a:solidFill>
                            <a:srgbClr val="000000"/>
                          </a:solidFill>
                          <a:effectLst/>
                          <a:latin typeface="Times New Roman"/>
                          <a:ea typeface="Calibri"/>
                        </a:rPr>
                        <a:t> </a:t>
                      </a:r>
                    </a:p>
                    <a:p>
                      <a:pPr>
                        <a:lnSpc>
                          <a:spcPct val="115000"/>
                        </a:lnSpc>
                        <a:spcAft>
                          <a:spcPts val="0"/>
                        </a:spcAft>
                      </a:pPr>
                      <a:r>
                        <a:rPr lang="ru-RU" sz="1200" dirty="0">
                          <a:solidFill>
                            <a:srgbClr val="000000"/>
                          </a:solidFill>
                          <a:effectLst/>
                          <a:latin typeface="Times New Roman"/>
                          <a:ea typeface="Calibri"/>
                        </a:rPr>
                        <a:t> </a:t>
                      </a:r>
                    </a:p>
                    <a:p>
                      <a:pPr>
                        <a:lnSpc>
                          <a:spcPct val="115000"/>
                        </a:lnSpc>
                        <a:spcAft>
                          <a:spcPts val="0"/>
                        </a:spcAft>
                      </a:pPr>
                      <a:r>
                        <a:rPr lang="ru-RU" sz="1200" dirty="0">
                          <a:solidFill>
                            <a:srgbClr val="000000"/>
                          </a:solidFill>
                          <a:effectLst/>
                          <a:latin typeface="Times New Roman"/>
                          <a:ea typeface="Calibri"/>
                        </a:rPr>
                        <a:t> </a:t>
                      </a:r>
                    </a:p>
                    <a:p>
                      <a:pPr>
                        <a:lnSpc>
                          <a:spcPct val="115000"/>
                        </a:lnSpc>
                        <a:spcAft>
                          <a:spcPts val="0"/>
                        </a:spcAft>
                      </a:pPr>
                      <a:r>
                        <a:rPr lang="ru-RU" sz="1200" dirty="0">
                          <a:solidFill>
                            <a:srgbClr val="000000"/>
                          </a:solidFill>
                          <a:effectLst/>
                          <a:latin typeface="Times New Roman"/>
                          <a:ea typeface="Calibri"/>
                        </a:rPr>
                        <a:t> </a:t>
                      </a:r>
                    </a:p>
                    <a:p>
                      <a:pPr>
                        <a:lnSpc>
                          <a:spcPct val="115000"/>
                        </a:lnSpc>
                        <a:spcAft>
                          <a:spcPts val="0"/>
                        </a:spcAft>
                      </a:pPr>
                      <a:r>
                        <a:rPr lang="ru-RU" sz="1200" dirty="0" err="1">
                          <a:solidFill>
                            <a:srgbClr val="000000"/>
                          </a:solidFill>
                          <a:effectLst/>
                          <a:latin typeface="Times New Roman"/>
                          <a:ea typeface="Calibri"/>
                        </a:rPr>
                        <a:t>Нетилмицин</a:t>
                      </a:r>
                      <a:r>
                        <a:rPr lang="ru-RU" sz="1200" dirty="0">
                          <a:solidFill>
                            <a:srgbClr val="000000"/>
                          </a:solidFill>
                          <a:effectLst/>
                          <a:latin typeface="Times New Roman"/>
                          <a:ea typeface="Calibri"/>
                        </a:rPr>
                        <a:t> недоступен </a:t>
                      </a:r>
                      <a:r>
                        <a:rPr lang="ru-RU" sz="1200" dirty="0" smtClean="0">
                          <a:solidFill>
                            <a:srgbClr val="000000"/>
                          </a:solidFill>
                          <a:effectLst/>
                          <a:latin typeface="Times New Roman"/>
                          <a:ea typeface="Calibri"/>
                        </a:rPr>
                        <a:t>во </a:t>
                      </a:r>
                      <a:r>
                        <a:rPr lang="ru-RU" sz="1200" dirty="0">
                          <a:solidFill>
                            <a:srgbClr val="000000"/>
                          </a:solidFill>
                          <a:effectLst/>
                          <a:latin typeface="Times New Roman"/>
                          <a:ea typeface="Calibri"/>
                        </a:rPr>
                        <a:t>всех европейских странах</a:t>
                      </a:r>
                    </a:p>
                    <a:p>
                      <a:pPr>
                        <a:lnSpc>
                          <a:spcPct val="115000"/>
                        </a:lnSpc>
                        <a:spcAft>
                          <a:spcPts val="0"/>
                        </a:spcAft>
                      </a:pPr>
                      <a:r>
                        <a:rPr lang="ru-RU" sz="1200" dirty="0">
                          <a:solidFill>
                            <a:srgbClr val="000000"/>
                          </a:solidFill>
                          <a:effectLst/>
                          <a:latin typeface="Times New Roman"/>
                          <a:ea typeface="Calibri"/>
                        </a:rPr>
                        <a:t> </a:t>
                      </a:r>
                    </a:p>
                    <a:p>
                      <a:pPr>
                        <a:lnSpc>
                          <a:spcPct val="115000"/>
                        </a:lnSpc>
                        <a:spcAft>
                          <a:spcPts val="0"/>
                        </a:spcAft>
                      </a:pPr>
                      <a:r>
                        <a:rPr lang="ru-RU" sz="1200" dirty="0">
                          <a:solidFill>
                            <a:srgbClr val="000000"/>
                          </a:solidFill>
                          <a:effectLst/>
                          <a:latin typeface="Times New Roman"/>
                          <a:ea typeface="Calibri"/>
                        </a:rPr>
                        <a:t>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3542">
                <a:tc>
                  <a:txBody>
                    <a:bodyPr/>
                    <a:lstStyle/>
                    <a:p>
                      <a:pPr>
                        <a:lnSpc>
                          <a:spcPct val="115000"/>
                        </a:lnSpc>
                        <a:spcAft>
                          <a:spcPts val="0"/>
                        </a:spcAft>
                      </a:pPr>
                      <a:r>
                        <a:rPr lang="ru-RU" sz="1200">
                          <a:solidFill>
                            <a:srgbClr val="000000"/>
                          </a:solidFill>
                          <a:effectLst/>
                          <a:latin typeface="Times New Roman"/>
                          <a:ea typeface="Calibri"/>
                        </a:rPr>
                        <a:t>Амоксициллин </a:t>
                      </a:r>
                      <a:r>
                        <a:rPr lang="ru-RU" sz="1200" baseline="30000">
                          <a:solidFill>
                            <a:srgbClr val="000000"/>
                          </a:solidFill>
                          <a:effectLst/>
                          <a:latin typeface="Times New Roman"/>
                          <a:ea typeface="Calibri"/>
                        </a:rPr>
                        <a:t>е</a:t>
                      </a:r>
                      <a:r>
                        <a:rPr lang="ru-RU" sz="1200">
                          <a:solidFill>
                            <a:srgbClr val="000000"/>
                          </a:solidFill>
                          <a:effectLst/>
                          <a:latin typeface="Times New Roman"/>
                          <a:ea typeface="Calibri"/>
                        </a:rPr>
                        <a:t> </a:t>
                      </a:r>
                    </a:p>
                    <a:p>
                      <a:pPr>
                        <a:lnSpc>
                          <a:spcPct val="115000"/>
                        </a:lnSpc>
                        <a:spcAft>
                          <a:spcPts val="0"/>
                        </a:spcAft>
                      </a:pPr>
                      <a:r>
                        <a:rPr lang="ru-RU" sz="1200" i="1">
                          <a:solidFill>
                            <a:srgbClr val="000000"/>
                          </a:solidFill>
                          <a:effectLst/>
                          <a:latin typeface="Times New Roman"/>
                          <a:ea typeface="Calibri"/>
                        </a:rPr>
                        <a:t>или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100-200 мг/кг/день в/в в 4-6 дозах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2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8"/>
                  </a:ext>
                </a:extLst>
              </a:tr>
              <a:tr h="373542">
                <a:tc>
                  <a:txBody>
                    <a:bodyPr/>
                    <a:lstStyle/>
                    <a:p>
                      <a:pPr>
                        <a:lnSpc>
                          <a:spcPct val="115000"/>
                        </a:lnSpc>
                        <a:spcAft>
                          <a:spcPts val="0"/>
                        </a:spcAft>
                      </a:pPr>
                      <a:r>
                        <a:rPr lang="ru-RU" sz="1200">
                          <a:solidFill>
                            <a:srgbClr val="000000"/>
                          </a:solidFill>
                          <a:effectLst/>
                          <a:latin typeface="Times New Roman"/>
                          <a:ea typeface="Calibri"/>
                        </a:rPr>
                        <a:t>Цефтриаксон </a:t>
                      </a:r>
                      <a:r>
                        <a:rPr lang="en-US" sz="1200" baseline="30000">
                          <a:solidFill>
                            <a:srgbClr val="000000"/>
                          </a:solidFill>
                          <a:effectLst/>
                          <a:latin typeface="Times New Roman"/>
                          <a:ea typeface="Calibri"/>
                        </a:rPr>
                        <a:t>f </a:t>
                      </a:r>
                      <a:r>
                        <a:rPr lang="ru-RU" sz="1200">
                          <a:solidFill>
                            <a:srgbClr val="000000"/>
                          </a:solidFill>
                          <a:effectLst/>
                          <a:latin typeface="Times New Roman"/>
                          <a:ea typeface="Calibri"/>
                        </a:rPr>
                        <a:t>в комбинации с</a:t>
                      </a:r>
                      <a:r>
                        <a:rPr lang="ru-RU" sz="1200" baseline="30000">
                          <a:solidFill>
                            <a:srgbClr val="000000"/>
                          </a:solidFill>
                          <a:effectLst/>
                          <a:latin typeface="Times New Roman"/>
                          <a:ea typeface="Calibri"/>
                        </a:rPr>
                        <a:t>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2 г/день в/в или в/м в 1 дозе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2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9"/>
                  </a:ext>
                </a:extLst>
              </a:tr>
              <a:tr h="373542">
                <a:tc>
                  <a:txBody>
                    <a:bodyPr/>
                    <a:lstStyle/>
                    <a:p>
                      <a:pPr>
                        <a:lnSpc>
                          <a:spcPct val="115000"/>
                        </a:lnSpc>
                        <a:spcAft>
                          <a:spcPts val="0"/>
                        </a:spcAft>
                      </a:pPr>
                      <a:r>
                        <a:rPr lang="ru-RU" sz="1200">
                          <a:solidFill>
                            <a:srgbClr val="000000"/>
                          </a:solidFill>
                          <a:effectLst/>
                          <a:latin typeface="Times New Roman"/>
                          <a:ea typeface="Calibri"/>
                        </a:rPr>
                        <a:t>Гентамицином </a:t>
                      </a:r>
                      <a:r>
                        <a:rPr lang="ru-RU" sz="1200" baseline="30000">
                          <a:solidFill>
                            <a:srgbClr val="000000"/>
                          </a:solidFill>
                          <a:effectLst/>
                          <a:latin typeface="Times New Roman"/>
                          <a:ea typeface="Calibri"/>
                        </a:rPr>
                        <a:t>h</a:t>
                      </a:r>
                      <a:r>
                        <a:rPr lang="ru-RU" sz="1200">
                          <a:solidFill>
                            <a:srgbClr val="000000"/>
                          </a:solidFill>
                          <a:effectLst/>
                          <a:latin typeface="Times New Roman"/>
                          <a:ea typeface="Calibri"/>
                        </a:rPr>
                        <a:t> </a:t>
                      </a:r>
                    </a:p>
                    <a:p>
                      <a:pPr>
                        <a:lnSpc>
                          <a:spcPct val="115000"/>
                        </a:lnSpc>
                        <a:spcAft>
                          <a:spcPts val="0"/>
                        </a:spcAft>
                      </a:pPr>
                      <a:r>
                        <a:rPr lang="ru-RU" sz="1200" i="1">
                          <a:solidFill>
                            <a:srgbClr val="000000"/>
                          </a:solidFill>
                          <a:effectLst/>
                          <a:latin typeface="Times New Roman"/>
                          <a:ea typeface="Calibri"/>
                        </a:rPr>
                        <a:t>или </a:t>
                      </a:r>
                      <a:endParaRPr lang="ru-RU" sz="1200">
                        <a:solidFill>
                          <a:srgbClr val="000000"/>
                        </a:solidFill>
                        <a:effectLst/>
                        <a:latin typeface="Times New Roman"/>
                        <a:ea typeface="Calibri"/>
                      </a:endParaRP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3 мг/кг/день в/в или в/м в 1 дозе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a:ea typeface="Calibri"/>
                        </a:rPr>
                        <a:t>2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10"/>
                  </a:ext>
                </a:extLst>
              </a:tr>
              <a:tr h="595673">
                <a:tc>
                  <a:txBody>
                    <a:bodyPr/>
                    <a:lstStyle/>
                    <a:p>
                      <a:pPr>
                        <a:lnSpc>
                          <a:spcPct val="115000"/>
                        </a:lnSpc>
                        <a:spcAft>
                          <a:spcPts val="0"/>
                        </a:spcAft>
                      </a:pPr>
                      <a:r>
                        <a:rPr lang="ru-RU" sz="1200">
                          <a:solidFill>
                            <a:srgbClr val="000000"/>
                          </a:solidFill>
                          <a:effectLst/>
                          <a:latin typeface="Times New Roman"/>
                          <a:ea typeface="Calibri"/>
                        </a:rPr>
                        <a:t>Нетилмицин</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4-5 мг/кг/день в/в </a:t>
                      </a:r>
                      <a:r>
                        <a:rPr lang="ru-RU" sz="1200" dirty="0" err="1">
                          <a:solidFill>
                            <a:srgbClr val="000000"/>
                          </a:solidFill>
                          <a:effectLst/>
                          <a:latin typeface="Times New Roman"/>
                          <a:ea typeface="Calibri"/>
                        </a:rPr>
                        <a:t>в</a:t>
                      </a:r>
                      <a:r>
                        <a:rPr lang="ru-RU" sz="1200" dirty="0">
                          <a:solidFill>
                            <a:srgbClr val="000000"/>
                          </a:solidFill>
                          <a:effectLst/>
                          <a:latin typeface="Times New Roman"/>
                          <a:ea typeface="Calibri"/>
                        </a:rPr>
                        <a:t> 1 дозе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2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a:ea typeface="Calibri"/>
                        </a:rPr>
                        <a:t>I B </a:t>
                      </a:r>
                    </a:p>
                  </a:txBody>
                  <a:tcPr marL="48126" marR="48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11"/>
                  </a:ext>
                </a:extLst>
              </a:tr>
            </a:tbl>
          </a:graphicData>
        </a:graphic>
      </p:graphicFrame>
      <p:sp>
        <p:nvSpPr>
          <p:cNvPr id="5" name="Rectangle 1"/>
          <p:cNvSpPr>
            <a:spLocks noChangeArrowheads="1"/>
          </p:cNvSpPr>
          <p:nvPr/>
        </p:nvSpPr>
        <p:spPr bwMode="auto">
          <a:xfrm>
            <a:off x="107504" y="80105"/>
            <a:ext cx="8316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Пенициллин-устойчивые стрептококки ротовой полости и стрептококки группы </a:t>
            </a:r>
            <a:r>
              <a:rPr kumimoji="0" lang="en-US" altLang="ru-RU" sz="1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bovis</a:t>
            </a:r>
            <a:r>
              <a:rPr kumimoji="0" lang="en-US" alt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altLang="ru-RU" sz="16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100728035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726502672"/>
              </p:ext>
            </p:extLst>
          </p:nvPr>
        </p:nvGraphicFramePr>
        <p:xfrm>
          <a:off x="0" y="116632"/>
          <a:ext cx="8579295" cy="5722560"/>
        </p:xfrm>
        <a:graphic>
          <a:graphicData uri="http://schemas.openxmlformats.org/drawingml/2006/table">
            <a:tbl>
              <a:tblPr/>
              <a:tblGrid>
                <a:gridCol w="1489366">
                  <a:extLst>
                    <a:ext uri="{9D8B030D-6E8A-4147-A177-3AD203B41FA5}">
                      <a16:colId xmlns:a16="http://schemas.microsoft.com/office/drawing/2014/main" val="20000"/>
                    </a:ext>
                  </a:extLst>
                </a:gridCol>
                <a:gridCol w="243456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425276">
                  <a:extLst>
                    <a:ext uri="{9D8B030D-6E8A-4147-A177-3AD203B41FA5}">
                      <a16:colId xmlns:a16="http://schemas.microsoft.com/office/drawing/2014/main" val="20003"/>
                    </a:ext>
                  </a:extLst>
                </a:gridCol>
                <a:gridCol w="2149971">
                  <a:extLst>
                    <a:ext uri="{9D8B030D-6E8A-4147-A177-3AD203B41FA5}">
                      <a16:colId xmlns:a16="http://schemas.microsoft.com/office/drawing/2014/main" val="20004"/>
                    </a:ext>
                  </a:extLst>
                </a:gridCol>
              </a:tblGrid>
              <a:tr h="229941">
                <a:tc gridSpan="4">
                  <a:txBody>
                    <a:bodyPr/>
                    <a:lstStyle/>
                    <a:p>
                      <a:pPr>
                        <a:lnSpc>
                          <a:spcPct val="115000"/>
                        </a:lnSpc>
                        <a:spcAft>
                          <a:spcPts val="0"/>
                        </a:spcAft>
                      </a:pPr>
                      <a:r>
                        <a:rPr lang="ru-RU" sz="1600" b="1" dirty="0">
                          <a:solidFill>
                            <a:srgbClr val="000000"/>
                          </a:solidFill>
                          <a:effectLst/>
                          <a:latin typeface="Times New Roman"/>
                          <a:ea typeface="Calibri"/>
                        </a:rPr>
                        <a:t>Стандартное 2-х недельное лечение </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600" b="1">
                          <a:solidFill>
                            <a:srgbClr val="000000"/>
                          </a:solidFill>
                          <a:effectLst/>
                          <a:latin typeface="Times New Roman"/>
                          <a:ea typeface="Calibri"/>
                        </a:rPr>
                        <a:t> </a:t>
                      </a:r>
                      <a:endParaRPr lang="ru-RU" sz="160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9763">
                <a:tc>
                  <a:txBody>
                    <a:bodyPr/>
                    <a:lstStyle/>
                    <a:p>
                      <a:pPr>
                        <a:lnSpc>
                          <a:spcPct val="115000"/>
                        </a:lnSpc>
                        <a:spcAft>
                          <a:spcPts val="0"/>
                        </a:spcAft>
                      </a:pPr>
                      <a:r>
                        <a:rPr lang="ru-RU" sz="1600" dirty="0">
                          <a:solidFill>
                            <a:srgbClr val="000000"/>
                          </a:solidFill>
                          <a:effectLst/>
                          <a:latin typeface="Times New Roman"/>
                          <a:ea typeface="Calibri"/>
                        </a:rPr>
                        <a:t>Пенициллин G </a:t>
                      </a:r>
                    </a:p>
                    <a:p>
                      <a:pPr>
                        <a:lnSpc>
                          <a:spcPct val="115000"/>
                        </a:lnSpc>
                        <a:spcAft>
                          <a:spcPts val="0"/>
                        </a:spcAft>
                      </a:pPr>
                      <a:r>
                        <a:rPr lang="ru-RU" sz="1600" i="1" dirty="0">
                          <a:solidFill>
                            <a:srgbClr val="000000"/>
                          </a:solidFill>
                          <a:effectLst/>
                          <a:latin typeface="Times New Roman"/>
                          <a:ea typeface="Calibri"/>
                        </a:rPr>
                        <a:t>или </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12 – 18 млн. ЕД/день в/в или в 4-6 дозах или непрерывно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2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I B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r>
                        <a:rPr lang="ru-RU" sz="1600" dirty="0">
                          <a:solidFill>
                            <a:srgbClr val="000000"/>
                          </a:solidFill>
                          <a:effectLst/>
                          <a:latin typeface="Times New Roman"/>
                          <a:ea typeface="Calibri"/>
                        </a:rPr>
                        <a:t>Рекомендован только у </a:t>
                      </a:r>
                      <a:r>
                        <a:rPr lang="ru-RU" sz="1600" dirty="0" err="1">
                          <a:solidFill>
                            <a:srgbClr val="000000"/>
                          </a:solidFill>
                          <a:effectLst/>
                          <a:latin typeface="Times New Roman"/>
                          <a:ea typeface="Calibri"/>
                        </a:rPr>
                        <a:t>пациетов</a:t>
                      </a:r>
                      <a:r>
                        <a:rPr lang="ru-RU" sz="1600" dirty="0">
                          <a:solidFill>
                            <a:srgbClr val="000000"/>
                          </a:solidFill>
                          <a:effectLst/>
                          <a:latin typeface="Times New Roman"/>
                          <a:ea typeface="Calibri"/>
                        </a:rPr>
                        <a:t> с неосложненным ИЭ </a:t>
                      </a:r>
                      <a:r>
                        <a:rPr lang="ru-RU" sz="1600" dirty="0" err="1">
                          <a:solidFill>
                            <a:srgbClr val="000000"/>
                          </a:solidFill>
                          <a:effectLst/>
                          <a:latin typeface="Times New Roman"/>
                          <a:ea typeface="Calibri"/>
                        </a:rPr>
                        <a:t>нативного</a:t>
                      </a:r>
                      <a:r>
                        <a:rPr lang="ru-RU" sz="1600" dirty="0">
                          <a:solidFill>
                            <a:srgbClr val="000000"/>
                          </a:solidFill>
                          <a:effectLst/>
                          <a:latin typeface="Times New Roman"/>
                          <a:ea typeface="Calibri"/>
                        </a:rPr>
                        <a:t> клапана с нормальной функцией почек </a:t>
                      </a:r>
                    </a:p>
                    <a:p>
                      <a:pPr>
                        <a:lnSpc>
                          <a:spcPct val="115000"/>
                        </a:lnSpc>
                        <a:spcAft>
                          <a:spcPts val="0"/>
                        </a:spcAft>
                      </a:pPr>
                      <a:r>
                        <a:rPr lang="ru-RU" sz="1600" dirty="0">
                          <a:solidFill>
                            <a:srgbClr val="000000"/>
                          </a:solidFill>
                          <a:effectLst/>
                          <a:latin typeface="Times New Roman"/>
                          <a:ea typeface="Calibri"/>
                        </a:rPr>
                        <a:t>  </a:t>
                      </a:r>
                    </a:p>
                    <a:p>
                      <a:pPr>
                        <a:lnSpc>
                          <a:spcPct val="115000"/>
                        </a:lnSpc>
                        <a:spcAft>
                          <a:spcPts val="0"/>
                        </a:spcAft>
                      </a:pPr>
                      <a:r>
                        <a:rPr lang="ru-RU" sz="1600" dirty="0">
                          <a:solidFill>
                            <a:srgbClr val="000000"/>
                          </a:solidFill>
                          <a:effectLst/>
                          <a:latin typeface="Times New Roman"/>
                          <a:ea typeface="Calibri"/>
                        </a:rPr>
                        <a:t> </a:t>
                      </a:r>
                    </a:p>
                    <a:p>
                      <a:pPr>
                        <a:lnSpc>
                          <a:spcPct val="115000"/>
                        </a:lnSpc>
                        <a:spcAft>
                          <a:spcPts val="0"/>
                        </a:spcAft>
                      </a:pPr>
                      <a:r>
                        <a:rPr lang="ru-RU" sz="1600" dirty="0">
                          <a:solidFill>
                            <a:srgbClr val="000000"/>
                          </a:solidFill>
                          <a:effectLst/>
                          <a:latin typeface="Times New Roman"/>
                          <a:ea typeface="Calibri"/>
                        </a:rPr>
                        <a:t> </a:t>
                      </a:r>
                    </a:p>
                    <a:p>
                      <a:pPr>
                        <a:lnSpc>
                          <a:spcPct val="115000"/>
                        </a:lnSpc>
                        <a:spcAft>
                          <a:spcPts val="0"/>
                        </a:spcAft>
                      </a:pPr>
                      <a:r>
                        <a:rPr lang="ru-RU" sz="1600" dirty="0">
                          <a:solidFill>
                            <a:srgbClr val="000000"/>
                          </a:solidFill>
                          <a:effectLst/>
                          <a:latin typeface="Times New Roman"/>
                          <a:ea typeface="Calibri"/>
                        </a:rPr>
                        <a:t> </a:t>
                      </a:r>
                    </a:p>
                    <a:p>
                      <a:pPr>
                        <a:lnSpc>
                          <a:spcPct val="115000"/>
                        </a:lnSpc>
                        <a:spcAft>
                          <a:spcPts val="0"/>
                        </a:spcAft>
                      </a:pPr>
                      <a:r>
                        <a:rPr lang="ru-RU" sz="1600" dirty="0">
                          <a:solidFill>
                            <a:srgbClr val="000000"/>
                          </a:solidFill>
                          <a:effectLst/>
                          <a:latin typeface="Times New Roman"/>
                          <a:ea typeface="Calibri"/>
                        </a:rPr>
                        <a:t> </a:t>
                      </a:r>
                    </a:p>
                    <a:p>
                      <a:pPr>
                        <a:lnSpc>
                          <a:spcPct val="115000"/>
                        </a:lnSpc>
                        <a:spcAft>
                          <a:spcPts val="0"/>
                        </a:spcAft>
                      </a:pPr>
                      <a:r>
                        <a:rPr lang="ru-RU" sz="1600" dirty="0" err="1">
                          <a:solidFill>
                            <a:srgbClr val="000000"/>
                          </a:solidFill>
                          <a:effectLst/>
                          <a:latin typeface="Times New Roman"/>
                          <a:ea typeface="Calibri"/>
                        </a:rPr>
                        <a:t>Нетилмицин</a:t>
                      </a:r>
                      <a:r>
                        <a:rPr lang="ru-RU" sz="1600" dirty="0">
                          <a:solidFill>
                            <a:srgbClr val="000000"/>
                          </a:solidFill>
                          <a:effectLst/>
                          <a:latin typeface="Times New Roman"/>
                          <a:ea typeface="Calibri"/>
                        </a:rPr>
                        <a:t> недоступен в всех европейских </a:t>
                      </a:r>
                      <a:r>
                        <a:rPr lang="ru-RU" sz="1600" dirty="0" smtClean="0">
                          <a:solidFill>
                            <a:srgbClr val="000000"/>
                          </a:solidFill>
                          <a:effectLst/>
                          <a:latin typeface="Times New Roman"/>
                          <a:ea typeface="Calibri"/>
                        </a:rPr>
                        <a:t>странах</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9881">
                <a:tc>
                  <a:txBody>
                    <a:bodyPr/>
                    <a:lstStyle/>
                    <a:p>
                      <a:pPr>
                        <a:lnSpc>
                          <a:spcPct val="115000"/>
                        </a:lnSpc>
                        <a:spcAft>
                          <a:spcPts val="0"/>
                        </a:spcAft>
                      </a:pPr>
                      <a:r>
                        <a:rPr lang="ru-RU" sz="1600">
                          <a:solidFill>
                            <a:srgbClr val="000000"/>
                          </a:solidFill>
                          <a:effectLst/>
                          <a:latin typeface="Times New Roman"/>
                          <a:ea typeface="Calibri"/>
                        </a:rPr>
                        <a:t>Амоксициллин </a:t>
                      </a:r>
                      <a:r>
                        <a:rPr lang="ru-RU" sz="1600" baseline="30000">
                          <a:solidFill>
                            <a:srgbClr val="000000"/>
                          </a:solidFill>
                          <a:effectLst/>
                          <a:latin typeface="Times New Roman"/>
                          <a:ea typeface="Calibri"/>
                        </a:rPr>
                        <a:t>е</a:t>
                      </a:r>
                      <a:r>
                        <a:rPr lang="ru-RU" sz="1600">
                          <a:solidFill>
                            <a:srgbClr val="000000"/>
                          </a:solidFill>
                          <a:effectLst/>
                          <a:latin typeface="Times New Roman"/>
                          <a:ea typeface="Calibri"/>
                        </a:rPr>
                        <a:t> </a:t>
                      </a:r>
                    </a:p>
                    <a:p>
                      <a:pPr>
                        <a:lnSpc>
                          <a:spcPct val="115000"/>
                        </a:lnSpc>
                        <a:spcAft>
                          <a:spcPts val="0"/>
                        </a:spcAft>
                      </a:pPr>
                      <a:r>
                        <a:rPr lang="ru-RU" sz="1600" i="1">
                          <a:solidFill>
                            <a:srgbClr val="000000"/>
                          </a:solidFill>
                          <a:effectLst/>
                          <a:latin typeface="Times New Roman"/>
                          <a:ea typeface="Calibri"/>
                        </a:rPr>
                        <a:t>или </a:t>
                      </a:r>
                      <a:endParaRPr lang="ru-RU" sz="160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100-200 мг/кг/день в/в </a:t>
                      </a:r>
                      <a:r>
                        <a:rPr lang="ru-RU" sz="1600" dirty="0" err="1">
                          <a:solidFill>
                            <a:srgbClr val="000000"/>
                          </a:solidFill>
                          <a:effectLst/>
                          <a:latin typeface="Times New Roman"/>
                          <a:ea typeface="Calibri"/>
                        </a:rPr>
                        <a:t>в</a:t>
                      </a:r>
                      <a:r>
                        <a:rPr lang="ru-RU" sz="1600" dirty="0">
                          <a:solidFill>
                            <a:srgbClr val="000000"/>
                          </a:solidFill>
                          <a:effectLst/>
                          <a:latin typeface="Times New Roman"/>
                          <a:ea typeface="Calibri"/>
                        </a:rPr>
                        <a:t> 4-6 дозах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2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I B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2"/>
                  </a:ext>
                </a:extLst>
              </a:tr>
              <a:tr h="459881">
                <a:tc>
                  <a:txBody>
                    <a:bodyPr/>
                    <a:lstStyle/>
                    <a:p>
                      <a:pPr>
                        <a:lnSpc>
                          <a:spcPct val="115000"/>
                        </a:lnSpc>
                        <a:spcAft>
                          <a:spcPts val="0"/>
                        </a:spcAft>
                      </a:pPr>
                      <a:r>
                        <a:rPr lang="ru-RU" sz="1600">
                          <a:solidFill>
                            <a:srgbClr val="000000"/>
                          </a:solidFill>
                          <a:effectLst/>
                          <a:latin typeface="Times New Roman"/>
                          <a:ea typeface="Calibri"/>
                        </a:rPr>
                        <a:t>Цефтриаксон </a:t>
                      </a:r>
                      <a:r>
                        <a:rPr lang="en-US" sz="1600" baseline="30000">
                          <a:solidFill>
                            <a:srgbClr val="000000"/>
                          </a:solidFill>
                          <a:effectLst/>
                          <a:latin typeface="Times New Roman"/>
                          <a:ea typeface="Calibri"/>
                        </a:rPr>
                        <a:t>f </a:t>
                      </a:r>
                      <a:r>
                        <a:rPr lang="ru-RU" sz="1600">
                          <a:solidFill>
                            <a:srgbClr val="000000"/>
                          </a:solidFill>
                          <a:effectLst/>
                          <a:latin typeface="Times New Roman"/>
                          <a:ea typeface="Calibri"/>
                        </a:rPr>
                        <a:t>в комбинации с</a:t>
                      </a:r>
                      <a:r>
                        <a:rPr lang="ru-RU" sz="1600" baseline="30000">
                          <a:solidFill>
                            <a:srgbClr val="000000"/>
                          </a:solidFill>
                          <a:effectLst/>
                          <a:latin typeface="Times New Roman"/>
                          <a:ea typeface="Calibri"/>
                        </a:rPr>
                        <a:t> </a:t>
                      </a:r>
                      <a:endParaRPr lang="ru-RU" sz="160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2 г/день в/в или в/м в 1 дозе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2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I B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459881">
                <a:tc>
                  <a:txBody>
                    <a:bodyPr/>
                    <a:lstStyle/>
                    <a:p>
                      <a:pPr>
                        <a:lnSpc>
                          <a:spcPct val="115000"/>
                        </a:lnSpc>
                        <a:spcAft>
                          <a:spcPts val="0"/>
                        </a:spcAft>
                      </a:pPr>
                      <a:r>
                        <a:rPr lang="ru-RU" sz="1600">
                          <a:solidFill>
                            <a:srgbClr val="000000"/>
                          </a:solidFill>
                          <a:effectLst/>
                          <a:latin typeface="Times New Roman"/>
                          <a:ea typeface="Calibri"/>
                        </a:rPr>
                        <a:t>Гентамицином </a:t>
                      </a:r>
                      <a:r>
                        <a:rPr lang="ru-RU" sz="1600" baseline="30000">
                          <a:solidFill>
                            <a:srgbClr val="000000"/>
                          </a:solidFill>
                          <a:effectLst/>
                          <a:latin typeface="Times New Roman"/>
                          <a:ea typeface="Calibri"/>
                        </a:rPr>
                        <a:t>h</a:t>
                      </a:r>
                      <a:r>
                        <a:rPr lang="ru-RU" sz="1600">
                          <a:solidFill>
                            <a:srgbClr val="000000"/>
                          </a:solidFill>
                          <a:effectLst/>
                          <a:latin typeface="Times New Roman"/>
                          <a:ea typeface="Calibri"/>
                        </a:rPr>
                        <a:t> </a:t>
                      </a:r>
                    </a:p>
                    <a:p>
                      <a:pPr>
                        <a:lnSpc>
                          <a:spcPct val="115000"/>
                        </a:lnSpc>
                        <a:spcAft>
                          <a:spcPts val="0"/>
                        </a:spcAft>
                      </a:pPr>
                      <a:r>
                        <a:rPr lang="ru-RU" sz="1600" i="1">
                          <a:solidFill>
                            <a:srgbClr val="000000"/>
                          </a:solidFill>
                          <a:effectLst/>
                          <a:latin typeface="Times New Roman"/>
                          <a:ea typeface="Calibri"/>
                        </a:rPr>
                        <a:t>или </a:t>
                      </a:r>
                      <a:endParaRPr lang="ru-RU" sz="160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3 мг/кг/день в/в или в/м в 1 дозе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2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I B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4"/>
                  </a:ext>
                </a:extLst>
              </a:tr>
              <a:tr h="876973">
                <a:tc>
                  <a:txBody>
                    <a:bodyPr/>
                    <a:lstStyle/>
                    <a:p>
                      <a:pPr>
                        <a:lnSpc>
                          <a:spcPct val="115000"/>
                        </a:lnSpc>
                        <a:spcAft>
                          <a:spcPts val="0"/>
                        </a:spcAft>
                      </a:pPr>
                      <a:r>
                        <a:rPr lang="ru-RU" sz="1600" dirty="0" err="1">
                          <a:solidFill>
                            <a:srgbClr val="000000"/>
                          </a:solidFill>
                          <a:effectLst/>
                          <a:latin typeface="Times New Roman"/>
                          <a:ea typeface="Calibri"/>
                        </a:rPr>
                        <a:t>Нетилмицин</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4-5 мг/кг/день в/в </a:t>
                      </a:r>
                      <a:r>
                        <a:rPr lang="ru-RU" sz="1600" dirty="0" err="1">
                          <a:solidFill>
                            <a:srgbClr val="000000"/>
                          </a:solidFill>
                          <a:effectLst/>
                          <a:latin typeface="Times New Roman"/>
                          <a:ea typeface="Calibri"/>
                        </a:rPr>
                        <a:t>в</a:t>
                      </a:r>
                      <a:r>
                        <a:rPr lang="ru-RU" sz="1600" dirty="0">
                          <a:solidFill>
                            <a:srgbClr val="000000"/>
                          </a:solidFill>
                          <a:effectLst/>
                          <a:latin typeface="Times New Roman"/>
                          <a:ea typeface="Calibri"/>
                        </a:rPr>
                        <a:t> 1 </a:t>
                      </a:r>
                      <a:r>
                        <a:rPr lang="ru-RU" sz="1600" dirty="0" smtClean="0">
                          <a:solidFill>
                            <a:srgbClr val="000000"/>
                          </a:solidFill>
                          <a:effectLst/>
                          <a:latin typeface="Times New Roman"/>
                          <a:ea typeface="Calibri"/>
                        </a:rPr>
                        <a:t>дозе</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2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I B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229941">
                <a:tc gridSpan="4">
                  <a:txBody>
                    <a:bodyPr/>
                    <a:lstStyle/>
                    <a:p>
                      <a:pPr>
                        <a:lnSpc>
                          <a:spcPct val="115000"/>
                        </a:lnSpc>
                        <a:spcAft>
                          <a:spcPts val="0"/>
                        </a:spcAft>
                      </a:pPr>
                      <a:r>
                        <a:rPr lang="ru-RU" sz="1600" b="1" dirty="0">
                          <a:solidFill>
                            <a:srgbClr val="000000"/>
                          </a:solidFill>
                          <a:effectLst/>
                          <a:latin typeface="Times New Roman"/>
                          <a:ea typeface="Calibri"/>
                        </a:rPr>
                        <a:t>У пациентов с аллергией на β – лактамы </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600" b="1" dirty="0">
                          <a:solidFill>
                            <a:srgbClr val="000000"/>
                          </a:solidFill>
                          <a:effectLst/>
                          <a:latin typeface="Times New Roman"/>
                          <a:ea typeface="Calibri"/>
                        </a:rPr>
                        <a:t> </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89822">
                <a:tc>
                  <a:txBody>
                    <a:bodyPr/>
                    <a:lstStyle/>
                    <a:p>
                      <a:pPr>
                        <a:lnSpc>
                          <a:spcPct val="115000"/>
                        </a:lnSpc>
                        <a:spcAft>
                          <a:spcPts val="0"/>
                        </a:spcAft>
                      </a:pPr>
                      <a:r>
                        <a:rPr lang="ru-RU" sz="1600" dirty="0" err="1">
                          <a:solidFill>
                            <a:srgbClr val="000000"/>
                          </a:solidFill>
                          <a:effectLst/>
                          <a:latin typeface="Times New Roman"/>
                          <a:ea typeface="Calibri"/>
                        </a:rPr>
                        <a:t>Ванкомицин</a:t>
                      </a:r>
                      <a:r>
                        <a:rPr lang="ru-RU" sz="1600" dirty="0">
                          <a:solidFill>
                            <a:srgbClr val="000000"/>
                          </a:solidFill>
                          <a:effectLst/>
                          <a:latin typeface="Times New Roman"/>
                          <a:ea typeface="Calibri"/>
                        </a:rPr>
                        <a:t> </a:t>
                      </a:r>
                      <a:r>
                        <a:rPr lang="ru-RU" sz="1600" baseline="30000" dirty="0">
                          <a:solidFill>
                            <a:srgbClr val="000000"/>
                          </a:solidFill>
                          <a:effectLst/>
                          <a:latin typeface="Times New Roman"/>
                          <a:ea typeface="Calibri"/>
                        </a:rPr>
                        <a:t>i </a:t>
                      </a:r>
                      <a:endParaRPr lang="ru-RU" sz="16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30 мг/кг/день в/в в 2 дозах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4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rPr>
                        <a:t>I С</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rPr>
                        <a:t>6 недельная терапия рекомендована при ИЭ протезированного клапана</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6870625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66404019"/>
              </p:ext>
            </p:extLst>
          </p:nvPr>
        </p:nvGraphicFramePr>
        <p:xfrm>
          <a:off x="107504" y="188640"/>
          <a:ext cx="8687105" cy="4967590"/>
        </p:xfrm>
        <a:graphic>
          <a:graphicData uri="http://schemas.openxmlformats.org/drawingml/2006/table">
            <a:tbl>
              <a:tblPr/>
              <a:tblGrid>
                <a:gridCol w="2416574">
                  <a:extLst>
                    <a:ext uri="{9D8B030D-6E8A-4147-A177-3AD203B41FA5}">
                      <a16:colId xmlns:a16="http://schemas.microsoft.com/office/drawing/2014/main" val="20000"/>
                    </a:ext>
                  </a:extLst>
                </a:gridCol>
                <a:gridCol w="1615874">
                  <a:extLst>
                    <a:ext uri="{9D8B030D-6E8A-4147-A177-3AD203B41FA5}">
                      <a16:colId xmlns:a16="http://schemas.microsoft.com/office/drawing/2014/main" val="20001"/>
                    </a:ext>
                  </a:extLst>
                </a:gridCol>
                <a:gridCol w="1184812">
                  <a:extLst>
                    <a:ext uri="{9D8B030D-6E8A-4147-A177-3AD203B41FA5}">
                      <a16:colId xmlns:a16="http://schemas.microsoft.com/office/drawing/2014/main" val="20002"/>
                    </a:ext>
                  </a:extLst>
                </a:gridCol>
                <a:gridCol w="1082333">
                  <a:extLst>
                    <a:ext uri="{9D8B030D-6E8A-4147-A177-3AD203B41FA5}">
                      <a16:colId xmlns:a16="http://schemas.microsoft.com/office/drawing/2014/main" val="20003"/>
                    </a:ext>
                  </a:extLst>
                </a:gridCol>
                <a:gridCol w="2387512">
                  <a:extLst>
                    <a:ext uri="{9D8B030D-6E8A-4147-A177-3AD203B41FA5}">
                      <a16:colId xmlns:a16="http://schemas.microsoft.com/office/drawing/2014/main" val="20004"/>
                    </a:ext>
                  </a:extLst>
                </a:gridCol>
              </a:tblGrid>
              <a:tr h="483791">
                <a:tc gridSpan="5">
                  <a:txBody>
                    <a:bodyPr/>
                    <a:lstStyle/>
                    <a:p>
                      <a:pPr>
                        <a:lnSpc>
                          <a:spcPct val="115000"/>
                        </a:lnSpc>
                        <a:spcAft>
                          <a:spcPts val="0"/>
                        </a:spcAft>
                      </a:pPr>
                      <a:r>
                        <a:rPr lang="ru-RU" sz="1600" dirty="0">
                          <a:effectLst/>
                          <a:latin typeface="Times New Roman" panose="02020603050405020304" pitchFamily="18" charset="0"/>
                          <a:ea typeface="Calibri"/>
                          <a:cs typeface="Times New Roman" panose="02020603050405020304" pitchFamily="18" charset="0"/>
                        </a:rPr>
                        <a:t/>
                      </a:r>
                      <a:br>
                        <a:rPr lang="ru-RU" sz="1600" dirty="0">
                          <a:effectLst/>
                          <a:latin typeface="Times New Roman" panose="02020603050405020304" pitchFamily="18" charset="0"/>
                          <a:ea typeface="Calibri"/>
                          <a:cs typeface="Times New Roman" panose="02020603050405020304" pitchFamily="18" charset="0"/>
                        </a:rPr>
                      </a:br>
                      <a:r>
                        <a:rPr lang="ru-RU" sz="1600" b="1" dirty="0">
                          <a:solidFill>
                            <a:srgbClr val="000000"/>
                          </a:solidFill>
                          <a:effectLst/>
                          <a:latin typeface="Times New Roman" panose="02020603050405020304" pitchFamily="18" charset="0"/>
                          <a:ea typeface="Calibri"/>
                          <a:cs typeface="Times New Roman" panose="02020603050405020304" pitchFamily="18" charset="0"/>
                        </a:rPr>
                        <a:t>Штаммы относительно резистентные к пенициллину (МИК 0, 250 – 2 мг/л)</a:t>
                      </a:r>
                      <a:r>
                        <a:rPr lang="ru-RU" sz="1600" b="1" baseline="30000" dirty="0">
                          <a:solidFill>
                            <a:srgbClr val="000000"/>
                          </a:solidFill>
                          <a:effectLst/>
                          <a:latin typeface="Times New Roman" panose="02020603050405020304" pitchFamily="18" charset="0"/>
                          <a:ea typeface="Calibri"/>
                          <a:cs typeface="Times New Roman" panose="02020603050405020304" pitchFamily="18" charset="0"/>
                        </a:rPr>
                        <a:t>к </a:t>
                      </a:r>
                      <a:endParaRPr lang="ru-RU"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46819">
                <a:tc gridSpan="5">
                  <a:txBody>
                    <a:bodyPr/>
                    <a:lstStyle/>
                    <a:p>
                      <a:pPr>
                        <a:lnSpc>
                          <a:spcPct val="115000"/>
                        </a:lnSpc>
                        <a:spcAft>
                          <a:spcPts val="0"/>
                        </a:spcAft>
                      </a:pPr>
                      <a:r>
                        <a:rPr lang="ru-RU" sz="1600" b="1" dirty="0">
                          <a:solidFill>
                            <a:srgbClr val="000000"/>
                          </a:solidFill>
                          <a:effectLst/>
                          <a:latin typeface="Times New Roman" panose="02020603050405020304" pitchFamily="18" charset="0"/>
                          <a:ea typeface="Calibri"/>
                          <a:cs typeface="Times New Roman" panose="02020603050405020304" pitchFamily="18" charset="0"/>
                        </a:rPr>
                        <a:t>Стандартное лечение </a:t>
                      </a:r>
                      <a:endParaRPr lang="ru-RU"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987276">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Пенициллин G </a:t>
                      </a:r>
                    </a:p>
                    <a:p>
                      <a:pPr>
                        <a:lnSpc>
                          <a:spcPct val="115000"/>
                        </a:lnSpc>
                        <a:spcAft>
                          <a:spcPts val="0"/>
                        </a:spcAft>
                      </a:pPr>
                      <a:r>
                        <a:rPr lang="ru-RU" sz="1600" i="1" dirty="0">
                          <a:solidFill>
                            <a:srgbClr val="000000"/>
                          </a:solidFill>
                          <a:effectLst/>
                          <a:latin typeface="Times New Roman" panose="02020603050405020304" pitchFamily="18" charset="0"/>
                          <a:ea typeface="Calibri"/>
                          <a:cs typeface="Times New Roman" panose="02020603050405020304" pitchFamily="18" charset="0"/>
                        </a:rPr>
                        <a:t>или </a:t>
                      </a:r>
                      <a:endParaRPr lang="ru-RU" sz="1600" dirty="0">
                        <a:solidFill>
                          <a:srgbClr val="000000"/>
                        </a:solidFill>
                        <a:effectLst/>
                        <a:latin typeface="Times New Roman" panose="02020603050405020304" pitchFamily="18" charset="0"/>
                        <a:ea typeface="Calibri"/>
                        <a:cs typeface="Times New Roman" panose="02020603050405020304" pitchFamily="18" charset="0"/>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24 млн. ЕД/день в/в или в 4-6 дозах или непрерывно</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4</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I B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6 недельная терапия рекомендована при ИЭ протезированного клапана</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0457">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Амоксициллин </a:t>
                      </a:r>
                      <a:r>
                        <a:rPr lang="ru-RU" sz="1600" baseline="30000">
                          <a:solidFill>
                            <a:srgbClr val="000000"/>
                          </a:solidFill>
                          <a:effectLst/>
                          <a:latin typeface="Times New Roman" panose="02020603050405020304" pitchFamily="18" charset="0"/>
                          <a:ea typeface="Calibri"/>
                          <a:cs typeface="Times New Roman" panose="02020603050405020304" pitchFamily="18" charset="0"/>
                        </a:rPr>
                        <a:t>е</a:t>
                      </a:r>
                      <a:endParaRPr lang="ru-RU" sz="160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baseline="30000">
                          <a:solidFill>
                            <a:srgbClr val="000000"/>
                          </a:solidFill>
                          <a:effectLst/>
                          <a:latin typeface="Times New Roman" panose="02020603050405020304" pitchFamily="18" charset="0"/>
                          <a:ea typeface="Calibri"/>
                          <a:cs typeface="Times New Roman" panose="02020603050405020304" pitchFamily="18" charset="0"/>
                        </a:rPr>
                        <a:t>или</a:t>
                      </a:r>
                      <a:endParaRPr lang="ru-RU" sz="160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200 мг/кг/день в/в </a:t>
                      </a:r>
                      <a:r>
                        <a:rPr lang="ru-RU" sz="1600" dirty="0" err="1">
                          <a:solidFill>
                            <a:srgbClr val="000000"/>
                          </a:solidFill>
                          <a:effectLst/>
                          <a:latin typeface="Times New Roman" panose="02020603050405020304" pitchFamily="18" charset="0"/>
                          <a:ea typeface="Calibri"/>
                          <a:cs typeface="Times New Roman" panose="02020603050405020304" pitchFamily="18" charset="0"/>
                        </a:rPr>
                        <a:t>в</a:t>
                      </a:r>
                      <a:r>
                        <a:rPr lang="ru-RU" sz="1600" dirty="0">
                          <a:solidFill>
                            <a:srgbClr val="000000"/>
                          </a:solidFill>
                          <a:effectLst/>
                          <a:latin typeface="Times New Roman" panose="02020603050405020304" pitchFamily="18" charset="0"/>
                          <a:ea typeface="Calibri"/>
                          <a:cs typeface="Times New Roman" panose="02020603050405020304" pitchFamily="18" charset="0"/>
                        </a:rPr>
                        <a:t> 4-6 дозах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4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I B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740457">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Цефтриаксон </a:t>
                      </a:r>
                      <a:r>
                        <a:rPr lang="en-US" sz="1600" baseline="30000">
                          <a:solidFill>
                            <a:srgbClr val="000000"/>
                          </a:solidFill>
                          <a:effectLst/>
                          <a:latin typeface="Times New Roman" panose="02020603050405020304" pitchFamily="18" charset="0"/>
                          <a:ea typeface="Calibri"/>
                          <a:cs typeface="Times New Roman" panose="02020603050405020304" pitchFamily="18" charset="0"/>
                        </a:rPr>
                        <a:t>f </a:t>
                      </a:r>
                      <a:endParaRPr lang="ru-RU" sz="160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в комбинации с</a:t>
                      </a:r>
                      <a:r>
                        <a:rPr lang="ru-RU" sz="1600" baseline="30000">
                          <a:solidFill>
                            <a:srgbClr val="000000"/>
                          </a:solidFill>
                          <a:effectLst/>
                          <a:latin typeface="Times New Roman" panose="02020603050405020304" pitchFamily="18" charset="0"/>
                          <a:ea typeface="Calibri"/>
                          <a:cs typeface="Times New Roman" panose="02020603050405020304" pitchFamily="18" charset="0"/>
                        </a:rPr>
                        <a:t>  </a:t>
                      </a:r>
                      <a:endParaRPr lang="ru-RU" sz="1600">
                        <a:solidFill>
                          <a:srgbClr val="000000"/>
                        </a:solidFill>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2 г/день в/в или в/м в 1 дозе</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4</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I B</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4"/>
                  </a:ext>
                </a:extLst>
              </a:tr>
              <a:tr h="493638">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Гентамицином </a:t>
                      </a:r>
                      <a:r>
                        <a:rPr lang="ru-RU" sz="1600" baseline="30000">
                          <a:solidFill>
                            <a:srgbClr val="000000"/>
                          </a:solidFill>
                          <a:effectLst/>
                          <a:latin typeface="Times New Roman" panose="02020603050405020304" pitchFamily="18" charset="0"/>
                          <a:ea typeface="Calibri"/>
                          <a:cs typeface="Times New Roman" panose="02020603050405020304" pitchFamily="18" charset="0"/>
                        </a:rPr>
                        <a:t>h</a:t>
                      </a:r>
                      <a:endParaRPr lang="ru-RU" sz="1600">
                        <a:solidFill>
                          <a:srgbClr val="000000"/>
                        </a:solidFill>
                        <a:effectLst/>
                        <a:latin typeface="Times New Roman" panose="02020603050405020304" pitchFamily="18" charset="0"/>
                        <a:ea typeface="Calibri"/>
                        <a:cs typeface="Times New Roman" panose="02020603050405020304" pitchFamily="18" charset="0"/>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3 мг/кг/день в/в или в/м в 1 дозе</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2</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I B</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761350">
                <a:tc>
                  <a:txBody>
                    <a:bodyPr/>
                    <a:lstStyle/>
                    <a:p>
                      <a:pPr>
                        <a:lnSpc>
                          <a:spcPct val="115000"/>
                        </a:lnSpc>
                        <a:spcAft>
                          <a:spcPts val="0"/>
                        </a:spcAft>
                      </a:pPr>
                      <a:r>
                        <a:rPr lang="ru-RU" sz="1600" i="1">
                          <a:solidFill>
                            <a:srgbClr val="000000"/>
                          </a:solidFill>
                          <a:effectLst/>
                          <a:latin typeface="Times New Roman" panose="02020603050405020304" pitchFamily="18" charset="0"/>
                          <a:ea typeface="Calibri"/>
                          <a:cs typeface="Times New Roman" panose="02020603050405020304" pitchFamily="18" charset="0"/>
                        </a:rPr>
                        <a:t>или </a:t>
                      </a:r>
                      <a:endParaRPr lang="ru-RU" sz="1600">
                        <a:solidFill>
                          <a:srgbClr val="000000"/>
                        </a:solidFill>
                        <a:effectLst/>
                        <a:latin typeface="Times New Roman" panose="02020603050405020304" pitchFamily="18" charset="0"/>
                        <a:ea typeface="Calibri"/>
                        <a:cs typeface="Times New Roman" panose="02020603050405020304" pitchFamily="18" charset="0"/>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3 мг/кг/день в/в или в/м в 1 дозе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2</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I В </a:t>
                      </a:r>
                    </a:p>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7875597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578124782"/>
              </p:ext>
            </p:extLst>
          </p:nvPr>
        </p:nvGraphicFramePr>
        <p:xfrm>
          <a:off x="35183" y="836712"/>
          <a:ext cx="8686799" cy="6379464"/>
        </p:xfrm>
        <a:graphic>
          <a:graphicData uri="http://schemas.openxmlformats.org/drawingml/2006/table">
            <a:tbl>
              <a:tblPr/>
              <a:tblGrid>
                <a:gridCol w="2434041">
                  <a:extLst>
                    <a:ext uri="{9D8B030D-6E8A-4147-A177-3AD203B41FA5}">
                      <a16:colId xmlns:a16="http://schemas.microsoft.com/office/drawing/2014/main" val="20000"/>
                    </a:ext>
                  </a:extLst>
                </a:gridCol>
                <a:gridCol w="1224839">
                  <a:extLst>
                    <a:ext uri="{9D8B030D-6E8A-4147-A177-3AD203B41FA5}">
                      <a16:colId xmlns:a16="http://schemas.microsoft.com/office/drawing/2014/main" val="20001"/>
                    </a:ext>
                  </a:extLst>
                </a:gridCol>
                <a:gridCol w="1478493">
                  <a:extLst>
                    <a:ext uri="{9D8B030D-6E8A-4147-A177-3AD203B41FA5}">
                      <a16:colId xmlns:a16="http://schemas.microsoft.com/office/drawing/2014/main" val="20002"/>
                    </a:ext>
                  </a:extLst>
                </a:gridCol>
                <a:gridCol w="1082375">
                  <a:extLst>
                    <a:ext uri="{9D8B030D-6E8A-4147-A177-3AD203B41FA5}">
                      <a16:colId xmlns:a16="http://schemas.microsoft.com/office/drawing/2014/main" val="20003"/>
                    </a:ext>
                  </a:extLst>
                </a:gridCol>
                <a:gridCol w="2467051">
                  <a:extLst>
                    <a:ext uri="{9D8B030D-6E8A-4147-A177-3AD203B41FA5}">
                      <a16:colId xmlns:a16="http://schemas.microsoft.com/office/drawing/2014/main" val="20004"/>
                    </a:ext>
                  </a:extLst>
                </a:gridCol>
              </a:tblGrid>
              <a:tr h="242468">
                <a:tc gridSpan="4">
                  <a:txBody>
                    <a:bodyPr/>
                    <a:lstStyle/>
                    <a:p>
                      <a:pPr>
                        <a:lnSpc>
                          <a:spcPct val="115000"/>
                        </a:lnSpc>
                        <a:spcAft>
                          <a:spcPts val="0"/>
                        </a:spcAft>
                      </a:pPr>
                      <a:r>
                        <a:rPr lang="ru-RU" sz="1400" b="1" dirty="0">
                          <a:solidFill>
                            <a:srgbClr val="000000"/>
                          </a:solidFill>
                          <a:effectLst/>
                          <a:latin typeface="Times New Roman"/>
                          <a:ea typeface="Calibri"/>
                        </a:rPr>
                        <a:t>У пациентов с аллергией на β - лактамы </a:t>
                      </a:r>
                      <a:r>
                        <a:rPr lang="ru-RU" sz="1400" baseline="30000" dirty="0">
                          <a:solidFill>
                            <a:srgbClr val="000000"/>
                          </a:solidFill>
                          <a:effectLst/>
                          <a:latin typeface="Times New Roman"/>
                          <a:ea typeface="Calibri"/>
                        </a:rPr>
                        <a:t>i</a:t>
                      </a:r>
                      <a:endParaRPr lang="ru-RU" sz="14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b="1">
                          <a:solidFill>
                            <a:srgbClr val="000000"/>
                          </a:solidFill>
                          <a:effectLst/>
                          <a:latin typeface="Times New Roman"/>
                          <a:ea typeface="Calibri"/>
                        </a:rPr>
                        <a:t> </a:t>
                      </a:r>
                      <a:endParaRPr lang="ru-RU" sz="140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7404">
                <a:tc>
                  <a:txBody>
                    <a:bodyPr/>
                    <a:lstStyle/>
                    <a:p>
                      <a:pPr>
                        <a:lnSpc>
                          <a:spcPct val="115000"/>
                        </a:lnSpc>
                        <a:spcAft>
                          <a:spcPts val="0"/>
                        </a:spcAft>
                      </a:pPr>
                      <a:r>
                        <a:rPr lang="ru-RU" sz="1400" dirty="0" err="1">
                          <a:solidFill>
                            <a:srgbClr val="000000"/>
                          </a:solidFill>
                          <a:effectLst/>
                          <a:latin typeface="Times New Roman"/>
                          <a:ea typeface="Calibri"/>
                        </a:rPr>
                        <a:t>Ванкомицин</a:t>
                      </a:r>
                      <a:r>
                        <a:rPr lang="ru-RU" sz="1400" dirty="0">
                          <a:solidFill>
                            <a:srgbClr val="000000"/>
                          </a:solidFill>
                          <a:effectLst/>
                          <a:latin typeface="Times New Roman"/>
                          <a:ea typeface="Calibri"/>
                        </a:rPr>
                        <a:t> </a:t>
                      </a:r>
                      <a:r>
                        <a:rPr lang="ru-RU" sz="1400" baseline="30000" dirty="0">
                          <a:solidFill>
                            <a:srgbClr val="000000"/>
                          </a:solidFill>
                          <a:effectLst/>
                          <a:latin typeface="Times New Roman"/>
                          <a:ea typeface="Calibri"/>
                        </a:rPr>
                        <a:t>i </a:t>
                      </a:r>
                      <a:endParaRPr lang="ru-RU" sz="1400" dirty="0">
                        <a:solidFill>
                          <a:srgbClr val="000000"/>
                        </a:solidFill>
                        <a:effectLst/>
                        <a:latin typeface="Times New Roman"/>
                        <a:ea typeface="Calibri"/>
                      </a:endParaRPr>
                    </a:p>
                    <a:p>
                      <a:pPr>
                        <a:lnSpc>
                          <a:spcPct val="115000"/>
                        </a:lnSpc>
                        <a:spcAft>
                          <a:spcPts val="0"/>
                        </a:spcAft>
                      </a:pPr>
                      <a:r>
                        <a:rPr lang="ru-RU" sz="1400" dirty="0">
                          <a:solidFill>
                            <a:srgbClr val="000000"/>
                          </a:solidFill>
                          <a:effectLst/>
                          <a:latin typeface="Times New Roman"/>
                          <a:ea typeface="Calibri"/>
                        </a:rPr>
                        <a:t>плюс</a:t>
                      </a:r>
                    </a:p>
                    <a:p>
                      <a:pPr>
                        <a:lnSpc>
                          <a:spcPct val="115000"/>
                        </a:lnSpc>
                        <a:spcAft>
                          <a:spcPts val="0"/>
                        </a:spcAft>
                      </a:pPr>
                      <a:r>
                        <a:rPr lang="ru-RU" sz="1400" dirty="0">
                          <a:solidFill>
                            <a:srgbClr val="000000"/>
                          </a:solidFill>
                          <a:effectLst/>
                          <a:latin typeface="Times New Roman"/>
                          <a:ea typeface="Calibri"/>
                        </a:rPr>
                        <a:t>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30 мг/кг/день в/в в 2 дозах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4</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I С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6 недельная терапия рекомендована при ИЭ протезированного клапана</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4936">
                <a:tc>
                  <a:txBody>
                    <a:bodyPr/>
                    <a:lstStyle/>
                    <a:p>
                      <a:pPr>
                        <a:lnSpc>
                          <a:spcPct val="115000"/>
                        </a:lnSpc>
                        <a:spcAft>
                          <a:spcPts val="0"/>
                        </a:spcAft>
                      </a:pPr>
                      <a:r>
                        <a:rPr lang="ru-RU" sz="1400" dirty="0">
                          <a:solidFill>
                            <a:srgbClr val="000000"/>
                          </a:solidFill>
                          <a:effectLst/>
                          <a:latin typeface="Times New Roman"/>
                          <a:ea typeface="Calibri"/>
                        </a:rPr>
                        <a:t>Гентамицином </a:t>
                      </a:r>
                      <a:r>
                        <a:rPr lang="ru-RU" sz="1400" baseline="30000" dirty="0">
                          <a:solidFill>
                            <a:srgbClr val="000000"/>
                          </a:solidFill>
                          <a:effectLst/>
                          <a:latin typeface="Times New Roman"/>
                          <a:ea typeface="Calibri"/>
                        </a:rPr>
                        <a:t>к</a:t>
                      </a:r>
                      <a:endParaRPr lang="ru-RU" sz="1400" dirty="0">
                        <a:solidFill>
                          <a:srgbClr val="000000"/>
                        </a:solidFill>
                        <a:effectLst/>
                        <a:latin typeface="Times New Roman"/>
                        <a:ea typeface="Calibri"/>
                      </a:endParaRP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3 мг/кг/день в/в или в/м в 1 дозе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2</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I С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rPr>
                        <a:t>6 недельная терапия рекомендована при ИЭ протезированного клапана</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79487">
                <a:tc gridSpan="5">
                  <a:txBody>
                    <a:bodyPr/>
                    <a:lstStyle/>
                    <a:p>
                      <a:pPr>
                        <a:lnSpc>
                          <a:spcPct val="115000"/>
                        </a:lnSpc>
                        <a:spcAft>
                          <a:spcPts val="0"/>
                        </a:spcAft>
                      </a:pPr>
                      <a:r>
                        <a:rPr lang="ru-RU" sz="1400" dirty="0">
                          <a:solidFill>
                            <a:srgbClr val="000000"/>
                          </a:solidFill>
                          <a:effectLst/>
                          <a:latin typeface="Times New Roman"/>
                          <a:ea typeface="Calibri"/>
                        </a:rPr>
                        <a:t>е -  или ампициллин в тех же дозах, что и амоксициллин. </a:t>
                      </a:r>
                    </a:p>
                    <a:p>
                      <a:pPr>
                        <a:lnSpc>
                          <a:spcPct val="115000"/>
                        </a:lnSpc>
                        <a:spcAft>
                          <a:spcPts val="0"/>
                        </a:spcAft>
                      </a:pPr>
                      <a:r>
                        <a:rPr lang="ru-RU" sz="1400" dirty="0">
                          <a:solidFill>
                            <a:srgbClr val="000000"/>
                          </a:solidFill>
                          <a:effectLst/>
                          <a:latin typeface="Times New Roman"/>
                          <a:ea typeface="Calibri"/>
                        </a:rPr>
                        <a:t>f - предпочтительно для амбулаторного лечения. </a:t>
                      </a:r>
                    </a:p>
                    <a:p>
                      <a:pPr>
                        <a:lnSpc>
                          <a:spcPct val="115000"/>
                        </a:lnSpc>
                        <a:spcAft>
                          <a:spcPts val="0"/>
                        </a:spcAft>
                      </a:pPr>
                      <a:r>
                        <a:rPr lang="en-US" sz="1400" dirty="0">
                          <a:solidFill>
                            <a:srgbClr val="000000"/>
                          </a:solidFill>
                          <a:effectLst/>
                          <a:latin typeface="Times New Roman"/>
                          <a:ea typeface="Calibri"/>
                        </a:rPr>
                        <a:t>h</a:t>
                      </a:r>
                      <a:r>
                        <a:rPr lang="ru-RU" sz="1400" dirty="0">
                          <a:solidFill>
                            <a:srgbClr val="000000"/>
                          </a:solidFill>
                          <a:effectLst/>
                          <a:latin typeface="Times New Roman"/>
                          <a:ea typeface="Calibri"/>
                        </a:rPr>
                        <a:t> - Почечная функция и сывороточные концентрации гентамицина должны контролироваться раз в неделю. Когда дается однократная доза раз в день, предварительная доза (минимальная концентрация препарата) должна быть меньше 1 мг/л, а максимальная доза сывороточной концентрации (пиковая, через 1 час после инъекции) должна быть ≈ 10-12 мг/л. </a:t>
                      </a:r>
                    </a:p>
                    <a:p>
                      <a:pPr>
                        <a:lnSpc>
                          <a:spcPct val="115000"/>
                        </a:lnSpc>
                        <a:spcAft>
                          <a:spcPts val="0"/>
                        </a:spcAft>
                      </a:pPr>
                      <a:r>
                        <a:rPr lang="ru-RU" sz="1400" dirty="0">
                          <a:solidFill>
                            <a:srgbClr val="000000"/>
                          </a:solidFill>
                          <a:effectLst/>
                          <a:latin typeface="Times New Roman"/>
                          <a:ea typeface="Calibri"/>
                        </a:rPr>
                        <a:t>i - пенициллиновая десенсибилизация может быть предпринята в стабильных пациентов;</a:t>
                      </a:r>
                    </a:p>
                    <a:p>
                      <a:pPr>
                        <a:lnSpc>
                          <a:spcPct val="115000"/>
                        </a:lnSpc>
                        <a:spcAft>
                          <a:spcPts val="0"/>
                        </a:spcAft>
                      </a:pPr>
                      <a:r>
                        <a:rPr lang="en-US" sz="1400" dirty="0">
                          <a:solidFill>
                            <a:srgbClr val="000000"/>
                          </a:solidFill>
                          <a:effectLst/>
                          <a:latin typeface="Times New Roman"/>
                          <a:ea typeface="Calibri"/>
                        </a:rPr>
                        <a:t>j</a:t>
                      </a:r>
                      <a:r>
                        <a:rPr lang="ru-RU" sz="1400" dirty="0">
                          <a:solidFill>
                            <a:srgbClr val="000000"/>
                          </a:solidFill>
                          <a:effectLst/>
                          <a:latin typeface="Times New Roman"/>
                          <a:ea typeface="Calibri"/>
                        </a:rPr>
                        <a:t> - </a:t>
                      </a:r>
                      <a:r>
                        <a:rPr lang="en-US" sz="1400" dirty="0">
                          <a:solidFill>
                            <a:srgbClr val="000000"/>
                          </a:solidFill>
                          <a:effectLst/>
                          <a:latin typeface="Times New Roman"/>
                          <a:ea typeface="Calibri"/>
                        </a:rPr>
                        <a:t>c</a:t>
                      </a:r>
                      <a:r>
                        <a:rPr lang="ru-RU" sz="1400" dirty="0" err="1">
                          <a:solidFill>
                            <a:srgbClr val="000000"/>
                          </a:solidFill>
                          <a:effectLst/>
                          <a:latin typeface="Times New Roman"/>
                          <a:ea typeface="Calibri"/>
                        </a:rPr>
                        <a:t>ывороточная</a:t>
                      </a:r>
                      <a:r>
                        <a:rPr lang="ru-RU" sz="1400" dirty="0">
                          <a:solidFill>
                            <a:srgbClr val="000000"/>
                          </a:solidFill>
                          <a:effectLst/>
                          <a:latin typeface="Times New Roman"/>
                          <a:ea typeface="Calibri"/>
                        </a:rPr>
                        <a:t> концентрация </a:t>
                      </a:r>
                      <a:r>
                        <a:rPr lang="ru-RU" sz="1400" dirty="0" err="1">
                          <a:solidFill>
                            <a:srgbClr val="000000"/>
                          </a:solidFill>
                          <a:effectLst/>
                          <a:latin typeface="Times New Roman"/>
                          <a:ea typeface="Calibri"/>
                        </a:rPr>
                        <a:t>ванкомицина</a:t>
                      </a:r>
                      <a:r>
                        <a:rPr lang="ru-RU" sz="1400" dirty="0">
                          <a:solidFill>
                            <a:srgbClr val="000000"/>
                          </a:solidFill>
                          <a:effectLst/>
                          <a:latin typeface="Times New Roman"/>
                          <a:ea typeface="Calibri"/>
                        </a:rPr>
                        <a:t> должна достигать 10-15 мг/л в минимальной концентрации, хотя некоторые специалисты рекомендуют увеличить дозу </a:t>
                      </a:r>
                      <a:r>
                        <a:rPr lang="ru-RU" sz="1400" dirty="0" err="1">
                          <a:solidFill>
                            <a:srgbClr val="000000"/>
                          </a:solidFill>
                          <a:effectLst/>
                          <a:latin typeface="Times New Roman"/>
                          <a:ea typeface="Calibri"/>
                        </a:rPr>
                        <a:t>ванкомицина</a:t>
                      </a:r>
                      <a:r>
                        <a:rPr lang="ru-RU" sz="1400" dirty="0">
                          <a:solidFill>
                            <a:srgbClr val="000000"/>
                          </a:solidFill>
                          <a:effectLst/>
                          <a:latin typeface="Times New Roman"/>
                          <a:ea typeface="Calibri"/>
                        </a:rPr>
                        <a:t> до 45-60 мг/кг/день внутривенно в 2 или 3 разделенных дозах для достижения в сыворотке уровней </a:t>
                      </a:r>
                      <a:r>
                        <a:rPr lang="ru-RU" sz="1400" dirty="0" err="1">
                          <a:solidFill>
                            <a:srgbClr val="000000"/>
                          </a:solidFill>
                          <a:effectLst/>
                          <a:latin typeface="Times New Roman"/>
                          <a:ea typeface="Calibri"/>
                        </a:rPr>
                        <a:t>ванкомицина</a:t>
                      </a:r>
                      <a:r>
                        <a:rPr lang="ru-RU" sz="1400" dirty="0">
                          <a:solidFill>
                            <a:srgbClr val="000000"/>
                          </a:solidFill>
                          <a:effectLst/>
                          <a:latin typeface="Times New Roman"/>
                          <a:ea typeface="Calibri"/>
                        </a:rPr>
                        <a:t> (С мин) от 15 - 20 мг / л, как при стафилококковом эндокардите .</a:t>
                      </a:r>
                    </a:p>
                    <a:p>
                      <a:pPr>
                        <a:lnSpc>
                          <a:spcPct val="115000"/>
                        </a:lnSpc>
                        <a:spcAft>
                          <a:spcPts val="0"/>
                        </a:spcAft>
                      </a:pPr>
                      <a:r>
                        <a:rPr lang="ru-RU" sz="1400" dirty="0">
                          <a:solidFill>
                            <a:srgbClr val="000000"/>
                          </a:solidFill>
                          <a:effectLst/>
                          <a:latin typeface="Times New Roman"/>
                          <a:ea typeface="Calibri"/>
                        </a:rPr>
                        <a:t> </a:t>
                      </a:r>
                    </a:p>
                    <a:p>
                      <a:pPr>
                        <a:lnSpc>
                          <a:spcPct val="115000"/>
                        </a:lnSpc>
                        <a:spcAft>
                          <a:spcPts val="0"/>
                        </a:spcAft>
                      </a:pPr>
                      <a:r>
                        <a:rPr lang="ru-RU" sz="1400" dirty="0">
                          <a:solidFill>
                            <a:srgbClr val="000000"/>
                          </a:solidFill>
                          <a:effectLst/>
                          <a:latin typeface="Times New Roman"/>
                          <a:ea typeface="Calibri"/>
                        </a:rPr>
                        <a:t>Тем не менее, доза </a:t>
                      </a:r>
                      <a:r>
                        <a:rPr lang="ru-RU" sz="1400" dirty="0" err="1">
                          <a:solidFill>
                            <a:srgbClr val="000000"/>
                          </a:solidFill>
                          <a:effectLst/>
                          <a:latin typeface="Times New Roman"/>
                          <a:ea typeface="Calibri"/>
                        </a:rPr>
                        <a:t>ванкомицина</a:t>
                      </a:r>
                      <a:r>
                        <a:rPr lang="ru-RU" sz="1400" dirty="0">
                          <a:solidFill>
                            <a:srgbClr val="000000"/>
                          </a:solidFill>
                          <a:effectLst/>
                          <a:latin typeface="Times New Roman"/>
                          <a:ea typeface="Calibri"/>
                        </a:rPr>
                        <a:t> не должна превышать 2 г / </a:t>
                      </a:r>
                      <a:r>
                        <a:rPr lang="ru-RU" sz="1400" dirty="0" err="1">
                          <a:solidFill>
                            <a:srgbClr val="000000"/>
                          </a:solidFill>
                          <a:effectLst/>
                          <a:latin typeface="Times New Roman"/>
                          <a:ea typeface="Calibri"/>
                        </a:rPr>
                        <a:t>сут</a:t>
                      </a:r>
                      <a:r>
                        <a:rPr lang="ru-RU" sz="1400" dirty="0">
                          <a:solidFill>
                            <a:srgbClr val="000000"/>
                          </a:solidFill>
                          <a:effectLst/>
                          <a:latin typeface="Times New Roman"/>
                          <a:ea typeface="Calibri"/>
                        </a:rPr>
                        <a:t>, если сывороточные уровни не контролируются и могут быть скорректированы, чтобы получить пик плазменной</a:t>
                      </a:r>
                    </a:p>
                    <a:p>
                      <a:pPr>
                        <a:lnSpc>
                          <a:spcPct val="115000"/>
                        </a:lnSpc>
                        <a:spcAft>
                          <a:spcPts val="0"/>
                        </a:spcAft>
                      </a:pPr>
                      <a:r>
                        <a:rPr lang="ru-RU" sz="1400" dirty="0">
                          <a:solidFill>
                            <a:srgbClr val="000000"/>
                          </a:solidFill>
                          <a:effectLst/>
                          <a:latin typeface="Times New Roman"/>
                          <a:ea typeface="Calibri"/>
                        </a:rPr>
                        <a:t>концентрации 30-45 мг / мл через 1 час после завершения в/в введения антибиотика; </a:t>
                      </a:r>
                    </a:p>
                    <a:p>
                      <a:pPr>
                        <a:lnSpc>
                          <a:spcPct val="115000"/>
                        </a:lnSpc>
                        <a:spcAft>
                          <a:spcPts val="0"/>
                        </a:spcAft>
                      </a:pPr>
                      <a:r>
                        <a:rPr lang="en-US" sz="1400" dirty="0">
                          <a:solidFill>
                            <a:srgbClr val="000000"/>
                          </a:solidFill>
                          <a:effectLst/>
                          <a:latin typeface="Times New Roman"/>
                          <a:ea typeface="Calibri"/>
                        </a:rPr>
                        <a:t>k</a:t>
                      </a:r>
                      <a:r>
                        <a:rPr lang="ru-RU" sz="1400" dirty="0">
                          <a:solidFill>
                            <a:srgbClr val="000000"/>
                          </a:solidFill>
                          <a:effectLst/>
                          <a:latin typeface="Times New Roman"/>
                          <a:ea typeface="Calibri"/>
                        </a:rPr>
                        <a:t> – пациенты с пенициллин-резистентными штаммами (МИК больше 2 мг/л) должны лечиться также как </a:t>
                      </a:r>
                      <a:r>
                        <a:rPr lang="ru-RU" sz="1400" dirty="0" err="1">
                          <a:solidFill>
                            <a:srgbClr val="000000"/>
                          </a:solidFill>
                          <a:effectLst/>
                          <a:latin typeface="Times New Roman"/>
                          <a:ea typeface="Calibri"/>
                        </a:rPr>
                        <a:t>энтерококковый</a:t>
                      </a:r>
                      <a:r>
                        <a:rPr lang="ru-RU" sz="1400" dirty="0">
                          <a:solidFill>
                            <a:srgbClr val="000000"/>
                          </a:solidFill>
                          <a:effectLst/>
                          <a:latin typeface="Times New Roman"/>
                          <a:ea typeface="Calibri"/>
                        </a:rPr>
                        <a:t> ИЭ. </a:t>
                      </a:r>
                    </a:p>
                    <a:p>
                      <a:pPr>
                        <a:lnSpc>
                          <a:spcPct val="115000"/>
                        </a:lnSpc>
                        <a:spcAft>
                          <a:spcPts val="0"/>
                        </a:spcAft>
                      </a:pPr>
                      <a:r>
                        <a:rPr lang="ru-RU" sz="1400" dirty="0">
                          <a:solidFill>
                            <a:srgbClr val="000000"/>
                          </a:solidFill>
                          <a:effectLst/>
                          <a:latin typeface="Times New Roman"/>
                          <a:ea typeface="Calibri"/>
                        </a:rPr>
                        <a:t> </a:t>
                      </a:r>
                    </a:p>
                    <a:p>
                      <a:pPr>
                        <a:lnSpc>
                          <a:spcPct val="115000"/>
                        </a:lnSpc>
                        <a:spcAft>
                          <a:spcPts val="0"/>
                        </a:spcAft>
                      </a:pPr>
                      <a:r>
                        <a:rPr lang="ru-RU" sz="1400" dirty="0">
                          <a:solidFill>
                            <a:srgbClr val="000000"/>
                          </a:solidFill>
                          <a:effectLst/>
                          <a:latin typeface="Times New Roman"/>
                          <a:ea typeface="Calibri"/>
                        </a:rPr>
                        <a:t> </a:t>
                      </a:r>
                    </a:p>
                  </a:txBody>
                  <a:tcPr marL="66933" marR="669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5971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smtClean="0"/>
              <a:t>Чаще поражается аортальный </a:t>
            </a:r>
          </a:p>
          <a:p>
            <a:r>
              <a:rPr lang="ru-RU" dirty="0" smtClean="0"/>
              <a:t>Митральный клапан</a:t>
            </a:r>
          </a:p>
          <a:p>
            <a:endParaRPr lang="ru-RU" dirty="0"/>
          </a:p>
          <a:p>
            <a:endParaRPr lang="ru-RU" dirty="0" smtClean="0"/>
          </a:p>
          <a:p>
            <a:r>
              <a:rPr lang="ru-RU" dirty="0" smtClean="0"/>
              <a:t>Участились повторные ИЭ </a:t>
            </a:r>
            <a:endParaRPr lang="ru-RU"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dirty="0" smtClean="0"/>
              <a:t>Статистика</a:t>
            </a:r>
            <a:endParaRPr lang="ru-RU" sz="2800" b="1" dirty="0"/>
          </a:p>
        </p:txBody>
      </p:sp>
    </p:spTree>
    <p:extLst>
      <p:ext uri="{BB962C8B-B14F-4D97-AF65-F5344CB8AC3E}">
        <p14:creationId xmlns:p14="http://schemas.microsoft.com/office/powerpoint/2010/main" val="133519970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05547706"/>
              </p:ext>
            </p:extLst>
          </p:nvPr>
        </p:nvGraphicFramePr>
        <p:xfrm>
          <a:off x="179512" y="980728"/>
          <a:ext cx="8686800" cy="5398008"/>
        </p:xfrm>
        <a:graphic>
          <a:graphicData uri="http://schemas.openxmlformats.org/drawingml/2006/table">
            <a:tbl>
              <a:tblPr/>
              <a:tblGrid>
                <a:gridCol w="1973641">
                  <a:extLst>
                    <a:ext uri="{9D8B030D-6E8A-4147-A177-3AD203B41FA5}">
                      <a16:colId xmlns:a16="http://schemas.microsoft.com/office/drawing/2014/main" val="20000"/>
                    </a:ext>
                  </a:extLst>
                </a:gridCol>
                <a:gridCol w="1728673">
                  <a:extLst>
                    <a:ext uri="{9D8B030D-6E8A-4147-A177-3AD203B41FA5}">
                      <a16:colId xmlns:a16="http://schemas.microsoft.com/office/drawing/2014/main" val="20001"/>
                    </a:ext>
                  </a:extLst>
                </a:gridCol>
                <a:gridCol w="1973641">
                  <a:extLst>
                    <a:ext uri="{9D8B030D-6E8A-4147-A177-3AD203B41FA5}">
                      <a16:colId xmlns:a16="http://schemas.microsoft.com/office/drawing/2014/main" val="20002"/>
                    </a:ext>
                  </a:extLst>
                </a:gridCol>
                <a:gridCol w="1452433">
                  <a:extLst>
                    <a:ext uri="{9D8B030D-6E8A-4147-A177-3AD203B41FA5}">
                      <a16:colId xmlns:a16="http://schemas.microsoft.com/office/drawing/2014/main" val="20003"/>
                    </a:ext>
                  </a:extLst>
                </a:gridCol>
                <a:gridCol w="1558412">
                  <a:extLst>
                    <a:ext uri="{9D8B030D-6E8A-4147-A177-3AD203B41FA5}">
                      <a16:colId xmlns:a16="http://schemas.microsoft.com/office/drawing/2014/main" val="20004"/>
                    </a:ext>
                  </a:extLst>
                </a:gridCol>
              </a:tblGrid>
              <a:tr h="403164">
                <a:tc>
                  <a:txBody>
                    <a:bodyPr/>
                    <a:lstStyle/>
                    <a:p>
                      <a:pPr>
                        <a:lnSpc>
                          <a:spcPct val="115000"/>
                        </a:lnSpc>
                        <a:spcAft>
                          <a:spcPts val="0"/>
                        </a:spcAft>
                      </a:pPr>
                      <a:r>
                        <a:rPr lang="ru-RU" sz="1400" b="1" dirty="0">
                          <a:solidFill>
                            <a:srgbClr val="000000"/>
                          </a:solidFill>
                          <a:effectLst/>
                          <a:latin typeface="Times New Roman"/>
                          <a:ea typeface="Calibri"/>
                          <a:cs typeface="Times New Roman"/>
                        </a:rPr>
                        <a:t>Антибиотик </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Дозы и способ введения </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Продолжительность (недели) </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Уровень достоверности </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9071">
                <a:tc gridSpan="4">
                  <a:txBody>
                    <a:bodyPr/>
                    <a:lstStyle/>
                    <a:p>
                      <a:pPr>
                        <a:lnSpc>
                          <a:spcPct val="115000"/>
                        </a:lnSpc>
                        <a:spcAft>
                          <a:spcPts val="0"/>
                        </a:spcAft>
                      </a:pPr>
                      <a:r>
                        <a:rPr lang="ru-RU" sz="1400" b="1">
                          <a:solidFill>
                            <a:srgbClr val="000000"/>
                          </a:solidFill>
                          <a:effectLst/>
                          <a:latin typeface="Times New Roman"/>
                          <a:ea typeface="Calibri"/>
                          <a:cs typeface="Times New Roman"/>
                        </a:rPr>
                        <a:t>Нативные клапаны </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9071">
                <a:tc gridSpan="4">
                  <a:txBody>
                    <a:bodyPr/>
                    <a:lstStyle/>
                    <a:p>
                      <a:pPr>
                        <a:lnSpc>
                          <a:spcPct val="115000"/>
                        </a:lnSpc>
                        <a:spcAft>
                          <a:spcPts val="0"/>
                        </a:spcAft>
                      </a:pPr>
                      <a:r>
                        <a:rPr lang="ru-RU" sz="1400" b="1" dirty="0" err="1">
                          <a:solidFill>
                            <a:srgbClr val="000000"/>
                          </a:solidFill>
                          <a:effectLst/>
                          <a:latin typeface="Times New Roman"/>
                          <a:ea typeface="Calibri"/>
                          <a:cs typeface="Times New Roman"/>
                        </a:rPr>
                        <a:t>Метициллин</a:t>
                      </a:r>
                      <a:r>
                        <a:rPr lang="ru-RU" sz="1400" b="1" dirty="0">
                          <a:solidFill>
                            <a:srgbClr val="000000"/>
                          </a:solidFill>
                          <a:effectLst/>
                          <a:latin typeface="Times New Roman"/>
                          <a:ea typeface="Calibri"/>
                          <a:cs typeface="Times New Roman"/>
                        </a:rPr>
                        <a:t> - чувствительные стафилококки: </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81643">
                <a:tc>
                  <a:txBody>
                    <a:bodyPr/>
                    <a:lstStyle/>
                    <a:p>
                      <a:pPr>
                        <a:lnSpc>
                          <a:spcPct val="115000"/>
                        </a:lnSpc>
                        <a:spcAft>
                          <a:spcPts val="0"/>
                        </a:spcAft>
                      </a:pPr>
                      <a:r>
                        <a:rPr lang="ru-RU" sz="1400" dirty="0">
                          <a:solidFill>
                            <a:srgbClr val="000000"/>
                          </a:solidFill>
                          <a:effectLst/>
                          <a:latin typeface="Times New Roman"/>
                          <a:ea typeface="Calibri"/>
                          <a:cs typeface="Times New Roman"/>
                        </a:rPr>
                        <a:t>(</a:t>
                      </a:r>
                      <a:r>
                        <a:rPr lang="ru-RU" sz="1400" dirty="0" err="1">
                          <a:solidFill>
                            <a:srgbClr val="000000"/>
                          </a:solidFill>
                          <a:effectLst/>
                          <a:latin typeface="Times New Roman"/>
                          <a:ea typeface="Calibri"/>
                          <a:cs typeface="Times New Roman"/>
                        </a:rPr>
                        <a:t>Флу</a:t>
                      </a:r>
                      <a:r>
                        <a:rPr lang="ru-RU" sz="1400" dirty="0">
                          <a:solidFill>
                            <a:srgbClr val="000000"/>
                          </a:solidFill>
                          <a:effectLst/>
                          <a:latin typeface="Times New Roman"/>
                          <a:ea typeface="Calibri"/>
                          <a:cs typeface="Times New Roman"/>
                        </a:rPr>
                        <a:t>)</a:t>
                      </a:r>
                      <a:r>
                        <a:rPr lang="ru-RU" sz="1400" dirty="0" err="1">
                          <a:solidFill>
                            <a:srgbClr val="000000"/>
                          </a:solidFill>
                          <a:effectLst/>
                          <a:latin typeface="Times New Roman"/>
                          <a:ea typeface="Calibri"/>
                          <a:cs typeface="Times New Roman"/>
                        </a:rPr>
                        <a:t>клоксациллин</a:t>
                      </a: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i="1" dirty="0">
                          <a:solidFill>
                            <a:srgbClr val="000000"/>
                          </a:solidFill>
                          <a:effectLst/>
                          <a:latin typeface="Times New Roman"/>
                          <a:ea typeface="Calibri"/>
                          <a:cs typeface="Times New Roman"/>
                        </a:rPr>
                        <a:t>или </a:t>
                      </a:r>
                      <a:r>
                        <a:rPr lang="ru-RU" sz="1400" dirty="0">
                          <a:solidFill>
                            <a:srgbClr val="000000"/>
                          </a:solidFill>
                          <a:effectLst/>
                          <a:latin typeface="Times New Roman"/>
                          <a:ea typeface="Calibri"/>
                          <a:cs typeface="Times New Roman"/>
                        </a:rPr>
                        <a:t>Оксациллин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12 г/день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4 - 6 дозах </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4-6 </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I B </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Добавление гентамицина не рекомендовано, так как не было выявлено увеличение  клинического эффекта и увеличивалась  нефротоксичность</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54429">
                <a:tc rowSpan="2">
                  <a:txBody>
                    <a:bodyPr/>
                    <a:lstStyle/>
                    <a:p>
                      <a:pPr>
                        <a:lnSpc>
                          <a:spcPct val="115000"/>
                        </a:lnSpc>
                        <a:spcAft>
                          <a:spcPts val="0"/>
                        </a:spcAft>
                      </a:pPr>
                      <a:r>
                        <a:rPr lang="ru-RU" sz="1400">
                          <a:solidFill>
                            <a:srgbClr val="000000"/>
                          </a:solidFill>
                          <a:effectLst/>
                          <a:latin typeface="Times New Roman"/>
                          <a:ea typeface="Calibri"/>
                          <a:cs typeface="Times New Roman"/>
                        </a:rPr>
                        <a:t>Альтернативная терапия*</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Котримоксазол</a:t>
                      </a:r>
                      <a:r>
                        <a:rPr lang="ru-RU" sz="1400" baseline="30000">
                          <a:solidFill>
                            <a:srgbClr val="000000"/>
                          </a:solidFill>
                          <a:effectLst/>
                          <a:latin typeface="Times New Roman"/>
                          <a:ea typeface="Calibri"/>
                          <a:cs typeface="Times New Roman"/>
                        </a:rPr>
                        <a:t>а</a:t>
                      </a:r>
                      <a:r>
                        <a:rPr lang="ru-RU" sz="1400">
                          <a:solidFill>
                            <a:srgbClr val="000000"/>
                          </a:solidFill>
                          <a:effectLst/>
                          <a:latin typeface="Times New Roman"/>
                          <a:ea typeface="Calibri"/>
                          <a:cs typeface="Times New Roman"/>
                        </a:rPr>
                        <a:t> с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клиндамицином</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dirty="0" err="1">
                          <a:solidFill>
                            <a:srgbClr val="000000"/>
                          </a:solidFill>
                          <a:effectLst/>
                          <a:latin typeface="Times New Roman"/>
                          <a:ea typeface="Calibri"/>
                          <a:cs typeface="Times New Roman"/>
                        </a:rPr>
                        <a:t>Сульфаметоксазол</a:t>
                      </a:r>
                      <a:r>
                        <a:rPr lang="ru-RU" sz="1400" dirty="0">
                          <a:solidFill>
                            <a:srgbClr val="000000"/>
                          </a:solidFill>
                          <a:effectLst/>
                          <a:latin typeface="Times New Roman"/>
                          <a:ea typeface="Calibri"/>
                          <a:cs typeface="Times New Roman"/>
                        </a:rPr>
                        <a:t> 4800 мг/</a:t>
                      </a:r>
                      <a:r>
                        <a:rPr lang="ru-RU" sz="1400" dirty="0" err="1">
                          <a:solidFill>
                            <a:srgbClr val="000000"/>
                          </a:solidFill>
                          <a:effectLst/>
                          <a:latin typeface="Times New Roman"/>
                          <a:ea typeface="Calibri"/>
                          <a:cs typeface="Times New Roman"/>
                        </a:rPr>
                        <a:t>сут</a:t>
                      </a:r>
                      <a:r>
                        <a:rPr lang="ru-RU" sz="1400" dirty="0">
                          <a:solidFill>
                            <a:srgbClr val="000000"/>
                          </a:solidFill>
                          <a:effectLst/>
                          <a:latin typeface="Times New Roman"/>
                          <a:ea typeface="Calibri"/>
                          <a:cs typeface="Times New Roman"/>
                        </a:rPr>
                        <a:t> и</a:t>
                      </a:r>
                      <a:endParaRPr lang="ru-RU" sz="1400" dirty="0">
                        <a:effectLst/>
                        <a:latin typeface="Calibri"/>
                        <a:ea typeface="Calibri"/>
                        <a:cs typeface="Times New Roman"/>
                      </a:endParaRPr>
                    </a:p>
                    <a:p>
                      <a:pPr>
                        <a:lnSpc>
                          <a:spcPct val="115000"/>
                        </a:lnSpc>
                        <a:spcAft>
                          <a:spcPts val="0"/>
                        </a:spcAft>
                      </a:pPr>
                      <a:r>
                        <a:rPr lang="ru-RU" sz="1400" dirty="0" err="1">
                          <a:solidFill>
                            <a:srgbClr val="000000"/>
                          </a:solidFill>
                          <a:effectLst/>
                          <a:latin typeface="Times New Roman"/>
                          <a:ea typeface="Calibri"/>
                          <a:cs typeface="Times New Roman"/>
                        </a:rPr>
                        <a:t>Триметоприм</a:t>
                      </a:r>
                      <a:r>
                        <a:rPr lang="ru-RU" sz="1400" dirty="0">
                          <a:solidFill>
                            <a:srgbClr val="000000"/>
                          </a:solidFill>
                          <a:effectLst/>
                          <a:latin typeface="Times New Roman"/>
                          <a:ea typeface="Calibri"/>
                          <a:cs typeface="Times New Roman"/>
                        </a:rPr>
                        <a:t> 960 мг/</a:t>
                      </a:r>
                      <a:r>
                        <a:rPr lang="ru-RU" sz="1400" dirty="0" err="1">
                          <a:solidFill>
                            <a:srgbClr val="000000"/>
                          </a:solidFill>
                          <a:effectLst/>
                          <a:latin typeface="Times New Roman"/>
                          <a:ea typeface="Calibri"/>
                          <a:cs typeface="Times New Roman"/>
                        </a:rPr>
                        <a:t>сут</a:t>
                      </a:r>
                      <a:r>
                        <a:rPr lang="ru-RU" sz="1400" dirty="0">
                          <a:solidFill>
                            <a:srgbClr val="000000"/>
                          </a:solidFill>
                          <a:effectLst/>
                          <a:latin typeface="Times New Roman"/>
                          <a:ea typeface="Calibri"/>
                          <a:cs typeface="Times New Roman"/>
                        </a:rPr>
                        <a:t>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4-6-ти дозах)</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1800 мг/</a:t>
                      </a:r>
                      <a:r>
                        <a:rPr lang="ru-RU" sz="1400" dirty="0" err="1">
                          <a:solidFill>
                            <a:srgbClr val="000000"/>
                          </a:solidFill>
                          <a:effectLst/>
                          <a:latin typeface="Times New Roman"/>
                          <a:ea typeface="Calibri"/>
                          <a:cs typeface="Times New Roman"/>
                        </a:rPr>
                        <a:t>сут</a:t>
                      </a:r>
                      <a:r>
                        <a:rPr lang="ru-RU" sz="1400" dirty="0">
                          <a:solidFill>
                            <a:srgbClr val="000000"/>
                          </a:solidFill>
                          <a:effectLst/>
                          <a:latin typeface="Times New Roman"/>
                          <a:ea typeface="Calibri"/>
                          <a:cs typeface="Times New Roman"/>
                        </a:rPr>
                        <a:t> в 3-х дозах</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1 в/в +5 перорально</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Calibri"/>
                          <a:cs typeface="Times New Roman"/>
                        </a:rPr>
                        <a:t>IIbC</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dirty="0">
                          <a:solidFill>
                            <a:schemeClr val="tx1"/>
                          </a:solidFill>
                          <a:effectLst/>
                          <a:latin typeface="Times New Roman"/>
                          <a:ea typeface="Calibri"/>
                          <a:cs typeface="Times New Roman"/>
                        </a:rPr>
                        <a:t>Для </a:t>
                      </a:r>
                      <a:r>
                        <a:rPr lang="ru-RU" sz="1400" dirty="0">
                          <a:solidFill>
                            <a:schemeClr val="tx1"/>
                          </a:solidFill>
                          <a:effectLst/>
                          <a:latin typeface="Calibri"/>
                          <a:ea typeface="Calibri"/>
                          <a:cs typeface="Times New Roman"/>
                        </a:rPr>
                        <a:t>S. </a:t>
                      </a:r>
                      <a:r>
                        <a:rPr lang="ru-RU" sz="1400" dirty="0" err="1">
                          <a:solidFill>
                            <a:schemeClr val="tx1"/>
                          </a:solidFill>
                          <a:effectLst/>
                          <a:latin typeface="Calibri"/>
                          <a:ea typeface="Calibri"/>
                          <a:cs typeface="Times New Roman"/>
                        </a:rPr>
                        <a:t>aureus</a:t>
                      </a:r>
                      <a:endParaRPr lang="ru-RU" sz="1400" dirty="0">
                        <a:solidFill>
                          <a:schemeClr val="tx1"/>
                        </a:solidFill>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40685">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400">
                          <a:solidFill>
                            <a:srgbClr val="000000"/>
                          </a:solidFill>
                          <a:effectLst/>
                          <a:latin typeface="Times New Roman"/>
                          <a:ea typeface="Calibri"/>
                          <a:cs typeface="Times New Roman"/>
                        </a:rPr>
                        <a:t>1</a:t>
                      </a:r>
                      <a:endParaRPr lang="ru-RU" sz="140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Calibri"/>
                          <a:cs typeface="Times New Roman"/>
                        </a:rPr>
                        <a:t>IIbC</a:t>
                      </a:r>
                      <a:endParaRPr lang="ru-RU" sz="1400" dirty="0">
                        <a:effectLst/>
                        <a:latin typeface="Calibri"/>
                        <a:ea typeface="Calibri"/>
                        <a:cs typeface="Times New Roman"/>
                      </a:endParaRPr>
                    </a:p>
                  </a:txBody>
                  <a:tcPr marL="63512" marR="635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711" y="393386"/>
            <a:ext cx="95432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Антибактериальная терапия ИЭ, вызванного </a:t>
            </a:r>
            <a:r>
              <a:rPr kumimoji="0" lang="ru-RU" altLang="ru-RU"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Staphylococcus</a:t>
            </a:r>
            <a:r>
              <a:rPr kumimoji="0" lang="ru-RU" alt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altLang="ru-RU"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spp</a:t>
            </a:r>
            <a:r>
              <a:rPr kumimoji="0" lang="ru-RU" altLang="ru-RU"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ru-RU" altLang="ru-RU"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4084170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02607885"/>
              </p:ext>
            </p:extLst>
          </p:nvPr>
        </p:nvGraphicFramePr>
        <p:xfrm>
          <a:off x="251520" y="188640"/>
          <a:ext cx="8568952" cy="5769761"/>
        </p:xfrm>
        <a:graphic>
          <a:graphicData uri="http://schemas.openxmlformats.org/drawingml/2006/table">
            <a:tbl>
              <a:tblPr/>
              <a:tblGrid>
                <a:gridCol w="1747528">
                  <a:extLst>
                    <a:ext uri="{9D8B030D-6E8A-4147-A177-3AD203B41FA5}">
                      <a16:colId xmlns:a16="http://schemas.microsoft.com/office/drawing/2014/main" val="20000"/>
                    </a:ext>
                  </a:extLst>
                </a:gridCol>
                <a:gridCol w="1530626">
                  <a:extLst>
                    <a:ext uri="{9D8B030D-6E8A-4147-A177-3AD203B41FA5}">
                      <a16:colId xmlns:a16="http://schemas.microsoft.com/office/drawing/2014/main" val="20001"/>
                    </a:ext>
                  </a:extLst>
                </a:gridCol>
                <a:gridCol w="111433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168352">
                  <a:extLst>
                    <a:ext uri="{9D8B030D-6E8A-4147-A177-3AD203B41FA5}">
                      <a16:colId xmlns:a16="http://schemas.microsoft.com/office/drawing/2014/main" val="20004"/>
                    </a:ext>
                  </a:extLst>
                </a:gridCol>
              </a:tblGrid>
              <a:tr h="300325">
                <a:tc gridSpan="5">
                  <a:txBody>
                    <a:bodyPr/>
                    <a:lstStyle/>
                    <a:p>
                      <a:pPr>
                        <a:lnSpc>
                          <a:spcPct val="115000"/>
                        </a:lnSpc>
                        <a:spcAft>
                          <a:spcPts val="0"/>
                        </a:spcAft>
                      </a:pPr>
                      <a:r>
                        <a:rPr lang="ru-RU" sz="1600" b="1" dirty="0">
                          <a:solidFill>
                            <a:srgbClr val="000000"/>
                          </a:solidFill>
                          <a:effectLst/>
                          <a:latin typeface="Times New Roman"/>
                          <a:ea typeface="Calibri"/>
                          <a:cs typeface="Times New Roman"/>
                        </a:rPr>
                        <a:t>Пациенты с аллергией на пенициллин</a:t>
                      </a:r>
                      <a:r>
                        <a:rPr lang="en-US" sz="1600" b="1" baseline="30000" dirty="0">
                          <a:solidFill>
                            <a:srgbClr val="000000"/>
                          </a:solidFill>
                          <a:effectLst/>
                          <a:latin typeface="Times New Roman"/>
                          <a:ea typeface="Calibri"/>
                          <a:cs typeface="Times New Roman"/>
                        </a:rPr>
                        <a:t>h</a:t>
                      </a:r>
                      <a:r>
                        <a:rPr lang="ru-RU" sz="1600" b="1" dirty="0">
                          <a:solidFill>
                            <a:srgbClr val="000000"/>
                          </a:solidFill>
                          <a:effectLst/>
                          <a:latin typeface="Times New Roman"/>
                          <a:ea typeface="Calibri"/>
                          <a:cs typeface="Times New Roman"/>
                        </a:rPr>
                        <a:t> или </a:t>
                      </a:r>
                      <a:r>
                        <a:rPr lang="ru-RU" sz="1600" b="1" dirty="0" err="1">
                          <a:solidFill>
                            <a:srgbClr val="000000"/>
                          </a:solidFill>
                          <a:effectLst/>
                          <a:latin typeface="Times New Roman"/>
                          <a:ea typeface="Calibri"/>
                          <a:cs typeface="Times New Roman"/>
                        </a:rPr>
                        <a:t>метициллин</a:t>
                      </a:r>
                      <a:r>
                        <a:rPr lang="ru-RU" sz="1600" b="1" dirty="0">
                          <a:solidFill>
                            <a:srgbClr val="000000"/>
                          </a:solidFill>
                          <a:effectLst/>
                          <a:latin typeface="Times New Roman"/>
                          <a:ea typeface="Calibri"/>
                          <a:cs typeface="Times New Roman"/>
                        </a:rPr>
                        <a:t> – резистентные стафилококки: </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643891">
                <a:tc>
                  <a:txBody>
                    <a:bodyPr/>
                    <a:lstStyle/>
                    <a:p>
                      <a:pPr>
                        <a:lnSpc>
                          <a:spcPct val="115000"/>
                        </a:lnSpc>
                        <a:spcAft>
                          <a:spcPts val="0"/>
                        </a:spcAft>
                      </a:pPr>
                      <a:r>
                        <a:rPr lang="ru-RU" sz="1600" dirty="0" err="1">
                          <a:solidFill>
                            <a:srgbClr val="000000"/>
                          </a:solidFill>
                          <a:effectLst/>
                          <a:latin typeface="Times New Roman"/>
                          <a:ea typeface="Calibri"/>
                          <a:cs typeface="Times New Roman"/>
                        </a:rPr>
                        <a:t>Ванкомицин</a:t>
                      </a:r>
                      <a:r>
                        <a:rPr lang="ru-RU" sz="1600" dirty="0">
                          <a:solidFill>
                            <a:srgbClr val="000000"/>
                          </a:solidFill>
                          <a:effectLst/>
                          <a:latin typeface="Times New Roman"/>
                          <a:ea typeface="Calibri"/>
                          <a:cs typeface="Times New Roman"/>
                        </a:rPr>
                        <a:t> </a:t>
                      </a:r>
                      <a:r>
                        <a:rPr lang="en-US" sz="1600" baseline="30000" dirty="0">
                          <a:solidFill>
                            <a:srgbClr val="000000"/>
                          </a:solidFill>
                          <a:effectLst/>
                          <a:latin typeface="Times New Roman"/>
                          <a:ea typeface="Calibri"/>
                          <a:cs typeface="Times New Roman"/>
                        </a:rPr>
                        <a:t>b**</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30 мг/кг/день в/в </a:t>
                      </a:r>
                      <a:r>
                        <a:rPr lang="ru-RU" sz="1600" dirty="0" err="1">
                          <a:solidFill>
                            <a:srgbClr val="000000"/>
                          </a:solidFill>
                          <a:effectLst/>
                          <a:latin typeface="Times New Roman"/>
                          <a:ea typeface="Calibri"/>
                          <a:cs typeface="Times New Roman"/>
                        </a:rPr>
                        <a:t>в</a:t>
                      </a:r>
                      <a:r>
                        <a:rPr lang="ru-RU" sz="1600" dirty="0">
                          <a:solidFill>
                            <a:srgbClr val="000000"/>
                          </a:solidFill>
                          <a:effectLst/>
                          <a:latin typeface="Times New Roman"/>
                          <a:ea typeface="Calibri"/>
                          <a:cs typeface="Times New Roman"/>
                        </a:rPr>
                        <a:t> 2-3-х дозах </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4-6 </a:t>
                      </a:r>
                      <a:endParaRPr lang="ru-RU" sz="160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I B </a:t>
                      </a:r>
                      <a:endParaRPr lang="ru-RU" sz="160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solidFill>
                            <a:srgbClr val="000000"/>
                          </a:solidFill>
                          <a:effectLst/>
                          <a:latin typeface="Times New Roman"/>
                          <a:ea typeface="Calibri"/>
                          <a:cs typeface="Times New Roman"/>
                        </a:rPr>
                        <a:t>Цефалоспрорины</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цефазолин</a:t>
                      </a:r>
                      <a:r>
                        <a:rPr lang="ru-RU" sz="1600" dirty="0">
                          <a:solidFill>
                            <a:srgbClr val="000000"/>
                          </a:solidFill>
                          <a:effectLst/>
                          <a:latin typeface="Times New Roman"/>
                          <a:ea typeface="Calibri"/>
                          <a:cs typeface="Times New Roman"/>
                        </a:rPr>
                        <a:t> 6 г/</a:t>
                      </a:r>
                      <a:r>
                        <a:rPr lang="ru-RU" sz="1600" dirty="0" err="1">
                          <a:solidFill>
                            <a:srgbClr val="000000"/>
                          </a:solidFill>
                          <a:effectLst/>
                          <a:latin typeface="Times New Roman"/>
                          <a:ea typeface="Calibri"/>
                          <a:cs typeface="Times New Roman"/>
                        </a:rPr>
                        <a:t>сут</a:t>
                      </a:r>
                      <a:r>
                        <a:rPr lang="ru-RU" sz="1600" dirty="0">
                          <a:solidFill>
                            <a:srgbClr val="000000"/>
                          </a:solidFill>
                          <a:effectLst/>
                          <a:latin typeface="Times New Roman"/>
                          <a:ea typeface="Calibri"/>
                          <a:cs typeface="Times New Roman"/>
                        </a:rPr>
                        <a:t> или </a:t>
                      </a:r>
                      <a:r>
                        <a:rPr lang="ru-RU" sz="1600" dirty="0" err="1">
                          <a:solidFill>
                            <a:srgbClr val="000000"/>
                          </a:solidFill>
                          <a:effectLst/>
                          <a:latin typeface="Times New Roman"/>
                          <a:ea typeface="Calibri"/>
                          <a:cs typeface="Times New Roman"/>
                        </a:rPr>
                        <a:t>цефотаксим</a:t>
                      </a:r>
                      <a:r>
                        <a:rPr lang="ru-RU" sz="1600" dirty="0">
                          <a:solidFill>
                            <a:srgbClr val="000000"/>
                          </a:solidFill>
                          <a:effectLst/>
                          <a:latin typeface="Times New Roman"/>
                          <a:ea typeface="Calibri"/>
                          <a:cs typeface="Times New Roman"/>
                        </a:rPr>
                        <a:t> 6 г\</a:t>
                      </a:r>
                      <a:r>
                        <a:rPr lang="ru-RU" sz="1600" dirty="0" err="1">
                          <a:solidFill>
                            <a:srgbClr val="000000"/>
                          </a:solidFill>
                          <a:effectLst/>
                          <a:latin typeface="Times New Roman"/>
                          <a:ea typeface="Calibri"/>
                          <a:cs typeface="Times New Roman"/>
                        </a:rPr>
                        <a:t>сут</a:t>
                      </a:r>
                      <a:r>
                        <a:rPr lang="ru-RU" sz="1600" dirty="0">
                          <a:solidFill>
                            <a:srgbClr val="000000"/>
                          </a:solidFill>
                          <a:effectLst/>
                          <a:latin typeface="Times New Roman"/>
                          <a:ea typeface="Calibri"/>
                          <a:cs typeface="Times New Roman"/>
                        </a:rPr>
                        <a:t> в/в </a:t>
                      </a:r>
                      <a:r>
                        <a:rPr lang="ru-RU" sz="1600" dirty="0" err="1">
                          <a:solidFill>
                            <a:srgbClr val="000000"/>
                          </a:solidFill>
                          <a:effectLst/>
                          <a:latin typeface="Times New Roman"/>
                          <a:ea typeface="Calibri"/>
                          <a:cs typeface="Times New Roman"/>
                        </a:rPr>
                        <a:t>в</a:t>
                      </a:r>
                      <a:r>
                        <a:rPr lang="ru-RU" sz="1600" dirty="0">
                          <a:solidFill>
                            <a:srgbClr val="000000"/>
                          </a:solidFill>
                          <a:effectLst/>
                          <a:latin typeface="Times New Roman"/>
                          <a:ea typeface="Calibri"/>
                          <a:cs typeface="Times New Roman"/>
                        </a:rPr>
                        <a:t> 3-х дозах) рекомендованы при аллергии на </a:t>
                      </a:r>
                      <a:r>
                        <a:rPr lang="ru-RU" sz="1600" dirty="0" err="1">
                          <a:solidFill>
                            <a:srgbClr val="000000"/>
                          </a:solidFill>
                          <a:effectLst/>
                          <a:latin typeface="Times New Roman"/>
                          <a:ea typeface="Calibri"/>
                          <a:cs typeface="Times New Roman"/>
                        </a:rPr>
                        <a:t>пенициллни</a:t>
                      </a:r>
                      <a:r>
                        <a:rPr lang="ru-RU" sz="1600" dirty="0">
                          <a:solidFill>
                            <a:srgbClr val="000000"/>
                          </a:solidFill>
                          <a:effectLst/>
                          <a:latin typeface="Times New Roman"/>
                          <a:ea typeface="Calibri"/>
                          <a:cs typeface="Times New Roman"/>
                        </a:rPr>
                        <a:t> без анафилактических реакций при </a:t>
                      </a:r>
                      <a:r>
                        <a:rPr lang="ru-RU" sz="1600" dirty="0" err="1">
                          <a:solidFill>
                            <a:srgbClr val="000000"/>
                          </a:solidFill>
                          <a:effectLst/>
                          <a:latin typeface="Times New Roman"/>
                          <a:ea typeface="Calibri"/>
                          <a:cs typeface="Times New Roman"/>
                        </a:rPr>
                        <a:t>метициллин</a:t>
                      </a:r>
                      <a:r>
                        <a:rPr lang="ru-RU" sz="1600" dirty="0">
                          <a:solidFill>
                            <a:srgbClr val="000000"/>
                          </a:solidFill>
                          <a:effectLst/>
                          <a:latin typeface="Times New Roman"/>
                          <a:ea typeface="Calibri"/>
                          <a:cs typeface="Times New Roman"/>
                        </a:rPr>
                        <a:t> чувствительном ИЭ</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85878">
                <a:tc>
                  <a:txBody>
                    <a:bodyPr/>
                    <a:lstStyle/>
                    <a:p>
                      <a:pPr>
                        <a:lnSpc>
                          <a:spcPct val="115000"/>
                        </a:lnSpc>
                        <a:spcAft>
                          <a:spcPts val="0"/>
                        </a:spcAft>
                      </a:pPr>
                      <a:r>
                        <a:rPr lang="ru-RU" sz="1600">
                          <a:solidFill>
                            <a:srgbClr val="000000"/>
                          </a:solidFill>
                          <a:effectLst/>
                          <a:latin typeface="Times New Roman"/>
                          <a:ea typeface="Calibri"/>
                          <a:cs typeface="Times New Roman"/>
                        </a:rPr>
                        <a:t>Альтернативная терапия **</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Даптомицин </a:t>
                      </a:r>
                      <a:r>
                        <a:rPr lang="en-US" sz="1600" baseline="30000">
                          <a:solidFill>
                            <a:srgbClr val="000000"/>
                          </a:solidFill>
                          <a:effectLst/>
                          <a:latin typeface="Times New Roman"/>
                          <a:ea typeface="Calibri"/>
                          <a:cs typeface="Times New Roman"/>
                        </a:rPr>
                        <a:t>c</a:t>
                      </a:r>
                      <a:r>
                        <a:rPr lang="ru-RU" sz="1600" baseline="30000">
                          <a:solidFill>
                            <a:srgbClr val="000000"/>
                          </a:solidFill>
                          <a:effectLst/>
                          <a:latin typeface="Times New Roman"/>
                          <a:ea typeface="Calibri"/>
                          <a:cs typeface="Times New Roman"/>
                        </a:rPr>
                        <a:t>, </a:t>
                      </a:r>
                      <a:r>
                        <a:rPr lang="en-US" sz="1600" baseline="30000">
                          <a:solidFill>
                            <a:srgbClr val="000000"/>
                          </a:solidFill>
                          <a:effectLst/>
                          <a:latin typeface="Times New Roman"/>
                          <a:ea typeface="Calibri"/>
                          <a:cs typeface="Times New Roman"/>
                        </a:rPr>
                        <a:t>d</a:t>
                      </a:r>
                      <a:endParaRPr lang="ru-RU" sz="160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10 мг/кг/</a:t>
                      </a:r>
                      <a:r>
                        <a:rPr lang="ru-RU" sz="1600" dirty="0" err="1">
                          <a:solidFill>
                            <a:srgbClr val="000000"/>
                          </a:solidFill>
                          <a:effectLst/>
                          <a:latin typeface="Times New Roman"/>
                          <a:ea typeface="Calibri"/>
                          <a:cs typeface="Times New Roman"/>
                        </a:rPr>
                        <a:t>сут</a:t>
                      </a:r>
                      <a:r>
                        <a:rPr lang="ru-RU" sz="1600" dirty="0">
                          <a:solidFill>
                            <a:srgbClr val="000000"/>
                          </a:solidFill>
                          <a:effectLst/>
                          <a:latin typeface="Times New Roman"/>
                          <a:ea typeface="Calibri"/>
                          <a:cs typeface="Times New Roman"/>
                        </a:rPr>
                        <a:t> в\в однократно</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4-6</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solidFill>
                            <a:srgbClr val="000000"/>
                          </a:solidFill>
                          <a:effectLst/>
                          <a:latin typeface="Times New Roman"/>
                          <a:ea typeface="Calibri"/>
                          <a:cs typeface="Times New Roman"/>
                        </a:rPr>
                        <a:t>II</a:t>
                      </a:r>
                      <a:r>
                        <a:rPr lang="ru-RU" sz="1600">
                          <a:solidFill>
                            <a:srgbClr val="000000"/>
                          </a:solidFill>
                          <a:effectLst/>
                          <a:latin typeface="Times New Roman"/>
                          <a:ea typeface="Calibri"/>
                          <a:cs typeface="Times New Roman"/>
                        </a:rPr>
                        <a:t>аС</a:t>
                      </a:r>
                      <a:endParaRPr lang="ru-RU" sz="160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Даптомицин превосходит ванкомицин при MSSA и</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MRSA бактериемии с МИК ванкомицина&gt; 1 мг/л</a:t>
                      </a:r>
                      <a:endParaRPr lang="ru-RU" sz="160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20641">
                <a:tc rowSpan="2">
                  <a:txBody>
                    <a:bodyPr/>
                    <a:lstStyle/>
                    <a:p>
                      <a:pPr>
                        <a:lnSpc>
                          <a:spcPct val="115000"/>
                        </a:lnSpc>
                        <a:spcAft>
                          <a:spcPts val="0"/>
                        </a:spcAft>
                      </a:pPr>
                      <a:r>
                        <a:rPr lang="ru-RU" sz="1600">
                          <a:solidFill>
                            <a:srgbClr val="000000"/>
                          </a:solidFill>
                          <a:effectLst/>
                          <a:latin typeface="Times New Roman"/>
                          <a:ea typeface="Calibri"/>
                          <a:cs typeface="Times New Roman"/>
                        </a:rPr>
                        <a:t>Альтернативная терапия*</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Котримоксазол с </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 </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 </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 </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клиндамицином</a:t>
                      </a:r>
                      <a:endParaRPr lang="ru-RU" sz="160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600" dirty="0" err="1">
                          <a:solidFill>
                            <a:srgbClr val="000000"/>
                          </a:solidFill>
                          <a:effectLst/>
                          <a:latin typeface="Times New Roman"/>
                          <a:ea typeface="Calibri"/>
                          <a:cs typeface="Times New Roman"/>
                        </a:rPr>
                        <a:t>Сульфаметоксазол</a:t>
                      </a:r>
                      <a:r>
                        <a:rPr lang="ru-RU" sz="1600" dirty="0">
                          <a:solidFill>
                            <a:srgbClr val="000000"/>
                          </a:solidFill>
                          <a:effectLst/>
                          <a:latin typeface="Times New Roman"/>
                          <a:ea typeface="Calibri"/>
                          <a:cs typeface="Times New Roman"/>
                        </a:rPr>
                        <a:t> 4800 мг/</a:t>
                      </a:r>
                      <a:r>
                        <a:rPr lang="ru-RU" sz="1600" dirty="0" err="1">
                          <a:solidFill>
                            <a:srgbClr val="000000"/>
                          </a:solidFill>
                          <a:effectLst/>
                          <a:latin typeface="Times New Roman"/>
                          <a:ea typeface="Calibri"/>
                          <a:cs typeface="Times New Roman"/>
                        </a:rPr>
                        <a:t>сут</a:t>
                      </a:r>
                      <a:r>
                        <a:rPr lang="ru-RU" sz="1600" dirty="0">
                          <a:solidFill>
                            <a:srgbClr val="000000"/>
                          </a:solidFill>
                          <a:effectLst/>
                          <a:latin typeface="Times New Roman"/>
                          <a:ea typeface="Calibri"/>
                          <a:cs typeface="Times New Roman"/>
                        </a:rPr>
                        <a:t> и</a:t>
                      </a:r>
                      <a:endParaRPr lang="ru-RU" sz="1600" dirty="0">
                        <a:effectLst/>
                        <a:latin typeface="Calibri"/>
                        <a:ea typeface="Calibri"/>
                        <a:cs typeface="Times New Roman"/>
                      </a:endParaRPr>
                    </a:p>
                    <a:p>
                      <a:pPr>
                        <a:lnSpc>
                          <a:spcPct val="115000"/>
                        </a:lnSpc>
                        <a:spcAft>
                          <a:spcPts val="0"/>
                        </a:spcAft>
                      </a:pPr>
                      <a:r>
                        <a:rPr lang="ru-RU" sz="1600" dirty="0" err="1">
                          <a:solidFill>
                            <a:srgbClr val="000000"/>
                          </a:solidFill>
                          <a:effectLst/>
                          <a:latin typeface="Times New Roman"/>
                          <a:ea typeface="Calibri"/>
                          <a:cs typeface="Times New Roman"/>
                        </a:rPr>
                        <a:t>Триметоприм</a:t>
                      </a:r>
                      <a:r>
                        <a:rPr lang="ru-RU" sz="1600" dirty="0">
                          <a:solidFill>
                            <a:srgbClr val="000000"/>
                          </a:solidFill>
                          <a:effectLst/>
                          <a:latin typeface="Times New Roman"/>
                          <a:ea typeface="Calibri"/>
                          <a:cs typeface="Times New Roman"/>
                        </a:rPr>
                        <a:t> 960 мг/</a:t>
                      </a:r>
                      <a:r>
                        <a:rPr lang="ru-RU" sz="1600" dirty="0" err="1">
                          <a:solidFill>
                            <a:srgbClr val="000000"/>
                          </a:solidFill>
                          <a:effectLst/>
                          <a:latin typeface="Times New Roman"/>
                          <a:ea typeface="Calibri"/>
                          <a:cs typeface="Times New Roman"/>
                        </a:rPr>
                        <a:t>сут</a:t>
                      </a:r>
                      <a:r>
                        <a:rPr lang="ru-RU" sz="1600" dirty="0">
                          <a:solidFill>
                            <a:srgbClr val="000000"/>
                          </a:solidFill>
                          <a:effectLst/>
                          <a:latin typeface="Times New Roman"/>
                          <a:ea typeface="Calibri"/>
                          <a:cs typeface="Times New Roman"/>
                        </a:rPr>
                        <a:t> (в/в </a:t>
                      </a:r>
                      <a:r>
                        <a:rPr lang="ru-RU" sz="1600" dirty="0" err="1">
                          <a:solidFill>
                            <a:srgbClr val="000000"/>
                          </a:solidFill>
                          <a:effectLst/>
                          <a:latin typeface="Times New Roman"/>
                          <a:ea typeface="Calibri"/>
                          <a:cs typeface="Times New Roman"/>
                        </a:rPr>
                        <a:t>в</a:t>
                      </a:r>
                      <a:r>
                        <a:rPr lang="ru-RU" sz="1600" dirty="0">
                          <a:solidFill>
                            <a:srgbClr val="000000"/>
                          </a:solidFill>
                          <a:effectLst/>
                          <a:latin typeface="Times New Roman"/>
                          <a:ea typeface="Calibri"/>
                          <a:cs typeface="Times New Roman"/>
                        </a:rPr>
                        <a:t> 4-6-ти дозах)</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1800 мг/</a:t>
                      </a:r>
                      <a:r>
                        <a:rPr lang="ru-RU" sz="1600" dirty="0" err="1">
                          <a:solidFill>
                            <a:srgbClr val="000000"/>
                          </a:solidFill>
                          <a:effectLst/>
                          <a:latin typeface="Times New Roman"/>
                          <a:ea typeface="Calibri"/>
                          <a:cs typeface="Times New Roman"/>
                        </a:rPr>
                        <a:t>сут</a:t>
                      </a:r>
                      <a:r>
                        <a:rPr lang="ru-RU" sz="1600" dirty="0">
                          <a:solidFill>
                            <a:srgbClr val="000000"/>
                          </a:solidFill>
                          <a:effectLst/>
                          <a:latin typeface="Times New Roman"/>
                          <a:ea typeface="Calibri"/>
                          <a:cs typeface="Times New Roman"/>
                        </a:rPr>
                        <a:t> в 3-х дозах</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1 в/в +5 перорально</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err="1">
                          <a:solidFill>
                            <a:srgbClr val="000000"/>
                          </a:solidFill>
                          <a:effectLst/>
                          <a:latin typeface="Times New Roman"/>
                          <a:ea typeface="Calibri"/>
                          <a:cs typeface="Times New Roman"/>
                        </a:rPr>
                        <a:t>IIbC</a:t>
                      </a:r>
                      <a:endParaRPr lang="ru-RU" sz="1600" dirty="0">
                        <a:effectLst/>
                        <a:latin typeface="Calibri"/>
                        <a:ea typeface="Calibri"/>
                        <a:cs typeface="Times New Roman"/>
                      </a:endParaRPr>
                    </a:p>
                    <a:p>
                      <a:pPr>
                        <a:lnSpc>
                          <a:spcPct val="115000"/>
                        </a:lnSpc>
                        <a:spcAft>
                          <a:spcPts val="0"/>
                        </a:spcAft>
                      </a:pPr>
                      <a:r>
                        <a:rPr lang="en-US"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p>
                      <a:pPr>
                        <a:lnSpc>
                          <a:spcPct val="115000"/>
                        </a:lnSpc>
                        <a:spcAft>
                          <a:spcPts val="0"/>
                        </a:spcAft>
                      </a:pPr>
                      <a:r>
                        <a:rPr lang="en-US"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p>
                      <a:pPr>
                        <a:lnSpc>
                          <a:spcPct val="115000"/>
                        </a:lnSpc>
                        <a:spcAft>
                          <a:spcPts val="0"/>
                        </a:spcAft>
                      </a:pPr>
                      <a:r>
                        <a:rPr lang="en-US"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p>
                      <a:pPr>
                        <a:lnSpc>
                          <a:spcPct val="115000"/>
                        </a:lnSpc>
                        <a:spcAft>
                          <a:spcPts val="0"/>
                        </a:spcAft>
                      </a:pPr>
                      <a:r>
                        <a:rPr lang="en-US"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p>
                      <a:pPr>
                        <a:lnSpc>
                          <a:spcPct val="115000"/>
                        </a:lnSpc>
                        <a:spcAft>
                          <a:spcPts val="0"/>
                        </a:spcAft>
                      </a:pPr>
                      <a:r>
                        <a:rPr lang="en-US"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57200">
                        <a:lnSpc>
                          <a:spcPct val="115000"/>
                        </a:lnSpc>
                        <a:spcAft>
                          <a:spcPts val="0"/>
                        </a:spcAft>
                      </a:pPr>
                      <a:r>
                        <a:rPr lang="en-US" sz="1600" dirty="0">
                          <a:effectLst/>
                          <a:latin typeface="Times New Roman" panose="02020603050405020304" pitchFamily="18" charset="0"/>
                          <a:ea typeface="Calibri"/>
                          <a:cs typeface="Times New Roman" panose="02020603050405020304" pitchFamily="18" charset="0"/>
                        </a:rPr>
                        <a:t>*for </a:t>
                      </a:r>
                      <a:r>
                        <a:rPr lang="en-US" sz="1600" dirty="0" err="1">
                          <a:effectLst/>
                          <a:latin typeface="Times New Roman" panose="02020603050405020304" pitchFamily="18" charset="0"/>
                          <a:ea typeface="Calibri"/>
                          <a:cs typeface="Times New Roman" panose="02020603050405020304" pitchFamily="18" charset="0"/>
                        </a:rPr>
                        <a:t>Stahylococcus</a:t>
                      </a:r>
                      <a:r>
                        <a:rPr lang="en-US" sz="1600" dirty="0">
                          <a:effectLst/>
                          <a:latin typeface="Times New Roman" panose="02020603050405020304" pitchFamily="18" charset="0"/>
                          <a:ea typeface="Calibri"/>
                          <a:cs typeface="Times New Roman" panose="02020603050405020304" pitchFamily="18" charset="0"/>
                        </a:rPr>
                        <a:t> aureus</a:t>
                      </a:r>
                      <a:r>
                        <a:rPr lang="en-US" sz="1600" dirty="0">
                          <a:solidFill>
                            <a:srgbClr val="FF0000"/>
                          </a:solidFill>
                          <a:effectLst/>
                          <a:latin typeface="Times New Roman" panose="02020603050405020304" pitchFamily="18" charset="0"/>
                          <a:ea typeface="Calibri"/>
                          <a:cs typeface="Times New Roman" panose="02020603050405020304" pitchFamily="18" charset="0"/>
                        </a:rPr>
                        <a:t> </a:t>
                      </a:r>
                      <a:endParaRPr lang="ru-RU" sz="1600" dirty="0">
                        <a:effectLst/>
                        <a:latin typeface="Times New Roman" panose="02020603050405020304" pitchFamily="18" charset="0"/>
                        <a:ea typeface="Calibri"/>
                        <a:cs typeface="Times New Roman" panose="02020603050405020304" pitchFamily="18" charset="0"/>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0158">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600">
                          <a:solidFill>
                            <a:srgbClr val="000000"/>
                          </a:solidFill>
                          <a:effectLst/>
                          <a:latin typeface="Times New Roman"/>
                          <a:ea typeface="Calibri"/>
                          <a:cs typeface="Times New Roman"/>
                        </a:rPr>
                        <a:t>1</a:t>
                      </a:r>
                      <a:endParaRPr lang="ru-RU" sz="160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solidFill>
                            <a:srgbClr val="000000"/>
                          </a:solidFill>
                          <a:effectLst/>
                          <a:latin typeface="Times New Roman"/>
                          <a:ea typeface="Calibri"/>
                          <a:cs typeface="Times New Roman"/>
                        </a:rPr>
                        <a:t>II</a:t>
                      </a:r>
                      <a:r>
                        <a:rPr lang="ru-RU" sz="1600" dirty="0" err="1">
                          <a:solidFill>
                            <a:srgbClr val="000000"/>
                          </a:solidFill>
                          <a:effectLst/>
                          <a:latin typeface="Times New Roman"/>
                          <a:ea typeface="Calibri"/>
                          <a:cs typeface="Times New Roman"/>
                        </a:rPr>
                        <a:t>вС</a:t>
                      </a:r>
                      <a:endParaRPr lang="ru-RU" sz="16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4"/>
                  </a:ext>
                </a:extLst>
              </a:tr>
              <a:tr h="102844">
                <a:tc gridSpan="4">
                  <a:txBody>
                    <a:bodyPr/>
                    <a:lstStyle/>
                    <a:p>
                      <a:pPr>
                        <a:lnSpc>
                          <a:spcPct val="115000"/>
                        </a:lnSpc>
                        <a:spcAft>
                          <a:spcPts val="0"/>
                        </a:spcAft>
                      </a:pPr>
                      <a:r>
                        <a:rPr lang="ru-RU" sz="900" b="1" dirty="0">
                          <a:solidFill>
                            <a:srgbClr val="000000"/>
                          </a:solidFill>
                          <a:effectLst/>
                          <a:latin typeface="Times New Roman"/>
                          <a:ea typeface="Calibri"/>
                          <a:cs typeface="Times New Roman"/>
                        </a:rPr>
                        <a:t>Протезированные клапаны </a:t>
                      </a:r>
                      <a:endParaRPr lang="ru-RU" sz="9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900" b="1" dirty="0">
                          <a:solidFill>
                            <a:srgbClr val="000000"/>
                          </a:solidFill>
                          <a:effectLst/>
                          <a:latin typeface="Times New Roman"/>
                          <a:ea typeface="Calibri"/>
                          <a:cs typeface="Times New Roman"/>
                        </a:rPr>
                        <a:t> </a:t>
                      </a:r>
                      <a:endParaRPr lang="ru-RU" sz="900" dirty="0">
                        <a:effectLst/>
                        <a:latin typeface="Calibri"/>
                        <a:ea typeface="Calibri"/>
                        <a:cs typeface="Times New Roman"/>
                      </a:endParaRPr>
                    </a:p>
                  </a:txBody>
                  <a:tcPr marL="55367" marR="553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016882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04022242"/>
              </p:ext>
            </p:extLst>
          </p:nvPr>
        </p:nvGraphicFramePr>
        <p:xfrm>
          <a:off x="272199" y="581283"/>
          <a:ext cx="8280920" cy="8191778"/>
        </p:xfrm>
        <a:graphic>
          <a:graphicData uri="http://schemas.openxmlformats.org/drawingml/2006/table">
            <a:tbl>
              <a:tblPr/>
              <a:tblGrid>
                <a:gridCol w="1609511">
                  <a:extLst>
                    <a:ext uri="{9D8B030D-6E8A-4147-A177-3AD203B41FA5}">
                      <a16:colId xmlns:a16="http://schemas.microsoft.com/office/drawing/2014/main" val="20000"/>
                    </a:ext>
                  </a:extLst>
                </a:gridCol>
                <a:gridCol w="1325814">
                  <a:extLst>
                    <a:ext uri="{9D8B030D-6E8A-4147-A177-3AD203B41FA5}">
                      <a16:colId xmlns:a16="http://schemas.microsoft.com/office/drawing/2014/main" val="20001"/>
                    </a:ext>
                  </a:extLst>
                </a:gridCol>
                <a:gridCol w="1325814">
                  <a:extLst>
                    <a:ext uri="{9D8B030D-6E8A-4147-A177-3AD203B41FA5}">
                      <a16:colId xmlns:a16="http://schemas.microsoft.com/office/drawing/2014/main" val="20002"/>
                    </a:ext>
                  </a:extLst>
                </a:gridCol>
                <a:gridCol w="1325814">
                  <a:extLst>
                    <a:ext uri="{9D8B030D-6E8A-4147-A177-3AD203B41FA5}">
                      <a16:colId xmlns:a16="http://schemas.microsoft.com/office/drawing/2014/main" val="20003"/>
                    </a:ext>
                  </a:extLst>
                </a:gridCol>
                <a:gridCol w="2693967">
                  <a:extLst>
                    <a:ext uri="{9D8B030D-6E8A-4147-A177-3AD203B41FA5}">
                      <a16:colId xmlns:a16="http://schemas.microsoft.com/office/drawing/2014/main" val="20004"/>
                    </a:ext>
                  </a:extLst>
                </a:gridCol>
              </a:tblGrid>
              <a:tr h="218622">
                <a:tc>
                  <a:txBody>
                    <a:bodyPr/>
                    <a:lstStyle/>
                    <a:p>
                      <a:pPr>
                        <a:lnSpc>
                          <a:spcPct val="115000"/>
                        </a:lnSpc>
                        <a:spcAft>
                          <a:spcPts val="0"/>
                        </a:spcAft>
                      </a:pPr>
                      <a:r>
                        <a:rPr lang="ru-RU" sz="1400" b="1" dirty="0">
                          <a:solidFill>
                            <a:srgbClr val="000000"/>
                          </a:solidFill>
                          <a:effectLst/>
                          <a:latin typeface="Times New Roman"/>
                          <a:ea typeface="Calibri"/>
                          <a:cs typeface="Times New Roman"/>
                        </a:rPr>
                        <a:t>Антибиотик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dirty="0">
                          <a:solidFill>
                            <a:srgbClr val="000000"/>
                          </a:solidFill>
                          <a:effectLst/>
                          <a:latin typeface="Times New Roman"/>
                          <a:ea typeface="Calibri"/>
                          <a:cs typeface="Times New Roman"/>
                        </a:rPr>
                        <a:t>Дозы и способ введения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Продолжительность (недели)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Уровень достоверности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4182">
                <a:tc gridSpan="4">
                  <a:txBody>
                    <a:bodyPr/>
                    <a:lstStyle/>
                    <a:p>
                      <a:pPr>
                        <a:lnSpc>
                          <a:spcPct val="115000"/>
                        </a:lnSpc>
                        <a:spcAft>
                          <a:spcPts val="0"/>
                        </a:spcAft>
                      </a:pPr>
                      <a:r>
                        <a:rPr lang="ru-RU" sz="1400" b="1">
                          <a:solidFill>
                            <a:srgbClr val="000000"/>
                          </a:solidFill>
                          <a:effectLst/>
                          <a:latin typeface="Times New Roman"/>
                          <a:ea typeface="Calibri"/>
                          <a:cs typeface="Times New Roman"/>
                        </a:rPr>
                        <a:t>β-лактам и гентамицин чувствительные штаммы (для резистентных отдельно см. a,b,c)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8622">
                <a:tc rowSpan="2">
                  <a:txBody>
                    <a:bodyPr/>
                    <a:lstStyle/>
                    <a:p>
                      <a:pPr>
                        <a:lnSpc>
                          <a:spcPct val="115000"/>
                        </a:lnSpc>
                        <a:spcAft>
                          <a:spcPts val="0"/>
                        </a:spcAft>
                      </a:pPr>
                      <a:r>
                        <a:rPr lang="ru-RU" sz="1400" dirty="0">
                          <a:solidFill>
                            <a:srgbClr val="000000"/>
                          </a:solidFill>
                          <a:effectLst/>
                          <a:latin typeface="Times New Roman"/>
                          <a:ea typeface="Calibri"/>
                          <a:cs typeface="Times New Roman"/>
                        </a:rPr>
                        <a:t>Амоксициллин </a:t>
                      </a:r>
                      <a:r>
                        <a:rPr lang="ru-RU" sz="1400" dirty="0" smtClean="0">
                          <a:solidFill>
                            <a:srgbClr val="000000"/>
                          </a:solidFill>
                          <a:effectLst/>
                          <a:latin typeface="Times New Roman"/>
                          <a:ea typeface="Calibri"/>
                          <a:cs typeface="Times New Roman"/>
                        </a:rPr>
                        <a:t>*</a:t>
                      </a:r>
                      <a:r>
                        <a:rPr lang="ru-RU" sz="1400" i="1" dirty="0" smtClean="0">
                          <a:solidFill>
                            <a:srgbClr val="000000"/>
                          </a:solidFill>
                          <a:effectLst/>
                          <a:latin typeface="Times New Roman"/>
                          <a:ea typeface="Calibri"/>
                          <a:cs typeface="Times New Roman"/>
                        </a:rPr>
                        <a:t>с </a:t>
                      </a:r>
                      <a:endParaRPr lang="ru-RU" sz="1400" dirty="0">
                        <a:effectLst/>
                        <a:latin typeface="Calibri"/>
                        <a:ea typeface="Calibri"/>
                        <a:cs typeface="Times New Roman"/>
                      </a:endParaRPr>
                    </a:p>
                    <a:p>
                      <a:pPr>
                        <a:lnSpc>
                          <a:spcPct val="115000"/>
                        </a:lnSpc>
                        <a:spcAft>
                          <a:spcPts val="0"/>
                        </a:spcAft>
                      </a:pPr>
                      <a:r>
                        <a:rPr lang="en-US" sz="1400" i="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en-US" sz="1400" i="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Гентамицином </a:t>
                      </a:r>
                      <a:r>
                        <a:rPr lang="en-US" sz="1400" baseline="30000" dirty="0">
                          <a:solidFill>
                            <a:srgbClr val="000000"/>
                          </a:solidFill>
                          <a:effectLst/>
                          <a:latin typeface="Times New Roman"/>
                          <a:ea typeface="Calibri"/>
                          <a:cs typeface="Times New Roman"/>
                        </a:rPr>
                        <a:t>d</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a:solidFill>
                            <a:srgbClr val="000000"/>
                          </a:solidFill>
                          <a:effectLst/>
                          <a:latin typeface="Times New Roman"/>
                          <a:ea typeface="Calibri"/>
                          <a:cs typeface="Times New Roman"/>
                        </a:rPr>
                        <a:t>200 мг/кг/день в/в в 4 - 6 дозах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3 мг/кг/день в/в или в/м в 1 дозе</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4-6  </a:t>
                      </a:r>
                      <a:endParaRPr lang="ru-RU" sz="1400">
                        <a:effectLst/>
                        <a:latin typeface="Calibri"/>
                        <a:ea typeface="Calibri"/>
                        <a:cs typeface="Times New Roman"/>
                      </a:endParaRPr>
                    </a:p>
                    <a:p>
                      <a:pPr>
                        <a:lnSpc>
                          <a:spcPct val="115000"/>
                        </a:lnSpc>
                        <a:spcAft>
                          <a:spcPts val="0"/>
                        </a:spcAft>
                      </a:pPr>
                      <a:r>
                        <a:rPr lang="en-US"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I B </a:t>
                      </a:r>
                      <a:endParaRPr lang="ru-RU" sz="1400">
                        <a:effectLst/>
                        <a:latin typeface="Calibri"/>
                        <a:ea typeface="Calibri"/>
                        <a:cs typeface="Times New Roman"/>
                      </a:endParaRPr>
                    </a:p>
                    <a:p>
                      <a:pPr>
                        <a:lnSpc>
                          <a:spcPct val="115000"/>
                        </a:lnSpc>
                        <a:spcAft>
                          <a:spcPts val="0"/>
                        </a:spcAft>
                      </a:pPr>
                      <a:r>
                        <a:rPr lang="en-US"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a:solidFill>
                            <a:srgbClr val="000000"/>
                          </a:solidFill>
                          <a:effectLst/>
                          <a:latin typeface="Times New Roman"/>
                          <a:ea typeface="Calibri"/>
                          <a:cs typeface="Times New Roman"/>
                        </a:rPr>
                        <a:t>6-недельная терапия рекомендуется для пациентов с симптоматикой более 3 мес. или ИЭ протезированного клапана</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079">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2-6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I B</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3"/>
                  </a:ext>
                </a:extLst>
              </a:tr>
              <a:tr h="218622">
                <a:tc rowSpan="2">
                  <a:txBody>
                    <a:bodyPr/>
                    <a:lstStyle/>
                    <a:p>
                      <a:pPr>
                        <a:lnSpc>
                          <a:spcPct val="115000"/>
                        </a:lnSpc>
                        <a:spcAft>
                          <a:spcPts val="0"/>
                        </a:spcAft>
                      </a:pPr>
                      <a:r>
                        <a:rPr lang="ru-RU" sz="1400">
                          <a:solidFill>
                            <a:srgbClr val="000000"/>
                          </a:solidFill>
                          <a:effectLst/>
                          <a:latin typeface="Times New Roman"/>
                          <a:ea typeface="Calibri"/>
                          <a:cs typeface="Times New Roman"/>
                        </a:rPr>
                        <a:t>Ампициллин </a:t>
                      </a:r>
                      <a:endParaRPr lang="ru-RU" sz="1400">
                        <a:effectLst/>
                        <a:latin typeface="Calibri"/>
                        <a:ea typeface="Calibri"/>
                        <a:cs typeface="Times New Roman"/>
                      </a:endParaRPr>
                    </a:p>
                    <a:p>
                      <a:pPr>
                        <a:lnSpc>
                          <a:spcPct val="115000"/>
                        </a:lnSpc>
                        <a:spcAft>
                          <a:spcPts val="0"/>
                        </a:spcAft>
                      </a:pPr>
                      <a:r>
                        <a:rPr lang="ru-RU" sz="1400" i="1">
                          <a:solidFill>
                            <a:srgbClr val="000000"/>
                          </a:solidFill>
                          <a:effectLst/>
                          <a:latin typeface="Times New Roman"/>
                          <a:ea typeface="Calibri"/>
                          <a:cs typeface="Times New Roman"/>
                        </a:rPr>
                        <a:t>с </a:t>
                      </a:r>
                      <a:endParaRPr lang="ru-RU" sz="1400">
                        <a:effectLst/>
                        <a:latin typeface="Calibri"/>
                        <a:ea typeface="Calibri"/>
                        <a:cs typeface="Times New Roman"/>
                      </a:endParaRPr>
                    </a:p>
                    <a:p>
                      <a:pPr>
                        <a:lnSpc>
                          <a:spcPct val="115000"/>
                        </a:lnSpc>
                        <a:spcAft>
                          <a:spcPts val="0"/>
                        </a:spcAft>
                      </a:pPr>
                      <a:r>
                        <a:rPr lang="en-US" sz="1400" i="1">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Цефтриаксоном</a:t>
                      </a:r>
                      <a:endParaRPr lang="ru-RU" sz="1400">
                        <a:effectLst/>
                        <a:latin typeface="Calibri"/>
                        <a:ea typeface="Calibri"/>
                        <a:cs typeface="Times New Roman"/>
                      </a:endParaRPr>
                    </a:p>
                    <a:p>
                      <a:pPr>
                        <a:lnSpc>
                          <a:spcPct val="115000"/>
                        </a:lnSpc>
                        <a:spcAft>
                          <a:spcPts val="0"/>
                        </a:spcAft>
                      </a:pPr>
                      <a:r>
                        <a:rPr lang="en-US" sz="1400" i="1">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en-US"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dirty="0">
                          <a:solidFill>
                            <a:srgbClr val="000000"/>
                          </a:solidFill>
                          <a:effectLst/>
                          <a:latin typeface="Times New Roman"/>
                          <a:ea typeface="Calibri"/>
                          <a:cs typeface="Times New Roman"/>
                        </a:rPr>
                        <a:t>200 мг/кг/день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4 – 6 дозах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4 г/день в/в или в/м в 2хдозах</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6</a:t>
                      </a:r>
                      <a:endParaRPr lang="ru-RU" sz="1400">
                        <a:effectLst/>
                        <a:latin typeface="Calibri"/>
                        <a:ea typeface="Calibri"/>
                        <a:cs typeface="Times New Roman"/>
                      </a:endParaRPr>
                    </a:p>
                    <a:p>
                      <a:pPr>
                        <a:lnSpc>
                          <a:spcPct val="115000"/>
                        </a:lnSpc>
                        <a:spcAft>
                          <a:spcPts val="0"/>
                        </a:spcAft>
                      </a:pPr>
                      <a:r>
                        <a:rPr lang="en-US"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I B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dirty="0">
                          <a:solidFill>
                            <a:srgbClr val="000000"/>
                          </a:solidFill>
                          <a:effectLst/>
                          <a:latin typeface="Times New Roman"/>
                          <a:ea typeface="Calibri"/>
                          <a:cs typeface="Times New Roman"/>
                        </a:rPr>
                        <a:t>Эта комбинация активна в отношении </a:t>
                      </a:r>
                      <a:r>
                        <a:rPr lang="ru-RU" sz="1400" dirty="0" err="1">
                          <a:effectLst/>
                          <a:latin typeface="AdvOT5415ed09.I"/>
                          <a:ea typeface="Calibri"/>
                          <a:cs typeface="AdvOT5415ed09.I"/>
                        </a:rPr>
                        <a:t>Enterococcus</a:t>
                      </a:r>
                      <a:r>
                        <a:rPr lang="ru-RU" sz="1400" dirty="0">
                          <a:effectLst/>
                          <a:latin typeface="AdvOT5415ed09.I"/>
                          <a:ea typeface="Calibri"/>
                          <a:cs typeface="AdvOT5415ed09.I"/>
                        </a:rPr>
                        <a:t> </a:t>
                      </a:r>
                      <a:r>
                        <a:rPr lang="ru-RU" sz="1400" dirty="0" err="1">
                          <a:effectLst/>
                          <a:latin typeface="AdvOT5415ed09.I"/>
                          <a:ea typeface="Calibri"/>
                          <a:cs typeface="AdvOT5415ed09.I"/>
                        </a:rPr>
                        <a:t>faecalis</a:t>
                      </a:r>
                      <a:r>
                        <a:rPr lang="ru-RU" sz="1400" dirty="0">
                          <a:solidFill>
                            <a:srgbClr val="000000"/>
                          </a:solidFill>
                          <a:effectLst/>
                          <a:latin typeface="Times New Roman"/>
                          <a:ea typeface="Calibri"/>
                          <a:cs typeface="Times New Roman"/>
                        </a:rPr>
                        <a:t> штаммов с и без HLAR, будучи комбинацией выбора у пациентов с HLAR ИЭ, вызванный  </a:t>
                      </a:r>
                      <a:r>
                        <a:rPr lang="ru-RU" sz="1400" dirty="0" err="1">
                          <a:effectLst/>
                          <a:latin typeface="AdvOT5415ed09.I"/>
                          <a:ea typeface="Calibri"/>
                          <a:cs typeface="AdvOT5415ed09.I"/>
                        </a:rPr>
                        <a:t>Enterococcus</a:t>
                      </a:r>
                      <a:r>
                        <a:rPr lang="ru-RU" sz="1400" dirty="0">
                          <a:effectLst/>
                          <a:latin typeface="AdvOT5415ed09.I"/>
                          <a:ea typeface="Calibri"/>
                          <a:cs typeface="AdvOT5415ed09.I"/>
                        </a:rPr>
                        <a:t> </a:t>
                      </a:r>
                      <a:r>
                        <a:rPr lang="ru-RU" sz="1400" dirty="0" err="1">
                          <a:effectLst/>
                          <a:latin typeface="AdvOT5415ed09.I"/>
                          <a:ea typeface="Calibri"/>
                          <a:cs typeface="AdvOT5415ed09.I"/>
                        </a:rPr>
                        <a:t>faecalis</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Эта комбинация не </a:t>
                      </a:r>
                      <a:r>
                        <a:rPr lang="ru-RU" sz="1400" dirty="0" smtClean="0">
                          <a:solidFill>
                            <a:srgbClr val="000000"/>
                          </a:solidFill>
                          <a:effectLst/>
                          <a:latin typeface="Times New Roman"/>
                          <a:ea typeface="Calibri"/>
                          <a:cs typeface="Times New Roman"/>
                        </a:rPr>
                        <a:t>активна </a:t>
                      </a:r>
                      <a:r>
                        <a:rPr lang="ru-RU" sz="1400" dirty="0">
                          <a:solidFill>
                            <a:srgbClr val="000000"/>
                          </a:solidFill>
                          <a:effectLst/>
                          <a:latin typeface="Times New Roman"/>
                          <a:ea typeface="Calibri"/>
                          <a:cs typeface="Times New Roman"/>
                        </a:rPr>
                        <a:t>в отношении Е. </a:t>
                      </a:r>
                      <a:r>
                        <a:rPr lang="ru-RU" sz="1400" dirty="0" err="1">
                          <a:solidFill>
                            <a:srgbClr val="000000"/>
                          </a:solidFill>
                          <a:effectLst/>
                          <a:latin typeface="Times New Roman"/>
                          <a:ea typeface="Calibri"/>
                          <a:cs typeface="Times New Roman"/>
                        </a:rPr>
                        <a:t>faecium</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94336">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6</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I B</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5"/>
                  </a:ext>
                </a:extLst>
              </a:tr>
              <a:tr h="218622">
                <a:tc rowSpan="2">
                  <a:txBody>
                    <a:bodyPr/>
                    <a:lstStyle/>
                    <a:p>
                      <a:pPr>
                        <a:lnSpc>
                          <a:spcPct val="115000"/>
                        </a:lnSpc>
                        <a:spcAft>
                          <a:spcPts val="0"/>
                        </a:spcAft>
                      </a:pPr>
                      <a:r>
                        <a:rPr lang="ru-RU" sz="1400" dirty="0" err="1">
                          <a:solidFill>
                            <a:srgbClr val="000000"/>
                          </a:solidFill>
                          <a:effectLst/>
                          <a:latin typeface="Times New Roman"/>
                          <a:ea typeface="Calibri"/>
                          <a:cs typeface="Times New Roman"/>
                        </a:rPr>
                        <a:t>Ванкомицин</a:t>
                      </a:r>
                      <a:r>
                        <a:rPr lang="ru-RU" sz="1400" dirty="0">
                          <a:solidFill>
                            <a:srgbClr val="000000"/>
                          </a:solidFill>
                          <a:effectLst/>
                          <a:latin typeface="Times New Roman"/>
                          <a:ea typeface="Calibri"/>
                          <a:cs typeface="Times New Roman"/>
                        </a:rPr>
                        <a:t> </a:t>
                      </a:r>
                      <a:r>
                        <a:rPr lang="en-US" sz="1400" baseline="30000" dirty="0">
                          <a:solidFill>
                            <a:srgbClr val="000000"/>
                          </a:solidFill>
                          <a:effectLst/>
                          <a:latin typeface="Times New Roman"/>
                          <a:ea typeface="Calibri"/>
                          <a:cs typeface="Times New Roman"/>
                        </a:rPr>
                        <a:t>f</a:t>
                      </a:r>
                      <a:endParaRPr lang="ru-RU" sz="1400" dirty="0">
                        <a:effectLst/>
                        <a:latin typeface="Calibri"/>
                        <a:ea typeface="Calibri"/>
                        <a:cs typeface="Times New Roman"/>
                      </a:endParaRPr>
                    </a:p>
                    <a:p>
                      <a:pPr>
                        <a:lnSpc>
                          <a:spcPct val="115000"/>
                        </a:lnSpc>
                        <a:spcAft>
                          <a:spcPts val="0"/>
                        </a:spcAft>
                      </a:pPr>
                      <a:r>
                        <a:rPr lang="ru-RU" sz="1400" i="1" dirty="0">
                          <a:solidFill>
                            <a:srgbClr val="000000"/>
                          </a:solidFill>
                          <a:effectLst/>
                          <a:latin typeface="Times New Roman"/>
                          <a:ea typeface="Calibri"/>
                          <a:cs typeface="Times New Roman"/>
                        </a:rPr>
                        <a:t>с </a:t>
                      </a:r>
                      <a:endParaRPr lang="ru-RU" sz="1400" dirty="0">
                        <a:effectLst/>
                        <a:latin typeface="Calibri"/>
                        <a:ea typeface="Calibri"/>
                        <a:cs typeface="Times New Roman"/>
                      </a:endParaRPr>
                    </a:p>
                    <a:p>
                      <a:pPr>
                        <a:lnSpc>
                          <a:spcPct val="115000"/>
                        </a:lnSpc>
                        <a:spcAft>
                          <a:spcPts val="0"/>
                        </a:spcAft>
                      </a:pPr>
                      <a:r>
                        <a:rPr lang="ru-RU" sz="1400" i="1"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Гентамицином </a:t>
                      </a:r>
                      <a:r>
                        <a:rPr lang="en-US" sz="1400" baseline="30000" dirty="0" smtClean="0">
                          <a:solidFill>
                            <a:srgbClr val="000000"/>
                          </a:solidFill>
                          <a:effectLst/>
                          <a:latin typeface="Times New Roman"/>
                          <a:ea typeface="Calibri"/>
                          <a:cs typeface="Times New Roman"/>
                        </a:rPr>
                        <a:t>d</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dirty="0">
                          <a:solidFill>
                            <a:srgbClr val="000000"/>
                          </a:solidFill>
                          <a:effectLst/>
                          <a:latin typeface="Times New Roman"/>
                          <a:ea typeface="Calibri"/>
                          <a:cs typeface="Times New Roman"/>
                        </a:rPr>
                        <a:t>30 мг/кг/день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2 дозах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3 мг/кг/день в/в или в/м в 1 </a:t>
                      </a:r>
                      <a:r>
                        <a:rPr lang="ru-RU" sz="1400" dirty="0" smtClean="0">
                          <a:solidFill>
                            <a:srgbClr val="000000"/>
                          </a:solidFill>
                          <a:effectLst/>
                          <a:latin typeface="Times New Roman"/>
                          <a:ea typeface="Calibri"/>
                          <a:cs typeface="Times New Roman"/>
                        </a:rPr>
                        <a:t>дозе</a:t>
                      </a: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6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I С</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5271">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6</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I </a:t>
                      </a:r>
                      <a:r>
                        <a:rPr lang="ru-RU" sz="1400" dirty="0" smtClean="0">
                          <a:solidFill>
                            <a:srgbClr val="000000"/>
                          </a:solidFill>
                          <a:effectLst/>
                          <a:latin typeface="Times New Roman"/>
                          <a:ea typeface="Calibri"/>
                          <a:cs typeface="Times New Roman"/>
                        </a:rPr>
                        <a:t>С</a:t>
                      </a: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extLst>
                  <a:ext uri="{0D108BD9-81ED-4DB2-BD59-A6C34878D82A}">
                    <a16:rowId xmlns:a16="http://schemas.microsoft.com/office/drawing/2014/main" val="10007"/>
                  </a:ext>
                </a:extLst>
              </a:tr>
              <a:tr h="2228499">
                <a:tc gridSpan="5">
                  <a:txBody>
                    <a:bodyPr/>
                    <a:lstStyle/>
                    <a:p>
                      <a:pPr>
                        <a:lnSpc>
                          <a:spcPct val="115000"/>
                        </a:lnSpc>
                        <a:spcAft>
                          <a:spcPts val="0"/>
                        </a:spcAft>
                      </a:pPr>
                      <a:endParaRPr lang="ru-RU" sz="1200" dirty="0">
                        <a:effectLst/>
                        <a:latin typeface="Calibri"/>
                        <a:ea typeface="Calibri"/>
                        <a:cs typeface="Times New Roman"/>
                      </a:endParaRPr>
                    </a:p>
                  </a:txBody>
                  <a:tcPr marL="33165" marR="33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31403" y="247963"/>
            <a:ext cx="845084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Антибактериальная терапия инфекционного эндокардита, вызванного </a:t>
            </a:r>
            <a:r>
              <a:rPr kumimoji="0" lang="ru-RU" altLang="ru-RU" sz="1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Enterococcus</a:t>
            </a:r>
            <a:r>
              <a:rPr kumimoji="0" lang="ru-RU" altLang="ru-RU"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ru-RU" altLang="ru-RU" sz="16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spp</a:t>
            </a: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altLang="ru-RU" sz="16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638070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121113" y="528696"/>
            <a:ext cx="8856984" cy="6180153"/>
          </a:xfrm>
          <a:prstGeom prst="rect">
            <a:avLst/>
          </a:prstGeom>
        </p:spPr>
        <p:txBody>
          <a:bodyPr wrap="square">
            <a:spAutoFit/>
          </a:bodyPr>
          <a:lstStyle/>
          <a:p>
            <a:pPr>
              <a:lnSpc>
                <a:spcPct val="115000"/>
              </a:lnSpc>
              <a:spcAft>
                <a:spcPts val="0"/>
              </a:spcAft>
            </a:pPr>
            <a:r>
              <a:rPr lang="ru-RU" dirty="0">
                <a:solidFill>
                  <a:srgbClr val="000000"/>
                </a:solidFill>
                <a:latin typeface="Times New Roman"/>
                <a:ea typeface="Calibri"/>
                <a:cs typeface="Times New Roman"/>
              </a:rPr>
              <a:t> </a:t>
            </a:r>
            <a:endParaRPr lang="ru-RU" sz="16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HLAR =</a:t>
            </a:r>
            <a:r>
              <a:rPr lang="ru-RU" sz="1400" dirty="0">
                <a:latin typeface="AdvOTb7819099"/>
                <a:ea typeface="Calibri"/>
                <a:cs typeface="AdvOTb7819099"/>
              </a:rPr>
              <a:t> </a:t>
            </a:r>
            <a:r>
              <a:rPr lang="ru-RU" sz="1400" dirty="0" err="1">
                <a:latin typeface="AdvOTb7819099"/>
                <a:ea typeface="Calibri"/>
                <a:cs typeface="AdvOTb7819099"/>
              </a:rPr>
              <a:t>high-level</a:t>
            </a:r>
            <a:r>
              <a:rPr lang="ru-RU" sz="1400" dirty="0">
                <a:latin typeface="AdvOTb7819099"/>
                <a:ea typeface="Calibri"/>
                <a:cs typeface="AdvOTb7819099"/>
              </a:rPr>
              <a:t> </a:t>
            </a:r>
            <a:r>
              <a:rPr lang="ru-RU" sz="1400" dirty="0" err="1">
                <a:latin typeface="AdvOTb7819099"/>
                <a:ea typeface="Calibri"/>
                <a:cs typeface="AdvOTb7819099"/>
              </a:rPr>
              <a:t>aminoglycoside</a:t>
            </a:r>
            <a:r>
              <a:rPr lang="ru-RU" sz="1400" dirty="0">
                <a:latin typeface="AdvOTb7819099"/>
                <a:ea typeface="Calibri"/>
                <a:cs typeface="AdvOTb7819099"/>
              </a:rPr>
              <a:t> </a:t>
            </a:r>
            <a:r>
              <a:rPr lang="ru-RU" sz="1400" dirty="0" err="1">
                <a:latin typeface="AdvOTb7819099"/>
                <a:ea typeface="Calibri"/>
                <a:cs typeface="AdvOTb7819099"/>
              </a:rPr>
              <a:t>resistance</a:t>
            </a:r>
            <a:r>
              <a:rPr lang="ru-RU" sz="1400" dirty="0">
                <a:ea typeface="Calibri"/>
                <a:cs typeface="AdvOTb7819099"/>
              </a:rPr>
              <a:t>=резистентность к </a:t>
            </a:r>
            <a:r>
              <a:rPr lang="ru-RU" sz="1400" dirty="0" err="1">
                <a:solidFill>
                  <a:srgbClr val="000000"/>
                </a:solidFill>
                <a:latin typeface="Times New Roman"/>
                <a:ea typeface="Calibri"/>
                <a:cs typeface="Times New Roman"/>
              </a:rPr>
              <a:t>аминогликозидам</a:t>
            </a:r>
            <a:r>
              <a:rPr lang="ru-RU" sz="1400" dirty="0">
                <a:solidFill>
                  <a:srgbClr val="000000"/>
                </a:solidFill>
                <a:latin typeface="Times New Roman"/>
                <a:ea typeface="Calibri"/>
                <a:cs typeface="Times New Roman"/>
              </a:rPr>
              <a:t> высокого уровня; </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 </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a Высокая резистентность к гентамицину (МИК &gt; 500 мг/л): если чувствительны к стрептомицину, то замените гентамицин на стрептомицин 15 мг/кг/день в двух равно разделенных дозах.</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 </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b резистентность к β-лактамам</a:t>
            </a:r>
            <a:r>
              <a:rPr lang="ru-RU" sz="1400" dirty="0" smtClean="0">
                <a:solidFill>
                  <a:srgbClr val="000000"/>
                </a:solidFill>
                <a:latin typeface="Times New Roman"/>
                <a:ea typeface="Calibri"/>
                <a:cs typeface="Times New Roman"/>
              </a:rPr>
              <a:t>:</a:t>
            </a:r>
          </a:p>
          <a:p>
            <a:pPr>
              <a:lnSpc>
                <a:spcPct val="115000"/>
              </a:lnSpc>
              <a:spcAft>
                <a:spcPts val="0"/>
              </a:spcAft>
            </a:pPr>
            <a:r>
              <a:rPr lang="ru-RU" sz="1400" dirty="0" smtClean="0">
                <a:solidFill>
                  <a:srgbClr val="000000"/>
                </a:solidFill>
                <a:latin typeface="Times New Roman"/>
                <a:ea typeface="Calibri"/>
                <a:cs typeface="Times New Roman"/>
              </a:rPr>
              <a:t>(</a:t>
            </a:r>
            <a:r>
              <a:rPr lang="ru-RU" sz="1400" dirty="0">
                <a:solidFill>
                  <a:srgbClr val="000000"/>
                </a:solidFill>
                <a:latin typeface="Times New Roman"/>
                <a:ea typeface="Calibri"/>
                <a:cs typeface="Times New Roman"/>
              </a:rPr>
              <a:t>i) если вследствие синтеза β-лактамов, ампициллин замените на ампициллин-</a:t>
            </a:r>
            <a:r>
              <a:rPr lang="ru-RU" sz="1400" dirty="0" err="1">
                <a:solidFill>
                  <a:srgbClr val="000000"/>
                </a:solidFill>
                <a:latin typeface="Times New Roman"/>
                <a:ea typeface="Calibri"/>
                <a:cs typeface="Times New Roman"/>
              </a:rPr>
              <a:t>сульбактам</a:t>
            </a:r>
            <a:r>
              <a:rPr lang="ru-RU" sz="1400" dirty="0">
                <a:solidFill>
                  <a:srgbClr val="000000"/>
                </a:solidFill>
                <a:latin typeface="Times New Roman"/>
                <a:ea typeface="Calibri"/>
                <a:cs typeface="Times New Roman"/>
              </a:rPr>
              <a:t> или амоксициллин на амоксициллин-</a:t>
            </a:r>
            <a:r>
              <a:rPr lang="ru-RU" sz="1400" dirty="0" err="1">
                <a:solidFill>
                  <a:srgbClr val="000000"/>
                </a:solidFill>
                <a:latin typeface="Times New Roman"/>
                <a:ea typeface="Calibri"/>
                <a:cs typeface="Times New Roman"/>
              </a:rPr>
              <a:t>клавуланат</a:t>
            </a:r>
            <a:r>
              <a:rPr lang="ru-RU" sz="1400" dirty="0">
                <a:solidFill>
                  <a:srgbClr val="000000"/>
                </a:solidFill>
                <a:latin typeface="Times New Roman"/>
                <a:ea typeface="Calibri"/>
                <a:cs typeface="Times New Roman"/>
              </a:rPr>
              <a:t> ; </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a:t>
            </a:r>
            <a:r>
              <a:rPr lang="ru-RU" sz="1400" dirty="0" err="1">
                <a:solidFill>
                  <a:srgbClr val="000000"/>
                </a:solidFill>
                <a:latin typeface="Times New Roman"/>
                <a:ea typeface="Calibri"/>
                <a:cs typeface="Times New Roman"/>
              </a:rPr>
              <a:t>ii</a:t>
            </a:r>
            <a:r>
              <a:rPr lang="ru-RU" sz="1400" dirty="0">
                <a:solidFill>
                  <a:srgbClr val="000000"/>
                </a:solidFill>
                <a:latin typeface="Times New Roman"/>
                <a:ea typeface="Calibri"/>
                <a:cs typeface="Times New Roman"/>
              </a:rPr>
              <a:t>) если в результате нарушений белка, связывающего пенициллин, то используйте режимы, основанные на </a:t>
            </a:r>
            <a:r>
              <a:rPr lang="ru-RU" sz="1400" dirty="0" err="1">
                <a:solidFill>
                  <a:srgbClr val="000000"/>
                </a:solidFill>
                <a:latin typeface="Times New Roman"/>
                <a:ea typeface="Calibri"/>
                <a:cs typeface="Times New Roman"/>
              </a:rPr>
              <a:t>ванкомицине</a:t>
            </a:r>
            <a:r>
              <a:rPr lang="ru-RU" sz="1400" dirty="0">
                <a:solidFill>
                  <a:srgbClr val="000000"/>
                </a:solidFill>
                <a:latin typeface="Times New Roman"/>
                <a:ea typeface="Calibri"/>
                <a:cs typeface="Times New Roman"/>
              </a:rPr>
              <a:t>. </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c </a:t>
            </a:r>
            <a:r>
              <a:rPr lang="ru-RU" sz="1400" dirty="0" err="1">
                <a:solidFill>
                  <a:srgbClr val="000000"/>
                </a:solidFill>
                <a:latin typeface="Times New Roman"/>
                <a:ea typeface="Calibri"/>
                <a:cs typeface="Times New Roman"/>
              </a:rPr>
              <a:t>Мультирезистентность</a:t>
            </a:r>
            <a:r>
              <a:rPr lang="ru-RU" sz="1400" dirty="0">
                <a:solidFill>
                  <a:srgbClr val="000000"/>
                </a:solidFill>
                <a:latin typeface="Times New Roman"/>
                <a:ea typeface="Calibri"/>
                <a:cs typeface="Times New Roman"/>
              </a:rPr>
              <a:t> к </a:t>
            </a:r>
            <a:r>
              <a:rPr lang="ru-RU" sz="1400" dirty="0" err="1">
                <a:solidFill>
                  <a:srgbClr val="000000"/>
                </a:solidFill>
                <a:latin typeface="Times New Roman"/>
                <a:ea typeface="Calibri"/>
                <a:cs typeface="Times New Roman"/>
              </a:rPr>
              <a:t>аминогликозидам</a:t>
            </a:r>
            <a:r>
              <a:rPr lang="ru-RU" sz="1400" dirty="0">
                <a:solidFill>
                  <a:srgbClr val="000000"/>
                </a:solidFill>
                <a:latin typeface="Times New Roman"/>
                <a:ea typeface="Calibri"/>
                <a:cs typeface="Times New Roman"/>
              </a:rPr>
              <a:t>, β-лактамам и </a:t>
            </a:r>
            <a:r>
              <a:rPr lang="ru-RU" sz="1400" dirty="0" err="1">
                <a:solidFill>
                  <a:srgbClr val="000000"/>
                </a:solidFill>
                <a:latin typeface="Times New Roman"/>
                <a:ea typeface="Calibri"/>
                <a:cs typeface="Times New Roman"/>
              </a:rPr>
              <a:t>ванкомицину</a:t>
            </a:r>
            <a:r>
              <a:rPr lang="ru-RU" sz="1400" dirty="0">
                <a:solidFill>
                  <a:srgbClr val="000000"/>
                </a:solidFill>
                <a:latin typeface="Times New Roman"/>
                <a:ea typeface="Calibri"/>
                <a:cs typeface="Times New Roman"/>
              </a:rPr>
              <a:t>: предложенные альтернативы (i) </a:t>
            </a:r>
            <a:r>
              <a:rPr lang="ru-RU" sz="1400" dirty="0" err="1">
                <a:solidFill>
                  <a:srgbClr val="000000"/>
                </a:solidFill>
                <a:latin typeface="Times New Roman"/>
                <a:ea typeface="Calibri"/>
                <a:cs typeface="Times New Roman"/>
              </a:rPr>
              <a:t>даптомицин</a:t>
            </a:r>
            <a:r>
              <a:rPr lang="ru-RU" sz="1400" dirty="0">
                <a:solidFill>
                  <a:srgbClr val="000000"/>
                </a:solidFill>
                <a:latin typeface="Times New Roman"/>
                <a:ea typeface="Calibri"/>
                <a:cs typeface="Times New Roman"/>
              </a:rPr>
              <a:t> 10 мг/кг/день +ампициллин 200 мг/кг/день в/в </a:t>
            </a:r>
            <a:r>
              <a:rPr lang="ru-RU" sz="1400" dirty="0" err="1">
                <a:solidFill>
                  <a:srgbClr val="000000"/>
                </a:solidFill>
                <a:latin typeface="Times New Roman"/>
                <a:ea typeface="Calibri"/>
                <a:cs typeface="Times New Roman"/>
              </a:rPr>
              <a:t>в</a:t>
            </a:r>
            <a:r>
              <a:rPr lang="ru-RU" sz="1400" dirty="0">
                <a:solidFill>
                  <a:srgbClr val="000000"/>
                </a:solidFill>
                <a:latin typeface="Times New Roman"/>
                <a:ea typeface="Calibri"/>
                <a:cs typeface="Times New Roman"/>
              </a:rPr>
              <a:t> 4-6ти дозах;</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a:t>
            </a:r>
            <a:r>
              <a:rPr lang="en-US" sz="1400" dirty="0">
                <a:solidFill>
                  <a:srgbClr val="000000"/>
                </a:solidFill>
                <a:latin typeface="Times New Roman"/>
                <a:ea typeface="Calibri"/>
                <a:cs typeface="Times New Roman"/>
              </a:rPr>
              <a:t>ii</a:t>
            </a:r>
            <a:r>
              <a:rPr lang="ru-RU" sz="1400" dirty="0">
                <a:solidFill>
                  <a:srgbClr val="000000"/>
                </a:solidFill>
                <a:latin typeface="Times New Roman"/>
                <a:ea typeface="Calibri"/>
                <a:cs typeface="Times New Roman"/>
              </a:rPr>
              <a:t>) </a:t>
            </a:r>
            <a:r>
              <a:rPr lang="ru-RU" sz="1400" dirty="0" err="1">
                <a:solidFill>
                  <a:srgbClr val="000000"/>
                </a:solidFill>
                <a:latin typeface="Times New Roman"/>
                <a:ea typeface="Calibri"/>
                <a:cs typeface="Times New Roman"/>
              </a:rPr>
              <a:t>линезолид</a:t>
            </a:r>
            <a:r>
              <a:rPr lang="ru-RU" sz="1400" dirty="0">
                <a:solidFill>
                  <a:srgbClr val="000000"/>
                </a:solidFill>
                <a:latin typeface="Times New Roman"/>
                <a:ea typeface="Calibri"/>
                <a:cs typeface="Times New Roman"/>
              </a:rPr>
              <a:t> 2 × 600 мг/день в/в или перорально в течение 8 недель или более (</a:t>
            </a:r>
            <a:r>
              <a:rPr lang="ru-RU" sz="1400" dirty="0" err="1">
                <a:solidFill>
                  <a:srgbClr val="000000"/>
                </a:solidFill>
                <a:latin typeface="Times New Roman"/>
                <a:ea typeface="Calibri"/>
                <a:cs typeface="Times New Roman"/>
              </a:rPr>
              <a:t>IIa</a:t>
            </a:r>
            <a:r>
              <a:rPr lang="ru-RU" sz="1400" dirty="0">
                <a:solidFill>
                  <a:srgbClr val="000000"/>
                </a:solidFill>
                <a:latin typeface="Times New Roman"/>
                <a:ea typeface="Calibri"/>
                <a:cs typeface="Times New Roman"/>
              </a:rPr>
              <a:t>, C) (</a:t>
            </a:r>
            <a:r>
              <a:rPr lang="ru-RU" sz="1400" dirty="0" err="1">
                <a:solidFill>
                  <a:srgbClr val="000000"/>
                </a:solidFill>
                <a:latin typeface="Times New Roman"/>
                <a:ea typeface="Calibri"/>
                <a:cs typeface="Times New Roman"/>
              </a:rPr>
              <a:t>мониторирование</a:t>
            </a:r>
            <a:r>
              <a:rPr lang="ru-RU" sz="1400" dirty="0">
                <a:solidFill>
                  <a:srgbClr val="000000"/>
                </a:solidFill>
                <a:latin typeface="Times New Roman"/>
                <a:ea typeface="Calibri"/>
                <a:cs typeface="Times New Roman"/>
              </a:rPr>
              <a:t> гематологической токсичности), </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a:t>
            </a:r>
            <a:r>
              <a:rPr lang="en-US" sz="1400" dirty="0" err="1">
                <a:solidFill>
                  <a:srgbClr val="000000"/>
                </a:solidFill>
                <a:latin typeface="Times New Roman"/>
                <a:ea typeface="Calibri"/>
                <a:cs typeface="Times New Roman"/>
              </a:rPr>
              <a:t>i</a:t>
            </a:r>
            <a:r>
              <a:rPr lang="ru-RU" sz="1400" dirty="0" err="1">
                <a:solidFill>
                  <a:srgbClr val="000000"/>
                </a:solidFill>
                <a:latin typeface="Times New Roman"/>
                <a:ea typeface="Calibri"/>
                <a:cs typeface="Times New Roman"/>
              </a:rPr>
              <a:t>ii</a:t>
            </a:r>
            <a:r>
              <a:rPr lang="ru-RU" sz="1400" dirty="0">
                <a:solidFill>
                  <a:srgbClr val="000000"/>
                </a:solidFill>
                <a:latin typeface="Times New Roman"/>
                <a:ea typeface="Calibri"/>
                <a:cs typeface="Times New Roman"/>
              </a:rPr>
              <a:t>) </a:t>
            </a:r>
            <a:r>
              <a:rPr lang="ru-RU" sz="1400" dirty="0" err="1">
                <a:solidFill>
                  <a:srgbClr val="000000"/>
                </a:solidFill>
                <a:latin typeface="Times New Roman"/>
                <a:ea typeface="Calibri"/>
                <a:cs typeface="Times New Roman"/>
              </a:rPr>
              <a:t>квинопристин</a:t>
            </a:r>
            <a:r>
              <a:rPr lang="ru-RU" sz="1400" dirty="0">
                <a:solidFill>
                  <a:srgbClr val="000000"/>
                </a:solidFill>
                <a:latin typeface="Times New Roman"/>
                <a:ea typeface="Calibri"/>
                <a:cs typeface="Times New Roman"/>
              </a:rPr>
              <a:t> – </a:t>
            </a:r>
            <a:r>
              <a:rPr lang="ru-RU" sz="1400" dirty="0" err="1">
                <a:solidFill>
                  <a:srgbClr val="000000"/>
                </a:solidFill>
                <a:latin typeface="Times New Roman"/>
                <a:ea typeface="Calibri"/>
                <a:cs typeface="Times New Roman"/>
              </a:rPr>
              <a:t>далфопристин</a:t>
            </a:r>
            <a:r>
              <a:rPr lang="ru-RU" sz="1400" dirty="0">
                <a:solidFill>
                  <a:srgbClr val="000000"/>
                </a:solidFill>
                <a:latin typeface="Times New Roman"/>
                <a:ea typeface="Calibri"/>
                <a:cs typeface="Times New Roman"/>
              </a:rPr>
              <a:t> 3× 7.5 мг/кг/день в течение 8 недель или более . </a:t>
            </a:r>
            <a:r>
              <a:rPr lang="ru-RU" sz="1400" dirty="0" err="1">
                <a:solidFill>
                  <a:srgbClr val="000000"/>
                </a:solidFill>
                <a:latin typeface="Times New Roman"/>
                <a:ea typeface="Calibri"/>
                <a:cs typeface="Times New Roman"/>
              </a:rPr>
              <a:t>Квинопристин-далфопирстин</a:t>
            </a:r>
            <a:r>
              <a:rPr lang="ru-RU" sz="1400" dirty="0">
                <a:solidFill>
                  <a:srgbClr val="000000"/>
                </a:solidFill>
                <a:latin typeface="Times New Roman"/>
                <a:ea typeface="Calibri"/>
                <a:cs typeface="Times New Roman"/>
              </a:rPr>
              <a:t> не активны в отношении  </a:t>
            </a:r>
            <a:r>
              <a:rPr lang="ru-RU" sz="1400" dirty="0" err="1">
                <a:latin typeface="AdvOT5415ed09.I"/>
                <a:ea typeface="Calibri"/>
                <a:cs typeface="AdvOT5415ed09.I"/>
              </a:rPr>
              <a:t>Enterococcus</a:t>
            </a:r>
            <a:r>
              <a:rPr lang="ru-RU" sz="1400" dirty="0">
                <a:latin typeface="AdvOT5415ed09.I"/>
                <a:ea typeface="Calibri"/>
                <a:cs typeface="AdvOT5415ed09.I"/>
              </a:rPr>
              <a:t> </a:t>
            </a:r>
            <a:r>
              <a:rPr lang="ru-RU" sz="1400" dirty="0" err="1">
                <a:latin typeface="AdvOT5415ed09.I"/>
                <a:ea typeface="Calibri"/>
                <a:cs typeface="AdvOT5415ed09.I"/>
              </a:rPr>
              <a:t>faecalis</a:t>
            </a:r>
            <a:r>
              <a:rPr lang="ru-RU" sz="1400" dirty="0">
                <a:ea typeface="Calibri"/>
                <a:cs typeface="AdvOT5415ed09.I"/>
              </a:rPr>
              <a:t>;</a:t>
            </a:r>
            <a:endParaRPr lang="ru-RU" sz="1400" dirty="0">
              <a:ea typeface="Calibri"/>
              <a:cs typeface="Times New Roman"/>
            </a:endParaRPr>
          </a:p>
          <a:p>
            <a:pPr>
              <a:lnSpc>
                <a:spcPct val="115000"/>
              </a:lnSpc>
              <a:spcAft>
                <a:spcPts val="0"/>
              </a:spcAft>
            </a:pPr>
            <a:r>
              <a:rPr lang="ru-RU" sz="1400" dirty="0">
                <a:ea typeface="Calibri"/>
                <a:cs typeface="AdvOT5415ed09.I"/>
              </a:rPr>
              <a:t>(</a:t>
            </a:r>
            <a:r>
              <a:rPr lang="en-US" sz="1400" dirty="0">
                <a:ea typeface="Calibri"/>
                <a:cs typeface="AdvOT5415ed09.I"/>
              </a:rPr>
              <a:t>iv</a:t>
            </a:r>
            <a:r>
              <a:rPr lang="ru-RU" sz="1400" dirty="0">
                <a:ea typeface="Calibri"/>
                <a:cs typeface="AdvOT5415ed09.I"/>
              </a:rPr>
              <a:t>) для других комбинаций </a:t>
            </a:r>
            <a:r>
              <a:rPr lang="ru-RU" sz="1400" dirty="0" smtClean="0">
                <a:ea typeface="Calibri"/>
                <a:cs typeface="AdvOT5415ed09.I"/>
              </a:rPr>
              <a:t>(</a:t>
            </a:r>
            <a:r>
              <a:rPr lang="ru-RU" sz="1400" dirty="0" err="1" smtClean="0">
                <a:ea typeface="Calibri"/>
                <a:cs typeface="AdvOT5415ed09.I"/>
              </a:rPr>
              <a:t>даптомицин</a:t>
            </a:r>
            <a:r>
              <a:rPr lang="ru-RU" sz="1400" dirty="0" smtClean="0">
                <a:ea typeface="Calibri"/>
                <a:cs typeface="AdvOT5415ed09.I"/>
              </a:rPr>
              <a:t> плюс </a:t>
            </a:r>
            <a:r>
              <a:rPr lang="ru-RU" sz="1400" dirty="0" err="1">
                <a:ea typeface="Calibri"/>
                <a:cs typeface="AdvOT5415ed09.I"/>
              </a:rPr>
              <a:t>эртапенем</a:t>
            </a:r>
            <a:r>
              <a:rPr lang="ru-RU" sz="1400" dirty="0">
                <a:ea typeface="Calibri"/>
                <a:cs typeface="AdvOT5415ed09.I"/>
              </a:rPr>
              <a:t> или </a:t>
            </a:r>
            <a:r>
              <a:rPr lang="ru-RU" sz="1400" dirty="0" err="1">
                <a:ea typeface="Calibri"/>
                <a:cs typeface="AdvOT5415ed09.I"/>
              </a:rPr>
              <a:t>цефтаролин</a:t>
            </a:r>
            <a:r>
              <a:rPr lang="ru-RU" sz="1400" dirty="0">
                <a:ea typeface="Calibri"/>
                <a:cs typeface="AdvOT5415ed09.I"/>
              </a:rPr>
              <a:t>), консультация с инфекционистами.</a:t>
            </a:r>
            <a:endParaRPr lang="ru-RU" sz="1400" dirty="0">
              <a:ea typeface="Calibri"/>
              <a:cs typeface="Times New Roman"/>
            </a:endParaRPr>
          </a:p>
          <a:p>
            <a:pPr>
              <a:lnSpc>
                <a:spcPct val="115000"/>
              </a:lnSpc>
              <a:spcAft>
                <a:spcPts val="0"/>
              </a:spcAft>
            </a:pPr>
            <a:r>
              <a:rPr lang="en-US" sz="1400" dirty="0">
                <a:ea typeface="Calibri"/>
                <a:cs typeface="AdvOT5415ed09.I"/>
              </a:rPr>
              <a:t>D </a:t>
            </a:r>
            <a:r>
              <a:rPr lang="ru-RU" sz="1400" dirty="0">
                <a:solidFill>
                  <a:srgbClr val="000000"/>
                </a:solidFill>
                <a:latin typeface="Times New Roman"/>
                <a:ea typeface="Calibri"/>
                <a:cs typeface="Times New Roman"/>
              </a:rPr>
              <a:t>Контроль сывороточного уровня </a:t>
            </a:r>
            <a:r>
              <a:rPr lang="ru-RU" sz="1400" dirty="0" err="1">
                <a:solidFill>
                  <a:srgbClr val="000000"/>
                </a:solidFill>
                <a:latin typeface="Times New Roman"/>
                <a:ea typeface="Calibri"/>
                <a:cs typeface="Times New Roman"/>
              </a:rPr>
              <a:t>аминогликозидов</a:t>
            </a:r>
            <a:r>
              <a:rPr lang="ru-RU" sz="1400" dirty="0">
                <a:solidFill>
                  <a:srgbClr val="000000"/>
                </a:solidFill>
                <a:latin typeface="Times New Roman"/>
                <a:ea typeface="Calibri"/>
                <a:cs typeface="Times New Roman"/>
              </a:rPr>
              <a:t> и почечной функции как показано в </a:t>
            </a:r>
            <a:r>
              <a:rPr lang="ru-RU" sz="1400" i="1" dirty="0">
                <a:solidFill>
                  <a:srgbClr val="000000"/>
                </a:solidFill>
                <a:latin typeface="Times New Roman"/>
                <a:ea typeface="Calibri"/>
                <a:cs typeface="Times New Roman"/>
              </a:rPr>
              <a:t>Таблице 16</a:t>
            </a:r>
            <a:r>
              <a:rPr lang="ru-RU" sz="1400" dirty="0">
                <a:solidFill>
                  <a:srgbClr val="000000"/>
                </a:solidFill>
                <a:latin typeface="Times New Roman"/>
                <a:ea typeface="Calibri"/>
                <a:cs typeface="Times New Roman"/>
              </a:rPr>
              <a:t>.</a:t>
            </a:r>
            <a:endParaRPr lang="ru-RU" sz="1400" dirty="0">
              <a:ea typeface="Calibri"/>
              <a:cs typeface="Times New Roman"/>
            </a:endParaRPr>
          </a:p>
          <a:p>
            <a:pPr>
              <a:lnSpc>
                <a:spcPct val="115000"/>
              </a:lnSpc>
              <a:spcAft>
                <a:spcPts val="0"/>
              </a:spcAft>
            </a:pPr>
            <a:r>
              <a:rPr lang="en-US" sz="1400" dirty="0">
                <a:ea typeface="Calibri"/>
                <a:cs typeface="AdvOT5415ed09.I"/>
              </a:rPr>
              <a:t>F</a:t>
            </a:r>
            <a:r>
              <a:rPr lang="ru-RU" sz="1400" dirty="0">
                <a:solidFill>
                  <a:srgbClr val="000000"/>
                </a:solidFill>
                <a:latin typeface="Times New Roman"/>
                <a:ea typeface="Calibri"/>
                <a:cs typeface="Times New Roman"/>
              </a:rPr>
              <a:t> Контроль сывороточной концентрации </a:t>
            </a:r>
            <a:r>
              <a:rPr lang="ru-RU" sz="1400" dirty="0" err="1">
                <a:solidFill>
                  <a:srgbClr val="000000"/>
                </a:solidFill>
                <a:latin typeface="Times New Roman"/>
                <a:ea typeface="Calibri"/>
                <a:cs typeface="Times New Roman"/>
              </a:rPr>
              <a:t>ванкомицина</a:t>
            </a:r>
            <a:r>
              <a:rPr lang="ru-RU" sz="1400" dirty="0">
                <a:solidFill>
                  <a:srgbClr val="000000"/>
                </a:solidFill>
                <a:latin typeface="Times New Roman"/>
                <a:ea typeface="Calibri"/>
                <a:cs typeface="Times New Roman"/>
              </a:rPr>
              <a:t> как показано в </a:t>
            </a:r>
            <a:r>
              <a:rPr lang="ru-RU" sz="1400" i="1" dirty="0">
                <a:solidFill>
                  <a:srgbClr val="000000"/>
                </a:solidFill>
                <a:latin typeface="Times New Roman"/>
                <a:ea typeface="Calibri"/>
                <a:cs typeface="Times New Roman"/>
              </a:rPr>
              <a:t>Таблице 16</a:t>
            </a:r>
            <a:r>
              <a:rPr lang="ru-RU" sz="1400" dirty="0">
                <a:solidFill>
                  <a:srgbClr val="000000"/>
                </a:solidFill>
                <a:latin typeface="Times New Roman"/>
                <a:ea typeface="Calibri"/>
                <a:cs typeface="Times New Roman"/>
              </a:rPr>
              <a:t>.</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*или ампициллин, дозы см. амоксициллин</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 некоторые эксперты рекомендуют </a:t>
            </a:r>
            <a:r>
              <a:rPr lang="ru-RU" sz="1400" dirty="0" err="1" smtClean="0">
                <a:solidFill>
                  <a:srgbClr val="000000"/>
                </a:solidFill>
                <a:latin typeface="Times New Roman"/>
                <a:ea typeface="Calibri"/>
                <a:cs typeface="Times New Roman"/>
              </a:rPr>
              <a:t>назаначать</a:t>
            </a:r>
            <a:r>
              <a:rPr lang="ru-RU" sz="1400" dirty="0" smtClean="0">
                <a:solidFill>
                  <a:srgbClr val="000000"/>
                </a:solidFill>
                <a:latin typeface="Times New Roman"/>
                <a:ea typeface="Calibri"/>
                <a:cs typeface="Times New Roman"/>
              </a:rPr>
              <a:t> </a:t>
            </a:r>
            <a:r>
              <a:rPr lang="ru-RU" sz="1400" dirty="0">
                <a:solidFill>
                  <a:srgbClr val="000000"/>
                </a:solidFill>
                <a:latin typeface="Times New Roman"/>
                <a:ea typeface="Calibri"/>
                <a:cs typeface="Times New Roman"/>
              </a:rPr>
              <a:t>гентамицин </a:t>
            </a:r>
            <a:r>
              <a:rPr lang="ru-RU" sz="1400" dirty="0" smtClean="0">
                <a:solidFill>
                  <a:srgbClr val="000000"/>
                </a:solidFill>
                <a:latin typeface="Times New Roman"/>
                <a:ea typeface="Calibri"/>
                <a:cs typeface="Times New Roman"/>
              </a:rPr>
              <a:t>только </a:t>
            </a:r>
            <a:r>
              <a:rPr lang="ru-RU" sz="1400" dirty="0">
                <a:solidFill>
                  <a:srgbClr val="000000"/>
                </a:solidFill>
                <a:latin typeface="Times New Roman"/>
                <a:ea typeface="Calibri"/>
                <a:cs typeface="Times New Roman"/>
              </a:rPr>
              <a:t>2 недели (</a:t>
            </a:r>
            <a:r>
              <a:rPr lang="en-US" sz="1400" dirty="0" err="1">
                <a:solidFill>
                  <a:srgbClr val="000000"/>
                </a:solidFill>
                <a:latin typeface="Times New Roman"/>
                <a:ea typeface="Calibri"/>
                <a:cs typeface="Times New Roman"/>
              </a:rPr>
              <a:t>IIa</a:t>
            </a:r>
            <a:r>
              <a:rPr lang="ru-RU" sz="1400" dirty="0">
                <a:solidFill>
                  <a:srgbClr val="000000"/>
                </a:solidFill>
                <a:latin typeface="Times New Roman"/>
                <a:ea typeface="Calibri"/>
                <a:cs typeface="Times New Roman"/>
              </a:rPr>
              <a:t>, </a:t>
            </a:r>
            <a:r>
              <a:rPr lang="en-US" sz="1400" dirty="0">
                <a:solidFill>
                  <a:srgbClr val="000000"/>
                </a:solidFill>
                <a:latin typeface="Times New Roman"/>
                <a:ea typeface="Calibri"/>
                <a:cs typeface="Times New Roman"/>
              </a:rPr>
              <a:t>C</a:t>
            </a:r>
            <a:r>
              <a:rPr lang="ru-RU" sz="1400" dirty="0">
                <a:solidFill>
                  <a:srgbClr val="000000"/>
                </a:solidFill>
                <a:latin typeface="Times New Roman"/>
                <a:ea typeface="Calibri"/>
                <a:cs typeface="Times New Roman"/>
              </a:rPr>
              <a:t>)</a:t>
            </a:r>
            <a:endParaRPr lang="ru-RU" sz="1400" dirty="0">
              <a:ea typeface="Calibri"/>
              <a:cs typeface="Times New Roman"/>
            </a:endParaRPr>
          </a:p>
          <a:p>
            <a:pPr>
              <a:lnSpc>
                <a:spcPct val="115000"/>
              </a:lnSpc>
              <a:spcAft>
                <a:spcPts val="0"/>
              </a:spcAft>
            </a:pPr>
            <a:r>
              <a:rPr lang="ru-RU" sz="1400" dirty="0">
                <a:solidFill>
                  <a:srgbClr val="000000"/>
                </a:solidFill>
                <a:latin typeface="Times New Roman"/>
                <a:ea typeface="Calibri"/>
                <a:cs typeface="Times New Roman"/>
              </a:rPr>
              <a:t> </a:t>
            </a:r>
            <a:endParaRPr lang="ru-RU" sz="1400" dirty="0">
              <a:ea typeface="Calibri"/>
              <a:cs typeface="Times New Roman"/>
            </a:endParaRPr>
          </a:p>
          <a:p>
            <a:pPr>
              <a:lnSpc>
                <a:spcPct val="115000"/>
              </a:lnSpc>
              <a:spcAft>
                <a:spcPts val="0"/>
              </a:spcAft>
            </a:pPr>
            <a:r>
              <a:rPr lang="ru-RU" dirty="0">
                <a:solidFill>
                  <a:srgbClr val="000000"/>
                </a:solidFill>
                <a:latin typeface="Times New Roman"/>
                <a:ea typeface="Calibri"/>
                <a:cs typeface="Times New Roman"/>
              </a:rPr>
              <a:t> </a:t>
            </a:r>
            <a:endParaRPr lang="ru-RU" dirty="0">
              <a:ea typeface="Calibri"/>
              <a:cs typeface="Times New Roman"/>
            </a:endParaRPr>
          </a:p>
        </p:txBody>
      </p:sp>
    </p:spTree>
    <p:extLst>
      <p:ext uri="{BB962C8B-B14F-4D97-AF65-F5344CB8AC3E}">
        <p14:creationId xmlns:p14="http://schemas.microsoft.com/office/powerpoint/2010/main" val="366001774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85249858"/>
              </p:ext>
            </p:extLst>
          </p:nvPr>
        </p:nvGraphicFramePr>
        <p:xfrm>
          <a:off x="251520" y="908720"/>
          <a:ext cx="8280920" cy="5047488"/>
        </p:xfrm>
        <a:graphic>
          <a:graphicData uri="http://schemas.openxmlformats.org/drawingml/2006/table">
            <a:tbl>
              <a:tblPr/>
              <a:tblGrid>
                <a:gridCol w="1957070">
                  <a:extLst>
                    <a:ext uri="{9D8B030D-6E8A-4147-A177-3AD203B41FA5}">
                      <a16:colId xmlns:a16="http://schemas.microsoft.com/office/drawing/2014/main" val="20000"/>
                    </a:ext>
                  </a:extLst>
                </a:gridCol>
                <a:gridCol w="2795458">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tblGrid>
              <a:tr h="67310">
                <a:tc>
                  <a:txBody>
                    <a:bodyPr/>
                    <a:lstStyle/>
                    <a:p>
                      <a:pPr>
                        <a:lnSpc>
                          <a:spcPct val="115000"/>
                        </a:lnSpc>
                        <a:spcAft>
                          <a:spcPts val="0"/>
                        </a:spcAft>
                      </a:pPr>
                      <a:r>
                        <a:rPr lang="ru-RU" sz="1600" b="1" dirty="0">
                          <a:solidFill>
                            <a:srgbClr val="000000"/>
                          </a:solidFill>
                          <a:effectLst/>
                          <a:latin typeface="Times New Roman"/>
                          <a:ea typeface="Calibri"/>
                          <a:cs typeface="Times New Roman"/>
                        </a:rPr>
                        <a:t>Возбудитель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Предложенная терапия </a:t>
                      </a:r>
                      <a:r>
                        <a:rPr lang="ru-RU" sz="1600" b="1" baseline="30000">
                          <a:solidFill>
                            <a:srgbClr val="000000"/>
                          </a:solidFill>
                          <a:effectLst/>
                          <a:latin typeface="Times New Roman"/>
                          <a:ea typeface="Calibri"/>
                          <a:cs typeface="Times New Roman"/>
                        </a:rPr>
                        <a:t>а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Исходы лечения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1470">
                <a:tc>
                  <a:txBody>
                    <a:bodyPr/>
                    <a:lstStyle/>
                    <a:p>
                      <a:pPr>
                        <a:lnSpc>
                          <a:spcPct val="115000"/>
                        </a:lnSpc>
                        <a:spcAft>
                          <a:spcPts val="0"/>
                        </a:spcAft>
                      </a:pPr>
                      <a:r>
                        <a:rPr lang="ru-RU" sz="1600" b="1" dirty="0" err="1">
                          <a:solidFill>
                            <a:srgbClr val="000000"/>
                          </a:solidFill>
                          <a:effectLst/>
                          <a:latin typeface="Times New Roman"/>
                          <a:ea typeface="Calibri"/>
                          <a:cs typeface="Times New Roman"/>
                        </a:rPr>
                        <a:t>Brucella</a:t>
                      </a:r>
                      <a:r>
                        <a:rPr lang="ru-RU" sz="1600" b="1" dirty="0">
                          <a:solidFill>
                            <a:srgbClr val="000000"/>
                          </a:solidFill>
                          <a:effectLst/>
                          <a:latin typeface="Times New Roman"/>
                          <a:ea typeface="Calibri"/>
                          <a:cs typeface="Times New Roman"/>
                        </a:rPr>
                        <a:t> </a:t>
                      </a:r>
                      <a:r>
                        <a:rPr lang="ru-RU" sz="1600" b="1" dirty="0" err="1">
                          <a:solidFill>
                            <a:srgbClr val="000000"/>
                          </a:solidFill>
                          <a:effectLst/>
                          <a:latin typeface="Times New Roman"/>
                          <a:ea typeface="Calibri"/>
                          <a:cs typeface="Times New Roman"/>
                        </a:rPr>
                        <a:t>spp</a:t>
                      </a:r>
                      <a:r>
                        <a:rPr lang="ru-RU" sz="1600" b="1"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Доксициклин (200 мг/24 часа) </a:t>
                      </a:r>
                      <a:endParaRPr lang="ru-RU" sz="1600">
                        <a:effectLst/>
                        <a:latin typeface="Calibri"/>
                        <a:ea typeface="Calibri"/>
                        <a:cs typeface="Times New Roman"/>
                      </a:endParaRPr>
                    </a:p>
                    <a:p>
                      <a:pPr>
                        <a:lnSpc>
                          <a:spcPct val="115000"/>
                        </a:lnSpc>
                        <a:spcAft>
                          <a:spcPts val="0"/>
                        </a:spcAft>
                      </a:pPr>
                      <a:r>
                        <a:rPr lang="ru-RU" sz="1600" i="1">
                          <a:solidFill>
                            <a:srgbClr val="000000"/>
                          </a:solidFill>
                          <a:effectLst/>
                          <a:latin typeface="Times New Roman"/>
                          <a:ea typeface="Calibri"/>
                          <a:cs typeface="Times New Roman"/>
                        </a:rPr>
                        <a:t>плюс </a:t>
                      </a:r>
                      <a:r>
                        <a:rPr lang="ru-RU" sz="1600">
                          <a:solidFill>
                            <a:srgbClr val="000000"/>
                          </a:solidFill>
                          <a:effectLst/>
                          <a:latin typeface="Times New Roman"/>
                          <a:ea typeface="Calibri"/>
                          <a:cs typeface="Times New Roman"/>
                        </a:rPr>
                        <a:t>Контримоксазол (960 мг/12 часов) </a:t>
                      </a:r>
                      <a:endParaRPr lang="ru-RU" sz="1600">
                        <a:effectLst/>
                        <a:latin typeface="Calibri"/>
                        <a:ea typeface="Calibri"/>
                        <a:cs typeface="Times New Roman"/>
                      </a:endParaRPr>
                    </a:p>
                    <a:p>
                      <a:pPr>
                        <a:lnSpc>
                          <a:spcPct val="115000"/>
                        </a:lnSpc>
                        <a:spcAft>
                          <a:spcPts val="0"/>
                        </a:spcAft>
                      </a:pPr>
                      <a:r>
                        <a:rPr lang="ru-RU" sz="1600" i="1">
                          <a:solidFill>
                            <a:srgbClr val="000000"/>
                          </a:solidFill>
                          <a:effectLst/>
                          <a:latin typeface="Times New Roman"/>
                          <a:ea typeface="Calibri"/>
                          <a:cs typeface="Times New Roman"/>
                        </a:rPr>
                        <a:t>плюс </a:t>
                      </a:r>
                      <a:r>
                        <a:rPr lang="ru-RU" sz="1600">
                          <a:solidFill>
                            <a:srgbClr val="000000"/>
                          </a:solidFill>
                          <a:effectLst/>
                          <a:latin typeface="Times New Roman"/>
                          <a:ea typeface="Calibri"/>
                          <a:cs typeface="Times New Roman"/>
                        </a:rPr>
                        <a:t>Рифампицин (300 – 600 мг/24 часа) ≥3-6 месяцев</a:t>
                      </a:r>
                      <a:r>
                        <a:rPr lang="ru-RU" sz="1600" baseline="30000">
                          <a:solidFill>
                            <a:srgbClr val="000000"/>
                          </a:solidFill>
                          <a:effectLst/>
                          <a:latin typeface="Times New Roman"/>
                          <a:ea typeface="Calibri"/>
                          <a:cs typeface="Times New Roman"/>
                        </a:rPr>
                        <a:t>в </a:t>
                      </a:r>
                      <a:r>
                        <a:rPr lang="ru-RU" sz="1600">
                          <a:solidFill>
                            <a:srgbClr val="000000"/>
                          </a:solidFill>
                          <a:effectLst/>
                          <a:latin typeface="Times New Roman"/>
                          <a:ea typeface="Calibri"/>
                          <a:cs typeface="Times New Roman"/>
                        </a:rPr>
                        <a:t>перорально</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Лечение является успешным при титре антител &lt; 1:60.</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Некоторые автры рекомндуют добавлять гентамицин в течение первых 3х недель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1355">
                <a:tc>
                  <a:txBody>
                    <a:bodyPr/>
                    <a:lstStyle/>
                    <a:p>
                      <a:pPr>
                        <a:lnSpc>
                          <a:spcPct val="115000"/>
                        </a:lnSpc>
                        <a:spcAft>
                          <a:spcPts val="0"/>
                        </a:spcAft>
                      </a:pPr>
                      <a:r>
                        <a:rPr lang="ru-RU" sz="1600" b="1">
                          <a:solidFill>
                            <a:srgbClr val="000000"/>
                          </a:solidFill>
                          <a:effectLst/>
                          <a:latin typeface="Times New Roman"/>
                          <a:ea typeface="Calibri"/>
                          <a:cs typeface="Times New Roman"/>
                        </a:rPr>
                        <a:t>Coxiella burnetti </a:t>
                      </a:r>
                      <a:endParaRPr lang="ru-RU" sz="1600">
                        <a:effectLst/>
                        <a:latin typeface="Calibri"/>
                        <a:ea typeface="Calibri"/>
                        <a:cs typeface="Times New Roman"/>
                      </a:endParaRPr>
                    </a:p>
                    <a:p>
                      <a:pPr>
                        <a:lnSpc>
                          <a:spcPct val="115000"/>
                        </a:lnSpc>
                        <a:spcAft>
                          <a:spcPts val="0"/>
                        </a:spcAft>
                      </a:pPr>
                      <a:r>
                        <a:rPr lang="ru-RU" sz="1600" b="1">
                          <a:solidFill>
                            <a:srgbClr val="000000"/>
                          </a:solidFill>
                          <a:effectLst/>
                          <a:latin typeface="Times New Roman"/>
                          <a:ea typeface="Calibri"/>
                          <a:cs typeface="Times New Roman"/>
                        </a:rPr>
                        <a:t>(возбудитель Ку-лихорадки)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solidFill>
                            <a:srgbClr val="000000"/>
                          </a:solidFill>
                          <a:effectLst/>
                          <a:latin typeface="Times New Roman"/>
                          <a:ea typeface="Calibri"/>
                          <a:cs typeface="Times New Roman"/>
                        </a:rPr>
                        <a:t>Доксициклин</a:t>
                      </a:r>
                      <a:r>
                        <a:rPr lang="ru-RU" sz="1600" dirty="0">
                          <a:solidFill>
                            <a:srgbClr val="000000"/>
                          </a:solidFill>
                          <a:effectLst/>
                          <a:latin typeface="Times New Roman"/>
                          <a:ea typeface="Calibri"/>
                          <a:cs typeface="Times New Roman"/>
                        </a:rPr>
                        <a:t> (200 мг/24 часа) </a:t>
                      </a:r>
                      <a:endParaRPr lang="ru-RU" sz="1600" dirty="0">
                        <a:effectLst/>
                        <a:latin typeface="Calibri"/>
                        <a:ea typeface="Calibri"/>
                        <a:cs typeface="Times New Roman"/>
                      </a:endParaRPr>
                    </a:p>
                    <a:p>
                      <a:pPr>
                        <a:lnSpc>
                          <a:spcPct val="115000"/>
                        </a:lnSpc>
                        <a:spcAft>
                          <a:spcPts val="0"/>
                        </a:spcAft>
                      </a:pPr>
                      <a:r>
                        <a:rPr lang="ru-RU" sz="1600" i="1" dirty="0">
                          <a:solidFill>
                            <a:srgbClr val="000000"/>
                          </a:solidFill>
                          <a:effectLst/>
                          <a:latin typeface="Times New Roman"/>
                          <a:ea typeface="Calibri"/>
                          <a:cs typeface="Times New Roman"/>
                        </a:rPr>
                        <a:t>плюс </a:t>
                      </a:r>
                      <a:r>
                        <a:rPr lang="ru-RU" sz="1600" dirty="0" err="1">
                          <a:solidFill>
                            <a:srgbClr val="000000"/>
                          </a:solidFill>
                          <a:effectLst/>
                          <a:latin typeface="Times New Roman"/>
                          <a:ea typeface="Calibri"/>
                          <a:cs typeface="Times New Roman"/>
                        </a:rPr>
                        <a:t>Гидроксихлорохин</a:t>
                      </a:r>
                      <a:r>
                        <a:rPr lang="ru-RU"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(200 – 600 мг/24 часа) </a:t>
                      </a:r>
                      <a:r>
                        <a:rPr lang="ru-RU" sz="1600" baseline="30000" dirty="0">
                          <a:solidFill>
                            <a:srgbClr val="000000"/>
                          </a:solidFill>
                          <a:effectLst/>
                          <a:latin typeface="Times New Roman"/>
                          <a:ea typeface="Calibri"/>
                          <a:cs typeface="Times New Roman"/>
                        </a:rPr>
                        <a:t>с </a:t>
                      </a:r>
                      <a:r>
                        <a:rPr lang="ru-RU" sz="1600" dirty="0">
                          <a:solidFill>
                            <a:srgbClr val="000000"/>
                          </a:solidFill>
                          <a:effectLst/>
                          <a:latin typeface="Times New Roman"/>
                          <a:ea typeface="Calibri"/>
                          <a:cs typeface="Times New Roman"/>
                        </a:rPr>
                        <a:t>перорально (&gt;18 месяцев лечения)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Лечение является успешным при титре IgG I противофазы &lt; 1:200, </a:t>
                      </a:r>
                      <a:endParaRPr lang="ru-RU" sz="1600">
                        <a:effectLst/>
                        <a:latin typeface="Calibri"/>
                        <a:ea typeface="Calibri"/>
                        <a:cs typeface="Times New Roman"/>
                      </a:endParaRPr>
                    </a:p>
                    <a:p>
                      <a:pPr>
                        <a:lnSpc>
                          <a:spcPct val="115000"/>
                        </a:lnSpc>
                        <a:spcAft>
                          <a:spcPts val="0"/>
                        </a:spcAft>
                      </a:pPr>
                      <a:r>
                        <a:rPr lang="ru-RU" sz="1600">
                          <a:solidFill>
                            <a:srgbClr val="000000"/>
                          </a:solidFill>
                          <a:effectLst/>
                          <a:latin typeface="Times New Roman"/>
                          <a:ea typeface="Calibri"/>
                          <a:cs typeface="Times New Roman"/>
                        </a:rPr>
                        <a:t>а титр IgA и IgM &lt; 1:50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8350">
                <a:tc>
                  <a:txBody>
                    <a:bodyPr/>
                    <a:lstStyle/>
                    <a:p>
                      <a:pPr>
                        <a:lnSpc>
                          <a:spcPct val="115000"/>
                        </a:lnSpc>
                        <a:spcAft>
                          <a:spcPts val="0"/>
                        </a:spcAft>
                      </a:pPr>
                      <a:r>
                        <a:rPr lang="ru-RU" sz="1600" b="1">
                          <a:solidFill>
                            <a:srgbClr val="000000"/>
                          </a:solidFill>
                          <a:effectLst/>
                          <a:latin typeface="Times New Roman"/>
                          <a:ea typeface="Calibri"/>
                          <a:cs typeface="Times New Roman"/>
                        </a:rPr>
                        <a:t>Bartonella spp.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solidFill>
                            <a:srgbClr val="000000"/>
                          </a:solidFill>
                          <a:effectLst/>
                          <a:latin typeface="Times New Roman"/>
                          <a:ea typeface="Calibri"/>
                          <a:cs typeface="Times New Roman"/>
                        </a:rPr>
                        <a:t>Доксициклин</a:t>
                      </a:r>
                      <a:r>
                        <a:rPr lang="ru-RU" sz="1600" dirty="0">
                          <a:solidFill>
                            <a:srgbClr val="000000"/>
                          </a:solidFill>
                          <a:effectLst/>
                          <a:latin typeface="Times New Roman"/>
                          <a:ea typeface="Calibri"/>
                          <a:cs typeface="Times New Roman"/>
                        </a:rPr>
                        <a:t> (100 мг/12 часов) перорально в течение 4 недель </a:t>
                      </a:r>
                      <a:endParaRPr lang="ru-RU" sz="1600" dirty="0">
                        <a:effectLst/>
                        <a:latin typeface="Calibri"/>
                        <a:ea typeface="Calibri"/>
                        <a:cs typeface="Times New Roman"/>
                      </a:endParaRPr>
                    </a:p>
                    <a:p>
                      <a:pPr>
                        <a:lnSpc>
                          <a:spcPct val="115000"/>
                        </a:lnSpc>
                        <a:spcAft>
                          <a:spcPts val="0"/>
                        </a:spcAft>
                      </a:pPr>
                      <a:r>
                        <a:rPr lang="ru-RU" sz="1600" i="1" dirty="0">
                          <a:solidFill>
                            <a:srgbClr val="000000"/>
                          </a:solidFill>
                          <a:effectLst/>
                          <a:latin typeface="Times New Roman"/>
                          <a:ea typeface="Calibri"/>
                          <a:cs typeface="Times New Roman"/>
                        </a:rPr>
                        <a:t>плюс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Гентамицин (3 мг/24 часа) или в/в 2 недели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Ожидаемый успех лечения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составляет ≥ 90%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971600" y="407367"/>
            <a:ext cx="629928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Антибактериальная терапия </a:t>
            </a:r>
            <a:r>
              <a:rPr kumimoji="0" lang="ru-RU" altLang="ru-RU"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культуро</a:t>
            </a:r>
            <a:r>
              <a:rPr kumimoji="0" lang="ru-RU" alt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-негативного инфекционного эндокардита</a:t>
            </a:r>
            <a:endParaRPr kumimoji="0" lang="ru-RU" altLang="ru-RU"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455807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292183120"/>
              </p:ext>
            </p:extLst>
          </p:nvPr>
        </p:nvGraphicFramePr>
        <p:xfrm>
          <a:off x="395536" y="692696"/>
          <a:ext cx="8424936" cy="5544616"/>
        </p:xfrm>
        <a:graphic>
          <a:graphicData uri="http://schemas.openxmlformats.org/drawingml/2006/table">
            <a:tbl>
              <a:tblPr/>
              <a:tblGrid>
                <a:gridCol w="2553011">
                  <a:extLst>
                    <a:ext uri="{9D8B030D-6E8A-4147-A177-3AD203B41FA5}">
                      <a16:colId xmlns:a16="http://schemas.microsoft.com/office/drawing/2014/main" val="20000"/>
                    </a:ext>
                  </a:extLst>
                </a:gridCol>
                <a:gridCol w="4187048">
                  <a:extLst>
                    <a:ext uri="{9D8B030D-6E8A-4147-A177-3AD203B41FA5}">
                      <a16:colId xmlns:a16="http://schemas.microsoft.com/office/drawing/2014/main" val="20001"/>
                    </a:ext>
                  </a:extLst>
                </a:gridCol>
                <a:gridCol w="1684877">
                  <a:extLst>
                    <a:ext uri="{9D8B030D-6E8A-4147-A177-3AD203B41FA5}">
                      <a16:colId xmlns:a16="http://schemas.microsoft.com/office/drawing/2014/main" val="20002"/>
                    </a:ext>
                  </a:extLst>
                </a:gridCol>
              </a:tblGrid>
              <a:tr h="2222594">
                <a:tc>
                  <a:txBody>
                    <a:bodyPr/>
                    <a:lstStyle/>
                    <a:p>
                      <a:pPr>
                        <a:lnSpc>
                          <a:spcPct val="115000"/>
                        </a:lnSpc>
                        <a:spcAft>
                          <a:spcPts val="0"/>
                        </a:spcAft>
                      </a:pPr>
                      <a:r>
                        <a:rPr lang="ru-RU" sz="1600" b="1" dirty="0" err="1">
                          <a:solidFill>
                            <a:srgbClr val="000000"/>
                          </a:solidFill>
                          <a:effectLst/>
                          <a:latin typeface="Times New Roman"/>
                          <a:ea typeface="Calibri"/>
                          <a:cs typeface="Times New Roman"/>
                        </a:rPr>
                        <a:t>Legionella</a:t>
                      </a:r>
                      <a:r>
                        <a:rPr lang="ru-RU" sz="1600" b="1" dirty="0">
                          <a:solidFill>
                            <a:srgbClr val="000000"/>
                          </a:solidFill>
                          <a:effectLst/>
                          <a:latin typeface="Times New Roman"/>
                          <a:ea typeface="Calibri"/>
                          <a:cs typeface="Times New Roman"/>
                        </a:rPr>
                        <a:t> </a:t>
                      </a:r>
                      <a:r>
                        <a:rPr lang="ru-RU" sz="1600" b="1" dirty="0" err="1">
                          <a:solidFill>
                            <a:srgbClr val="000000"/>
                          </a:solidFill>
                          <a:effectLst/>
                          <a:latin typeface="Times New Roman"/>
                          <a:ea typeface="Calibri"/>
                          <a:cs typeface="Times New Roman"/>
                        </a:rPr>
                        <a:t>spp</a:t>
                      </a:r>
                      <a:r>
                        <a:rPr lang="ru-RU" sz="1600" b="1"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solidFill>
                            <a:srgbClr val="000000"/>
                          </a:solidFill>
                          <a:effectLst/>
                          <a:latin typeface="Times New Roman"/>
                          <a:ea typeface="Calibri"/>
                          <a:cs typeface="Times New Roman"/>
                        </a:rPr>
                        <a:t>Левофлоксацин</a:t>
                      </a:r>
                      <a:r>
                        <a:rPr lang="ru-RU" sz="1600" dirty="0">
                          <a:solidFill>
                            <a:srgbClr val="000000"/>
                          </a:solidFill>
                          <a:effectLst/>
                          <a:latin typeface="Times New Roman"/>
                          <a:ea typeface="Calibri"/>
                          <a:cs typeface="Times New Roman"/>
                        </a:rPr>
                        <a:t> (500 мг/12 часов) в/в или перорально в течение ≥6 недель или </a:t>
                      </a:r>
                      <a:r>
                        <a:rPr lang="ru-RU" sz="1600" dirty="0" err="1">
                          <a:solidFill>
                            <a:srgbClr val="000000"/>
                          </a:solidFill>
                          <a:effectLst/>
                          <a:latin typeface="Times New Roman"/>
                          <a:ea typeface="Calibri"/>
                          <a:cs typeface="Times New Roman"/>
                        </a:rPr>
                        <a:t>кларитромицин</a:t>
                      </a:r>
                      <a:r>
                        <a:rPr lang="ru-RU" sz="1600" dirty="0">
                          <a:solidFill>
                            <a:srgbClr val="000000"/>
                          </a:solidFill>
                          <a:effectLst/>
                          <a:latin typeface="Times New Roman"/>
                          <a:ea typeface="Calibri"/>
                          <a:cs typeface="Times New Roman"/>
                        </a:rPr>
                        <a:t> (500 мг\12 час) в/в </a:t>
                      </a:r>
                      <a:r>
                        <a:rPr lang="ru-RU" sz="1600" dirty="0" err="1">
                          <a:solidFill>
                            <a:srgbClr val="000000"/>
                          </a:solidFill>
                          <a:effectLst/>
                          <a:latin typeface="Times New Roman"/>
                          <a:ea typeface="Calibri"/>
                          <a:cs typeface="Times New Roman"/>
                        </a:rPr>
                        <a:t>в</a:t>
                      </a:r>
                      <a:r>
                        <a:rPr lang="ru-RU" sz="1600" dirty="0">
                          <a:solidFill>
                            <a:srgbClr val="000000"/>
                          </a:solidFill>
                          <a:effectLst/>
                          <a:latin typeface="Times New Roman"/>
                          <a:ea typeface="Calibri"/>
                          <a:cs typeface="Times New Roman"/>
                        </a:rPr>
                        <a:t> течение 2 недель, затем перорально в течение 4 недель плюс </a:t>
                      </a:r>
                      <a:endParaRPr lang="ru-RU" sz="1600" dirty="0">
                        <a:effectLst/>
                        <a:latin typeface="Calibri"/>
                        <a:ea typeface="Calibri"/>
                        <a:cs typeface="Times New Roman"/>
                      </a:endParaRPr>
                    </a:p>
                    <a:p>
                      <a:pPr>
                        <a:lnSpc>
                          <a:spcPct val="115000"/>
                        </a:lnSpc>
                        <a:spcAft>
                          <a:spcPts val="0"/>
                        </a:spcAft>
                      </a:pPr>
                      <a:r>
                        <a:rPr lang="ru-RU" sz="1600" dirty="0" err="1">
                          <a:solidFill>
                            <a:srgbClr val="000000"/>
                          </a:solidFill>
                          <a:effectLst/>
                          <a:latin typeface="Times New Roman"/>
                          <a:ea typeface="Calibri"/>
                          <a:cs typeface="Times New Roman"/>
                        </a:rPr>
                        <a:t>Рифампицин</a:t>
                      </a:r>
                      <a:r>
                        <a:rPr lang="ru-RU" sz="1600" dirty="0">
                          <a:solidFill>
                            <a:srgbClr val="000000"/>
                          </a:solidFill>
                          <a:effectLst/>
                          <a:latin typeface="Times New Roman"/>
                          <a:ea typeface="Calibri"/>
                          <a:cs typeface="Times New Roman"/>
                        </a:rPr>
                        <a:t> (300-1200 мг/24 часа)</a:t>
                      </a:r>
                      <a:endParaRPr lang="ru-RU" sz="1600" dirty="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Оптимальное лечение не известно. </a:t>
                      </a:r>
                      <a:endParaRPr lang="ru-RU" sz="160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99428">
                <a:tc>
                  <a:txBody>
                    <a:bodyPr/>
                    <a:lstStyle/>
                    <a:p>
                      <a:pPr>
                        <a:lnSpc>
                          <a:spcPct val="115000"/>
                        </a:lnSpc>
                        <a:spcAft>
                          <a:spcPts val="0"/>
                        </a:spcAft>
                      </a:pPr>
                      <a:r>
                        <a:rPr lang="ru-RU" sz="1600" b="1" dirty="0" err="1">
                          <a:solidFill>
                            <a:srgbClr val="000000"/>
                          </a:solidFill>
                          <a:effectLst/>
                          <a:latin typeface="Times New Roman"/>
                          <a:ea typeface="Calibri"/>
                          <a:cs typeface="Times New Roman"/>
                        </a:rPr>
                        <a:t>Micoplasma</a:t>
                      </a:r>
                      <a:r>
                        <a:rPr lang="ru-RU" sz="1600" b="1" dirty="0">
                          <a:solidFill>
                            <a:srgbClr val="000000"/>
                          </a:solidFill>
                          <a:effectLst/>
                          <a:latin typeface="Times New Roman"/>
                          <a:ea typeface="Calibri"/>
                          <a:cs typeface="Times New Roman"/>
                        </a:rPr>
                        <a:t> </a:t>
                      </a:r>
                      <a:r>
                        <a:rPr lang="ru-RU" sz="1600" b="1" dirty="0" err="1">
                          <a:solidFill>
                            <a:srgbClr val="000000"/>
                          </a:solidFill>
                          <a:effectLst/>
                          <a:latin typeface="Times New Roman"/>
                          <a:ea typeface="Calibri"/>
                          <a:cs typeface="Times New Roman"/>
                        </a:rPr>
                        <a:t>spp</a:t>
                      </a:r>
                      <a:r>
                        <a:rPr lang="ru-RU" sz="1600" b="1"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Левофлоксацин</a:t>
                      </a:r>
                      <a:r>
                        <a:rPr lang="ru-RU" sz="1600" dirty="0">
                          <a:solidFill>
                            <a:srgbClr val="000000"/>
                          </a:solidFill>
                          <a:effectLst/>
                          <a:latin typeface="Times New Roman"/>
                          <a:ea typeface="Calibri"/>
                          <a:cs typeface="Times New Roman"/>
                        </a:rPr>
                        <a:t> (500 мг/12 часов) в/в или перорально в течение ≥6 месяцев</a:t>
                      </a:r>
                      <a:endParaRPr lang="ru-RU" sz="1600" dirty="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Оптимальное лечение не известно. </a:t>
                      </a:r>
                      <a:endParaRPr lang="ru-RU" sz="160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2594">
                <a:tc>
                  <a:txBody>
                    <a:bodyPr/>
                    <a:lstStyle/>
                    <a:p>
                      <a:pPr>
                        <a:lnSpc>
                          <a:spcPct val="115000"/>
                        </a:lnSpc>
                        <a:spcAft>
                          <a:spcPts val="0"/>
                        </a:spcAft>
                      </a:pPr>
                      <a:r>
                        <a:rPr lang="ru-RU" sz="1600" b="1" dirty="0" err="1">
                          <a:solidFill>
                            <a:srgbClr val="000000"/>
                          </a:solidFill>
                          <a:effectLst/>
                          <a:latin typeface="Times New Roman"/>
                          <a:ea typeface="Calibri"/>
                          <a:cs typeface="Times New Roman"/>
                        </a:rPr>
                        <a:t>Tropheryma</a:t>
                      </a:r>
                      <a:r>
                        <a:rPr lang="ru-RU" sz="1600" b="1" dirty="0">
                          <a:solidFill>
                            <a:srgbClr val="000000"/>
                          </a:solidFill>
                          <a:effectLst/>
                          <a:latin typeface="Times New Roman"/>
                          <a:ea typeface="Calibri"/>
                          <a:cs typeface="Times New Roman"/>
                        </a:rPr>
                        <a:t> </a:t>
                      </a:r>
                      <a:r>
                        <a:rPr lang="ru-RU" sz="1600" b="1" dirty="0" err="1">
                          <a:solidFill>
                            <a:srgbClr val="000000"/>
                          </a:solidFill>
                          <a:effectLst/>
                          <a:latin typeface="Times New Roman"/>
                          <a:ea typeface="Calibri"/>
                          <a:cs typeface="Times New Roman"/>
                        </a:rPr>
                        <a:t>whipplei</a:t>
                      </a:r>
                      <a:r>
                        <a:rPr lang="ru-RU" sz="1600" b="1" dirty="0">
                          <a:solidFill>
                            <a:srgbClr val="000000"/>
                          </a:solidFill>
                          <a:effectLst/>
                          <a:latin typeface="Times New Roman"/>
                          <a:ea typeface="Calibri"/>
                          <a:cs typeface="Times New Roman"/>
                        </a:rPr>
                        <a:t> f </a:t>
                      </a:r>
                      <a:endParaRPr lang="ru-RU" sz="1600" dirty="0">
                        <a:effectLst/>
                        <a:latin typeface="Calibri"/>
                        <a:ea typeface="Calibri"/>
                        <a:cs typeface="Times New Roman"/>
                      </a:endParaRPr>
                    </a:p>
                    <a:p>
                      <a:pPr>
                        <a:lnSpc>
                          <a:spcPct val="115000"/>
                        </a:lnSpc>
                        <a:spcAft>
                          <a:spcPts val="0"/>
                        </a:spcAft>
                      </a:pPr>
                      <a:r>
                        <a:rPr lang="ru-RU" sz="1600" b="1" dirty="0">
                          <a:solidFill>
                            <a:srgbClr val="000000"/>
                          </a:solidFill>
                          <a:effectLst/>
                          <a:latin typeface="Times New Roman"/>
                          <a:ea typeface="Calibri"/>
                          <a:cs typeface="Times New Roman"/>
                        </a:rPr>
                        <a:t>(возбудитель болезни </a:t>
                      </a:r>
                      <a:r>
                        <a:rPr lang="ru-RU" sz="1600" b="1" dirty="0" err="1">
                          <a:solidFill>
                            <a:srgbClr val="000000"/>
                          </a:solidFill>
                          <a:effectLst/>
                          <a:latin typeface="Times New Roman"/>
                          <a:ea typeface="Calibri"/>
                          <a:cs typeface="Times New Roman"/>
                        </a:rPr>
                        <a:t>Уиппла</a:t>
                      </a:r>
                      <a:r>
                        <a:rPr lang="ru-RU" sz="1600" b="1"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solidFill>
                            <a:srgbClr val="000000"/>
                          </a:solidFill>
                          <a:effectLst/>
                          <a:latin typeface="Times New Roman"/>
                          <a:ea typeface="Calibri"/>
                          <a:cs typeface="Times New Roman"/>
                        </a:rPr>
                        <a:t>Доксициклин</a:t>
                      </a:r>
                      <a:r>
                        <a:rPr lang="ru-RU" sz="1600" dirty="0">
                          <a:solidFill>
                            <a:srgbClr val="000000"/>
                          </a:solidFill>
                          <a:effectLst/>
                          <a:latin typeface="Times New Roman"/>
                          <a:ea typeface="Calibri"/>
                          <a:cs typeface="Times New Roman"/>
                        </a:rPr>
                        <a:t> (200 мг/24 часа) плюс </a:t>
                      </a:r>
                      <a:r>
                        <a:rPr lang="ru-RU" sz="1600" dirty="0" err="1">
                          <a:solidFill>
                            <a:srgbClr val="000000"/>
                          </a:solidFill>
                          <a:effectLst/>
                          <a:latin typeface="Times New Roman"/>
                          <a:ea typeface="Calibri"/>
                          <a:cs typeface="Times New Roman"/>
                        </a:rPr>
                        <a:t>Гидроксихлорохин</a:t>
                      </a:r>
                      <a:r>
                        <a:rPr lang="ru-RU" sz="1600" dirty="0">
                          <a:solidFill>
                            <a:srgbClr val="000000"/>
                          </a:solidFill>
                          <a:effectLst/>
                          <a:latin typeface="Times New Roman"/>
                          <a:ea typeface="Calibri"/>
                          <a:cs typeface="Times New Roman"/>
                        </a:rPr>
                        <a:t> (200 – 600 мг/24 часа) </a:t>
                      </a:r>
                      <a:r>
                        <a:rPr lang="ru-RU" sz="1600" baseline="30000" dirty="0">
                          <a:solidFill>
                            <a:srgbClr val="000000"/>
                          </a:solidFill>
                          <a:effectLst/>
                          <a:latin typeface="Times New Roman"/>
                          <a:ea typeface="Calibri"/>
                          <a:cs typeface="Times New Roman"/>
                        </a:rPr>
                        <a:t>с</a:t>
                      </a:r>
                      <a:r>
                        <a:rPr lang="ru-RU" sz="1600" dirty="0">
                          <a:solidFill>
                            <a:srgbClr val="000000"/>
                          </a:solidFill>
                          <a:effectLst/>
                          <a:latin typeface="Times New Roman"/>
                          <a:ea typeface="Calibri"/>
                          <a:cs typeface="Times New Roman"/>
                        </a:rPr>
                        <a:t> перорально в течение ≥ 18 месяцев </a:t>
                      </a:r>
                      <a:endParaRPr lang="ru-RU" sz="1600" dirty="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Длительная терапия, оптимальная продолжительность неизвестна </a:t>
                      </a:r>
                      <a:endParaRPr lang="ru-RU" sz="1600" dirty="0">
                        <a:effectLst/>
                        <a:latin typeface="Calibri"/>
                        <a:ea typeface="Calibri"/>
                        <a:cs typeface="Times New Roman"/>
                      </a:endParaRPr>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27554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62692143"/>
              </p:ext>
            </p:extLst>
          </p:nvPr>
        </p:nvGraphicFramePr>
        <p:xfrm>
          <a:off x="179513" y="260648"/>
          <a:ext cx="8712967" cy="7543801"/>
        </p:xfrm>
        <a:graphic>
          <a:graphicData uri="http://schemas.openxmlformats.org/drawingml/2006/table">
            <a:tbl>
              <a:tblPr/>
              <a:tblGrid>
                <a:gridCol w="8136903">
                  <a:extLst>
                    <a:ext uri="{9D8B030D-6E8A-4147-A177-3AD203B41FA5}">
                      <a16:colId xmlns:a16="http://schemas.microsoft.com/office/drawing/2014/main" val="20000"/>
                    </a:ext>
                  </a:extLst>
                </a:gridCol>
                <a:gridCol w="473948">
                  <a:extLst>
                    <a:ext uri="{9D8B030D-6E8A-4147-A177-3AD203B41FA5}">
                      <a16:colId xmlns:a16="http://schemas.microsoft.com/office/drawing/2014/main" val="20001"/>
                    </a:ext>
                  </a:extLst>
                </a:gridCol>
                <a:gridCol w="102116">
                  <a:extLst>
                    <a:ext uri="{9D8B030D-6E8A-4147-A177-3AD203B41FA5}">
                      <a16:colId xmlns:a16="http://schemas.microsoft.com/office/drawing/2014/main" val="20002"/>
                    </a:ext>
                  </a:extLst>
                </a:gridCol>
              </a:tblGrid>
              <a:tr h="195604">
                <a:tc gridSpan="3">
                  <a:txBody>
                    <a:bodyPr/>
                    <a:lstStyle/>
                    <a:p>
                      <a:endParaRPr lang="ru-RU" sz="1200" dirty="0"/>
                    </a:p>
                  </a:txBody>
                  <a:tcPr marL="21807" marR="218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348197">
                <a:tc>
                  <a:txBody>
                    <a:bodyPr/>
                    <a:lstStyle/>
                    <a:p>
                      <a:pPr>
                        <a:lnSpc>
                          <a:spcPct val="115000"/>
                        </a:lnSpc>
                        <a:spcAft>
                          <a:spcPts val="0"/>
                        </a:spcAft>
                      </a:pPr>
                      <a:r>
                        <a:rPr lang="ru-RU" sz="1200" dirty="0">
                          <a:solidFill>
                            <a:srgbClr val="000000"/>
                          </a:solidFill>
                          <a:effectLst/>
                          <a:latin typeface="Times New Roman"/>
                          <a:ea typeface="Calibri"/>
                          <a:cs typeface="Times New Roman"/>
                        </a:rPr>
                        <a:t> a </a:t>
                      </a:r>
                      <a:r>
                        <a:rPr lang="ru-RU" sz="1400" dirty="0">
                          <a:solidFill>
                            <a:srgbClr val="000000"/>
                          </a:solidFill>
                          <a:effectLst/>
                          <a:latin typeface="Times New Roman"/>
                          <a:ea typeface="Calibri"/>
                          <a:cs typeface="Times New Roman"/>
                        </a:rPr>
                        <a:t>Вследствие отсутствия больших серий исследований, </a:t>
                      </a:r>
                      <a:r>
                        <a:rPr lang="ru-RU" sz="1400" dirty="0" smtClean="0">
                          <a:solidFill>
                            <a:srgbClr val="000000"/>
                          </a:solidFill>
                          <a:effectLst/>
                          <a:latin typeface="Times New Roman"/>
                          <a:ea typeface="Calibri"/>
                          <a:cs typeface="Times New Roman"/>
                        </a:rPr>
                        <a:t> оптимальная </a:t>
                      </a:r>
                      <a:r>
                        <a:rPr lang="ru-RU" sz="1400" dirty="0">
                          <a:solidFill>
                            <a:srgbClr val="000000"/>
                          </a:solidFill>
                          <a:effectLst/>
                          <a:latin typeface="Times New Roman"/>
                          <a:ea typeface="Calibri"/>
                          <a:cs typeface="Times New Roman"/>
                        </a:rPr>
                        <a:t>продолжительность лечения ИЭ, вызванного этими возбудителями не известна. Представленные сроки лечения основаны на отдельных клинических докладах. Рекомендована консультация инфекциониста.</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b Дополнительное назначение стрептомицина (15 мг/кг/24 часа в 2 дозах) в течение первой недели является дополнительным.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c </a:t>
                      </a:r>
                      <a:r>
                        <a:rPr lang="ru-RU" sz="1400" dirty="0" err="1">
                          <a:solidFill>
                            <a:srgbClr val="000000"/>
                          </a:solidFill>
                          <a:effectLst/>
                          <a:latin typeface="Times New Roman"/>
                          <a:ea typeface="Calibri"/>
                          <a:cs typeface="Times New Roman"/>
                        </a:rPr>
                        <a:t>Доксициклин</a:t>
                      </a:r>
                      <a:r>
                        <a:rPr lang="ru-RU" sz="1400" dirty="0">
                          <a:solidFill>
                            <a:srgbClr val="000000"/>
                          </a:solidFill>
                          <a:effectLst/>
                          <a:latin typeface="Times New Roman"/>
                          <a:ea typeface="Calibri"/>
                          <a:cs typeface="Times New Roman"/>
                        </a:rPr>
                        <a:t> плюс </a:t>
                      </a:r>
                      <a:r>
                        <a:rPr lang="ru-RU" sz="1400" dirty="0" err="1">
                          <a:solidFill>
                            <a:srgbClr val="000000"/>
                          </a:solidFill>
                          <a:effectLst/>
                          <a:latin typeface="Times New Roman"/>
                          <a:ea typeface="Calibri"/>
                          <a:cs typeface="Times New Roman"/>
                        </a:rPr>
                        <a:t>гидроксихлорохин</a:t>
                      </a:r>
                      <a:r>
                        <a:rPr lang="ru-RU" sz="1400" dirty="0">
                          <a:solidFill>
                            <a:srgbClr val="000000"/>
                          </a:solidFill>
                          <a:effectLst/>
                          <a:latin typeface="Times New Roman"/>
                          <a:ea typeface="Calibri"/>
                          <a:cs typeface="Times New Roman"/>
                        </a:rPr>
                        <a:t> (с контролем сывороточной концентрации </a:t>
                      </a:r>
                      <a:r>
                        <a:rPr lang="ru-RU" sz="1400" dirty="0" err="1">
                          <a:solidFill>
                            <a:srgbClr val="000000"/>
                          </a:solidFill>
                          <a:effectLst/>
                          <a:latin typeface="Times New Roman"/>
                          <a:ea typeface="Calibri"/>
                          <a:cs typeface="Times New Roman"/>
                        </a:rPr>
                        <a:t>гидроксихлорохина</a:t>
                      </a:r>
                      <a:r>
                        <a:rPr lang="ru-RU" sz="1400" dirty="0">
                          <a:solidFill>
                            <a:srgbClr val="000000"/>
                          </a:solidFill>
                          <a:effectLst/>
                          <a:latin typeface="Times New Roman"/>
                          <a:ea typeface="Calibri"/>
                          <a:cs typeface="Times New Roman"/>
                        </a:rPr>
                        <a:t>) по эффективности превосходит один </a:t>
                      </a:r>
                      <a:r>
                        <a:rPr lang="ru-RU" sz="1400" dirty="0" err="1">
                          <a:solidFill>
                            <a:srgbClr val="000000"/>
                          </a:solidFill>
                          <a:effectLst/>
                          <a:latin typeface="Times New Roman"/>
                          <a:ea typeface="Calibri"/>
                          <a:cs typeface="Times New Roman"/>
                        </a:rPr>
                        <a:t>доксициклин</a:t>
                      </a:r>
                      <a:r>
                        <a:rPr lang="ru-RU" sz="1400" dirty="0">
                          <a:solidFill>
                            <a:srgbClr val="000000"/>
                          </a:solidFill>
                          <a:effectLst/>
                          <a:latin typeface="Times New Roman"/>
                          <a:ea typeface="Calibri"/>
                          <a:cs typeface="Times New Roman"/>
                        </a:rPr>
                        <a:t>.</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err="1">
                          <a:solidFill>
                            <a:srgbClr val="000000"/>
                          </a:solidFill>
                          <a:effectLst/>
                          <a:latin typeface="Times New Roman"/>
                          <a:ea typeface="Calibri"/>
                          <a:cs typeface="Times New Roman"/>
                        </a:rPr>
                        <a:t>dНесколько</a:t>
                      </a:r>
                      <a:r>
                        <a:rPr lang="ru-RU" sz="1400" dirty="0">
                          <a:solidFill>
                            <a:srgbClr val="000000"/>
                          </a:solidFill>
                          <a:effectLst/>
                          <a:latin typeface="Times New Roman"/>
                          <a:ea typeface="Calibri"/>
                          <a:cs typeface="Times New Roman"/>
                        </a:rPr>
                        <a:t> схем лечения были зарегистрированы, в том числе </a:t>
                      </a:r>
                      <a:r>
                        <a:rPr lang="ru-RU" sz="1400" dirty="0" err="1">
                          <a:solidFill>
                            <a:srgbClr val="000000"/>
                          </a:solidFill>
                          <a:effectLst/>
                          <a:latin typeface="Times New Roman"/>
                          <a:ea typeface="Calibri"/>
                          <a:cs typeface="Times New Roman"/>
                        </a:rPr>
                        <a:t>аминопенициллинами</a:t>
                      </a:r>
                      <a:r>
                        <a:rPr lang="ru-RU" sz="1400" dirty="0">
                          <a:solidFill>
                            <a:srgbClr val="000000"/>
                          </a:solidFill>
                          <a:effectLst/>
                          <a:latin typeface="Times New Roman"/>
                          <a:ea typeface="Calibri"/>
                          <a:cs typeface="Times New Roman"/>
                        </a:rPr>
                        <a:t> (ампициллин или амоксициллин, 12 г / 24 ч в/в) или цефалоспоринами (</a:t>
                      </a:r>
                      <a:r>
                        <a:rPr lang="ru-RU" sz="1400" dirty="0" err="1">
                          <a:solidFill>
                            <a:srgbClr val="000000"/>
                          </a:solidFill>
                          <a:effectLst/>
                          <a:latin typeface="Times New Roman"/>
                          <a:ea typeface="Calibri"/>
                          <a:cs typeface="Times New Roman"/>
                        </a:rPr>
                        <a:t>цефтриаксон</a:t>
                      </a:r>
                      <a:r>
                        <a:rPr lang="ru-RU" sz="1400" dirty="0">
                          <a:solidFill>
                            <a:srgbClr val="000000"/>
                          </a:solidFill>
                          <a:effectLst/>
                          <a:latin typeface="Times New Roman"/>
                          <a:ea typeface="Calibri"/>
                          <a:cs typeface="Times New Roman"/>
                        </a:rPr>
                        <a:t>, 2 г / 24 ч в/в) в сочетании с </a:t>
                      </a:r>
                      <a:r>
                        <a:rPr lang="ru-RU" sz="1400" dirty="0" err="1">
                          <a:solidFill>
                            <a:srgbClr val="000000"/>
                          </a:solidFill>
                          <a:effectLst/>
                          <a:latin typeface="Times New Roman"/>
                          <a:ea typeface="Calibri"/>
                          <a:cs typeface="Times New Roman"/>
                        </a:rPr>
                        <a:t>аминогликозидами</a:t>
                      </a:r>
                      <a:r>
                        <a:rPr lang="ru-RU" sz="1400" dirty="0">
                          <a:solidFill>
                            <a:srgbClr val="000000"/>
                          </a:solidFill>
                          <a:effectLst/>
                          <a:latin typeface="Times New Roman"/>
                          <a:ea typeface="Calibri"/>
                          <a:cs typeface="Times New Roman"/>
                        </a:rPr>
                        <a:t> (гентамицин или </a:t>
                      </a:r>
                      <a:r>
                        <a:rPr lang="ru-RU" sz="1400" dirty="0" err="1">
                          <a:solidFill>
                            <a:srgbClr val="000000"/>
                          </a:solidFill>
                          <a:effectLst/>
                          <a:latin typeface="Times New Roman"/>
                          <a:ea typeface="Calibri"/>
                          <a:cs typeface="Times New Roman"/>
                        </a:rPr>
                        <a:t>нетилмицин</a:t>
                      </a:r>
                      <a:r>
                        <a:rPr lang="ru-RU" sz="1400" dirty="0">
                          <a:solidFill>
                            <a:srgbClr val="000000"/>
                          </a:solidFill>
                          <a:effectLst/>
                          <a:latin typeface="Times New Roman"/>
                          <a:ea typeface="Calibri"/>
                          <a:cs typeface="Times New Roman"/>
                        </a:rPr>
                        <a:t>). Дозировки, как для стрептококковой и энтерококков ИЭ (</a:t>
                      </a:r>
                      <a:r>
                        <a:rPr lang="ru-RU" sz="1400" dirty="0" err="1">
                          <a:solidFill>
                            <a:srgbClr val="000000"/>
                          </a:solidFill>
                          <a:effectLst/>
                          <a:latin typeface="Times New Roman"/>
                          <a:ea typeface="Calibri"/>
                          <a:cs typeface="Times New Roman"/>
                        </a:rPr>
                        <a:t>табл</a:t>
                      </a:r>
                      <a:r>
                        <a:rPr lang="ru-RU" sz="1400" dirty="0">
                          <a:solidFill>
                            <a:srgbClr val="000000"/>
                          </a:solidFill>
                          <a:effectLst/>
                          <a:latin typeface="Times New Roman"/>
                          <a:ea typeface="Calibri"/>
                          <a:cs typeface="Times New Roman"/>
                        </a:rPr>
                        <a:t> 16 и 18).</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E Новые </a:t>
                      </a:r>
                      <a:r>
                        <a:rPr lang="ru-RU" sz="1400" dirty="0" err="1">
                          <a:solidFill>
                            <a:srgbClr val="000000"/>
                          </a:solidFill>
                          <a:effectLst/>
                          <a:latin typeface="Times New Roman"/>
                          <a:ea typeface="Calibri"/>
                          <a:cs typeface="Times New Roman"/>
                        </a:rPr>
                        <a:t>фторхинолоны</a:t>
                      </a:r>
                      <a:r>
                        <a:rPr lang="ru-RU" sz="1400" dirty="0">
                          <a:solidFill>
                            <a:srgbClr val="000000"/>
                          </a:solidFill>
                          <a:effectLst/>
                          <a:latin typeface="Times New Roman"/>
                          <a:ea typeface="Calibri"/>
                          <a:cs typeface="Times New Roman"/>
                        </a:rPr>
                        <a:t> (</a:t>
                      </a:r>
                      <a:r>
                        <a:rPr lang="ru-RU" sz="1400" dirty="0" err="1">
                          <a:solidFill>
                            <a:srgbClr val="000000"/>
                          </a:solidFill>
                          <a:effectLst/>
                          <a:latin typeface="Times New Roman"/>
                          <a:ea typeface="Calibri"/>
                          <a:cs typeface="Times New Roman"/>
                        </a:rPr>
                        <a:t>левофлоксацин</a:t>
                      </a:r>
                      <a:r>
                        <a:rPr lang="ru-RU" sz="1400" dirty="0">
                          <a:solidFill>
                            <a:srgbClr val="000000"/>
                          </a:solidFill>
                          <a:effectLst/>
                          <a:latin typeface="Times New Roman"/>
                          <a:ea typeface="Calibri"/>
                          <a:cs typeface="Times New Roman"/>
                        </a:rPr>
                        <a:t>, </a:t>
                      </a:r>
                      <a:r>
                        <a:rPr lang="ru-RU" sz="1400" dirty="0" err="1">
                          <a:solidFill>
                            <a:srgbClr val="000000"/>
                          </a:solidFill>
                          <a:effectLst/>
                          <a:latin typeface="Times New Roman"/>
                          <a:ea typeface="Calibri"/>
                          <a:cs typeface="Times New Roman"/>
                        </a:rPr>
                        <a:t>моксифлоксацин</a:t>
                      </a:r>
                      <a:r>
                        <a:rPr lang="ru-RU" sz="1400" dirty="0">
                          <a:solidFill>
                            <a:srgbClr val="000000"/>
                          </a:solidFill>
                          <a:effectLst/>
                          <a:latin typeface="Times New Roman"/>
                          <a:ea typeface="Calibri"/>
                          <a:cs typeface="Times New Roman"/>
                        </a:rPr>
                        <a:t>) являются более мощным, чем </a:t>
                      </a:r>
                      <a:r>
                        <a:rPr lang="ru-RU" sz="1400" dirty="0" err="1">
                          <a:solidFill>
                            <a:srgbClr val="000000"/>
                          </a:solidFill>
                          <a:effectLst/>
                          <a:latin typeface="Times New Roman"/>
                          <a:ea typeface="Calibri"/>
                          <a:cs typeface="Times New Roman"/>
                        </a:rPr>
                        <a:t>ципрофлоксацин</a:t>
                      </a:r>
                      <a:r>
                        <a:rPr lang="ru-RU" sz="1400" dirty="0">
                          <a:solidFill>
                            <a:srgbClr val="000000"/>
                          </a:solidFill>
                          <a:effectLst/>
                          <a:latin typeface="Times New Roman"/>
                          <a:ea typeface="Calibri"/>
                          <a:cs typeface="Times New Roman"/>
                        </a:rPr>
                        <a:t> против внутриклеточных патогенов, таких как </a:t>
                      </a:r>
                      <a:r>
                        <a:rPr lang="ru-RU" sz="1400" dirty="0" err="1">
                          <a:solidFill>
                            <a:srgbClr val="000000"/>
                          </a:solidFill>
                          <a:effectLst/>
                          <a:latin typeface="Times New Roman"/>
                          <a:ea typeface="Calibri"/>
                          <a:cs typeface="Times New Roman"/>
                        </a:rPr>
                        <a:t>Mycoplasma</a:t>
                      </a:r>
                      <a:r>
                        <a:rPr lang="ru-RU" sz="1400" dirty="0">
                          <a:solidFill>
                            <a:srgbClr val="000000"/>
                          </a:solidFill>
                          <a:effectLst/>
                          <a:latin typeface="Times New Roman"/>
                          <a:ea typeface="Calibri"/>
                          <a:cs typeface="Times New Roman"/>
                        </a:rPr>
                        <a:t> SPP., </a:t>
                      </a:r>
                      <a:r>
                        <a:rPr lang="ru-RU" sz="1400" dirty="0" err="1">
                          <a:solidFill>
                            <a:srgbClr val="000000"/>
                          </a:solidFill>
                          <a:effectLst/>
                          <a:latin typeface="Times New Roman"/>
                          <a:ea typeface="Calibri"/>
                          <a:cs typeface="Times New Roman"/>
                        </a:rPr>
                        <a:t>Legionella</a:t>
                      </a:r>
                      <a:r>
                        <a:rPr lang="ru-RU" sz="1400" dirty="0">
                          <a:solidFill>
                            <a:srgbClr val="000000"/>
                          </a:solidFill>
                          <a:effectLst/>
                          <a:latin typeface="Times New Roman"/>
                          <a:ea typeface="Calibri"/>
                          <a:cs typeface="Times New Roman"/>
                        </a:rPr>
                        <a:t> SPP., и хламидии SPP.</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F лечение ИЭ </a:t>
                      </a:r>
                      <a:r>
                        <a:rPr lang="ru-RU" sz="1400" dirty="0" err="1">
                          <a:solidFill>
                            <a:srgbClr val="000000"/>
                          </a:solidFill>
                          <a:effectLst/>
                          <a:latin typeface="Times New Roman"/>
                          <a:ea typeface="Calibri"/>
                          <a:cs typeface="Times New Roman"/>
                        </a:rPr>
                        <a:t>Уиппла</a:t>
                      </a:r>
                      <a:r>
                        <a:rPr lang="ru-RU" sz="1400" dirty="0">
                          <a:solidFill>
                            <a:srgbClr val="000000"/>
                          </a:solidFill>
                          <a:effectLst/>
                          <a:latin typeface="Times New Roman"/>
                          <a:ea typeface="Calibri"/>
                          <a:cs typeface="Times New Roman"/>
                        </a:rPr>
                        <a:t> остается весьма эмпирическим. В случае вовлечение центральной нервной системы, </a:t>
                      </a:r>
                      <a:r>
                        <a:rPr lang="ru-RU" sz="1400" dirty="0" err="1">
                          <a:solidFill>
                            <a:srgbClr val="000000"/>
                          </a:solidFill>
                          <a:effectLst/>
                          <a:latin typeface="Times New Roman"/>
                          <a:ea typeface="Calibri"/>
                          <a:cs typeface="Times New Roman"/>
                        </a:rPr>
                        <a:t>сульфадиазин</a:t>
                      </a:r>
                      <a:r>
                        <a:rPr lang="ru-RU" sz="1400" dirty="0">
                          <a:solidFill>
                            <a:srgbClr val="000000"/>
                          </a:solidFill>
                          <a:effectLst/>
                          <a:latin typeface="Times New Roman"/>
                          <a:ea typeface="Calibri"/>
                          <a:cs typeface="Times New Roman"/>
                        </a:rPr>
                        <a:t> 1,5 г / ч перорально 6 должны быть добавлены к </a:t>
                      </a:r>
                      <a:r>
                        <a:rPr lang="ru-RU" sz="1400" dirty="0" err="1">
                          <a:solidFill>
                            <a:srgbClr val="000000"/>
                          </a:solidFill>
                          <a:effectLst/>
                          <a:latin typeface="Times New Roman"/>
                          <a:ea typeface="Calibri"/>
                          <a:cs typeface="Times New Roman"/>
                        </a:rPr>
                        <a:t>доксициклину</a:t>
                      </a:r>
                      <a:r>
                        <a:rPr lang="ru-RU" sz="1400" dirty="0">
                          <a:solidFill>
                            <a:srgbClr val="000000"/>
                          </a:solidFill>
                          <a:effectLst/>
                          <a:latin typeface="Times New Roman"/>
                          <a:ea typeface="Calibri"/>
                          <a:cs typeface="Times New Roman"/>
                        </a:rPr>
                        <a:t>. Альтернативная терапия  - </a:t>
                      </a:r>
                      <a:r>
                        <a:rPr lang="ru-RU" sz="1400" dirty="0" err="1">
                          <a:solidFill>
                            <a:srgbClr val="000000"/>
                          </a:solidFill>
                          <a:effectLst/>
                          <a:latin typeface="Times New Roman"/>
                          <a:ea typeface="Calibri"/>
                          <a:cs typeface="Times New Roman"/>
                        </a:rPr>
                        <a:t>цефтриаксон</a:t>
                      </a:r>
                      <a:r>
                        <a:rPr lang="ru-RU" sz="1400" dirty="0">
                          <a:solidFill>
                            <a:srgbClr val="000000"/>
                          </a:solidFill>
                          <a:effectLst/>
                          <a:latin typeface="Times New Roman"/>
                          <a:ea typeface="Calibri"/>
                          <a:cs typeface="Times New Roman"/>
                        </a:rPr>
                        <a:t> (2 г / 24 ч в/в) в течение 2-4 недель или пенициллина G (2млн </a:t>
                      </a:r>
                      <a:r>
                        <a:rPr lang="ru-RU" sz="1400" dirty="0" err="1">
                          <a:solidFill>
                            <a:srgbClr val="000000"/>
                          </a:solidFill>
                          <a:effectLst/>
                          <a:latin typeface="Times New Roman"/>
                          <a:ea typeface="Calibri"/>
                          <a:cs typeface="Times New Roman"/>
                        </a:rPr>
                        <a:t>ед</a:t>
                      </a:r>
                      <a:r>
                        <a:rPr lang="ru-RU" sz="1400" dirty="0">
                          <a:solidFill>
                            <a:srgbClr val="000000"/>
                          </a:solidFill>
                          <a:effectLst/>
                          <a:latin typeface="Times New Roman"/>
                          <a:ea typeface="Calibri"/>
                          <a:cs typeface="Times New Roman"/>
                        </a:rPr>
                        <a:t> / 4 ч) и стрептомицин (1 г / 24 ч)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течение 2-4 недель с </a:t>
                      </a:r>
                      <a:r>
                        <a:rPr lang="ru-RU" sz="1400" dirty="0" err="1">
                          <a:solidFill>
                            <a:srgbClr val="000000"/>
                          </a:solidFill>
                          <a:effectLst/>
                          <a:latin typeface="Times New Roman"/>
                          <a:ea typeface="Calibri"/>
                          <a:cs typeface="Times New Roman"/>
                        </a:rPr>
                        <a:t>оследующим</a:t>
                      </a:r>
                      <a:r>
                        <a:rPr lang="ru-RU" sz="1400" dirty="0">
                          <a:solidFill>
                            <a:srgbClr val="000000"/>
                          </a:solidFill>
                          <a:effectLst/>
                          <a:latin typeface="Times New Roman"/>
                          <a:ea typeface="Calibri"/>
                          <a:cs typeface="Times New Roman"/>
                        </a:rPr>
                        <a:t> </a:t>
                      </a:r>
                      <a:r>
                        <a:rPr lang="ru-RU" sz="1400" dirty="0" err="1">
                          <a:solidFill>
                            <a:srgbClr val="000000"/>
                          </a:solidFill>
                          <a:effectLst/>
                          <a:latin typeface="Times New Roman"/>
                          <a:ea typeface="Calibri"/>
                          <a:cs typeface="Times New Roman"/>
                        </a:rPr>
                        <a:t>котримоксазолом</a:t>
                      </a:r>
                      <a:r>
                        <a:rPr lang="ru-RU" sz="1400" dirty="0">
                          <a:solidFill>
                            <a:srgbClr val="000000"/>
                          </a:solidFill>
                          <a:effectLst/>
                          <a:latin typeface="Times New Roman"/>
                          <a:ea typeface="Calibri"/>
                          <a:cs typeface="Times New Roman"/>
                        </a:rPr>
                        <a:t> (800 мг / 12 ч) перорально.</a:t>
                      </a:r>
                      <a:endParaRPr lang="ru-RU" sz="1400" dirty="0">
                        <a:effectLst/>
                        <a:latin typeface="Calibri"/>
                        <a:ea typeface="Calibri"/>
                        <a:cs typeface="Times New Roman"/>
                      </a:endParaRPr>
                    </a:p>
                    <a:p>
                      <a:pPr>
                        <a:lnSpc>
                          <a:spcPct val="115000"/>
                        </a:lnSpc>
                        <a:spcAft>
                          <a:spcPts val="0"/>
                        </a:spcAft>
                      </a:pPr>
                      <a:r>
                        <a:rPr lang="ru-RU" sz="1400" dirty="0" err="1">
                          <a:solidFill>
                            <a:srgbClr val="000000"/>
                          </a:solidFill>
                          <a:effectLst/>
                          <a:latin typeface="Times New Roman"/>
                          <a:ea typeface="Calibri"/>
                          <a:cs typeface="Times New Roman"/>
                        </a:rPr>
                        <a:t>Триметоприм</a:t>
                      </a:r>
                      <a:r>
                        <a:rPr lang="ru-RU" sz="1400" dirty="0">
                          <a:solidFill>
                            <a:srgbClr val="000000"/>
                          </a:solidFill>
                          <a:effectLst/>
                          <a:latin typeface="Times New Roman"/>
                          <a:ea typeface="Calibri"/>
                          <a:cs typeface="Times New Roman"/>
                        </a:rPr>
                        <a:t> не активен в отношении Т. </a:t>
                      </a:r>
                      <a:r>
                        <a:rPr lang="ru-RU" sz="1400" dirty="0" err="1">
                          <a:solidFill>
                            <a:srgbClr val="000000"/>
                          </a:solidFill>
                          <a:effectLst/>
                          <a:latin typeface="Times New Roman"/>
                          <a:ea typeface="Calibri"/>
                          <a:cs typeface="Times New Roman"/>
                        </a:rPr>
                        <a:t>whipplei</a:t>
                      </a:r>
                      <a:r>
                        <a:rPr lang="ru-RU" sz="1400" dirty="0">
                          <a:solidFill>
                            <a:srgbClr val="000000"/>
                          </a:solidFill>
                          <a:effectLst/>
                          <a:latin typeface="Times New Roman"/>
                          <a:ea typeface="Calibri"/>
                          <a:cs typeface="Times New Roman"/>
                        </a:rPr>
                        <a:t>. Успехи были зарегистрированы при длительной терапии (более 1 года).</a:t>
                      </a:r>
                      <a:endParaRPr lang="ru-RU" sz="1400" dirty="0">
                        <a:effectLst/>
                        <a:latin typeface="Calibri"/>
                        <a:ea typeface="Calibri"/>
                        <a:cs typeface="Times New Roman"/>
                      </a:endParaRPr>
                    </a:p>
                  </a:txBody>
                  <a:tcPr marL="21807" marR="2180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ru-RU" sz="1200" dirty="0"/>
                    </a:p>
                  </a:txBody>
                  <a:tcPr marL="29075" marR="29075" marT="14538" marB="14538">
                    <a:lnL>
                      <a:noFill/>
                    </a:lnL>
                    <a:lnT w="12700" cap="flat" cmpd="sng" algn="ctr">
                      <a:solidFill>
                        <a:srgbClr val="000000"/>
                      </a:solidFill>
                      <a:prstDash val="solid"/>
                      <a:round/>
                      <a:headEnd type="none" w="med" len="med"/>
                      <a:tailEnd type="none" w="med" len="med"/>
                    </a:lnT>
                  </a:tcPr>
                </a:tc>
                <a:tc>
                  <a:txBody>
                    <a:bodyPr/>
                    <a:lstStyle/>
                    <a:p>
                      <a:endParaRPr lang="ru-RU" sz="1200" dirty="0"/>
                    </a:p>
                  </a:txBody>
                  <a:tcPr marL="29075" marR="29075" marT="14538" marB="14538">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170245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487787301"/>
              </p:ext>
            </p:extLst>
          </p:nvPr>
        </p:nvGraphicFramePr>
        <p:xfrm>
          <a:off x="683569" y="1484784"/>
          <a:ext cx="7920878" cy="5130162"/>
        </p:xfrm>
        <a:graphic>
          <a:graphicData uri="http://schemas.openxmlformats.org/drawingml/2006/table">
            <a:tbl>
              <a:tblPr firstRow="1" firstCol="1" bandRow="1"/>
              <a:tblGrid>
                <a:gridCol w="1584010">
                  <a:extLst>
                    <a:ext uri="{9D8B030D-6E8A-4147-A177-3AD203B41FA5}">
                      <a16:colId xmlns:a16="http://schemas.microsoft.com/office/drawing/2014/main" val="20000"/>
                    </a:ext>
                  </a:extLst>
                </a:gridCol>
                <a:gridCol w="1584010">
                  <a:extLst>
                    <a:ext uri="{9D8B030D-6E8A-4147-A177-3AD203B41FA5}">
                      <a16:colId xmlns:a16="http://schemas.microsoft.com/office/drawing/2014/main" val="20001"/>
                    </a:ext>
                  </a:extLst>
                </a:gridCol>
                <a:gridCol w="1584010">
                  <a:extLst>
                    <a:ext uri="{9D8B030D-6E8A-4147-A177-3AD203B41FA5}">
                      <a16:colId xmlns:a16="http://schemas.microsoft.com/office/drawing/2014/main" val="20002"/>
                    </a:ext>
                  </a:extLst>
                </a:gridCol>
                <a:gridCol w="1584010">
                  <a:extLst>
                    <a:ext uri="{9D8B030D-6E8A-4147-A177-3AD203B41FA5}">
                      <a16:colId xmlns:a16="http://schemas.microsoft.com/office/drawing/2014/main" val="20003"/>
                    </a:ext>
                  </a:extLst>
                </a:gridCol>
                <a:gridCol w="1584838">
                  <a:extLst>
                    <a:ext uri="{9D8B030D-6E8A-4147-A177-3AD203B41FA5}">
                      <a16:colId xmlns:a16="http://schemas.microsoft.com/office/drawing/2014/main" val="20004"/>
                    </a:ext>
                  </a:extLst>
                </a:gridCol>
              </a:tblGrid>
              <a:tr h="222882">
                <a:tc>
                  <a:txBody>
                    <a:bodyPr/>
                    <a:lstStyle/>
                    <a:p>
                      <a:pPr>
                        <a:lnSpc>
                          <a:spcPct val="115000"/>
                        </a:lnSpc>
                        <a:spcAft>
                          <a:spcPts val="0"/>
                        </a:spcAft>
                      </a:pPr>
                      <a:r>
                        <a:rPr lang="ru-RU" sz="1150"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5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5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5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5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5764">
                <a:tc>
                  <a:txBody>
                    <a:bodyPr/>
                    <a:lstStyle/>
                    <a:p>
                      <a:pPr>
                        <a:lnSpc>
                          <a:spcPct val="115000"/>
                        </a:lnSpc>
                        <a:spcAft>
                          <a:spcPts val="0"/>
                        </a:spcAft>
                      </a:pPr>
                      <a:r>
                        <a:rPr lang="ru-RU" sz="1400" b="1" dirty="0">
                          <a:solidFill>
                            <a:srgbClr val="000000"/>
                          </a:solidFill>
                          <a:effectLst/>
                          <a:latin typeface="Times New Roman"/>
                          <a:ea typeface="Calibri"/>
                          <a:cs typeface="Times New Roman"/>
                        </a:rPr>
                        <a:t>Антибиотик</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Дозы и способ введения</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класс</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уровень</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Комментарии</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5764">
                <a:tc gridSpan="5">
                  <a:txBody>
                    <a:bodyPr/>
                    <a:lstStyle/>
                    <a:p>
                      <a:pPr>
                        <a:lnSpc>
                          <a:spcPct val="115000"/>
                        </a:lnSpc>
                        <a:spcAft>
                          <a:spcPts val="0"/>
                        </a:spcAft>
                      </a:pPr>
                      <a:r>
                        <a:rPr lang="ru-RU" sz="1400" dirty="0">
                          <a:solidFill>
                            <a:srgbClr val="000000"/>
                          </a:solidFill>
                          <a:effectLst/>
                          <a:latin typeface="Times New Roman"/>
                          <a:ea typeface="Calibri"/>
                          <a:cs typeface="Times New Roman"/>
                        </a:rPr>
                        <a:t>Внебольничный ИЭ </a:t>
                      </a:r>
                      <a:r>
                        <a:rPr lang="ru-RU" sz="1400" dirty="0" err="1">
                          <a:solidFill>
                            <a:srgbClr val="000000"/>
                          </a:solidFill>
                          <a:effectLst/>
                          <a:latin typeface="Times New Roman"/>
                          <a:ea typeface="Calibri"/>
                          <a:cs typeface="Times New Roman"/>
                        </a:rPr>
                        <a:t>нативного</a:t>
                      </a:r>
                      <a:r>
                        <a:rPr lang="ru-RU" sz="1400" dirty="0">
                          <a:solidFill>
                            <a:srgbClr val="000000"/>
                          </a:solidFill>
                          <a:effectLst/>
                          <a:latin typeface="Times New Roman"/>
                          <a:ea typeface="Calibri"/>
                          <a:cs typeface="Times New Roman"/>
                        </a:rPr>
                        <a:t> клапана или поздний ИЭ искусственного клапана (≥12 месяцев после операции)</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2005937">
                <a:tc>
                  <a:txBody>
                    <a:bodyPr/>
                    <a:lstStyle/>
                    <a:p>
                      <a:pPr>
                        <a:lnSpc>
                          <a:spcPct val="115000"/>
                        </a:lnSpc>
                        <a:spcAft>
                          <a:spcPts val="0"/>
                        </a:spcAft>
                      </a:pPr>
                      <a:r>
                        <a:rPr lang="ru-RU" sz="1400" dirty="0">
                          <a:solidFill>
                            <a:srgbClr val="000000"/>
                          </a:solidFill>
                          <a:effectLst/>
                          <a:latin typeface="Times New Roman"/>
                          <a:ea typeface="Calibri"/>
                          <a:cs typeface="Times New Roman"/>
                        </a:rPr>
                        <a:t>Ампициллин</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err="1">
                          <a:solidFill>
                            <a:srgbClr val="000000"/>
                          </a:solidFill>
                          <a:effectLst/>
                          <a:latin typeface="Times New Roman"/>
                          <a:ea typeface="Calibri"/>
                          <a:cs typeface="Times New Roman"/>
                        </a:rPr>
                        <a:t>Флу</a:t>
                      </a:r>
                      <a:r>
                        <a:rPr lang="ru-RU" sz="1400" dirty="0">
                          <a:solidFill>
                            <a:srgbClr val="000000"/>
                          </a:solidFill>
                          <a:effectLst/>
                          <a:latin typeface="Times New Roman"/>
                          <a:ea typeface="Calibri"/>
                          <a:cs typeface="Times New Roman"/>
                        </a:rPr>
                        <a:t>(</a:t>
                      </a:r>
                      <a:r>
                        <a:rPr lang="ru-RU" sz="1400" dirty="0" err="1">
                          <a:solidFill>
                            <a:srgbClr val="000000"/>
                          </a:solidFill>
                          <a:effectLst/>
                          <a:latin typeface="Times New Roman"/>
                          <a:ea typeface="Calibri"/>
                          <a:cs typeface="Times New Roman"/>
                        </a:rPr>
                        <a:t>клоксацин</a:t>
                      </a:r>
                      <a:r>
                        <a:rPr lang="ru-RU" sz="1400" dirty="0">
                          <a:solidFill>
                            <a:srgbClr val="000000"/>
                          </a:solidFill>
                          <a:effectLst/>
                          <a:latin typeface="Times New Roman"/>
                          <a:ea typeface="Calibri"/>
                          <a:cs typeface="Times New Roman"/>
                        </a:rPr>
                        <a:t>) или оксациллин с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Гентамицином </a:t>
                      </a:r>
                      <a:r>
                        <a:rPr lang="en-US" sz="1400" baseline="30000" dirty="0">
                          <a:solidFill>
                            <a:srgbClr val="000000"/>
                          </a:solidFill>
                          <a:effectLst/>
                          <a:latin typeface="Times New Roman"/>
                          <a:ea typeface="Calibri"/>
                          <a:cs typeface="Times New Roman"/>
                        </a:rPr>
                        <a:t>d</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12 г/день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4-6 дозах</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12 г/день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4-6 дозах</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3 мг/кг/день в/в или в/м в 1 дозе</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Calibri"/>
                          <a:cs typeface="Times New Roman"/>
                        </a:rPr>
                        <a:t>IIa</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solidFill>
                            <a:srgbClr val="000000"/>
                          </a:solidFill>
                          <a:effectLst/>
                          <a:latin typeface="Times New Roman"/>
                          <a:ea typeface="Calibri"/>
                          <a:cs typeface="Times New Roman"/>
                        </a:rPr>
                        <a:t>C</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Пациенты с культуро-негативным ИЭ должны лечиться с участием специалиста по инфекционным болезням</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60174">
                <a:tc>
                  <a:txBody>
                    <a:bodyPr/>
                    <a:lstStyle/>
                    <a:p>
                      <a:pPr>
                        <a:lnSpc>
                          <a:spcPct val="115000"/>
                        </a:lnSpc>
                        <a:spcAft>
                          <a:spcPts val="0"/>
                        </a:spcAft>
                      </a:pPr>
                      <a:r>
                        <a:rPr lang="ru-RU" sz="1400" dirty="0" err="1">
                          <a:solidFill>
                            <a:srgbClr val="000000"/>
                          </a:solidFill>
                          <a:effectLst/>
                          <a:latin typeface="Times New Roman"/>
                          <a:ea typeface="Calibri"/>
                          <a:cs typeface="Times New Roman"/>
                        </a:rPr>
                        <a:t>Ванкомицин</a:t>
                      </a:r>
                      <a:r>
                        <a:rPr lang="ru-RU" sz="1400" dirty="0">
                          <a:solidFill>
                            <a:srgbClr val="000000"/>
                          </a:solidFill>
                          <a:effectLst/>
                          <a:latin typeface="Times New Roman"/>
                          <a:ea typeface="Calibri"/>
                          <a:cs typeface="Times New Roman"/>
                        </a:rPr>
                        <a:t> </a:t>
                      </a:r>
                      <a:r>
                        <a:rPr lang="en-US" sz="1400" baseline="30000" dirty="0">
                          <a:solidFill>
                            <a:srgbClr val="000000"/>
                          </a:solidFill>
                          <a:effectLst/>
                          <a:latin typeface="Times New Roman"/>
                          <a:ea typeface="Calibri"/>
                          <a:cs typeface="Times New Roman"/>
                        </a:rPr>
                        <a:t>d</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en-US"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Гентамицином</a:t>
                      </a:r>
                      <a:r>
                        <a:rPr lang="en-US" sz="1400" baseline="30000" dirty="0">
                          <a:solidFill>
                            <a:srgbClr val="000000"/>
                          </a:solidFill>
                          <a:effectLst/>
                          <a:latin typeface="Times New Roman"/>
                          <a:ea typeface="Calibri"/>
                          <a:cs typeface="Times New Roman"/>
                        </a:rPr>
                        <a:t> d</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30-60  мг/кг/день в/в в 2 дозах</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3 мг/кг/день в/в или в/м в 1дозе</a:t>
                      </a:r>
                      <a:endParaRPr lang="ru-RU" sz="1400">
                        <a:effectLst/>
                        <a:latin typeface="Calibri"/>
                        <a:ea typeface="Calibri"/>
                        <a:cs typeface="Times New Roman"/>
                      </a:endParaRPr>
                    </a:p>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Calibri"/>
                          <a:cs typeface="Times New Roman"/>
                        </a:rPr>
                        <a:t>IIb</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solidFill>
                            <a:srgbClr val="000000"/>
                          </a:solidFill>
                          <a:effectLst/>
                          <a:latin typeface="Times New Roman"/>
                          <a:ea typeface="Calibri"/>
                          <a:cs typeface="Times New Roman"/>
                        </a:rPr>
                        <a:t>C</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При аллергии на пенициллин</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79512" y="238091"/>
            <a:ext cx="81369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Предложенные антибактериальные режимы при первичном эмпирическом лечении ИЭ  при острых тяжелых пациентов (до идентификации возбудителя)</a:t>
            </a:r>
            <a:r>
              <a:rPr kumimoji="0" lang="en-US" altLang="ru-RU" b="0" i="0" u="none"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a</a:t>
            </a:r>
            <a:endParaRPr kumimoji="0" lang="en-US" altLang="ru-RU"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268615578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996961999"/>
              </p:ext>
            </p:extLst>
          </p:nvPr>
        </p:nvGraphicFramePr>
        <p:xfrm>
          <a:off x="251519" y="260648"/>
          <a:ext cx="8352929" cy="6269784"/>
        </p:xfrm>
        <a:graphic>
          <a:graphicData uri="http://schemas.openxmlformats.org/drawingml/2006/table">
            <a:tbl>
              <a:tblPr firstRow="1" firstCol="1" bandRow="1"/>
              <a:tblGrid>
                <a:gridCol w="1213912">
                  <a:extLst>
                    <a:ext uri="{9D8B030D-6E8A-4147-A177-3AD203B41FA5}">
                      <a16:colId xmlns:a16="http://schemas.microsoft.com/office/drawing/2014/main" val="20000"/>
                    </a:ext>
                  </a:extLst>
                </a:gridCol>
                <a:gridCol w="1213912">
                  <a:extLst>
                    <a:ext uri="{9D8B030D-6E8A-4147-A177-3AD203B41FA5}">
                      <a16:colId xmlns:a16="http://schemas.microsoft.com/office/drawing/2014/main" val="20001"/>
                    </a:ext>
                  </a:extLst>
                </a:gridCol>
                <a:gridCol w="1213912">
                  <a:extLst>
                    <a:ext uri="{9D8B030D-6E8A-4147-A177-3AD203B41FA5}">
                      <a16:colId xmlns:a16="http://schemas.microsoft.com/office/drawing/2014/main" val="20002"/>
                    </a:ext>
                  </a:extLst>
                </a:gridCol>
                <a:gridCol w="1213912">
                  <a:extLst>
                    <a:ext uri="{9D8B030D-6E8A-4147-A177-3AD203B41FA5}">
                      <a16:colId xmlns:a16="http://schemas.microsoft.com/office/drawing/2014/main" val="20003"/>
                    </a:ext>
                  </a:extLst>
                </a:gridCol>
                <a:gridCol w="3497281">
                  <a:extLst>
                    <a:ext uri="{9D8B030D-6E8A-4147-A177-3AD203B41FA5}">
                      <a16:colId xmlns:a16="http://schemas.microsoft.com/office/drawing/2014/main" val="20004"/>
                    </a:ext>
                  </a:extLst>
                </a:gridCol>
              </a:tblGrid>
              <a:tr h="307427">
                <a:tc gridSpan="5">
                  <a:txBody>
                    <a:bodyPr/>
                    <a:lstStyle/>
                    <a:p>
                      <a:pPr>
                        <a:lnSpc>
                          <a:spcPct val="115000"/>
                        </a:lnSpc>
                        <a:spcAft>
                          <a:spcPts val="0"/>
                        </a:spcAft>
                      </a:pPr>
                      <a:r>
                        <a:rPr lang="ru-RU" sz="1400" dirty="0">
                          <a:solidFill>
                            <a:srgbClr val="000000"/>
                          </a:solidFill>
                          <a:effectLst/>
                          <a:latin typeface="Times New Roman"/>
                          <a:ea typeface="Calibri"/>
                          <a:cs typeface="Times New Roman"/>
                        </a:rPr>
                        <a:t>Ранний ИЭ </a:t>
                      </a:r>
                      <a:r>
                        <a:rPr lang="ru-RU" sz="1400" dirty="0" err="1">
                          <a:solidFill>
                            <a:srgbClr val="000000"/>
                          </a:solidFill>
                          <a:effectLst/>
                          <a:latin typeface="Times New Roman"/>
                          <a:ea typeface="Calibri"/>
                          <a:cs typeface="Times New Roman"/>
                        </a:rPr>
                        <a:t>протезированнного</a:t>
                      </a:r>
                      <a:r>
                        <a:rPr lang="ru-RU" sz="1400" dirty="0">
                          <a:solidFill>
                            <a:srgbClr val="000000"/>
                          </a:solidFill>
                          <a:effectLst/>
                          <a:latin typeface="Times New Roman"/>
                          <a:ea typeface="Calibri"/>
                          <a:cs typeface="Times New Roman"/>
                        </a:rPr>
                        <a:t> клапана (&lt;12 месяцев) или </a:t>
                      </a:r>
                      <a:r>
                        <a:rPr lang="ru-RU" sz="1400" dirty="0" err="1">
                          <a:solidFill>
                            <a:srgbClr val="000000"/>
                          </a:solidFill>
                          <a:effectLst/>
                          <a:latin typeface="Times New Roman"/>
                          <a:ea typeface="Calibri"/>
                          <a:cs typeface="Times New Roman"/>
                        </a:rPr>
                        <a:t>нозокомиальный</a:t>
                      </a:r>
                      <a:r>
                        <a:rPr lang="ru-RU" sz="1400" dirty="0">
                          <a:solidFill>
                            <a:srgbClr val="000000"/>
                          </a:solidFill>
                          <a:effectLst/>
                          <a:latin typeface="Times New Roman"/>
                          <a:ea typeface="Calibri"/>
                          <a:cs typeface="Times New Roman"/>
                        </a:rPr>
                        <a:t> и не </a:t>
                      </a:r>
                      <a:r>
                        <a:rPr lang="ru-RU" sz="1400" dirty="0" err="1">
                          <a:solidFill>
                            <a:srgbClr val="000000"/>
                          </a:solidFill>
                          <a:effectLst/>
                          <a:latin typeface="Times New Roman"/>
                          <a:ea typeface="Calibri"/>
                          <a:cs typeface="Times New Roman"/>
                        </a:rPr>
                        <a:t>нозокомальный</a:t>
                      </a:r>
                      <a:r>
                        <a:rPr lang="ru-RU" sz="1400" dirty="0">
                          <a:solidFill>
                            <a:srgbClr val="000000"/>
                          </a:solidFill>
                          <a:effectLst/>
                          <a:latin typeface="Times New Roman"/>
                          <a:ea typeface="Calibri"/>
                          <a:cs typeface="Times New Roman"/>
                        </a:rPr>
                        <a:t> ИЭ, </a:t>
                      </a:r>
                      <a:r>
                        <a:rPr lang="ru-RU" sz="1400" dirty="0" err="1">
                          <a:solidFill>
                            <a:srgbClr val="000000"/>
                          </a:solidFill>
                          <a:effectLst/>
                          <a:latin typeface="Times New Roman"/>
                          <a:ea typeface="Calibri"/>
                          <a:cs typeface="Times New Roman"/>
                        </a:rPr>
                        <a:t>асоциированный</a:t>
                      </a:r>
                      <a:r>
                        <a:rPr lang="ru-RU" sz="1400" dirty="0">
                          <a:solidFill>
                            <a:srgbClr val="000000"/>
                          </a:solidFill>
                          <a:effectLst/>
                          <a:latin typeface="Times New Roman"/>
                          <a:ea typeface="Calibri"/>
                          <a:cs typeface="Times New Roman"/>
                        </a:rPr>
                        <a:t> с оказанием медицинской помощи</a:t>
                      </a:r>
                      <a:endParaRPr lang="ru-RU" sz="1400" dirty="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3714">
                <a:tc>
                  <a:txBody>
                    <a:bodyPr/>
                    <a:lstStyle/>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a:solidFill>
                            <a:srgbClr val="000000"/>
                          </a:solidFill>
                          <a:effectLst/>
                          <a:latin typeface="Times New Roman"/>
                          <a:ea typeface="Calibri"/>
                          <a:cs typeface="Times New Roman"/>
                        </a:rPr>
                        <a:t> </a:t>
                      </a:r>
                      <a:endParaRPr lang="ru-RU" sz="140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33692">
                <a:tc>
                  <a:txBody>
                    <a:bodyPr/>
                    <a:lstStyle/>
                    <a:p>
                      <a:pPr>
                        <a:lnSpc>
                          <a:spcPct val="115000"/>
                        </a:lnSpc>
                        <a:spcAft>
                          <a:spcPts val="0"/>
                        </a:spcAft>
                      </a:pPr>
                      <a:r>
                        <a:rPr lang="ru-RU" sz="1400" dirty="0" err="1">
                          <a:solidFill>
                            <a:srgbClr val="000000"/>
                          </a:solidFill>
                          <a:effectLst/>
                          <a:latin typeface="Times New Roman"/>
                          <a:ea typeface="Calibri"/>
                          <a:cs typeface="Times New Roman"/>
                        </a:rPr>
                        <a:t>Ванкомицин</a:t>
                      </a:r>
                      <a:r>
                        <a:rPr lang="ru-RU" sz="1400" dirty="0">
                          <a:solidFill>
                            <a:srgbClr val="000000"/>
                          </a:solidFill>
                          <a:effectLst/>
                          <a:latin typeface="Times New Roman"/>
                          <a:ea typeface="Calibri"/>
                          <a:cs typeface="Times New Roman"/>
                        </a:rPr>
                        <a:t> </a:t>
                      </a:r>
                      <a:r>
                        <a:rPr lang="en-US" sz="1400" baseline="30000" dirty="0">
                          <a:solidFill>
                            <a:srgbClr val="000000"/>
                          </a:solidFill>
                          <a:effectLst/>
                          <a:latin typeface="Times New Roman"/>
                          <a:ea typeface="Calibri"/>
                          <a:cs typeface="Times New Roman"/>
                        </a:rPr>
                        <a:t>d</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с</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Гентамицином</a:t>
                      </a:r>
                      <a:r>
                        <a:rPr lang="ru-RU" sz="1400" baseline="30000" dirty="0">
                          <a:solidFill>
                            <a:srgbClr val="000000"/>
                          </a:solidFill>
                          <a:effectLst/>
                          <a:latin typeface="Times New Roman"/>
                          <a:ea typeface="Calibri"/>
                          <a:cs typeface="Times New Roman"/>
                        </a:rPr>
                        <a:t> </a:t>
                      </a:r>
                      <a:r>
                        <a:rPr lang="en-US" sz="1400" baseline="30000" dirty="0">
                          <a:solidFill>
                            <a:srgbClr val="000000"/>
                          </a:solidFill>
                          <a:effectLst/>
                          <a:latin typeface="Times New Roman"/>
                          <a:ea typeface="Calibri"/>
                          <a:cs typeface="Times New Roman"/>
                        </a:rPr>
                        <a:t>d</a:t>
                      </a:r>
                      <a:endParaRPr lang="ru-RU" sz="1400" dirty="0">
                        <a:effectLst/>
                        <a:latin typeface="Calibri"/>
                        <a:ea typeface="Calibri"/>
                        <a:cs typeface="Times New Roman"/>
                      </a:endParaRPr>
                    </a:p>
                    <a:p>
                      <a:pPr>
                        <a:lnSpc>
                          <a:spcPct val="115000"/>
                        </a:lnSpc>
                        <a:spcAft>
                          <a:spcPts val="0"/>
                        </a:spcAft>
                      </a:pPr>
                      <a:r>
                        <a:rPr lang="ru-RU" sz="1400" baseline="30000" dirty="0">
                          <a:solidFill>
                            <a:srgbClr val="000000"/>
                          </a:solidFill>
                          <a:effectLst/>
                          <a:latin typeface="Times New Roman"/>
                          <a:ea typeface="Calibri"/>
                          <a:cs typeface="Times New Roman"/>
                        </a:rPr>
                        <a:t> </a:t>
                      </a:r>
                      <a:endParaRPr lang="ru-RU" sz="1400" baseline="0" dirty="0">
                        <a:effectLst/>
                        <a:latin typeface="Calibri"/>
                        <a:ea typeface="Calibri"/>
                        <a:cs typeface="Times New Roman"/>
                      </a:endParaRPr>
                    </a:p>
                    <a:p>
                      <a:pPr>
                        <a:lnSpc>
                          <a:spcPct val="115000"/>
                        </a:lnSpc>
                        <a:spcAft>
                          <a:spcPts val="0"/>
                        </a:spcAft>
                      </a:pPr>
                      <a:r>
                        <a:rPr lang="ru-RU" sz="1400" baseline="0" dirty="0">
                          <a:solidFill>
                            <a:srgbClr val="000000"/>
                          </a:solidFill>
                          <a:effectLst/>
                          <a:latin typeface="Times New Roman"/>
                          <a:ea typeface="Calibri"/>
                          <a:cs typeface="Times New Roman"/>
                        </a:rPr>
                        <a:t>с</a:t>
                      </a:r>
                      <a:endParaRPr lang="ru-RU" sz="1400" baseline="0" dirty="0">
                        <a:effectLst/>
                        <a:latin typeface="Calibri"/>
                        <a:ea typeface="Calibri"/>
                        <a:cs typeface="Times New Roman"/>
                      </a:endParaRPr>
                    </a:p>
                    <a:p>
                      <a:pPr>
                        <a:lnSpc>
                          <a:spcPct val="115000"/>
                        </a:lnSpc>
                        <a:spcAft>
                          <a:spcPts val="0"/>
                        </a:spcAft>
                      </a:pPr>
                      <a:r>
                        <a:rPr lang="ru-RU" sz="1400" baseline="0" dirty="0" err="1">
                          <a:solidFill>
                            <a:srgbClr val="000000"/>
                          </a:solidFill>
                          <a:effectLst/>
                          <a:latin typeface="Times New Roman"/>
                          <a:ea typeface="Calibri"/>
                          <a:cs typeface="Times New Roman"/>
                        </a:rPr>
                        <a:t>рифампицином</a:t>
                      </a:r>
                      <a:endParaRPr lang="ru-RU" sz="1400" baseline="0" dirty="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30-60  мг/кг/день в/в </a:t>
                      </a:r>
                      <a:r>
                        <a:rPr lang="ru-RU" sz="1400" dirty="0" err="1">
                          <a:solidFill>
                            <a:srgbClr val="000000"/>
                          </a:solidFill>
                          <a:effectLst/>
                          <a:latin typeface="Times New Roman"/>
                          <a:ea typeface="Calibri"/>
                          <a:cs typeface="Times New Roman"/>
                        </a:rPr>
                        <a:t>в</a:t>
                      </a:r>
                      <a:r>
                        <a:rPr lang="ru-RU" sz="1400" dirty="0">
                          <a:solidFill>
                            <a:srgbClr val="000000"/>
                          </a:solidFill>
                          <a:effectLst/>
                          <a:latin typeface="Times New Roman"/>
                          <a:ea typeface="Calibri"/>
                          <a:cs typeface="Times New Roman"/>
                        </a:rPr>
                        <a:t> 2 дозах</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3 мг/кг/день в/в или в/м в 1дозе</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900-1200 мг в/в или перорально в 2 или 3 равных дозах</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err="1">
                          <a:solidFill>
                            <a:srgbClr val="000000"/>
                          </a:solidFill>
                          <a:effectLst/>
                          <a:latin typeface="Times New Roman"/>
                          <a:ea typeface="Calibri"/>
                          <a:cs typeface="Times New Roman"/>
                        </a:rPr>
                        <a:t>IIb</a:t>
                      </a:r>
                      <a:endParaRPr lang="ru-RU" sz="1400" dirty="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solidFill>
                            <a:srgbClr val="000000"/>
                          </a:solidFill>
                          <a:effectLst/>
                          <a:latin typeface="Times New Roman"/>
                          <a:ea typeface="Calibri"/>
                          <a:cs typeface="Times New Roman"/>
                        </a:rPr>
                        <a:t>C</a:t>
                      </a:r>
                      <a:endParaRPr lang="ru-RU" sz="1400" dirty="0">
                        <a:effectLst/>
                        <a:latin typeface="Calibri"/>
                        <a:ea typeface="Calibri"/>
                        <a:cs typeface="Times New Roman"/>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err="1">
                          <a:solidFill>
                            <a:srgbClr val="000000"/>
                          </a:solidFill>
                          <a:effectLst/>
                          <a:latin typeface="Times New Roman" panose="02020603050405020304" pitchFamily="18" charset="0"/>
                          <a:ea typeface="Calibri"/>
                          <a:cs typeface="Times New Roman" panose="02020603050405020304" pitchFamily="18" charset="0"/>
                        </a:rPr>
                        <a:t>Рифампицин</a:t>
                      </a:r>
                      <a:r>
                        <a:rPr lang="ru-RU" sz="1400" dirty="0">
                          <a:solidFill>
                            <a:srgbClr val="000000"/>
                          </a:solidFill>
                          <a:effectLst/>
                          <a:latin typeface="Times New Roman" panose="02020603050405020304" pitchFamily="18" charset="0"/>
                          <a:ea typeface="Calibri"/>
                          <a:cs typeface="Times New Roman" panose="02020603050405020304" pitchFamily="18" charset="0"/>
                        </a:rPr>
                        <a:t> рекомендуется только при ИЭ протезированного клапана и должен быть назначен на  3-5 дней позже, чем</a:t>
                      </a:r>
                      <a:endParaRPr lang="ru-RU" sz="14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400" dirty="0" err="1">
                          <a:solidFill>
                            <a:srgbClr val="000000"/>
                          </a:solidFill>
                          <a:effectLst/>
                          <a:latin typeface="Times New Roman" panose="02020603050405020304" pitchFamily="18" charset="0"/>
                          <a:ea typeface="Calibri"/>
                          <a:cs typeface="Times New Roman" panose="02020603050405020304" pitchFamily="18" charset="0"/>
                        </a:rPr>
                        <a:t>ванкомицин</a:t>
                      </a:r>
                      <a:r>
                        <a:rPr lang="ru-RU" sz="1400" dirty="0">
                          <a:solidFill>
                            <a:srgbClr val="000000"/>
                          </a:solidFill>
                          <a:effectLst/>
                          <a:latin typeface="Times New Roman" panose="02020603050405020304" pitchFamily="18" charset="0"/>
                          <a:ea typeface="Calibri"/>
                          <a:cs typeface="Times New Roman" panose="02020603050405020304" pitchFamily="18" charset="0"/>
                        </a:rPr>
                        <a:t> и гентамицин </a:t>
                      </a:r>
                      <a:r>
                        <a:rPr lang="ru-RU" sz="1400" dirty="0" smtClean="0">
                          <a:solidFill>
                            <a:srgbClr val="000000"/>
                          </a:solidFill>
                          <a:effectLst/>
                          <a:latin typeface="Times New Roman" panose="02020603050405020304" pitchFamily="18" charset="0"/>
                          <a:ea typeface="Calibri"/>
                          <a:cs typeface="Times New Roman" panose="02020603050405020304" pitchFamily="18" charset="0"/>
                        </a:rPr>
                        <a:t>(предложено </a:t>
                      </a:r>
                      <a:r>
                        <a:rPr lang="ru-RU" sz="1400" dirty="0" smtClean="0">
                          <a:latin typeface="Times New Roman" panose="02020603050405020304" pitchFamily="18" charset="0"/>
                          <a:cs typeface="Times New Roman" panose="02020603050405020304" pitchFamily="18" charset="0"/>
                        </a:rPr>
                        <a:t>некоторыми экспертами). </a:t>
                      </a:r>
                      <a:r>
                        <a:rPr lang="ru-RU" sz="1400" dirty="0">
                          <a:latin typeface="Times New Roman" panose="02020603050405020304" pitchFamily="18" charset="0"/>
                          <a:cs typeface="Times New Roman" panose="02020603050405020304" pitchFamily="18" charset="0"/>
                        </a:rPr>
                        <a:t>При </a:t>
                      </a:r>
                      <a:r>
                        <a:rPr lang="ru-RU" sz="1400" dirty="0" smtClean="0">
                          <a:latin typeface="Times New Roman" panose="02020603050405020304" pitchFamily="18" charset="0"/>
                          <a:cs typeface="Times New Roman" panose="02020603050405020304" pitchFamily="18" charset="0"/>
                        </a:rPr>
                        <a:t>ИЭ </a:t>
                      </a:r>
                      <a:r>
                        <a:rPr lang="ru-RU" sz="1400" dirty="0" err="1" smtClean="0">
                          <a:latin typeface="Times New Roman" panose="02020603050405020304" pitchFamily="18" charset="0"/>
                          <a:cs typeface="Times New Roman" panose="02020603050405020304" pitchFamily="18" charset="0"/>
                        </a:rPr>
                        <a:t>нативного</a:t>
                      </a:r>
                      <a:r>
                        <a:rPr lang="ru-RU" sz="1400" dirty="0" smtClean="0">
                          <a:latin typeface="Times New Roman" panose="02020603050405020304" pitchFamily="18" charset="0"/>
                          <a:cs typeface="Times New Roman" panose="02020603050405020304" pitchFamily="18" charset="0"/>
                        </a:rPr>
                        <a:t> клапана, ассоциированном  с </a:t>
                      </a:r>
                      <a:r>
                        <a:rPr lang="ru-RU" sz="1400" dirty="0">
                          <a:latin typeface="Times New Roman" panose="02020603050405020304" pitchFamily="18" charset="0"/>
                          <a:cs typeface="Times New Roman" panose="02020603050405020304" pitchFamily="18" charset="0"/>
                        </a:rPr>
                        <a:t>оказанием  мед </a:t>
                      </a:r>
                      <a:r>
                        <a:rPr lang="ru-RU" sz="1400" dirty="0" smtClean="0">
                          <a:latin typeface="Times New Roman" panose="02020603050405020304" pitchFamily="18" charset="0"/>
                          <a:cs typeface="Times New Roman" panose="02020603050405020304" pitchFamily="18" charset="0"/>
                        </a:rPr>
                        <a:t>помощи, </a:t>
                      </a:r>
                      <a:r>
                        <a:rPr lang="ru-RU" sz="1400" dirty="0">
                          <a:latin typeface="Times New Roman" panose="02020603050405020304" pitchFamily="18" charset="0"/>
                          <a:cs typeface="Times New Roman" panose="02020603050405020304" pitchFamily="18" charset="0"/>
                        </a:rPr>
                        <a:t>некоторые эксперты рекомендуют </a:t>
                      </a:r>
                      <a:r>
                        <a:rPr lang="ru-RU" sz="1400" dirty="0" smtClean="0">
                          <a:latin typeface="Times New Roman" panose="02020603050405020304" pitchFamily="18" charset="0"/>
                          <a:cs typeface="Times New Roman" panose="02020603050405020304" pitchFamily="18" charset="0"/>
                        </a:rPr>
                        <a:t>при </a:t>
                      </a:r>
                      <a:r>
                        <a:rPr lang="ru-RU" sz="1400" dirty="0">
                          <a:latin typeface="Times New Roman" panose="02020603050405020304" pitchFamily="18" charset="0"/>
                          <a:cs typeface="Times New Roman" panose="02020603050405020304" pitchFamily="18" charset="0"/>
                        </a:rPr>
                        <a:t>преобладании </a:t>
                      </a:r>
                      <a:r>
                        <a:rPr lang="ru-RU" sz="1400" dirty="0" smtClean="0">
                          <a:latin typeface="Times New Roman" panose="02020603050405020304" pitchFamily="18" charset="0"/>
                          <a:cs typeface="Times New Roman" panose="02020603050405020304" pitchFamily="18" charset="0"/>
                        </a:rPr>
                        <a:t>MRSA инфекции более </a:t>
                      </a:r>
                      <a:r>
                        <a:rPr lang="ru-RU" sz="1400" dirty="0">
                          <a:latin typeface="Times New Roman" panose="02020603050405020304" pitchFamily="18" charset="0"/>
                          <a:cs typeface="Times New Roman" panose="02020603050405020304" pitchFamily="18" charset="0"/>
                        </a:rPr>
                        <a:t>5</a:t>
                      </a:r>
                      <a:r>
                        <a:rPr lang="ru-RU" sz="1400" dirty="0" smtClean="0">
                          <a:latin typeface="Times New Roman" panose="02020603050405020304" pitchFamily="18" charset="0"/>
                          <a:cs typeface="Times New Roman" panose="02020603050405020304" pitchFamily="18" charset="0"/>
                        </a:rPr>
                        <a:t>% выбрать сочетание </a:t>
                      </a:r>
                      <a:r>
                        <a:rPr lang="ru-RU" sz="1400" dirty="0" err="1">
                          <a:latin typeface="Times New Roman" panose="02020603050405020304" pitchFamily="18" charset="0"/>
                          <a:cs typeface="Times New Roman" panose="02020603050405020304" pitchFamily="18" charset="0"/>
                        </a:rPr>
                        <a:t>клоксациллина</a:t>
                      </a:r>
                      <a:r>
                        <a:rPr lang="ru-RU" sz="1400" dirty="0">
                          <a:latin typeface="Times New Roman" panose="02020603050405020304" pitchFamily="18" charset="0"/>
                          <a:cs typeface="Times New Roman" panose="02020603050405020304" pitchFamily="18" charset="0"/>
                        </a:rPr>
                        <a:t> плюс</a:t>
                      </a:r>
                    </a:p>
                    <a:p>
                      <a:pPr>
                        <a:lnSpc>
                          <a:spcPct val="115000"/>
                        </a:lnSpc>
                        <a:spcAft>
                          <a:spcPts val="0"/>
                        </a:spcAft>
                      </a:pPr>
                      <a:r>
                        <a:rPr lang="ru-RU" sz="1400" dirty="0" err="1">
                          <a:latin typeface="Times New Roman" panose="02020603050405020304" pitchFamily="18" charset="0"/>
                          <a:cs typeface="Times New Roman" panose="02020603050405020304" pitchFamily="18" charset="0"/>
                        </a:rPr>
                        <a:t>ванкомицин</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до окончательной идентификации S</a:t>
                      </a:r>
                      <a:r>
                        <a:rPr lang="ru-RU" sz="1400" dirty="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aureus</a:t>
                      </a:r>
                      <a:endParaRPr lang="ru-RU" sz="1400" dirty="0">
                        <a:latin typeface="Times New Roman" panose="02020603050405020304" pitchFamily="18" charset="0"/>
                        <a:cs typeface="Times New Roman" panose="02020603050405020304" pitchFamily="18" charset="0"/>
                      </a:endParaRPr>
                    </a:p>
                  </a:txBody>
                  <a:tcPr marL="39488" marR="39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32930848"/>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251520" y="836713"/>
            <a:ext cx="7992888" cy="2031325"/>
          </a:xfrm>
          <a:prstGeom prst="rect">
            <a:avLst/>
          </a:prstGeom>
        </p:spPr>
        <p:txBody>
          <a:bodyPr wrap="square">
            <a:spAutoFit/>
          </a:bodyPr>
          <a:lstStyle/>
          <a:p>
            <a:r>
              <a:rPr lang="ru-RU" dirty="0"/>
              <a:t>А Если первичная культура крови отрицательна и нет клинического ответа, необходимо рассмотреть возможность </a:t>
            </a:r>
            <a:r>
              <a:rPr lang="ru-RU" dirty="0" err="1"/>
              <a:t>культуронегативного</a:t>
            </a:r>
            <a:r>
              <a:rPr lang="ru-RU" dirty="0"/>
              <a:t> ИЭ (см раздел 7.10) и, возможно, операцию по молекулярной диагностике и лечению, и должно быть обсуждено расширение спектра антибиотиков к </a:t>
            </a:r>
            <a:r>
              <a:rPr lang="ru-RU" dirty="0" err="1"/>
              <a:t>культуро</a:t>
            </a:r>
            <a:r>
              <a:rPr lang="ru-RU" dirty="0"/>
              <a:t>-негативным патогенам крови (</a:t>
            </a:r>
            <a:r>
              <a:rPr lang="ru-RU" dirty="0" err="1"/>
              <a:t>доксициклин</a:t>
            </a:r>
            <a:r>
              <a:rPr lang="ru-RU" dirty="0"/>
              <a:t>, </a:t>
            </a:r>
            <a:r>
              <a:rPr lang="ru-RU" dirty="0" err="1"/>
              <a:t>фторхинолоны</a:t>
            </a:r>
            <a:r>
              <a:rPr lang="ru-RU" dirty="0"/>
              <a:t>).</a:t>
            </a:r>
          </a:p>
          <a:p>
            <a:r>
              <a:rPr lang="ru-RU" dirty="0"/>
              <a:t>D </a:t>
            </a:r>
            <a:r>
              <a:rPr lang="ru-RU" dirty="0" err="1"/>
              <a:t>Мониторирование</a:t>
            </a:r>
            <a:r>
              <a:rPr lang="ru-RU" dirty="0"/>
              <a:t> дозировок гентамицина или </a:t>
            </a:r>
            <a:r>
              <a:rPr lang="ru-RU" dirty="0" err="1"/>
              <a:t>ванкомицина</a:t>
            </a:r>
            <a:r>
              <a:rPr lang="ru-RU" dirty="0"/>
              <a:t>, как описано в таблицах 16 и 17.</a:t>
            </a:r>
          </a:p>
        </p:txBody>
      </p:sp>
    </p:spTree>
    <p:extLst>
      <p:ext uri="{BB962C8B-B14F-4D97-AF65-F5344CB8AC3E}">
        <p14:creationId xmlns:p14="http://schemas.microsoft.com/office/powerpoint/2010/main" val="2081668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altLang="ru-RU" dirty="0">
                <a:latin typeface="Times New Roman" pitchFamily="18" charset="0"/>
              </a:rPr>
              <a:t>Расположение высокоскоростных потоков внутри сердца </a:t>
            </a:r>
            <a:br>
              <a:rPr lang="ru-RU" altLang="ru-RU" dirty="0">
                <a:latin typeface="Times New Roman" pitchFamily="18" charset="0"/>
              </a:rPr>
            </a:br>
            <a:endParaRPr lang="ru-RU" dirty="0"/>
          </a:p>
        </p:txBody>
      </p:sp>
      <p:pic>
        <p:nvPicPr>
          <p:cNvPr id="8" name="Объект 7"/>
          <p:cNvPicPr>
            <a:picLocks noGrp="1" noChangeAspect="1"/>
          </p:cNvPicPr>
          <p:nvPr>
            <p:ph idx="1"/>
          </p:nvPr>
        </p:nvPicPr>
        <p:blipFill>
          <a:blip r:embed="rId3"/>
          <a:stretch>
            <a:fillRect/>
          </a:stretch>
        </p:blipFill>
        <p:spPr>
          <a:xfrm>
            <a:off x="456010" y="1700808"/>
            <a:ext cx="3671496" cy="3816424"/>
          </a:xfrm>
          <a:prstGeom prst="rect">
            <a:avLst/>
          </a:prstGeom>
        </p:spPr>
      </p:pic>
      <p:pic>
        <p:nvPicPr>
          <p:cNvPr id="7" name="Рисунок 6"/>
          <p:cNvPicPr>
            <a:picLocks noChangeAspect="1"/>
          </p:cNvPicPr>
          <p:nvPr/>
        </p:nvPicPr>
        <p:blipFill>
          <a:blip r:embed="rId4"/>
          <a:stretch>
            <a:fillRect/>
          </a:stretch>
        </p:blipFill>
        <p:spPr>
          <a:xfrm>
            <a:off x="4079955" y="1702077"/>
            <a:ext cx="5055080" cy="3815155"/>
          </a:xfrm>
          <a:prstGeom prst="rect">
            <a:avLst/>
          </a:prstGeom>
        </p:spPr>
      </p:pic>
    </p:spTree>
    <p:extLst>
      <p:ext uri="{BB962C8B-B14F-4D97-AF65-F5344CB8AC3E}">
        <p14:creationId xmlns:p14="http://schemas.microsoft.com/office/powerpoint/2010/main" val="397312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039905406"/>
              </p:ext>
            </p:extLst>
          </p:nvPr>
        </p:nvGraphicFramePr>
        <p:xfrm>
          <a:off x="129743" y="2564904"/>
          <a:ext cx="8352928" cy="4171188"/>
        </p:xfrm>
        <a:graphic>
          <a:graphicData uri="http://schemas.openxmlformats.org/drawingml/2006/table">
            <a:tbl>
              <a:tblPr/>
              <a:tblGrid>
                <a:gridCol w="4032448">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67310">
                <a:tc>
                  <a:txBody>
                    <a:bodyPr/>
                    <a:lstStyle/>
                    <a:p>
                      <a:pPr>
                        <a:lnSpc>
                          <a:spcPct val="115000"/>
                        </a:lnSpc>
                        <a:spcAft>
                          <a:spcPts val="0"/>
                        </a:spcAft>
                      </a:pPr>
                      <a:r>
                        <a:rPr lang="ru-RU" sz="1400" b="1" dirty="0">
                          <a:solidFill>
                            <a:srgbClr val="000000"/>
                          </a:solidFill>
                          <a:effectLst/>
                          <a:latin typeface="Times New Roman"/>
                          <a:ea typeface="Calibri"/>
                          <a:cs typeface="Times New Roman"/>
                        </a:rPr>
                        <a:t>Фаза лечения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b="1">
                          <a:solidFill>
                            <a:srgbClr val="000000"/>
                          </a:solidFill>
                          <a:effectLst/>
                          <a:latin typeface="Times New Roman"/>
                          <a:ea typeface="Calibri"/>
                          <a:cs typeface="Times New Roman"/>
                        </a:rPr>
                        <a:t>Рекомендации по применению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1470">
                <a:tc>
                  <a:txBody>
                    <a:bodyPr/>
                    <a:lstStyle/>
                    <a:p>
                      <a:pPr>
                        <a:lnSpc>
                          <a:spcPct val="115000"/>
                        </a:lnSpc>
                        <a:spcAft>
                          <a:spcPts val="0"/>
                        </a:spcAft>
                      </a:pPr>
                      <a:r>
                        <a:rPr lang="ru-RU" sz="1400" b="1" dirty="0">
                          <a:solidFill>
                            <a:srgbClr val="000000"/>
                          </a:solidFill>
                          <a:effectLst/>
                          <a:latin typeface="Times New Roman"/>
                          <a:ea typeface="Calibri"/>
                          <a:cs typeface="Times New Roman"/>
                        </a:rPr>
                        <a:t>Критическая фаза </a:t>
                      </a:r>
                      <a:endParaRPr lang="ru-RU" sz="1400" dirty="0">
                        <a:effectLst/>
                        <a:latin typeface="Calibri"/>
                        <a:ea typeface="Calibri"/>
                        <a:cs typeface="Times New Roman"/>
                      </a:endParaRPr>
                    </a:p>
                    <a:p>
                      <a:pPr>
                        <a:lnSpc>
                          <a:spcPct val="115000"/>
                        </a:lnSpc>
                        <a:spcAft>
                          <a:spcPts val="0"/>
                        </a:spcAft>
                      </a:pPr>
                      <a:r>
                        <a:rPr lang="ru-RU" sz="1400" b="1" dirty="0">
                          <a:solidFill>
                            <a:srgbClr val="000000"/>
                          </a:solidFill>
                          <a:effectLst/>
                          <a:latin typeface="Times New Roman"/>
                          <a:ea typeface="Calibri"/>
                          <a:cs typeface="Times New Roman"/>
                        </a:rPr>
                        <a:t>(0-2 недели)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В эту фазу происходят осложнения.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В эту фазу предпочтительно стационарное лечение.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АПАТ рассматривается при: пероральных стрептококках или </a:t>
                      </a:r>
                      <a:r>
                        <a:rPr lang="ru-RU" sz="1400" dirty="0" err="1">
                          <a:effectLst/>
                          <a:latin typeface="Times New Roman"/>
                          <a:ea typeface="Calibri"/>
                          <a:cs typeface="Times New Roman"/>
                        </a:rPr>
                        <a:t>or</a:t>
                      </a:r>
                      <a:r>
                        <a:rPr lang="ru-RU" sz="1400" dirty="0">
                          <a:effectLst/>
                          <a:latin typeface="Times New Roman"/>
                          <a:ea typeface="Calibri"/>
                          <a:cs typeface="Times New Roman"/>
                        </a:rPr>
                        <a:t> </a:t>
                      </a:r>
                      <a:r>
                        <a:rPr lang="en-US" sz="1400" dirty="0">
                          <a:effectLst/>
                          <a:latin typeface="Times New Roman"/>
                          <a:ea typeface="Calibri"/>
                          <a:cs typeface="Times New Roman"/>
                        </a:rPr>
                        <a:t>Streptococcus </a:t>
                      </a:r>
                      <a:r>
                        <a:rPr lang="en-US" sz="1400" dirty="0" err="1">
                          <a:effectLst/>
                          <a:latin typeface="Times New Roman"/>
                          <a:ea typeface="Calibri"/>
                          <a:cs typeface="Times New Roman"/>
                        </a:rPr>
                        <a:t>bovis</a:t>
                      </a:r>
                      <a:r>
                        <a:rPr lang="en-US" sz="1400" dirty="0">
                          <a:effectLst/>
                          <a:latin typeface="Times New Roman"/>
                          <a:ea typeface="Calibri"/>
                          <a:cs typeface="Times New Roman"/>
                        </a:rPr>
                        <a:t> </a:t>
                      </a:r>
                      <a:r>
                        <a:rPr lang="en-US" sz="1400" baseline="30000" dirty="0">
                          <a:effectLst/>
                          <a:latin typeface="Times New Roman"/>
                          <a:ea typeface="Calibri"/>
                          <a:cs typeface="Times New Roman"/>
                        </a:rPr>
                        <a:t>a</a:t>
                      </a:r>
                      <a:r>
                        <a:rPr lang="ru-RU" sz="1400" dirty="0">
                          <a:effectLst/>
                          <a:latin typeface="Times New Roman"/>
                          <a:ea typeface="Calibri"/>
                          <a:cs typeface="Times New Roman"/>
                        </a:rPr>
                        <a:t> </a:t>
                      </a:r>
                      <a:r>
                        <a:rPr lang="ru-RU" sz="1400" dirty="0" err="1">
                          <a:effectLst/>
                          <a:latin typeface="Times New Roman"/>
                          <a:ea typeface="Calibri"/>
                          <a:cs typeface="Times New Roman"/>
                        </a:rPr>
                        <a:t>нативном</a:t>
                      </a:r>
                      <a:r>
                        <a:rPr lang="ru-RU" sz="1400" dirty="0">
                          <a:effectLst/>
                          <a:latin typeface="Times New Roman"/>
                          <a:ea typeface="Calibri"/>
                          <a:cs typeface="Times New Roman"/>
                        </a:rPr>
                        <a:t> </a:t>
                      </a:r>
                      <a:r>
                        <a:rPr lang="ru-RU" sz="1400" dirty="0" err="1">
                          <a:effectLst/>
                          <a:latin typeface="Times New Roman"/>
                          <a:ea typeface="Calibri"/>
                          <a:cs typeface="Times New Roman"/>
                        </a:rPr>
                        <a:t>клапае</a:t>
                      </a:r>
                      <a:r>
                        <a:rPr lang="ru-RU" sz="1400" dirty="0">
                          <a:effectLst/>
                          <a:latin typeface="Times New Roman"/>
                          <a:ea typeface="Calibri"/>
                          <a:cs typeface="Times New Roman"/>
                        </a:rPr>
                        <a:t> </a:t>
                      </a:r>
                      <a:r>
                        <a:rPr lang="en-US" sz="1400" baseline="30000" dirty="0">
                          <a:effectLst/>
                          <a:latin typeface="Times New Roman"/>
                          <a:ea typeface="Calibri"/>
                          <a:cs typeface="Times New Roman"/>
                        </a:rPr>
                        <a:t>b</a:t>
                      </a:r>
                      <a:r>
                        <a:rPr lang="ru-RU" sz="1400" dirty="0">
                          <a:solidFill>
                            <a:srgbClr val="000000"/>
                          </a:solidFill>
                          <a:effectLst/>
                          <a:latin typeface="Times New Roman"/>
                          <a:ea typeface="Calibri"/>
                          <a:cs typeface="Times New Roman"/>
                        </a:rPr>
                        <a:t>, стабильном состоянии пациента, отсутствии осложнении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3375">
                <a:tc>
                  <a:txBody>
                    <a:bodyPr/>
                    <a:lstStyle/>
                    <a:p>
                      <a:pPr>
                        <a:lnSpc>
                          <a:spcPct val="115000"/>
                        </a:lnSpc>
                        <a:spcAft>
                          <a:spcPts val="0"/>
                        </a:spcAft>
                      </a:pPr>
                      <a:r>
                        <a:rPr lang="ru-RU" sz="1400" b="1" dirty="0">
                          <a:solidFill>
                            <a:srgbClr val="000000"/>
                          </a:solidFill>
                          <a:effectLst/>
                          <a:latin typeface="Times New Roman"/>
                          <a:ea typeface="Calibri"/>
                          <a:cs typeface="Times New Roman"/>
                        </a:rPr>
                        <a:t>Фаза продолжения (больше 2 недель)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АПАТ рассматривается при стабильном состоянии.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АПАТ не рассматривается при сердечной недостаточности, </a:t>
                      </a:r>
                      <a:r>
                        <a:rPr lang="ru-RU" sz="1400" dirty="0" err="1">
                          <a:solidFill>
                            <a:srgbClr val="000000"/>
                          </a:solidFill>
                          <a:effectLst/>
                          <a:latin typeface="Times New Roman"/>
                          <a:ea typeface="Calibri"/>
                          <a:cs typeface="Times New Roman"/>
                        </a:rPr>
                        <a:t>беспокоющие</a:t>
                      </a:r>
                      <a:r>
                        <a:rPr lang="ru-RU" sz="1400" dirty="0">
                          <a:solidFill>
                            <a:srgbClr val="000000"/>
                          </a:solidFill>
                          <a:effectLst/>
                          <a:latin typeface="Times New Roman"/>
                          <a:ea typeface="Calibri"/>
                          <a:cs typeface="Times New Roman"/>
                        </a:rPr>
                        <a:t> </a:t>
                      </a:r>
                      <a:r>
                        <a:rPr lang="ru-RU" sz="1400" dirty="0" err="1">
                          <a:solidFill>
                            <a:srgbClr val="000000"/>
                          </a:solidFill>
                          <a:effectLst/>
                          <a:latin typeface="Times New Roman"/>
                          <a:ea typeface="Calibri"/>
                          <a:cs typeface="Times New Roman"/>
                        </a:rPr>
                        <a:t>эхокардиографические</a:t>
                      </a:r>
                      <a:r>
                        <a:rPr lang="ru-RU" sz="1400" dirty="0">
                          <a:solidFill>
                            <a:srgbClr val="000000"/>
                          </a:solidFill>
                          <a:effectLst/>
                          <a:latin typeface="Times New Roman"/>
                          <a:ea typeface="Calibri"/>
                          <a:cs typeface="Times New Roman"/>
                        </a:rPr>
                        <a:t> признаки, неврологические признаки или нарушение функции почек </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4475">
                <a:tc>
                  <a:txBody>
                    <a:bodyPr/>
                    <a:lstStyle/>
                    <a:p>
                      <a:pPr>
                        <a:lnSpc>
                          <a:spcPct val="115000"/>
                        </a:lnSpc>
                        <a:spcAft>
                          <a:spcPts val="0"/>
                        </a:spcAft>
                      </a:pPr>
                      <a:r>
                        <a:rPr lang="ru-RU" sz="1400" b="1">
                          <a:solidFill>
                            <a:srgbClr val="000000"/>
                          </a:solidFill>
                          <a:effectLst/>
                          <a:latin typeface="Times New Roman"/>
                          <a:ea typeface="Calibri"/>
                          <a:cs typeface="Times New Roman"/>
                        </a:rPr>
                        <a:t>Важно при АПАТ </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400" dirty="0">
                          <a:solidFill>
                            <a:srgbClr val="000000"/>
                          </a:solidFill>
                          <a:effectLst/>
                          <a:latin typeface="Times New Roman"/>
                          <a:ea typeface="Calibri"/>
                          <a:cs typeface="Times New Roman"/>
                        </a:rPr>
                        <a:t>Информирование пациента и медицинского штата.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Регулярные обследования после выписки (мед. сестры 1/день, врач – 1-2/</a:t>
                      </a:r>
                      <a:r>
                        <a:rPr lang="ru-RU" sz="1400" dirty="0" err="1">
                          <a:solidFill>
                            <a:srgbClr val="000000"/>
                          </a:solidFill>
                          <a:effectLst/>
                          <a:latin typeface="Times New Roman"/>
                          <a:ea typeface="Calibri"/>
                          <a:cs typeface="Times New Roman"/>
                        </a:rPr>
                        <a:t>нед</a:t>
                      </a:r>
                      <a:r>
                        <a:rPr lang="ru-RU" sz="1400" dirty="0">
                          <a:solidFill>
                            <a:srgbClr val="000000"/>
                          </a:solidFill>
                          <a:effectLst/>
                          <a:latin typeface="Times New Roman"/>
                          <a:ea typeface="Calibri"/>
                          <a:cs typeface="Times New Roman"/>
                        </a:rPr>
                        <a:t>) </a:t>
                      </a:r>
                      <a:endParaRPr lang="ru-RU" sz="1400" dirty="0">
                        <a:effectLst/>
                        <a:latin typeface="Calibri"/>
                        <a:ea typeface="Calibri"/>
                        <a:cs typeface="Times New Roman"/>
                      </a:endParaRPr>
                    </a:p>
                    <a:p>
                      <a:pPr>
                        <a:lnSpc>
                          <a:spcPct val="115000"/>
                        </a:lnSpc>
                        <a:spcAft>
                          <a:spcPts val="0"/>
                        </a:spcAft>
                      </a:pPr>
                      <a:r>
                        <a:rPr lang="ru-RU" sz="1400" dirty="0">
                          <a:solidFill>
                            <a:srgbClr val="000000"/>
                          </a:solidFill>
                          <a:effectLst/>
                          <a:latin typeface="Times New Roman"/>
                          <a:ea typeface="Calibri"/>
                          <a:cs typeface="Times New Roman"/>
                        </a:rPr>
                        <a:t>Предпочтение программам под руководством врача, не домашние </a:t>
                      </a:r>
                      <a:r>
                        <a:rPr lang="ru-RU" sz="1400" dirty="0" err="1">
                          <a:solidFill>
                            <a:srgbClr val="000000"/>
                          </a:solidFill>
                          <a:effectLst/>
                          <a:latin typeface="Times New Roman"/>
                          <a:ea typeface="Calibri"/>
                          <a:cs typeface="Times New Roman"/>
                        </a:rPr>
                        <a:t>инфузии</a:t>
                      </a:r>
                      <a:endParaRPr lang="ru-RU"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07504" y="260648"/>
            <a:ext cx="878497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Критерии, которые определяют пригодность амбулаторной парентеральной антибактериальной терапии (АПАТ) инфекционного эндокардита</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Для других патогенов, консультации со специалистом по инфекционным болезням  рекомендуется.</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Для пациентов с поздним ИЭ протезированного клапана, рекомендуется консультации со специалистом по инфекционным болезням </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 </a:t>
            </a:r>
            <a:r>
              <a:rPr kumimoji="0" lang="ru-RU"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предпочтительно от Эндокардит </a:t>
            </a:r>
            <a:r>
              <a:rPr kumimoji="0" lang="en-US"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Team</a:t>
            </a:r>
            <a:r>
              <a:rPr kumimoji="0" lang="ru-RU"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 Участковый врач может посещать пациента один раз в неделю, если это необходимо.</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4109054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25159567"/>
              </p:ext>
            </p:extLst>
          </p:nvPr>
        </p:nvGraphicFramePr>
        <p:xfrm>
          <a:off x="107505" y="886653"/>
          <a:ext cx="8712967" cy="6233983"/>
        </p:xfrm>
        <a:graphic>
          <a:graphicData uri="http://schemas.openxmlformats.org/drawingml/2006/table">
            <a:tbl>
              <a:tblPr/>
              <a:tblGrid>
                <a:gridCol w="2014519">
                  <a:extLst>
                    <a:ext uri="{9D8B030D-6E8A-4147-A177-3AD203B41FA5}">
                      <a16:colId xmlns:a16="http://schemas.microsoft.com/office/drawing/2014/main" val="20000"/>
                    </a:ext>
                  </a:extLst>
                </a:gridCol>
                <a:gridCol w="2014519">
                  <a:extLst>
                    <a:ext uri="{9D8B030D-6E8A-4147-A177-3AD203B41FA5}">
                      <a16:colId xmlns:a16="http://schemas.microsoft.com/office/drawing/2014/main" val="20001"/>
                    </a:ext>
                  </a:extLst>
                </a:gridCol>
                <a:gridCol w="1569904">
                  <a:extLst>
                    <a:ext uri="{9D8B030D-6E8A-4147-A177-3AD203B41FA5}">
                      <a16:colId xmlns:a16="http://schemas.microsoft.com/office/drawing/2014/main" val="20002"/>
                    </a:ext>
                  </a:extLst>
                </a:gridCol>
                <a:gridCol w="444615">
                  <a:extLst>
                    <a:ext uri="{9D8B030D-6E8A-4147-A177-3AD203B41FA5}">
                      <a16:colId xmlns:a16="http://schemas.microsoft.com/office/drawing/2014/main" val="20003"/>
                    </a:ext>
                  </a:extLst>
                </a:gridCol>
                <a:gridCol w="889803">
                  <a:extLst>
                    <a:ext uri="{9D8B030D-6E8A-4147-A177-3AD203B41FA5}">
                      <a16:colId xmlns:a16="http://schemas.microsoft.com/office/drawing/2014/main" val="20004"/>
                    </a:ext>
                  </a:extLst>
                </a:gridCol>
                <a:gridCol w="1779607">
                  <a:extLst>
                    <a:ext uri="{9D8B030D-6E8A-4147-A177-3AD203B41FA5}">
                      <a16:colId xmlns:a16="http://schemas.microsoft.com/office/drawing/2014/main" val="20005"/>
                    </a:ext>
                  </a:extLst>
                </a:gridCol>
              </a:tblGrid>
              <a:tr h="284182">
                <a:tc gridSpan="6">
                  <a:txBody>
                    <a:bodyPr/>
                    <a:lstStyle/>
                    <a:p>
                      <a:pPr>
                        <a:lnSpc>
                          <a:spcPct val="115000"/>
                        </a:lnSpc>
                        <a:spcAft>
                          <a:spcPts val="0"/>
                        </a:spcAft>
                      </a:pPr>
                      <a:r>
                        <a:rPr lang="ru-RU" sz="1600" dirty="0">
                          <a:solidFill>
                            <a:srgbClr val="000000"/>
                          </a:solidFill>
                          <a:effectLst/>
                          <a:latin typeface="Times New Roman"/>
                          <a:ea typeface="Calibri"/>
                          <a:cs typeface="Times New Roman"/>
                        </a:rPr>
                        <a:t>Показания к операции</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852546">
                <a:tc>
                  <a:txBody>
                    <a:bodyPr/>
                    <a:lstStyle/>
                    <a:p>
                      <a:pPr>
                        <a:lnSpc>
                          <a:spcPct val="115000"/>
                        </a:lnSpc>
                        <a:spcAft>
                          <a:spcPts val="0"/>
                        </a:spcAft>
                      </a:pPr>
                      <a:r>
                        <a:rPr lang="ru-RU" sz="1600" b="1" dirty="0">
                          <a:solidFill>
                            <a:srgbClr val="000000"/>
                          </a:solidFill>
                          <a:effectLst/>
                          <a:latin typeface="Times New Roman"/>
                          <a:ea typeface="Calibri"/>
                          <a:cs typeface="Times New Roman"/>
                        </a:rPr>
                        <a:t>Рекомендации: показания к операции </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Время* </a:t>
                      </a:r>
                      <a:endParaRPr lang="ru-RU" sz="160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600" b="1">
                          <a:solidFill>
                            <a:srgbClr val="000000"/>
                          </a:solidFill>
                          <a:effectLst/>
                          <a:latin typeface="Times New Roman"/>
                          <a:ea typeface="Calibri"/>
                          <a:cs typeface="Times New Roman"/>
                        </a:rPr>
                        <a:t>Класс а </a:t>
                      </a:r>
                      <a:endParaRPr lang="ru-RU" sz="160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nSpc>
                          <a:spcPct val="115000"/>
                        </a:lnSpc>
                        <a:spcAft>
                          <a:spcPts val="0"/>
                        </a:spcAft>
                      </a:pPr>
                      <a:r>
                        <a:rPr lang="ru-RU" sz="1600" b="1">
                          <a:solidFill>
                            <a:srgbClr val="000000"/>
                          </a:solidFill>
                          <a:effectLst/>
                          <a:latin typeface="Times New Roman"/>
                          <a:ea typeface="Calibri"/>
                          <a:cs typeface="Times New Roman"/>
                        </a:rPr>
                        <a:t>Уровень b </a:t>
                      </a:r>
                      <a:endParaRPr lang="ru-RU" sz="160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284182">
                <a:tc gridSpan="6">
                  <a:txBody>
                    <a:bodyPr/>
                    <a:lstStyle/>
                    <a:p>
                      <a:pPr>
                        <a:lnSpc>
                          <a:spcPct val="115000"/>
                        </a:lnSpc>
                        <a:spcAft>
                          <a:spcPts val="0"/>
                        </a:spcAft>
                      </a:pPr>
                      <a:r>
                        <a:rPr lang="ru-RU" sz="1600" b="1" dirty="0">
                          <a:solidFill>
                            <a:srgbClr val="000000"/>
                          </a:solidFill>
                          <a:effectLst/>
                          <a:latin typeface="Times New Roman"/>
                          <a:ea typeface="Calibri"/>
                          <a:cs typeface="Times New Roman"/>
                        </a:rPr>
                        <a:t>1. СЕРДЕЧНАЯ НЕДОСТАТОЧНОСТЬ </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1989273">
                <a:tc gridSpan="2">
                  <a:txBody>
                    <a:bodyPr/>
                    <a:lstStyle/>
                    <a:p>
                      <a:pPr>
                        <a:lnSpc>
                          <a:spcPct val="115000"/>
                        </a:lnSpc>
                        <a:spcAft>
                          <a:spcPts val="0"/>
                        </a:spcAft>
                      </a:pPr>
                      <a:r>
                        <a:rPr lang="ru-RU" sz="1600" dirty="0">
                          <a:solidFill>
                            <a:srgbClr val="000000"/>
                          </a:solidFill>
                          <a:effectLst/>
                          <a:latin typeface="Times New Roman"/>
                          <a:ea typeface="Calibri"/>
                          <a:cs typeface="Times New Roman"/>
                        </a:rPr>
                        <a:t>Аортальный или митральный ИЭ </a:t>
                      </a:r>
                      <a:r>
                        <a:rPr lang="ru-RU" sz="1600" dirty="0" err="1">
                          <a:solidFill>
                            <a:srgbClr val="000000"/>
                          </a:solidFill>
                          <a:effectLst/>
                          <a:latin typeface="Times New Roman"/>
                          <a:ea typeface="Calibri"/>
                          <a:cs typeface="Times New Roman"/>
                        </a:rPr>
                        <a:t>нативного</a:t>
                      </a:r>
                      <a:r>
                        <a:rPr lang="ru-RU" sz="1600" dirty="0">
                          <a:solidFill>
                            <a:srgbClr val="000000"/>
                          </a:solidFill>
                          <a:effectLst/>
                          <a:latin typeface="Times New Roman"/>
                          <a:ea typeface="Calibri"/>
                          <a:cs typeface="Times New Roman"/>
                        </a:rPr>
                        <a:t> клапана или протезированного клапана с тяжелой острой </a:t>
                      </a:r>
                      <a:r>
                        <a:rPr lang="ru-RU" sz="1600" dirty="0" err="1">
                          <a:solidFill>
                            <a:srgbClr val="000000"/>
                          </a:solidFill>
                          <a:effectLst/>
                          <a:latin typeface="Times New Roman"/>
                          <a:ea typeface="Calibri"/>
                          <a:cs typeface="Times New Roman"/>
                        </a:rPr>
                        <a:t>регургитаций</a:t>
                      </a:r>
                      <a:r>
                        <a:rPr lang="ru-RU" sz="1600" dirty="0">
                          <a:solidFill>
                            <a:srgbClr val="000000"/>
                          </a:solidFill>
                          <a:effectLst/>
                          <a:latin typeface="Times New Roman"/>
                          <a:ea typeface="Calibri"/>
                          <a:cs typeface="Times New Roman"/>
                        </a:rPr>
                        <a:t> или клапанной обструкцией или фистулой, вызывающих рефрактерный легочный отек или кардиогенный шок </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неотложное </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600" dirty="0">
                          <a:solidFill>
                            <a:srgbClr val="000000"/>
                          </a:solidFill>
                          <a:effectLst/>
                          <a:latin typeface="Times New Roman"/>
                          <a:ea typeface="Calibri"/>
                          <a:cs typeface="Times New Roman"/>
                        </a:rPr>
                        <a:t>I </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160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B </a:t>
                      </a:r>
                      <a:endParaRPr lang="ru-RU" sz="160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23800">
                <a:tc gridSpan="2">
                  <a:txBody>
                    <a:bodyPr/>
                    <a:lstStyle/>
                    <a:p>
                      <a:pPr>
                        <a:lnSpc>
                          <a:spcPct val="115000"/>
                        </a:lnSpc>
                        <a:spcAft>
                          <a:spcPts val="0"/>
                        </a:spcAft>
                      </a:pPr>
                      <a:r>
                        <a:rPr lang="ru-RU" sz="1600" dirty="0">
                          <a:solidFill>
                            <a:srgbClr val="000000"/>
                          </a:solidFill>
                          <a:effectLst/>
                          <a:latin typeface="Times New Roman"/>
                          <a:ea typeface="Calibri"/>
                          <a:cs typeface="Times New Roman"/>
                        </a:rPr>
                        <a:t>Аортальный или митральный ИЭ </a:t>
                      </a:r>
                      <a:r>
                        <a:rPr lang="ru-RU" sz="1600" dirty="0" err="1">
                          <a:solidFill>
                            <a:srgbClr val="000000"/>
                          </a:solidFill>
                          <a:effectLst/>
                          <a:latin typeface="Times New Roman"/>
                          <a:ea typeface="Calibri"/>
                          <a:cs typeface="Times New Roman"/>
                        </a:rPr>
                        <a:t>нативного</a:t>
                      </a:r>
                      <a:r>
                        <a:rPr lang="ru-RU" sz="1600" dirty="0">
                          <a:solidFill>
                            <a:srgbClr val="000000"/>
                          </a:solidFill>
                          <a:effectLst/>
                          <a:latin typeface="Times New Roman"/>
                          <a:ea typeface="Calibri"/>
                          <a:cs typeface="Times New Roman"/>
                        </a:rPr>
                        <a:t> или протезированного клапана с тяжелой </a:t>
                      </a:r>
                      <a:r>
                        <a:rPr lang="ru-RU" sz="1600" dirty="0" err="1">
                          <a:solidFill>
                            <a:srgbClr val="000000"/>
                          </a:solidFill>
                          <a:effectLst/>
                          <a:latin typeface="Times New Roman"/>
                          <a:ea typeface="Calibri"/>
                          <a:cs typeface="Times New Roman"/>
                        </a:rPr>
                        <a:t>регургитацией</a:t>
                      </a:r>
                      <a:r>
                        <a:rPr lang="ru-RU" sz="1600" dirty="0">
                          <a:solidFill>
                            <a:srgbClr val="000000"/>
                          </a:solidFill>
                          <a:effectLst/>
                          <a:latin typeface="Times New Roman"/>
                          <a:ea typeface="Calibri"/>
                          <a:cs typeface="Times New Roman"/>
                        </a:rPr>
                        <a:t> или клапанной </a:t>
                      </a:r>
                      <a:r>
                        <a:rPr lang="ru-RU" sz="1600" dirty="0" err="1">
                          <a:solidFill>
                            <a:srgbClr val="000000"/>
                          </a:solidFill>
                          <a:effectLst/>
                          <a:latin typeface="Times New Roman"/>
                          <a:ea typeface="Calibri"/>
                          <a:cs typeface="Times New Roman"/>
                        </a:rPr>
                        <a:t>обсрукцией</a:t>
                      </a:r>
                      <a:r>
                        <a:rPr lang="ru-RU" sz="1600" dirty="0">
                          <a:solidFill>
                            <a:srgbClr val="000000"/>
                          </a:solidFill>
                          <a:effectLst/>
                          <a:latin typeface="Times New Roman"/>
                          <a:ea typeface="Calibri"/>
                          <a:cs typeface="Times New Roman"/>
                        </a:rPr>
                        <a:t>, вызывающих симптомы сердечной недостаточности или </a:t>
                      </a:r>
                      <a:r>
                        <a:rPr lang="ru-RU" sz="1600" dirty="0" err="1">
                          <a:solidFill>
                            <a:srgbClr val="000000"/>
                          </a:solidFill>
                          <a:effectLst/>
                          <a:latin typeface="Times New Roman"/>
                          <a:ea typeface="Calibri"/>
                          <a:cs typeface="Times New Roman"/>
                        </a:rPr>
                        <a:t>эхокардиографическими</a:t>
                      </a:r>
                      <a:r>
                        <a:rPr lang="ru-RU" sz="1600" dirty="0">
                          <a:solidFill>
                            <a:srgbClr val="000000"/>
                          </a:solidFill>
                          <a:effectLst/>
                          <a:latin typeface="Times New Roman"/>
                          <a:ea typeface="Calibri"/>
                          <a:cs typeface="Times New Roman"/>
                        </a:rPr>
                        <a:t> признаками низкой гемодинамической толерантности (раннее </a:t>
                      </a:r>
                      <a:r>
                        <a:rPr lang="ru-RU" sz="1600" dirty="0" smtClean="0">
                          <a:solidFill>
                            <a:srgbClr val="000000"/>
                          </a:solidFill>
                          <a:effectLst/>
                          <a:latin typeface="Times New Roman"/>
                          <a:ea typeface="Calibri"/>
                          <a:cs typeface="Times New Roman"/>
                        </a:rPr>
                        <a:t>закрытие митрального</a:t>
                      </a:r>
                      <a:r>
                        <a:rPr lang="ru-RU" sz="1600" baseline="0" dirty="0" smtClean="0">
                          <a:solidFill>
                            <a:srgbClr val="000000"/>
                          </a:solidFill>
                          <a:effectLst/>
                          <a:latin typeface="Times New Roman"/>
                          <a:ea typeface="Calibri"/>
                          <a:cs typeface="Times New Roman"/>
                        </a:rPr>
                        <a:t> </a:t>
                      </a:r>
                      <a:r>
                        <a:rPr lang="ru-RU" dirty="0" smtClean="0">
                          <a:latin typeface="Times New Roman" panose="02020603050405020304" pitchFamily="18" charset="0"/>
                          <a:cs typeface="Times New Roman" panose="02020603050405020304" pitchFamily="18" charset="0"/>
                        </a:rPr>
                        <a:t>клапана </a:t>
                      </a:r>
                      <a:r>
                        <a:rPr lang="ru-RU" dirty="0">
                          <a:latin typeface="Times New Roman" panose="02020603050405020304" pitchFamily="18" charset="0"/>
                          <a:cs typeface="Times New Roman" panose="02020603050405020304" pitchFamily="18" charset="0"/>
                        </a:rPr>
                        <a:t>или легочная гипертензия) </a:t>
                      </a: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160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срочное </a:t>
                      </a:r>
                      <a:endParaRPr lang="ru-RU" sz="160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ru-RU" sz="1600" dirty="0">
                          <a:solidFill>
                            <a:srgbClr val="000000"/>
                          </a:solidFill>
                          <a:effectLst/>
                          <a:latin typeface="Times New Roman"/>
                          <a:ea typeface="Calibri"/>
                          <a:cs typeface="Times New Roman"/>
                        </a:rPr>
                        <a:t>I </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B </a:t>
                      </a:r>
                      <a:endParaRPr lang="ru-RU" sz="1600" dirty="0">
                        <a:effectLst/>
                        <a:latin typeface="Calibri"/>
                        <a:ea typeface="Calibri"/>
                        <a:cs typeface="Times New Roman"/>
                      </a:endParaRPr>
                    </a:p>
                  </a:txBody>
                  <a:tcPr marL="61601" marR="616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323528" y="301879"/>
            <a:ext cx="89289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Показания и время для операции при левостороннем ИЭ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r>
              <a:rPr kumimoji="0" lang="ru-RU" altLang="ru-RU" sz="1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нативного</a:t>
            </a: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клапана и протезированного клапана)</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3874318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542760824"/>
              </p:ext>
            </p:extLst>
          </p:nvPr>
        </p:nvGraphicFramePr>
        <p:xfrm>
          <a:off x="323528" y="404664"/>
          <a:ext cx="8280920" cy="2496201"/>
        </p:xfrm>
        <a:graphic>
          <a:graphicData uri="http://schemas.openxmlformats.org/drawingml/2006/table">
            <a:tbl>
              <a:tblPr/>
              <a:tblGrid>
                <a:gridCol w="396044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82748">
                <a:tc gridSpan="4">
                  <a:txBody>
                    <a:bodyPr/>
                    <a:lstStyle/>
                    <a:p>
                      <a:pPr>
                        <a:lnSpc>
                          <a:spcPct val="115000"/>
                        </a:lnSpc>
                        <a:spcAft>
                          <a:spcPts val="0"/>
                        </a:spcAft>
                      </a:pPr>
                      <a:r>
                        <a:rPr lang="ru-RU" sz="1200" b="1" dirty="0">
                          <a:solidFill>
                            <a:srgbClr val="000000"/>
                          </a:solidFill>
                          <a:effectLst/>
                          <a:latin typeface="Times New Roman" panose="02020603050405020304" pitchFamily="18" charset="0"/>
                          <a:ea typeface="Calibri"/>
                          <a:cs typeface="Times New Roman" panose="02020603050405020304" pitchFamily="18" charset="0"/>
                        </a:rPr>
                        <a:t>2. НЕКОНТРОЛИРУЕМАЯ ИНФЕКЦИЯ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96486">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Локальная неконтролируемая инфекция (абсцесс,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псевдоаневризма</a:t>
                      </a:r>
                      <a:r>
                        <a:rPr lang="ru-RU" sz="1200" dirty="0">
                          <a:solidFill>
                            <a:srgbClr val="000000"/>
                          </a:solidFill>
                          <a:effectLst/>
                          <a:latin typeface="Times New Roman" panose="02020603050405020304" pitchFamily="18" charset="0"/>
                          <a:ea typeface="Calibri"/>
                          <a:cs typeface="Times New Roman" panose="02020603050405020304" pitchFamily="18" charset="0"/>
                        </a:rPr>
                        <a:t>, фистула, большие вегетации)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срочное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I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B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991">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Инфекция, вызванная грибами или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мультирезистентными</a:t>
                      </a:r>
                      <a:r>
                        <a:rPr lang="ru-RU" sz="1200" dirty="0">
                          <a:solidFill>
                            <a:srgbClr val="000000"/>
                          </a:solidFill>
                          <a:effectLst/>
                          <a:latin typeface="Times New Roman" panose="02020603050405020304" pitchFamily="18" charset="0"/>
                          <a:ea typeface="Calibri"/>
                          <a:cs typeface="Times New Roman" panose="02020603050405020304" pitchFamily="18" charset="0"/>
                        </a:rPr>
                        <a:t> микроорганизмами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срочное/ </a:t>
                      </a:r>
                      <a:endParaRPr lang="ru-RU" sz="120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плановое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I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solidFill>
                            <a:srgbClr val="000000"/>
                          </a:solidFill>
                          <a:effectLst/>
                          <a:latin typeface="Times New Roman" panose="02020603050405020304" pitchFamily="18" charset="0"/>
                          <a:ea typeface="Calibri"/>
                          <a:cs typeface="Times New Roman" panose="02020603050405020304" pitchFamily="18" charset="0"/>
                        </a:rPr>
                        <a:t>C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1981">
                <a:tc>
                  <a:txBody>
                    <a:bodyPr/>
                    <a:lstStyle/>
                    <a:p>
                      <a:pPr>
                        <a:lnSpc>
                          <a:spcPct val="115000"/>
                        </a:lnSpc>
                        <a:spcAft>
                          <a:spcPts val="0"/>
                        </a:spcAft>
                      </a:pPr>
                      <a:r>
                        <a:rPr lang="ru-RU" sz="1200" dirty="0" err="1">
                          <a:solidFill>
                            <a:srgbClr val="000000"/>
                          </a:solidFill>
                          <a:effectLst/>
                          <a:latin typeface="Times New Roman" panose="02020603050405020304" pitchFamily="18" charset="0"/>
                          <a:ea typeface="Calibri"/>
                          <a:cs typeface="Times New Roman" panose="02020603050405020304" pitchFamily="18" charset="0"/>
                        </a:rPr>
                        <a:t>Персистирующ</a:t>
                      </a:r>
                      <a:r>
                        <a:rPr lang="en-US" sz="1200" dirty="0" err="1">
                          <a:solidFill>
                            <a:srgbClr val="000000"/>
                          </a:solidFill>
                          <a:effectLst/>
                          <a:latin typeface="Times New Roman" panose="02020603050405020304" pitchFamily="18" charset="0"/>
                          <a:ea typeface="Calibri"/>
                          <a:cs typeface="Times New Roman" panose="02020603050405020304" pitchFamily="18" charset="0"/>
                        </a:rPr>
                        <a:t>bt</a:t>
                      </a:r>
                      <a:r>
                        <a:rPr lang="ru-RU" sz="1200" dirty="0">
                          <a:solidFill>
                            <a:srgbClr val="000000"/>
                          </a:solidFill>
                          <a:effectLst/>
                          <a:latin typeface="Times New Roman" panose="02020603050405020304" pitchFamily="18" charset="0"/>
                          <a:ea typeface="Calibri"/>
                          <a:cs typeface="Times New Roman" panose="02020603050405020304" pitchFamily="18" charset="0"/>
                        </a:rPr>
                        <a:t> позитивные культуры крови несмотря на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соотвествующую</a:t>
                      </a:r>
                      <a:r>
                        <a:rPr lang="ru-RU" sz="1200" dirty="0">
                          <a:solidFill>
                            <a:srgbClr val="000000"/>
                          </a:solidFill>
                          <a:effectLst/>
                          <a:latin typeface="Times New Roman" panose="02020603050405020304" pitchFamily="18" charset="0"/>
                          <a:ea typeface="Calibri"/>
                          <a:cs typeface="Times New Roman" panose="02020603050405020304" pitchFamily="18" charset="0"/>
                        </a:rPr>
                        <a:t> терапию и адекватный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контоль</a:t>
                      </a:r>
                      <a:r>
                        <a:rPr lang="ru-RU" sz="1200" dirty="0">
                          <a:solidFill>
                            <a:srgbClr val="000000"/>
                          </a:solidFill>
                          <a:effectLst/>
                          <a:latin typeface="Times New Roman" panose="02020603050405020304" pitchFamily="18" charset="0"/>
                          <a:ea typeface="Calibri"/>
                          <a:cs typeface="Times New Roman" panose="02020603050405020304" pitchFamily="18" charset="0"/>
                        </a:rPr>
                        <a:t> септических метастатических очагов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срочное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I</a:t>
                      </a:r>
                      <a:r>
                        <a:rPr lang="en-US" sz="1200">
                          <a:solidFill>
                            <a:srgbClr val="000000"/>
                          </a:solidFill>
                          <a:effectLst/>
                          <a:latin typeface="Times New Roman" panose="02020603050405020304" pitchFamily="18" charset="0"/>
                          <a:ea typeface="Calibri"/>
                          <a:cs typeface="Times New Roman" panose="02020603050405020304" pitchFamily="18" charset="0"/>
                        </a:rPr>
                        <a:t>Ia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B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6486">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ИЭ протезированного клапана, вызванного стафилококками и не НАСЕК грамм негативными бактериями</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срочное/ </a:t>
                      </a:r>
                      <a:endParaRPr lang="ru-RU" sz="120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плановое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I</a:t>
                      </a:r>
                      <a:r>
                        <a:rPr lang="en-US" sz="1200">
                          <a:solidFill>
                            <a:srgbClr val="000000"/>
                          </a:solidFill>
                          <a:effectLst/>
                          <a:latin typeface="Times New Roman" panose="02020603050405020304" pitchFamily="18" charset="0"/>
                          <a:ea typeface="Calibri"/>
                          <a:cs typeface="Times New Roman" panose="02020603050405020304" pitchFamily="18" charset="0"/>
                        </a:rPr>
                        <a:t>Ia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solidFill>
                            <a:srgbClr val="000000"/>
                          </a:solidFill>
                          <a:effectLst/>
                          <a:latin typeface="Times New Roman" panose="02020603050405020304" pitchFamily="18" charset="0"/>
                          <a:ea typeface="Calibri"/>
                          <a:cs typeface="Times New Roman" panose="02020603050405020304" pitchFamily="18" charset="0"/>
                        </a:rPr>
                        <a:t>C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2748">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440799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3963313679"/>
              </p:ext>
            </p:extLst>
          </p:nvPr>
        </p:nvGraphicFramePr>
        <p:xfrm>
          <a:off x="323528" y="404664"/>
          <a:ext cx="8280920" cy="4389009"/>
        </p:xfrm>
        <a:graphic>
          <a:graphicData uri="http://schemas.openxmlformats.org/drawingml/2006/table">
            <a:tbl>
              <a:tblPr/>
              <a:tblGrid>
                <a:gridCol w="396044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165495">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3. профилактика эмболий</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2972">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Аортальная или митральный ИЭ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нативного</a:t>
                      </a:r>
                      <a:r>
                        <a:rPr lang="ru-RU" sz="1200" dirty="0">
                          <a:solidFill>
                            <a:srgbClr val="000000"/>
                          </a:solidFill>
                          <a:effectLst/>
                          <a:latin typeface="Times New Roman" panose="02020603050405020304" pitchFamily="18" charset="0"/>
                          <a:ea typeface="Calibri"/>
                          <a:cs typeface="Times New Roman" panose="02020603050405020304" pitchFamily="18" charset="0"/>
                        </a:rPr>
                        <a:t> или протезированного клапана с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персистирующими</a:t>
                      </a:r>
                      <a:r>
                        <a:rPr lang="ru-RU" sz="1200" dirty="0">
                          <a:solidFill>
                            <a:srgbClr val="000000"/>
                          </a:solidFill>
                          <a:effectLst/>
                          <a:latin typeface="Times New Roman" panose="02020603050405020304" pitchFamily="18" charset="0"/>
                          <a:ea typeface="Calibri"/>
                          <a:cs typeface="Times New Roman" panose="02020603050405020304" pitchFamily="18" charset="0"/>
                        </a:rPr>
                        <a:t> вегетациями более 10 мм после одного или более эмболических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эпизово</a:t>
                      </a:r>
                      <a:r>
                        <a:rPr lang="ru-RU" sz="1200" dirty="0">
                          <a:solidFill>
                            <a:srgbClr val="000000"/>
                          </a:solidFill>
                          <a:effectLst/>
                          <a:latin typeface="Times New Roman" panose="02020603050405020304" pitchFamily="18" charset="0"/>
                          <a:ea typeface="Calibri"/>
                          <a:cs typeface="Times New Roman" panose="02020603050405020304" pitchFamily="18" charset="0"/>
                        </a:rPr>
                        <a:t> несмотря на соответствующую </a:t>
                      </a:r>
                      <a:r>
                        <a:rPr lang="ru-RU" sz="1200" dirty="0" err="1">
                          <a:solidFill>
                            <a:srgbClr val="000000"/>
                          </a:solidFill>
                          <a:effectLst/>
                          <a:latin typeface="Times New Roman" panose="02020603050405020304" pitchFamily="18" charset="0"/>
                          <a:ea typeface="Calibri"/>
                          <a:cs typeface="Times New Roman" panose="02020603050405020304" pitchFamily="18" charset="0"/>
                        </a:rPr>
                        <a:t>антииотикотерапию</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срочное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I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B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0224">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Аортальный или митральный ИЭ нативного клапана с вегетациями более 10 мм, ассоциированный с тяжелым клапанным стенозмо или регургитацией, и низким операциоонным риском</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срочное</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I</a:t>
                      </a:r>
                      <a:r>
                        <a:rPr lang="en-US" sz="1200" dirty="0" err="1">
                          <a:solidFill>
                            <a:srgbClr val="000000"/>
                          </a:solidFill>
                          <a:effectLst/>
                          <a:latin typeface="Times New Roman" panose="02020603050405020304" pitchFamily="18" charset="0"/>
                          <a:ea typeface="Calibri"/>
                          <a:cs typeface="Times New Roman" panose="02020603050405020304" pitchFamily="18" charset="0"/>
                        </a:rPr>
                        <a:t>Ia</a:t>
                      </a:r>
                      <a:r>
                        <a:rPr lang="en-US" sz="1200" dirty="0">
                          <a:solidFill>
                            <a:srgbClr val="000000"/>
                          </a:solidFill>
                          <a:effectLst/>
                          <a:latin typeface="Times New Roman" panose="02020603050405020304" pitchFamily="18" charset="0"/>
                          <a:ea typeface="Calibri"/>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solidFill>
                            <a:srgbClr val="000000"/>
                          </a:solidFill>
                          <a:effectLst/>
                          <a:latin typeface="Times New Roman" panose="02020603050405020304" pitchFamily="18" charset="0"/>
                          <a:ea typeface="Calibri"/>
                          <a:cs typeface="Times New Roman" panose="02020603050405020304" pitchFamily="18" charset="0"/>
                        </a:rPr>
                        <a:t>B</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4729">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Аортальный или митральный ИЭ нативного или протезированного клапана с изолированными огромными вегетациями(более 30 мм)</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срочное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I</a:t>
                      </a:r>
                      <a:r>
                        <a:rPr lang="en-US" sz="1200" dirty="0" err="1">
                          <a:solidFill>
                            <a:srgbClr val="000000"/>
                          </a:solidFill>
                          <a:effectLst/>
                          <a:latin typeface="Times New Roman" panose="02020603050405020304" pitchFamily="18" charset="0"/>
                          <a:ea typeface="Calibri"/>
                          <a:cs typeface="Times New Roman" panose="02020603050405020304" pitchFamily="18" charset="0"/>
                        </a:rPr>
                        <a:t>Ia</a:t>
                      </a:r>
                      <a:r>
                        <a:rPr lang="en-US" sz="1200" dirty="0">
                          <a:solidFill>
                            <a:srgbClr val="000000"/>
                          </a:solidFill>
                          <a:effectLst/>
                          <a:latin typeface="Times New Roman" panose="02020603050405020304" pitchFamily="18" charset="0"/>
                          <a:ea typeface="Calibri"/>
                          <a:cs typeface="Times New Roman" panose="02020603050405020304" pitchFamily="18" charset="0"/>
                        </a:rPr>
                        <a:t> </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B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7477">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Аорталный или митральный ИЭ нативного или протезированного клапана с изолированными огромными вегетациями(более 15 мм) и без других показаний к операции</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срочное/ </a:t>
                      </a:r>
                      <a:endParaRPr lang="ru-RU" sz="120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плановое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a:solidFill>
                            <a:srgbClr val="000000"/>
                          </a:solidFill>
                          <a:effectLst/>
                          <a:latin typeface="Times New Roman" panose="02020603050405020304" pitchFamily="18" charset="0"/>
                          <a:ea typeface="Calibri"/>
                          <a:cs typeface="Times New Roman" panose="02020603050405020304" pitchFamily="18" charset="0"/>
                        </a:rPr>
                        <a:t>I</a:t>
                      </a:r>
                      <a:r>
                        <a:rPr lang="en-US" sz="1200">
                          <a:solidFill>
                            <a:srgbClr val="000000"/>
                          </a:solidFill>
                          <a:effectLst/>
                          <a:latin typeface="Times New Roman" panose="02020603050405020304" pitchFamily="18" charset="0"/>
                          <a:ea typeface="Calibri"/>
                          <a:cs typeface="Times New Roman" panose="02020603050405020304" pitchFamily="18" charset="0"/>
                        </a:rPr>
                        <a:t>Ia</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200" dirty="0">
                          <a:solidFill>
                            <a:srgbClr val="000000"/>
                          </a:solidFill>
                          <a:effectLst/>
                          <a:latin typeface="Times New Roman" panose="02020603050405020304" pitchFamily="18" charset="0"/>
                          <a:ea typeface="Calibri"/>
                          <a:cs typeface="Times New Roman" panose="02020603050405020304" pitchFamily="18" charset="0"/>
                        </a:rPr>
                        <a:t>С</a:t>
                      </a:r>
                      <a:endParaRPr lang="ru-RU" sz="1200" dirty="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7878">
                <a:tc>
                  <a:txBody>
                    <a:bodyPr/>
                    <a:lstStyle/>
                    <a:p>
                      <a:pPr>
                        <a:lnSpc>
                          <a:spcPct val="115000"/>
                        </a:lnSpc>
                        <a:spcAft>
                          <a:spcPts val="0"/>
                        </a:spcAft>
                      </a:pPr>
                      <a:r>
                        <a:rPr lang="en-US" sz="1200">
                          <a:solidFill>
                            <a:srgbClr val="000000"/>
                          </a:solidFill>
                          <a:effectLst/>
                          <a:latin typeface="Times New Roman" panose="02020603050405020304" pitchFamily="18" charset="0"/>
                          <a:ea typeface="Calibri"/>
                          <a:cs typeface="Times New Roman" panose="02020603050405020304" pitchFamily="18" charset="0"/>
                        </a:rPr>
                        <a:t>e</a:t>
                      </a:r>
                      <a:r>
                        <a:rPr lang="ru-RU" sz="1200">
                          <a:solidFill>
                            <a:srgbClr val="000000"/>
                          </a:solidFill>
                          <a:effectLst/>
                          <a:latin typeface="Times New Roman" panose="02020603050405020304" pitchFamily="18" charset="0"/>
                          <a:ea typeface="Calibri"/>
                          <a:cs typeface="Times New Roman" panose="02020603050405020304" pitchFamily="18" charset="0"/>
                        </a:rPr>
                        <a:t> Операция может быть более предпочтительной, если процедура сохранения нативного клапана является возможным </a:t>
                      </a:r>
                      <a:endParaRPr lang="ru-RU" sz="1200">
                        <a:effectLst/>
                        <a:latin typeface="Times New Roman" panose="02020603050405020304" pitchFamily="18" charset="0"/>
                        <a:ea typeface="Calibri"/>
                        <a:cs typeface="Times New Roman" panose="02020603050405020304" pitchFamily="18" charset="0"/>
                      </a:endParaRPr>
                    </a:p>
                  </a:txBody>
                  <a:tcPr marL="22091" marR="22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endParaRPr lang="ru-RU" dirty="0"/>
                    </a:p>
                  </a:txBody>
                  <a:tcPr marL="29455" marR="29455" marT="14727" marB="14727">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405877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945918339"/>
              </p:ext>
            </p:extLst>
          </p:nvPr>
        </p:nvGraphicFramePr>
        <p:xfrm>
          <a:off x="467544" y="588022"/>
          <a:ext cx="7848871" cy="6287758"/>
        </p:xfrm>
        <a:graphic>
          <a:graphicData uri="http://schemas.openxmlformats.org/drawingml/2006/table">
            <a:tbl>
              <a:tblPr/>
              <a:tblGrid>
                <a:gridCol w="597666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92087">
                  <a:extLst>
                    <a:ext uri="{9D8B030D-6E8A-4147-A177-3AD203B41FA5}">
                      <a16:colId xmlns:a16="http://schemas.microsoft.com/office/drawing/2014/main" val="20002"/>
                    </a:ext>
                  </a:extLst>
                </a:gridCol>
              </a:tblGrid>
              <a:tr h="177802">
                <a:tc>
                  <a:txBody>
                    <a:bodyPr/>
                    <a:lstStyle/>
                    <a:p>
                      <a:pPr>
                        <a:lnSpc>
                          <a:spcPct val="115000"/>
                        </a:lnSpc>
                        <a:spcAft>
                          <a:spcPts val="0"/>
                        </a:spcAft>
                      </a:pPr>
                      <a:r>
                        <a:rPr lang="ru-RU" sz="1600" b="1" dirty="0">
                          <a:solidFill>
                            <a:srgbClr val="000000"/>
                          </a:solidFill>
                          <a:effectLst/>
                          <a:latin typeface="Times New Roman"/>
                          <a:ea typeface="Calibri"/>
                          <a:cs typeface="Times New Roman"/>
                        </a:rPr>
                        <a:t>Рекомендации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Класс а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solidFill>
                            <a:srgbClr val="000000"/>
                          </a:solidFill>
                          <a:effectLst/>
                          <a:latin typeface="Times New Roman"/>
                          <a:ea typeface="Calibri"/>
                          <a:cs typeface="Times New Roman"/>
                        </a:rPr>
                        <a:t>Уровень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47317">
                <a:tc>
                  <a:txBody>
                    <a:bodyPr/>
                    <a:lstStyle/>
                    <a:p>
                      <a:pPr>
                        <a:lnSpc>
                          <a:spcPct val="115000"/>
                        </a:lnSpc>
                        <a:spcAft>
                          <a:spcPts val="0"/>
                        </a:spcAft>
                      </a:pPr>
                      <a:r>
                        <a:rPr lang="ru-RU" sz="1600" dirty="0">
                          <a:solidFill>
                            <a:srgbClr val="000000"/>
                          </a:solidFill>
                          <a:effectLst/>
                          <a:latin typeface="Times New Roman"/>
                          <a:ea typeface="Calibri"/>
                          <a:cs typeface="Times New Roman"/>
                        </a:rPr>
                        <a:t>После бессимптомной церебральной эмболии или транзиторной ишемической атаки, если сохраняются показания, то незамедлительно рекомендуется операция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I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B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7317">
                <a:tc>
                  <a:txBody>
                    <a:bodyPr/>
                    <a:lstStyle/>
                    <a:p>
                      <a:pPr>
                        <a:lnSpc>
                          <a:spcPct val="115000"/>
                        </a:lnSpc>
                        <a:spcAft>
                          <a:spcPts val="0"/>
                        </a:spcAft>
                      </a:pPr>
                      <a:r>
                        <a:rPr lang="ru-RU" sz="1600" dirty="0">
                          <a:solidFill>
                            <a:srgbClr val="000000"/>
                          </a:solidFill>
                          <a:effectLst/>
                          <a:latin typeface="Times New Roman"/>
                          <a:ea typeface="Calibri"/>
                          <a:cs typeface="Times New Roman"/>
                        </a:rPr>
                        <a:t>Нейрохирургия или </a:t>
                      </a:r>
                      <a:r>
                        <a:rPr lang="ru-RU" sz="1600" dirty="0" err="1">
                          <a:solidFill>
                            <a:srgbClr val="000000"/>
                          </a:solidFill>
                          <a:effectLst/>
                          <a:latin typeface="Times New Roman"/>
                          <a:ea typeface="Calibri"/>
                          <a:cs typeface="Times New Roman"/>
                        </a:rPr>
                        <a:t>эндоваскулярная</a:t>
                      </a:r>
                      <a:r>
                        <a:rPr lang="ru-RU" sz="1600" dirty="0">
                          <a:solidFill>
                            <a:srgbClr val="000000"/>
                          </a:solidFill>
                          <a:effectLst/>
                          <a:latin typeface="Times New Roman"/>
                          <a:ea typeface="Calibri"/>
                          <a:cs typeface="Times New Roman"/>
                        </a:rPr>
                        <a:t> терапия показаны при очень больших, распространенных или разорванных внутричерепных инфекционных аневризмах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I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C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7479">
                <a:tc>
                  <a:txBody>
                    <a:bodyPr/>
                    <a:lstStyle/>
                    <a:p>
                      <a:pPr>
                        <a:lnSpc>
                          <a:spcPct val="115000"/>
                        </a:lnSpc>
                        <a:spcAft>
                          <a:spcPts val="0"/>
                        </a:spcAft>
                      </a:pPr>
                      <a:r>
                        <a:rPr lang="ru-RU" sz="1600" dirty="0">
                          <a:solidFill>
                            <a:srgbClr val="000000"/>
                          </a:solidFill>
                          <a:effectLst/>
                          <a:latin typeface="Times New Roman"/>
                          <a:ea typeface="Calibri"/>
                          <a:cs typeface="Times New Roman"/>
                        </a:rPr>
                        <a:t>После внутричерепного кровоизлияния хирургическое вмешательство должно быть отложено по меньшей мере на один месяц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II a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B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96510">
                <a:tc>
                  <a:txBody>
                    <a:bodyPr/>
                    <a:lstStyle/>
                    <a:p>
                      <a:pPr>
                        <a:lnSpc>
                          <a:spcPct val="115000"/>
                        </a:lnSpc>
                        <a:spcAft>
                          <a:spcPts val="0"/>
                        </a:spcAft>
                      </a:pPr>
                      <a:r>
                        <a:rPr lang="ru-RU" sz="1600" dirty="0">
                          <a:solidFill>
                            <a:srgbClr val="000000"/>
                          </a:solidFill>
                          <a:effectLst/>
                          <a:latin typeface="Times New Roman"/>
                          <a:ea typeface="Calibri"/>
                          <a:cs typeface="Times New Roman"/>
                        </a:rPr>
                        <a:t>После инсульта, операция показана при сердечной недостаточности, неконтролируемой инфекции, абсцессах, а при постоянном высоком эмболическом риске хирургическое лечение откладывать не следует. </a:t>
                      </a:r>
                      <a:endParaRPr lang="ru-RU" sz="1600" dirty="0">
                        <a:effectLst/>
                        <a:latin typeface="Calibri"/>
                        <a:ea typeface="Calibri"/>
                        <a:cs typeface="Times New Roman"/>
                      </a:endParaRPr>
                    </a:p>
                    <a:p>
                      <a:pPr>
                        <a:lnSpc>
                          <a:spcPct val="115000"/>
                        </a:lnSpc>
                        <a:spcAft>
                          <a:spcPts val="0"/>
                        </a:spcAft>
                      </a:pPr>
                      <a:r>
                        <a:rPr lang="ru-RU" sz="1600" dirty="0">
                          <a:solidFill>
                            <a:srgbClr val="000000"/>
                          </a:solidFill>
                          <a:effectLst/>
                          <a:latin typeface="Times New Roman"/>
                          <a:ea typeface="Calibri"/>
                          <a:cs typeface="Times New Roman"/>
                        </a:rPr>
                        <a:t>Операцию следует рассматривать пока отсутствует кома и по данным КТ или МРТ исключено </a:t>
                      </a:r>
                      <a:r>
                        <a:rPr lang="ru-RU" sz="1600" dirty="0" err="1">
                          <a:solidFill>
                            <a:srgbClr val="000000"/>
                          </a:solidFill>
                          <a:effectLst/>
                          <a:latin typeface="Times New Roman"/>
                          <a:ea typeface="Calibri"/>
                          <a:cs typeface="Times New Roman"/>
                        </a:rPr>
                        <a:t>черепномозговое</a:t>
                      </a:r>
                      <a:r>
                        <a:rPr lang="ru-RU" sz="1600" dirty="0">
                          <a:solidFill>
                            <a:srgbClr val="000000"/>
                          </a:solidFill>
                          <a:effectLst/>
                          <a:latin typeface="Times New Roman"/>
                          <a:ea typeface="Calibri"/>
                          <a:cs typeface="Times New Roman"/>
                        </a:rPr>
                        <a:t> кровоизлияние.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solidFill>
                            <a:srgbClr val="000000"/>
                          </a:solidFill>
                          <a:effectLst/>
                          <a:latin typeface="Times New Roman"/>
                          <a:ea typeface="Calibri"/>
                          <a:cs typeface="Times New Roman"/>
                        </a:rPr>
                        <a:t>II a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a:ea typeface="Calibri"/>
                          <a:cs typeface="Times New Roman"/>
                        </a:rPr>
                        <a:t>B </a:t>
                      </a:r>
                      <a:endParaRPr lang="ru-RU" sz="160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06672">
                <a:tc>
                  <a:txBody>
                    <a:bodyPr/>
                    <a:lstStyle/>
                    <a:p>
                      <a:pPr>
                        <a:lnSpc>
                          <a:spcPct val="115000"/>
                        </a:lnSpc>
                        <a:spcAft>
                          <a:spcPts val="0"/>
                        </a:spcAft>
                      </a:pPr>
                      <a:r>
                        <a:rPr lang="ru-RU" sz="1600" dirty="0">
                          <a:solidFill>
                            <a:srgbClr val="000000"/>
                          </a:solidFill>
                          <a:effectLst/>
                          <a:latin typeface="Times New Roman"/>
                          <a:ea typeface="Calibri"/>
                          <a:cs typeface="Times New Roman"/>
                        </a:rPr>
                        <a:t>Внутричерепные аневризмы следует искать у любого пациента с ИЭ и неврологическими симптомами – для диагностики следует рассматривать КТ или МР ангиографию. Общепринятую ангиографию следует рассматривать, когда </a:t>
                      </a:r>
                      <a:r>
                        <a:rPr lang="ru-RU" sz="1600" dirty="0" err="1">
                          <a:solidFill>
                            <a:srgbClr val="000000"/>
                          </a:solidFill>
                          <a:effectLst/>
                          <a:latin typeface="Times New Roman"/>
                          <a:ea typeface="Calibri"/>
                          <a:cs typeface="Times New Roman"/>
                        </a:rPr>
                        <a:t>неинвазивные</a:t>
                      </a:r>
                      <a:r>
                        <a:rPr lang="ru-RU" sz="1600" dirty="0">
                          <a:solidFill>
                            <a:srgbClr val="000000"/>
                          </a:solidFill>
                          <a:effectLst/>
                          <a:latin typeface="Times New Roman"/>
                          <a:ea typeface="Calibri"/>
                          <a:cs typeface="Times New Roman"/>
                        </a:rPr>
                        <a:t> методы негативны, а подозрение на внутричерепные аневризмы остаются</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solidFill>
                            <a:srgbClr val="000000"/>
                          </a:solidFill>
                          <a:effectLst/>
                          <a:latin typeface="Times New Roman"/>
                          <a:ea typeface="Calibri"/>
                          <a:cs typeface="Times New Roman"/>
                        </a:rPr>
                        <a:t>II a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dirty="0">
                          <a:solidFill>
                            <a:srgbClr val="000000"/>
                          </a:solidFill>
                          <a:effectLst/>
                          <a:latin typeface="Times New Roman"/>
                          <a:ea typeface="Calibri"/>
                          <a:cs typeface="Times New Roman"/>
                        </a:rPr>
                        <a:t>B </a:t>
                      </a:r>
                      <a:endParaRPr lang="ru-RU" sz="1600" dirty="0">
                        <a:effectLst/>
                        <a:latin typeface="Calibri"/>
                        <a:ea typeface="Calibri"/>
                        <a:cs typeface="Times New Roman"/>
                      </a:endParaRPr>
                    </a:p>
                  </a:txBody>
                  <a:tcPr marL="45295" marR="452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2672267" y="151274"/>
            <a:ext cx="4204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Ведение неврологических осложнений</a:t>
            </a:r>
            <a:endParaRPr kumimoji="0" lang="ru-RU" altLang="ru-RU"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1956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Объект 3"/>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832"/>
            <a:ext cx="7344816" cy="681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75401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19732444"/>
              </p:ext>
            </p:extLst>
          </p:nvPr>
        </p:nvGraphicFramePr>
        <p:xfrm>
          <a:off x="539552" y="1772812"/>
          <a:ext cx="8136904" cy="4320480"/>
        </p:xfrm>
        <a:graphic>
          <a:graphicData uri="http://schemas.openxmlformats.org/drawingml/2006/table">
            <a:tbl>
              <a:tblPr firstRow="1" firstCol="1" bandRow="1"/>
              <a:tblGrid>
                <a:gridCol w="8136904">
                  <a:extLst>
                    <a:ext uri="{9D8B030D-6E8A-4147-A177-3AD203B41FA5}">
                      <a16:colId xmlns:a16="http://schemas.microsoft.com/office/drawing/2014/main" val="20000"/>
                    </a:ext>
                  </a:extLst>
                </a:gridCol>
              </a:tblGrid>
              <a:tr h="360040">
                <a:tc>
                  <a:txBody>
                    <a:bodyPr/>
                    <a:lstStyle/>
                    <a:p>
                      <a:pPr marL="342900" lvl="0" indent="-342900">
                        <a:lnSpc>
                          <a:spcPct val="115000"/>
                        </a:lnSpc>
                        <a:spcAft>
                          <a:spcPts val="0"/>
                        </a:spcAft>
                        <a:buFont typeface="Symbol"/>
                        <a:buChar char=""/>
                      </a:pPr>
                      <a:r>
                        <a:rPr lang="ru-RU" sz="1600" dirty="0">
                          <a:solidFill>
                            <a:srgbClr val="000000"/>
                          </a:solidFill>
                          <a:effectLst/>
                          <a:latin typeface="Times New Roman"/>
                          <a:ea typeface="Calibri"/>
                          <a:cs typeface="Times New Roman"/>
                        </a:rPr>
                        <a:t>Неадекватная антибактериальная терапия (препарат, доза, продолжительность)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20080">
                <a:tc>
                  <a:txBody>
                    <a:bodyPr/>
                    <a:lstStyle/>
                    <a:p>
                      <a:pPr marL="342900" lvl="0" indent="-342900">
                        <a:lnSpc>
                          <a:spcPct val="115000"/>
                        </a:lnSpc>
                        <a:spcAft>
                          <a:spcPts val="0"/>
                        </a:spcAft>
                        <a:buFont typeface="Symbol"/>
                        <a:buChar char=""/>
                      </a:pPr>
                      <a:r>
                        <a:rPr lang="ru-RU" sz="1600" dirty="0">
                          <a:solidFill>
                            <a:srgbClr val="000000"/>
                          </a:solidFill>
                          <a:effectLst/>
                          <a:latin typeface="Times New Roman"/>
                          <a:ea typeface="Calibri"/>
                          <a:cs typeface="Times New Roman"/>
                        </a:rPr>
                        <a:t>Резистентные микроорганизмы, например, </a:t>
                      </a:r>
                      <a:r>
                        <a:rPr lang="ru-RU" sz="1600" dirty="0" err="1">
                          <a:solidFill>
                            <a:srgbClr val="000000"/>
                          </a:solidFill>
                          <a:effectLst/>
                          <a:latin typeface="Times New Roman"/>
                          <a:ea typeface="Calibri"/>
                          <a:cs typeface="Times New Roman"/>
                        </a:rPr>
                        <a:t>Brucella</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spp</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Legionella</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spp</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Chlamydia</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spp</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Mycoplasma</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spp</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Bartonella</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spp</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Coxiella</a:t>
                      </a:r>
                      <a:r>
                        <a:rPr lang="ru-RU" sz="1600" dirty="0">
                          <a:solidFill>
                            <a:srgbClr val="000000"/>
                          </a:solidFill>
                          <a:effectLst/>
                          <a:latin typeface="Times New Roman"/>
                          <a:ea typeface="Calibri"/>
                          <a:cs typeface="Times New Roman"/>
                        </a:rPr>
                        <a:t> </a:t>
                      </a:r>
                      <a:r>
                        <a:rPr lang="ru-RU" sz="1600" dirty="0" err="1">
                          <a:solidFill>
                            <a:srgbClr val="000000"/>
                          </a:solidFill>
                          <a:effectLst/>
                          <a:latin typeface="Times New Roman"/>
                          <a:ea typeface="Calibri"/>
                          <a:cs typeface="Times New Roman"/>
                        </a:rPr>
                        <a:t>Burnetii</a:t>
                      </a:r>
                      <a:r>
                        <a:rPr lang="ru-RU" sz="1600" dirty="0">
                          <a:solidFill>
                            <a:srgbClr val="000000"/>
                          </a:solidFill>
                          <a:effectLst/>
                          <a:latin typeface="Times New Roman"/>
                          <a:ea typeface="Calibri"/>
                          <a:cs typeface="Times New Roman"/>
                        </a:rPr>
                        <a:t>, грибы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0040">
                <a:tc>
                  <a:txBody>
                    <a:bodyPr/>
                    <a:lstStyle/>
                    <a:p>
                      <a:pPr marL="342900" lvl="0" indent="-342900">
                        <a:lnSpc>
                          <a:spcPct val="115000"/>
                        </a:lnSpc>
                        <a:spcAft>
                          <a:spcPts val="0"/>
                        </a:spcAft>
                        <a:buFont typeface="Symbol"/>
                        <a:buChar char=""/>
                      </a:pPr>
                      <a:r>
                        <a:rPr lang="ru-RU" sz="1600" dirty="0" err="1">
                          <a:solidFill>
                            <a:srgbClr val="000000"/>
                          </a:solidFill>
                          <a:effectLst/>
                          <a:latin typeface="Times New Roman"/>
                          <a:ea typeface="Calibri"/>
                          <a:cs typeface="Times New Roman"/>
                        </a:rPr>
                        <a:t>Полимикробная</a:t>
                      </a:r>
                      <a:r>
                        <a:rPr lang="ru-RU" sz="1600" dirty="0">
                          <a:solidFill>
                            <a:srgbClr val="000000"/>
                          </a:solidFill>
                          <a:effectLst/>
                          <a:latin typeface="Times New Roman"/>
                          <a:ea typeface="Calibri"/>
                          <a:cs typeface="Times New Roman"/>
                        </a:rPr>
                        <a:t> инфекция при ВВП (наркоманы)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040">
                <a:tc>
                  <a:txBody>
                    <a:bodyPr/>
                    <a:lstStyle/>
                    <a:p>
                      <a:pPr marL="342900" lvl="0" indent="-342900">
                        <a:lnSpc>
                          <a:spcPct val="115000"/>
                        </a:lnSpc>
                        <a:spcAft>
                          <a:spcPts val="0"/>
                        </a:spcAft>
                        <a:buFont typeface="Symbol"/>
                        <a:buChar char=""/>
                      </a:pPr>
                      <a:r>
                        <a:rPr lang="ru-RU" sz="1600" dirty="0">
                          <a:solidFill>
                            <a:srgbClr val="000000"/>
                          </a:solidFill>
                          <a:effectLst/>
                          <a:latin typeface="Times New Roman"/>
                          <a:ea typeface="Calibri"/>
                          <a:cs typeface="Times New Roman"/>
                        </a:rPr>
                        <a:t>Эмпирическая антибактериальная терапия при </a:t>
                      </a:r>
                      <a:r>
                        <a:rPr lang="ru-RU" sz="1600" dirty="0" err="1">
                          <a:solidFill>
                            <a:srgbClr val="000000"/>
                          </a:solidFill>
                          <a:effectLst/>
                          <a:latin typeface="Times New Roman"/>
                          <a:ea typeface="Calibri"/>
                          <a:cs typeface="Times New Roman"/>
                        </a:rPr>
                        <a:t>культуро</a:t>
                      </a:r>
                      <a:r>
                        <a:rPr lang="ru-RU" sz="1600" dirty="0">
                          <a:solidFill>
                            <a:srgbClr val="000000"/>
                          </a:solidFill>
                          <a:effectLst/>
                          <a:latin typeface="Times New Roman"/>
                          <a:ea typeface="Calibri"/>
                          <a:cs typeface="Times New Roman"/>
                        </a:rPr>
                        <a:t>-негативном ИЭ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40">
                <a:tc>
                  <a:txBody>
                    <a:bodyPr/>
                    <a:lstStyle/>
                    <a:p>
                      <a:pPr marL="342900" lvl="0" indent="-342900">
                        <a:lnSpc>
                          <a:spcPct val="115000"/>
                        </a:lnSpc>
                        <a:spcAft>
                          <a:spcPts val="0"/>
                        </a:spcAft>
                        <a:buFont typeface="Symbol"/>
                        <a:buChar char=""/>
                      </a:pPr>
                      <a:r>
                        <a:rPr lang="ru-RU" sz="1600" dirty="0" err="1">
                          <a:solidFill>
                            <a:srgbClr val="000000"/>
                          </a:solidFill>
                          <a:effectLst/>
                          <a:latin typeface="Times New Roman"/>
                          <a:ea typeface="Calibri"/>
                          <a:cs typeface="Times New Roman"/>
                        </a:rPr>
                        <a:t>Перианнулярное</a:t>
                      </a:r>
                      <a:r>
                        <a:rPr lang="ru-RU" sz="1600" dirty="0">
                          <a:solidFill>
                            <a:srgbClr val="000000"/>
                          </a:solidFill>
                          <a:effectLst/>
                          <a:latin typeface="Times New Roman"/>
                          <a:ea typeface="Calibri"/>
                          <a:cs typeface="Times New Roman"/>
                        </a:rPr>
                        <a:t> </a:t>
                      </a:r>
                      <a:r>
                        <a:rPr lang="ru-RU" sz="1600" dirty="0" smtClean="0">
                          <a:solidFill>
                            <a:srgbClr val="000000"/>
                          </a:solidFill>
                          <a:effectLst/>
                          <a:latin typeface="Times New Roman"/>
                          <a:ea typeface="Calibri"/>
                          <a:cs typeface="Times New Roman"/>
                        </a:rPr>
                        <a:t>расширение</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040">
                <a:tc>
                  <a:txBody>
                    <a:bodyPr/>
                    <a:lstStyle/>
                    <a:p>
                      <a:pPr marL="342900" lvl="0" indent="-342900">
                        <a:lnSpc>
                          <a:spcPct val="115000"/>
                        </a:lnSpc>
                        <a:spcAft>
                          <a:spcPts val="0"/>
                        </a:spcAft>
                        <a:buFont typeface="Symbol"/>
                        <a:buChar char=""/>
                      </a:pPr>
                      <a:r>
                        <a:rPr lang="ru-RU" sz="1600" dirty="0">
                          <a:solidFill>
                            <a:srgbClr val="000000"/>
                          </a:solidFill>
                          <a:effectLst/>
                          <a:latin typeface="Times New Roman"/>
                          <a:ea typeface="Calibri"/>
                          <a:cs typeface="Times New Roman"/>
                        </a:rPr>
                        <a:t>Эндокардит протезированного клапана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40">
                <a:tc>
                  <a:txBody>
                    <a:bodyPr/>
                    <a:lstStyle/>
                    <a:p>
                      <a:pPr marL="342900" lvl="0" indent="-342900">
                        <a:lnSpc>
                          <a:spcPct val="115000"/>
                        </a:lnSpc>
                        <a:spcAft>
                          <a:spcPts val="0"/>
                        </a:spcAft>
                        <a:buFont typeface="Symbol"/>
                        <a:buChar char=""/>
                      </a:pPr>
                      <a:r>
                        <a:rPr lang="ru-RU" sz="1600">
                          <a:solidFill>
                            <a:srgbClr val="000000"/>
                          </a:solidFill>
                          <a:effectLst/>
                          <a:latin typeface="Times New Roman"/>
                          <a:ea typeface="Calibri"/>
                          <a:cs typeface="Times New Roman"/>
                        </a:rPr>
                        <a:t>Персистрирующий метастатический очаг инфекции (абсцессы)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0040">
                <a:tc>
                  <a:txBody>
                    <a:bodyPr/>
                    <a:lstStyle/>
                    <a:p>
                      <a:pPr marL="342900" lvl="0" indent="-342900">
                        <a:lnSpc>
                          <a:spcPct val="115000"/>
                        </a:lnSpc>
                        <a:spcAft>
                          <a:spcPts val="0"/>
                        </a:spcAft>
                        <a:buFont typeface="Symbol"/>
                        <a:buChar char=""/>
                      </a:pPr>
                      <a:r>
                        <a:rPr lang="ru-RU" sz="1600" dirty="0" smtClean="0">
                          <a:solidFill>
                            <a:srgbClr val="000000"/>
                          </a:solidFill>
                          <a:effectLst/>
                          <a:latin typeface="Times New Roman"/>
                          <a:ea typeface="Calibri"/>
                          <a:cs typeface="Times New Roman"/>
                        </a:rPr>
                        <a:t>Резистентность </a:t>
                      </a:r>
                      <a:r>
                        <a:rPr lang="ru-RU" sz="1600" dirty="0">
                          <a:solidFill>
                            <a:srgbClr val="000000"/>
                          </a:solidFill>
                          <a:effectLst/>
                          <a:latin typeface="Times New Roman"/>
                          <a:ea typeface="Calibri"/>
                          <a:cs typeface="Times New Roman"/>
                        </a:rPr>
                        <a:t>к стандартным антибактериальным режимам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0040">
                <a:tc>
                  <a:txBody>
                    <a:bodyPr/>
                    <a:lstStyle/>
                    <a:p>
                      <a:pPr marL="342900" lvl="0" indent="-342900">
                        <a:lnSpc>
                          <a:spcPct val="115000"/>
                        </a:lnSpc>
                        <a:spcAft>
                          <a:spcPts val="0"/>
                        </a:spcAft>
                        <a:buFont typeface="Symbol"/>
                        <a:buChar char=""/>
                      </a:pPr>
                      <a:r>
                        <a:rPr lang="ru-RU" sz="1600" dirty="0">
                          <a:solidFill>
                            <a:srgbClr val="000000"/>
                          </a:solidFill>
                          <a:effectLst/>
                          <a:latin typeface="Times New Roman"/>
                          <a:ea typeface="Calibri"/>
                          <a:cs typeface="Times New Roman"/>
                        </a:rPr>
                        <a:t>Позитивные культуры клапанов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0040">
                <a:tc>
                  <a:txBody>
                    <a:bodyPr/>
                    <a:lstStyle/>
                    <a:p>
                      <a:pPr marL="342900" lvl="0" indent="-342900">
                        <a:lnSpc>
                          <a:spcPct val="115000"/>
                        </a:lnSpc>
                        <a:spcAft>
                          <a:spcPts val="0"/>
                        </a:spcAft>
                        <a:buFont typeface="Symbol"/>
                        <a:buChar char=""/>
                      </a:pPr>
                      <a:r>
                        <a:rPr lang="ru-RU" sz="1600" dirty="0" err="1">
                          <a:solidFill>
                            <a:srgbClr val="000000"/>
                          </a:solidFill>
                          <a:effectLst/>
                          <a:latin typeface="Times New Roman"/>
                          <a:ea typeface="Calibri"/>
                          <a:cs typeface="Times New Roman"/>
                        </a:rPr>
                        <a:t>Персистирование</a:t>
                      </a:r>
                      <a:r>
                        <a:rPr lang="ru-RU" sz="1600" dirty="0">
                          <a:solidFill>
                            <a:srgbClr val="000000"/>
                          </a:solidFill>
                          <a:effectLst/>
                          <a:latin typeface="Times New Roman"/>
                          <a:ea typeface="Calibri"/>
                          <a:cs typeface="Times New Roman"/>
                        </a:rPr>
                        <a:t> лихорадки на седьмой день после операции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40">
                <a:tc>
                  <a:txBody>
                    <a:bodyPr/>
                    <a:lstStyle/>
                    <a:p>
                      <a:pPr marL="342900" lvl="0" indent="-342900">
                        <a:lnSpc>
                          <a:spcPct val="115000"/>
                        </a:lnSpc>
                        <a:spcAft>
                          <a:spcPts val="0"/>
                        </a:spcAft>
                        <a:buFont typeface="Symbol"/>
                        <a:buChar char=""/>
                      </a:pPr>
                      <a:r>
                        <a:rPr lang="ru-RU" sz="1600" dirty="0">
                          <a:solidFill>
                            <a:srgbClr val="000000"/>
                          </a:solidFill>
                          <a:effectLst/>
                          <a:latin typeface="Times New Roman"/>
                          <a:ea typeface="Calibri"/>
                          <a:cs typeface="Times New Roman"/>
                        </a:rPr>
                        <a:t>Хронический гемодиализ</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179512" y="510735"/>
            <a:ext cx="6767109"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2000" b="1" i="0" u="none" strike="noStrike" cap="none" normalizeH="0" baseline="0" dirty="0" smtClean="0">
                <a:ln>
                  <a:noFill/>
                </a:ln>
                <a:solidFill>
                  <a:srgbClr val="000000"/>
                </a:solidFill>
                <a:effectLst/>
                <a:latin typeface="Times New Roman" panose="02020603050405020304" pitchFamily="18" charset="0"/>
                <a:ea typeface="Calibri" pitchFamily="34" charset="0"/>
                <a:cs typeface="Times New Roman" pitchFamily="18" charset="0"/>
              </a:rPr>
              <a:t>Факторы, связанные с повышенной частотой рецидивов</a:t>
            </a:r>
            <a:endParaRPr kumimoji="0" lang="ru-RU" altLang="ru-RU"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325428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304085135"/>
              </p:ext>
            </p:extLst>
          </p:nvPr>
        </p:nvGraphicFramePr>
        <p:xfrm>
          <a:off x="395536" y="1708500"/>
          <a:ext cx="7992887" cy="3360827"/>
        </p:xfrm>
        <a:graphic>
          <a:graphicData uri="http://schemas.openxmlformats.org/drawingml/2006/table">
            <a:tbl>
              <a:tblPr/>
              <a:tblGrid>
                <a:gridCol w="4866202">
                  <a:extLst>
                    <a:ext uri="{9D8B030D-6E8A-4147-A177-3AD203B41FA5}">
                      <a16:colId xmlns:a16="http://schemas.microsoft.com/office/drawing/2014/main" val="20000"/>
                    </a:ext>
                  </a:extLst>
                </a:gridCol>
                <a:gridCol w="1848235">
                  <a:extLst>
                    <a:ext uri="{9D8B030D-6E8A-4147-A177-3AD203B41FA5}">
                      <a16:colId xmlns:a16="http://schemas.microsoft.com/office/drawing/2014/main" val="20001"/>
                    </a:ext>
                  </a:extLst>
                </a:gridCol>
                <a:gridCol w="1278450">
                  <a:extLst>
                    <a:ext uri="{9D8B030D-6E8A-4147-A177-3AD203B41FA5}">
                      <a16:colId xmlns:a16="http://schemas.microsoft.com/office/drawing/2014/main" val="20002"/>
                    </a:ext>
                  </a:extLst>
                </a:gridCol>
              </a:tblGrid>
              <a:tr h="171369">
                <a:tc gridSpan="3">
                  <a:txBody>
                    <a:bodyPr/>
                    <a:lstStyle/>
                    <a:p>
                      <a:pPr>
                        <a:lnSpc>
                          <a:spcPct val="115000"/>
                        </a:lnSpc>
                        <a:spcAft>
                          <a:spcPts val="0"/>
                        </a:spcAft>
                      </a:pPr>
                      <a:r>
                        <a:rPr lang="ru-RU" dirty="0">
                          <a:latin typeface="Times New Roman" panose="02020603050405020304" pitchFamily="18" charset="0"/>
                          <a:cs typeface="Times New Roman" panose="02020603050405020304" pitchFamily="18" charset="0"/>
                        </a:rPr>
                        <a:t>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71369">
                <a:tc>
                  <a:txBody>
                    <a:bodyPr/>
                    <a:lstStyle/>
                    <a:p>
                      <a:pPr>
                        <a:lnSpc>
                          <a:spcPct val="115000"/>
                        </a:lnSpc>
                        <a:spcAft>
                          <a:spcPts val="0"/>
                        </a:spcAft>
                      </a:pPr>
                      <a:r>
                        <a:rPr lang="ru-RU" dirty="0">
                          <a:latin typeface="Times New Roman" panose="02020603050405020304" pitchFamily="18" charset="0"/>
                          <a:cs typeface="Times New Roman" panose="02020603050405020304" pitchFamily="18" charset="0"/>
                        </a:rPr>
                        <a:t>Рекомендации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a:latin typeface="Times New Roman" panose="02020603050405020304" pitchFamily="18" charset="0"/>
                          <a:cs typeface="Times New Roman" panose="02020603050405020304" pitchFamily="18" charset="0"/>
                        </a:rPr>
                        <a:t>Класс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a:latin typeface="Times New Roman" panose="02020603050405020304" pitchFamily="18" charset="0"/>
                          <a:cs typeface="Times New Roman" panose="02020603050405020304" pitchFamily="18" charset="0"/>
                        </a:rPr>
                        <a:t>Уровень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369">
                <a:tc>
                  <a:txBody>
                    <a:bodyPr/>
                    <a:lstStyle/>
                    <a:p>
                      <a:pPr>
                        <a:lnSpc>
                          <a:spcPct val="115000"/>
                        </a:lnSpc>
                        <a:spcAft>
                          <a:spcPts val="0"/>
                        </a:spcAft>
                      </a:pPr>
                      <a:r>
                        <a:rPr lang="ru-RU" dirty="0">
                          <a:latin typeface="Times New Roman" panose="02020603050405020304" pitchFamily="18" charset="0"/>
                          <a:cs typeface="Times New Roman" panose="02020603050405020304" pitchFamily="18" charset="0"/>
                        </a:rPr>
                        <a:t>А. Диагностика</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a:latin typeface="Times New Roman" panose="02020603050405020304" pitchFamily="18" charset="0"/>
                          <a:cs typeface="Times New Roman" panose="02020603050405020304" pitchFamily="18" charset="0"/>
                        </a:rPr>
                        <a:t>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a:latin typeface="Times New Roman" panose="02020603050405020304" pitchFamily="18" charset="0"/>
                          <a:cs typeface="Times New Roman" panose="02020603050405020304" pitchFamily="18" charset="0"/>
                        </a:rPr>
                        <a:t>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9955">
                <a:tc>
                  <a:txBody>
                    <a:bodyPr/>
                    <a:lstStyle/>
                    <a:p>
                      <a:pPr>
                        <a:lnSpc>
                          <a:spcPts val="1365"/>
                        </a:lnSpc>
                      </a:pPr>
                      <a:r>
                        <a:rPr lang="ru-RU" dirty="0">
                          <a:latin typeface="Times New Roman" panose="02020603050405020304" pitchFamily="18" charset="0"/>
                          <a:cs typeface="Times New Roman" panose="02020603050405020304" pitchFamily="18" charset="0"/>
                        </a:rPr>
                        <a:t>1. Взятие на анализ трех или более проб культуры крови рекомендовано </a:t>
                      </a:r>
                      <a:r>
                        <a:rPr lang="ru-RU" dirty="0" smtClean="0">
                          <a:latin typeface="Times New Roman" panose="02020603050405020304" pitchFamily="18" charset="0"/>
                          <a:cs typeface="Times New Roman" panose="02020603050405020304" pitchFamily="18" charset="0"/>
                        </a:rPr>
                        <a:t>перед быстрым первичным назначения </a:t>
                      </a:r>
                      <a:r>
                        <a:rPr lang="ru-RU" dirty="0">
                          <a:latin typeface="Times New Roman" panose="02020603050405020304" pitchFamily="18" charset="0"/>
                          <a:cs typeface="Times New Roman" panose="02020603050405020304" pitchFamily="18" charset="0"/>
                        </a:rPr>
                        <a:t>антибактериальной терапии при ИЭВУ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a:latin typeface="Times New Roman" panose="02020603050405020304" pitchFamily="18" charset="0"/>
                          <a:cs typeface="Times New Roman" panose="02020603050405020304" pitchFamily="18" charset="0"/>
                        </a:rPr>
                        <a:t>I</a:t>
                      </a:r>
                    </a:p>
                    <a:p>
                      <a:pPr>
                        <a:lnSpc>
                          <a:spcPct val="115000"/>
                        </a:lnSpc>
                        <a:spcAft>
                          <a:spcPts val="0"/>
                        </a:spcAft>
                      </a:pPr>
                      <a:r>
                        <a:rPr lang="ru-RU">
                          <a:latin typeface="Times New Roman" panose="02020603050405020304" pitchFamily="18" charset="0"/>
                          <a:cs typeface="Times New Roman" panose="02020603050405020304" pitchFamily="18" charset="0"/>
                        </a:rPr>
                        <a:t>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a:latin typeface="Times New Roman" panose="02020603050405020304" pitchFamily="18" charset="0"/>
                          <a:cs typeface="Times New Roman" panose="02020603050405020304" pitchFamily="18" charset="0"/>
                        </a:rPr>
                        <a:t>C</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0132">
                <a:tc>
                  <a:txBody>
                    <a:bodyPr/>
                    <a:lstStyle/>
                    <a:p>
                      <a:pPr>
                        <a:lnSpc>
                          <a:spcPts val="1365"/>
                        </a:lnSpc>
                      </a:pPr>
                      <a:r>
                        <a:rPr lang="ru-RU" dirty="0">
                          <a:latin typeface="Times New Roman" panose="02020603050405020304" pitchFamily="18" charset="0"/>
                          <a:cs typeface="Times New Roman" panose="02020603050405020304" pitchFamily="18" charset="0"/>
                        </a:rPr>
                        <a:t>2.Посев культуры из кончика </a:t>
                      </a:r>
                      <a:r>
                        <a:rPr lang="ru-RU" dirty="0" smtClean="0">
                          <a:latin typeface="Times New Roman" panose="02020603050405020304" pitchFamily="18" charset="0"/>
                          <a:cs typeface="Times New Roman" panose="02020603050405020304" pitchFamily="18" charset="0"/>
                        </a:rPr>
                        <a:t>электрода показан при удалении сердечного имплантируемого электронного устройства</a:t>
                      </a:r>
                    </a:p>
                    <a:p>
                      <a:pPr>
                        <a:lnSpc>
                          <a:spcPts val="1365"/>
                        </a:lnSpc>
                      </a:pPr>
                      <a:endParaRPr lang="ru-RU" dirty="0" smtClean="0">
                        <a:latin typeface="Times New Roman" panose="02020603050405020304" pitchFamily="18" charset="0"/>
                        <a:cs typeface="Times New Roman" panose="02020603050405020304" pitchFamily="18" charset="0"/>
                      </a:endParaRPr>
                    </a:p>
                    <a:p>
                      <a:pPr>
                        <a:lnSpc>
                          <a:spcPts val="1365"/>
                        </a:lnSpc>
                      </a:pPr>
                      <a:endParaRPr lang="ru-RU" dirty="0">
                        <a:latin typeface="Times New Roman" panose="02020603050405020304" pitchFamily="18" charset="0"/>
                        <a:cs typeface="Times New Roman" panose="02020603050405020304" pitchFamily="18" charset="0"/>
                      </a:endParaRPr>
                    </a:p>
                    <a:p>
                      <a:pPr>
                        <a:lnSpc>
                          <a:spcPct val="115000"/>
                        </a:lnSpc>
                        <a:spcAft>
                          <a:spcPts val="0"/>
                        </a:spcAft>
                      </a:pPr>
                      <a:r>
                        <a:rPr lang="ru-RU" dirty="0">
                          <a:latin typeface="Times New Roman" panose="02020603050405020304" pitchFamily="18" charset="0"/>
                          <a:cs typeface="Times New Roman" panose="02020603050405020304" pitchFamily="18" charset="0"/>
                        </a:rPr>
                        <a:t>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dirty="0">
                          <a:latin typeface="Times New Roman" panose="02020603050405020304" pitchFamily="18" charset="0"/>
                          <a:cs typeface="Times New Roman" panose="02020603050405020304" pitchFamily="18" charset="0"/>
                        </a:rPr>
                        <a:t>I </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dirty="0">
                          <a:latin typeface="Times New Roman" panose="02020603050405020304" pitchFamily="18" charset="0"/>
                          <a:cs typeface="Times New Roman" panose="02020603050405020304" pitchFamily="18" charset="0"/>
                        </a:rPr>
                        <a:t>C</a:t>
                      </a: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9123" y="166083"/>
            <a:ext cx="8757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Инфекционный эндокардит, связанный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внутрисердечными устройствами (ИЭВУ): диагностика, лечение и профилактика</a:t>
            </a:r>
            <a:endParaRPr kumimoji="0" lang="ru-RU" altLang="ru-RU"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2034742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189673350"/>
              </p:ext>
            </p:extLst>
          </p:nvPr>
        </p:nvGraphicFramePr>
        <p:xfrm>
          <a:off x="107504" y="980728"/>
          <a:ext cx="7992887" cy="5608320"/>
        </p:xfrm>
        <a:graphic>
          <a:graphicData uri="http://schemas.openxmlformats.org/drawingml/2006/table">
            <a:tbl>
              <a:tblPr/>
              <a:tblGrid>
                <a:gridCol w="4866202">
                  <a:extLst>
                    <a:ext uri="{9D8B030D-6E8A-4147-A177-3AD203B41FA5}">
                      <a16:colId xmlns:a16="http://schemas.microsoft.com/office/drawing/2014/main" val="20000"/>
                    </a:ext>
                  </a:extLst>
                </a:gridCol>
                <a:gridCol w="1848235">
                  <a:extLst>
                    <a:ext uri="{9D8B030D-6E8A-4147-A177-3AD203B41FA5}">
                      <a16:colId xmlns:a16="http://schemas.microsoft.com/office/drawing/2014/main" val="20001"/>
                    </a:ext>
                  </a:extLst>
                </a:gridCol>
                <a:gridCol w="1278450">
                  <a:extLst>
                    <a:ext uri="{9D8B030D-6E8A-4147-A177-3AD203B41FA5}">
                      <a16:colId xmlns:a16="http://schemas.microsoft.com/office/drawing/2014/main" val="20002"/>
                    </a:ext>
                  </a:extLst>
                </a:gridCol>
              </a:tblGrid>
              <a:tr h="171369">
                <a:tc gridSpan="3">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 </a:t>
                      </a:r>
                      <a:endParaRPr lang="ru-RU" sz="1600" dirty="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71369">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Рекомендации </a:t>
                      </a:r>
                      <a:endParaRPr lang="ru-RU" sz="1600" dirty="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Класс  </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Уровень </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1369">
                <a:tc>
                  <a:txBody>
                    <a:bodyPr/>
                    <a:lstStyle/>
                    <a:p>
                      <a:pPr>
                        <a:lnSpc>
                          <a:spcPct val="115000"/>
                        </a:lnSpc>
                        <a:spcAft>
                          <a:spcPts val="0"/>
                        </a:spcAft>
                      </a:pPr>
                      <a:r>
                        <a:rPr lang="ru-RU" sz="1600" b="1">
                          <a:solidFill>
                            <a:srgbClr val="000000"/>
                          </a:solidFill>
                          <a:effectLst/>
                          <a:latin typeface="Times New Roman" panose="02020603050405020304" pitchFamily="18" charset="0"/>
                          <a:ea typeface="Calibri"/>
                          <a:cs typeface="Times New Roman" panose="02020603050405020304" pitchFamily="18" charset="0"/>
                        </a:rPr>
                        <a:t>А. Диагностика</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panose="02020603050405020304" pitchFamily="18" charset="0"/>
                          <a:ea typeface="Calibri"/>
                          <a:cs typeface="Times New Roman" panose="02020603050405020304" pitchFamily="18" charset="0"/>
                        </a:rPr>
                        <a:t> </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b="1">
                          <a:solidFill>
                            <a:srgbClr val="000000"/>
                          </a:solidFill>
                          <a:effectLst/>
                          <a:latin typeface="Times New Roman" panose="02020603050405020304" pitchFamily="18" charset="0"/>
                          <a:ea typeface="Calibri"/>
                          <a:cs typeface="Times New Roman" panose="02020603050405020304" pitchFamily="18" charset="0"/>
                        </a:rPr>
                        <a:t> </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89190">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3. ЧП-ЭХОКГ рекомендуется пациентам с подозрением на ИЭВУ с положительной или отрицательной культурой крови, независимо от</a:t>
                      </a:r>
                      <a:endParaRPr lang="ru-RU" sz="16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результатов ТТ-ЭХОКГ, чтобы оценить ИЭ, связанный с электродами и инфекцией клапанов сердца</a:t>
                      </a:r>
                      <a:endParaRPr lang="ru-RU" sz="1600" dirty="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I </a:t>
                      </a:r>
                      <a:endParaRPr lang="ru-RU" sz="1600" dirty="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C</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6583">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4. Внутрисердечная ЭХОКГ может быть обсуждена у пациентов с</a:t>
                      </a:r>
                      <a:endParaRPr lang="ru-RU" sz="160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подозрением на ИЭВУ, положительной гемокультурой или отрицательными результатами ТТ-ЭХОКГ или ЧП-ЭХОКГ</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solidFill>
                            <a:srgbClr val="000000"/>
                          </a:solidFill>
                          <a:effectLst/>
                          <a:latin typeface="Times New Roman" panose="02020603050405020304" pitchFamily="18" charset="0"/>
                          <a:ea typeface="Calibri"/>
                          <a:cs typeface="Times New Roman" panose="02020603050405020304" pitchFamily="18" charset="0"/>
                        </a:rPr>
                        <a:t>IIb</a:t>
                      </a:r>
                      <a:r>
                        <a:rPr lang="ru-RU" sz="1600" dirty="0">
                          <a:solidFill>
                            <a:srgbClr val="000000"/>
                          </a:solidFill>
                          <a:effectLst/>
                          <a:latin typeface="Times New Roman" panose="02020603050405020304" pitchFamily="18" charset="0"/>
                          <a:ea typeface="Calibri"/>
                          <a:cs typeface="Times New Roman" panose="02020603050405020304" pitchFamily="18" charset="0"/>
                        </a:rPr>
                        <a:t> </a:t>
                      </a:r>
                      <a:endParaRPr lang="ru-RU" sz="1600" dirty="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 </a:t>
                      </a:r>
                      <a:endParaRPr lang="ru-RU" sz="1600" dirty="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С</a:t>
                      </a:r>
                      <a:endParaRPr lang="ru-RU" sz="1600" dirty="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89190">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5. сцинтиграфия с меченными радиоактивными изотопами лейкоцитов</a:t>
                      </a:r>
                      <a:endParaRPr lang="ru-RU" sz="160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и 18F-ФДГ ПЭТ / КТ сканирование может рассматриваться как</a:t>
                      </a:r>
                      <a:endParaRPr lang="ru-RU" sz="160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дополнительный инструмент у  пациентов с подозрением на ИЭВУ, положительная гемокультурой и  отрицательной ЭХОКГ</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IIb </a:t>
                      </a:r>
                      <a:endParaRPr lang="ru-RU" sz="1600">
                        <a:effectLst/>
                        <a:latin typeface="Times New Roman" panose="02020603050405020304" pitchFamily="18" charset="0"/>
                        <a:ea typeface="Calibri"/>
                        <a:cs typeface="Times New Roman" panose="02020603050405020304" pitchFamily="18" charset="0"/>
                      </a:endParaRPr>
                    </a:p>
                    <a:p>
                      <a:pPr>
                        <a:lnSpc>
                          <a:spcPct val="115000"/>
                        </a:lnSpc>
                        <a:spcAft>
                          <a:spcPts val="0"/>
                        </a:spcAft>
                      </a:pPr>
                      <a:r>
                        <a:rPr lang="ru-RU" sz="1600">
                          <a:solidFill>
                            <a:srgbClr val="000000"/>
                          </a:solidFill>
                          <a:effectLst/>
                          <a:latin typeface="Times New Roman" panose="02020603050405020304" pitchFamily="18" charset="0"/>
                          <a:ea typeface="Calibri"/>
                          <a:cs typeface="Times New Roman" panose="02020603050405020304" pitchFamily="18" charset="0"/>
                        </a:rPr>
                        <a:t> </a:t>
                      </a:r>
                      <a:endParaRPr lang="ru-RU" sz="160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panose="02020603050405020304" pitchFamily="18" charset="0"/>
                          <a:ea typeface="Calibri"/>
                          <a:cs typeface="Times New Roman" panose="02020603050405020304" pitchFamily="18" charset="0"/>
                        </a:rPr>
                        <a:t>С</a:t>
                      </a:r>
                      <a:endParaRPr lang="ru-RU" sz="1600" dirty="0">
                        <a:effectLst/>
                        <a:latin typeface="Times New Roman" panose="02020603050405020304" pitchFamily="18" charset="0"/>
                        <a:ea typeface="Calibri"/>
                        <a:cs typeface="Times New Roman" panose="02020603050405020304" pitchFamily="18" charset="0"/>
                      </a:endParaRPr>
                    </a:p>
                  </a:txBody>
                  <a:tcPr marL="44116" marR="44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1"/>
          <p:cNvSpPr>
            <a:spLocks noChangeArrowheads="1"/>
          </p:cNvSpPr>
          <p:nvPr/>
        </p:nvSpPr>
        <p:spPr bwMode="auto">
          <a:xfrm>
            <a:off x="19123" y="166083"/>
            <a:ext cx="87571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Инфекционный эндокардит, связанный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внутрисердечными устройствами (ИЭВУ): диагностика, лечение и профилактика</a:t>
            </a:r>
            <a:endParaRPr kumimoji="0" lang="ru-RU" altLang="ru-RU"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65111858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4080398478"/>
              </p:ext>
            </p:extLst>
          </p:nvPr>
        </p:nvGraphicFramePr>
        <p:xfrm>
          <a:off x="251520" y="116631"/>
          <a:ext cx="8435280" cy="3456385"/>
        </p:xfrm>
        <a:graphic>
          <a:graphicData uri="http://schemas.openxmlformats.org/drawingml/2006/table">
            <a:tbl>
              <a:tblPr/>
              <a:tblGrid>
                <a:gridCol w="5976664">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090464">
                  <a:extLst>
                    <a:ext uri="{9D8B030D-6E8A-4147-A177-3AD203B41FA5}">
                      <a16:colId xmlns:a16="http://schemas.microsoft.com/office/drawing/2014/main" val="20002"/>
                    </a:ext>
                  </a:extLst>
                </a:gridCol>
              </a:tblGrid>
              <a:tr h="347004">
                <a:tc gridSpan="3">
                  <a:txBody>
                    <a:bodyPr/>
                    <a:lstStyle/>
                    <a:p>
                      <a:pPr>
                        <a:lnSpc>
                          <a:spcPct val="115000"/>
                        </a:lnSpc>
                        <a:spcAft>
                          <a:spcPts val="0"/>
                        </a:spcAft>
                      </a:pPr>
                      <a:r>
                        <a:rPr lang="ru-RU" sz="1600" b="1" dirty="0">
                          <a:solidFill>
                            <a:srgbClr val="000000"/>
                          </a:solidFill>
                          <a:effectLst/>
                          <a:latin typeface="Times New Roman"/>
                          <a:ea typeface="Calibri"/>
                          <a:cs typeface="Times New Roman"/>
                        </a:rPr>
                        <a:t>В. ПРИНЦИПЫ ЛЕЧЕНИЯ: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309181">
                <a:tc>
                  <a:txBody>
                    <a:bodyPr/>
                    <a:lstStyle/>
                    <a:p>
                      <a:pPr>
                        <a:lnSpc>
                          <a:spcPct val="115000"/>
                        </a:lnSpc>
                        <a:spcAft>
                          <a:spcPts val="0"/>
                        </a:spcAft>
                      </a:pPr>
                      <a:r>
                        <a:rPr lang="ru-RU" sz="1600" dirty="0">
                          <a:solidFill>
                            <a:srgbClr val="000000"/>
                          </a:solidFill>
                          <a:effectLst/>
                          <a:latin typeface="Times New Roman"/>
                          <a:ea typeface="Calibri"/>
                          <a:cs typeface="Times New Roman"/>
                        </a:rPr>
                        <a:t>Рекомендуется длительная антибактериальная терапия (до и после удаление ВУ) и полное удаление (устройства и электродов) при определенном ИЭВУ, а также в при предположительно изолированной инфекционном очаге</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I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С</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64096">
                <a:tc>
                  <a:txBody>
                    <a:bodyPr/>
                    <a:lstStyle/>
                    <a:p>
                      <a:pPr>
                        <a:lnSpc>
                          <a:spcPct val="115000"/>
                        </a:lnSpc>
                        <a:spcAft>
                          <a:spcPts val="0"/>
                        </a:spcAft>
                      </a:pPr>
                      <a:r>
                        <a:rPr lang="ru-RU" sz="1600">
                          <a:solidFill>
                            <a:srgbClr val="000000"/>
                          </a:solidFill>
                          <a:effectLst/>
                          <a:latin typeface="Times New Roman"/>
                          <a:ea typeface="Calibri"/>
                          <a:cs typeface="Times New Roman"/>
                        </a:rPr>
                        <a:t>Полное удаление ВУ следует рассматривать, когда ИЭВУ подозревается как основа скрытой инфекции без других проявлений источника инфекции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II a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C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36104">
                <a:tc>
                  <a:txBody>
                    <a:bodyPr/>
                    <a:lstStyle/>
                    <a:p>
                      <a:pPr>
                        <a:lnSpc>
                          <a:spcPct val="115000"/>
                        </a:lnSpc>
                        <a:spcAft>
                          <a:spcPts val="0"/>
                        </a:spcAft>
                      </a:pPr>
                      <a:r>
                        <a:rPr lang="ru-RU" sz="1600">
                          <a:solidFill>
                            <a:srgbClr val="000000"/>
                          </a:solidFill>
                          <a:effectLst/>
                          <a:latin typeface="Times New Roman"/>
                          <a:ea typeface="Calibri"/>
                          <a:cs typeface="Times New Roman"/>
                        </a:rPr>
                        <a:t>У пациентов с ИЭНК или ИЭПК и ВУ без доказательства инфекции, ассоциированной с ВУ, может быть рассмотрено удаление ВУ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II b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C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0001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предшествующие факторы</a:t>
            </a:r>
            <a:endParaRPr lang="ru-RU" dirty="0"/>
          </a:p>
        </p:txBody>
      </p:sp>
      <p:sp>
        <p:nvSpPr>
          <p:cNvPr id="3" name="Объект 2"/>
          <p:cNvSpPr>
            <a:spLocks noGrp="1"/>
          </p:cNvSpPr>
          <p:nvPr>
            <p:ph idx="1"/>
          </p:nvPr>
        </p:nvSpPr>
        <p:spPr>
          <a:xfrm>
            <a:off x="179512" y="1600200"/>
            <a:ext cx="8507288" cy="4525963"/>
          </a:xfrm>
        </p:spPr>
        <p:txBody>
          <a:bodyPr>
            <a:normAutofit fontScale="92500" lnSpcReduction="10000"/>
          </a:bodyPr>
          <a:lstStyle/>
          <a:p>
            <a:r>
              <a:rPr lang="ru-RU" sz="2000" dirty="0" smtClean="0"/>
              <a:t>стоматологические </a:t>
            </a:r>
            <a:r>
              <a:rPr lang="ru-RU" sz="2000" dirty="0"/>
              <a:t>манипуляции — у</a:t>
            </a:r>
            <a:br>
              <a:rPr lang="ru-RU" sz="2000" dirty="0"/>
            </a:br>
            <a:r>
              <a:rPr lang="ru-RU" sz="2000" dirty="0"/>
              <a:t>7,5–19% пациентов (у больных с ВПС до 26,1–37,2</a:t>
            </a:r>
            <a:r>
              <a:rPr lang="ru-RU" sz="2000" dirty="0" smtClean="0"/>
              <a:t>%)</a:t>
            </a:r>
          </a:p>
          <a:p>
            <a:r>
              <a:rPr lang="ru-RU" sz="2000" dirty="0" smtClean="0"/>
              <a:t>инфекции </a:t>
            </a:r>
            <a:r>
              <a:rPr lang="ru-RU" sz="2000" dirty="0"/>
              <a:t>кожи (абсцессы</a:t>
            </a:r>
            <a:r>
              <a:rPr lang="ru-RU" sz="2000" dirty="0" smtClean="0"/>
              <a:t>, </a:t>
            </a:r>
            <a:r>
              <a:rPr lang="ru-RU" sz="2000" dirty="0" err="1" smtClean="0"/>
              <a:t>стрептопиодермии</a:t>
            </a:r>
            <a:r>
              <a:rPr lang="ru-RU" sz="2000" dirty="0"/>
              <a:t>) — 2–19,5%, </a:t>
            </a:r>
            <a:endParaRPr lang="ru-RU" sz="2000" dirty="0" smtClean="0"/>
          </a:p>
          <a:p>
            <a:r>
              <a:rPr lang="ru-RU" sz="2000" dirty="0" smtClean="0"/>
              <a:t>инфекции </a:t>
            </a:r>
            <a:r>
              <a:rPr lang="ru-RU" sz="2000" dirty="0"/>
              <a:t>мочевыводящих путей — 1,5–12,6%, </a:t>
            </a:r>
            <a:endParaRPr lang="ru-RU" sz="2000" dirty="0" smtClean="0"/>
          </a:p>
          <a:p>
            <a:r>
              <a:rPr lang="ru-RU" sz="2000" dirty="0" smtClean="0"/>
              <a:t>ятрогенные причины</a:t>
            </a:r>
            <a:r>
              <a:rPr lang="ru-RU" sz="2000" dirty="0"/>
              <a:t>, особенно у пациентов с </a:t>
            </a:r>
            <a:r>
              <a:rPr lang="ru-RU" sz="2000" dirty="0" smtClean="0"/>
              <a:t>протезированными клапанами </a:t>
            </a:r>
            <a:r>
              <a:rPr lang="ru-RU" sz="2000" dirty="0"/>
              <a:t>(внутрисосудистые катетеры</a:t>
            </a:r>
            <a:r>
              <a:rPr lang="ru-RU" sz="2000" dirty="0" smtClean="0"/>
              <a:t>, диагностические </a:t>
            </a:r>
            <a:r>
              <a:rPr lang="ru-RU" sz="2000" dirty="0"/>
              <a:t>и лечебные манипуляции) — 1–10,6%, </a:t>
            </a:r>
            <a:endParaRPr lang="ru-RU" sz="2000" dirty="0" smtClean="0"/>
          </a:p>
          <a:p>
            <a:r>
              <a:rPr lang="ru-RU" sz="2000" dirty="0" smtClean="0"/>
              <a:t>заболевания </a:t>
            </a:r>
            <a:r>
              <a:rPr lang="ru-RU" sz="2000" dirty="0"/>
              <a:t>ЖКТ — </a:t>
            </a:r>
            <a:r>
              <a:rPr lang="ru-RU" sz="2000" dirty="0" smtClean="0"/>
              <a:t>1,4–9%</a:t>
            </a:r>
          </a:p>
          <a:p>
            <a:pPr marL="0" indent="0">
              <a:buNone/>
            </a:pPr>
            <a:endParaRPr lang="ru-RU" sz="2000" dirty="0"/>
          </a:p>
          <a:p>
            <a:pPr marL="0" indent="0">
              <a:buNone/>
            </a:pPr>
            <a:endParaRPr lang="ru-RU" sz="2000" dirty="0" smtClean="0"/>
          </a:p>
          <a:p>
            <a:pPr marL="0" indent="0">
              <a:buNone/>
            </a:pPr>
            <a:r>
              <a:rPr lang="ru-RU" sz="2000" dirty="0" smtClean="0"/>
              <a:t>транзиторная бактериемии</a:t>
            </a:r>
          </a:p>
          <a:p>
            <a:r>
              <a:rPr lang="ru-RU" sz="2000" dirty="0" smtClean="0"/>
              <a:t>после </a:t>
            </a:r>
            <a:r>
              <a:rPr lang="ru-RU" sz="2000" dirty="0"/>
              <a:t>удаления </a:t>
            </a:r>
            <a:r>
              <a:rPr lang="ru-RU" sz="2000" dirty="0" smtClean="0"/>
              <a:t>зубов отмечается </a:t>
            </a:r>
            <a:r>
              <a:rPr lang="ru-RU" sz="2000" dirty="0"/>
              <a:t>у 40% пациентов, </a:t>
            </a:r>
            <a:endParaRPr lang="ru-RU" sz="2000" dirty="0" smtClean="0"/>
          </a:p>
          <a:p>
            <a:r>
              <a:rPr lang="ru-RU" sz="2000" dirty="0" smtClean="0"/>
              <a:t>после </a:t>
            </a:r>
            <a:r>
              <a:rPr lang="ru-RU" sz="2000" dirty="0"/>
              <a:t>жевания — у 38%, </a:t>
            </a:r>
            <a:endParaRPr lang="ru-RU" sz="2000" dirty="0" smtClean="0"/>
          </a:p>
          <a:p>
            <a:r>
              <a:rPr lang="ru-RU" sz="2000" dirty="0" smtClean="0"/>
              <a:t>после </a:t>
            </a:r>
            <a:r>
              <a:rPr lang="ru-RU" sz="2000" dirty="0"/>
              <a:t>чистки зубов — у 25</a:t>
            </a:r>
            <a:r>
              <a:rPr lang="ru-RU" sz="2000" dirty="0" smtClean="0"/>
              <a:t>%.</a:t>
            </a:r>
            <a:endParaRPr lang="ru-RU" sz="2000" dirty="0"/>
          </a:p>
        </p:txBody>
      </p:sp>
    </p:spTree>
    <p:extLst>
      <p:ext uri="{BB962C8B-B14F-4D97-AF65-F5344CB8AC3E}">
        <p14:creationId xmlns:p14="http://schemas.microsoft.com/office/powerpoint/2010/main" val="41542963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678576761"/>
              </p:ext>
            </p:extLst>
          </p:nvPr>
        </p:nvGraphicFramePr>
        <p:xfrm>
          <a:off x="457200" y="2285841"/>
          <a:ext cx="8229600" cy="3154680"/>
        </p:xfrm>
        <a:graphic>
          <a:graphicData uri="http://schemas.openxmlformats.org/drawingml/2006/table">
            <a:tbl>
              <a:tblPr/>
              <a:tblGrid>
                <a:gridCol w="605901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874440">
                  <a:extLst>
                    <a:ext uri="{9D8B030D-6E8A-4147-A177-3AD203B41FA5}">
                      <a16:colId xmlns:a16="http://schemas.microsoft.com/office/drawing/2014/main" val="20002"/>
                    </a:ext>
                  </a:extLst>
                </a:gridCol>
              </a:tblGrid>
              <a:tr h="67310">
                <a:tc gridSpan="3">
                  <a:txBody>
                    <a:bodyPr/>
                    <a:lstStyle/>
                    <a:p>
                      <a:pPr>
                        <a:lnSpc>
                          <a:spcPct val="115000"/>
                        </a:lnSpc>
                        <a:spcAft>
                          <a:spcPts val="0"/>
                        </a:spcAft>
                      </a:pPr>
                      <a:r>
                        <a:rPr lang="ru-RU" sz="1800" b="1" dirty="0">
                          <a:solidFill>
                            <a:srgbClr val="000000"/>
                          </a:solidFill>
                          <a:effectLst/>
                          <a:latin typeface="Times New Roman"/>
                          <a:ea typeface="Calibri"/>
                          <a:cs typeface="Times New Roman"/>
                        </a:rPr>
                        <a:t>С – СПОСОБ УДАЛЕНИЯ УСТРОЙСТВА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4940">
                <a:tc>
                  <a:txBody>
                    <a:bodyPr/>
                    <a:lstStyle/>
                    <a:p>
                      <a:pPr>
                        <a:lnSpc>
                          <a:spcPct val="115000"/>
                        </a:lnSpc>
                        <a:spcAft>
                          <a:spcPts val="0"/>
                        </a:spcAft>
                      </a:pPr>
                      <a:r>
                        <a:rPr lang="ru-RU" sz="1800" dirty="0" err="1">
                          <a:solidFill>
                            <a:srgbClr val="000000"/>
                          </a:solidFill>
                          <a:effectLst/>
                          <a:latin typeface="Times New Roman"/>
                          <a:ea typeface="Calibri"/>
                          <a:cs typeface="Times New Roman"/>
                        </a:rPr>
                        <a:t>Чрескожное</a:t>
                      </a:r>
                      <a:r>
                        <a:rPr lang="ru-RU" sz="1800" dirty="0">
                          <a:solidFill>
                            <a:srgbClr val="000000"/>
                          </a:solidFill>
                          <a:effectLst/>
                          <a:latin typeface="Times New Roman"/>
                          <a:ea typeface="Calibri"/>
                          <a:cs typeface="Times New Roman"/>
                        </a:rPr>
                        <a:t> удаление рекомендуется у большинства пациентов с ИЭВУ, даже при наличии больших вегетаций (&gt; 10 мм)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00"/>
                          </a:solidFill>
                          <a:effectLst/>
                          <a:latin typeface="Times New Roman"/>
                          <a:ea typeface="Calibri"/>
                          <a:cs typeface="Times New Roman"/>
                        </a:rPr>
                        <a:t>I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00"/>
                          </a:solidFill>
                          <a:effectLst/>
                          <a:latin typeface="Times New Roman"/>
                          <a:ea typeface="Calibri"/>
                          <a:cs typeface="Times New Roman"/>
                        </a:rPr>
                        <a:t>B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475">
                <a:tc>
                  <a:txBody>
                    <a:bodyPr/>
                    <a:lstStyle/>
                    <a:p>
                      <a:pPr>
                        <a:lnSpc>
                          <a:spcPct val="115000"/>
                        </a:lnSpc>
                        <a:spcAft>
                          <a:spcPts val="0"/>
                        </a:spcAft>
                      </a:pPr>
                      <a:r>
                        <a:rPr lang="ru-RU" sz="1800" dirty="0">
                          <a:solidFill>
                            <a:srgbClr val="000000"/>
                          </a:solidFill>
                          <a:effectLst/>
                          <a:latin typeface="Times New Roman"/>
                          <a:ea typeface="Calibri"/>
                          <a:cs typeface="Times New Roman"/>
                        </a:rPr>
                        <a:t>Оперативное удаление должно быть рассмотрено, если </a:t>
                      </a:r>
                      <a:r>
                        <a:rPr lang="ru-RU" sz="1800" dirty="0" err="1">
                          <a:solidFill>
                            <a:srgbClr val="000000"/>
                          </a:solidFill>
                          <a:effectLst/>
                          <a:latin typeface="Times New Roman"/>
                          <a:ea typeface="Calibri"/>
                          <a:cs typeface="Times New Roman"/>
                        </a:rPr>
                        <a:t>чрескожное</a:t>
                      </a:r>
                      <a:r>
                        <a:rPr lang="ru-RU" sz="1800" dirty="0">
                          <a:solidFill>
                            <a:srgbClr val="000000"/>
                          </a:solidFill>
                          <a:effectLst/>
                          <a:latin typeface="Times New Roman"/>
                          <a:ea typeface="Calibri"/>
                          <a:cs typeface="Times New Roman"/>
                        </a:rPr>
                        <a:t> удаление является неполным или невозможно провести, или когда оно ассоциировано с тяжелым деструктивным ИЭ </a:t>
                      </a:r>
                      <a:r>
                        <a:rPr lang="ru-RU" sz="1800" dirty="0" err="1">
                          <a:solidFill>
                            <a:srgbClr val="000000"/>
                          </a:solidFill>
                          <a:effectLst/>
                          <a:latin typeface="Times New Roman"/>
                          <a:ea typeface="Calibri"/>
                          <a:cs typeface="Times New Roman"/>
                        </a:rPr>
                        <a:t>трикуспидального</a:t>
                      </a:r>
                      <a:r>
                        <a:rPr lang="ru-RU" sz="1800" dirty="0">
                          <a:solidFill>
                            <a:srgbClr val="000000"/>
                          </a:solidFill>
                          <a:effectLst/>
                          <a:latin typeface="Times New Roman"/>
                          <a:ea typeface="Calibri"/>
                          <a:cs typeface="Times New Roman"/>
                        </a:rPr>
                        <a:t> клапана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00"/>
                          </a:solidFill>
                          <a:effectLst/>
                          <a:latin typeface="Times New Roman"/>
                          <a:ea typeface="Calibri"/>
                          <a:cs typeface="Times New Roman"/>
                        </a:rPr>
                        <a:t>II a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00"/>
                          </a:solidFill>
                          <a:effectLst/>
                          <a:latin typeface="Times New Roman"/>
                          <a:ea typeface="Calibri"/>
                          <a:cs typeface="Times New Roman"/>
                        </a:rPr>
                        <a:t>C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4940">
                <a:tc>
                  <a:txBody>
                    <a:bodyPr/>
                    <a:lstStyle/>
                    <a:p>
                      <a:pPr>
                        <a:lnSpc>
                          <a:spcPct val="115000"/>
                        </a:lnSpc>
                        <a:spcAft>
                          <a:spcPts val="0"/>
                        </a:spcAft>
                      </a:pPr>
                      <a:r>
                        <a:rPr lang="ru-RU" sz="1800" dirty="0">
                          <a:solidFill>
                            <a:srgbClr val="000000"/>
                          </a:solidFill>
                          <a:effectLst/>
                          <a:latin typeface="Times New Roman"/>
                          <a:ea typeface="Calibri"/>
                          <a:cs typeface="Times New Roman"/>
                        </a:rPr>
                        <a:t>Оперативное удаление может быть рассмотрено у пациентов с очень большими ( &gt; 25 мм) вегетациями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solidFill>
                            <a:srgbClr val="000000"/>
                          </a:solidFill>
                          <a:effectLst/>
                          <a:latin typeface="Times New Roman"/>
                          <a:ea typeface="Calibri"/>
                          <a:cs typeface="Times New Roman"/>
                        </a:rPr>
                        <a:t>II b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solidFill>
                            <a:srgbClr val="000000"/>
                          </a:solidFill>
                          <a:effectLst/>
                          <a:latin typeface="Times New Roman"/>
                          <a:ea typeface="Calibri"/>
                          <a:cs typeface="Times New Roman"/>
                        </a:rPr>
                        <a:t>C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652450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580335136"/>
              </p:ext>
            </p:extLst>
          </p:nvPr>
        </p:nvGraphicFramePr>
        <p:xfrm>
          <a:off x="457200" y="1970373"/>
          <a:ext cx="8229600" cy="3540252"/>
        </p:xfrm>
        <a:graphic>
          <a:graphicData uri="http://schemas.openxmlformats.org/drawingml/2006/table">
            <a:tbl>
              <a:tblPr/>
              <a:tblGrid>
                <a:gridCol w="6059016">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90464">
                  <a:extLst>
                    <a:ext uri="{9D8B030D-6E8A-4147-A177-3AD203B41FA5}">
                      <a16:colId xmlns:a16="http://schemas.microsoft.com/office/drawing/2014/main" val="20002"/>
                    </a:ext>
                  </a:extLst>
                </a:gridCol>
              </a:tblGrid>
              <a:tr h="67310">
                <a:tc gridSpan="3">
                  <a:txBody>
                    <a:bodyPr/>
                    <a:lstStyle/>
                    <a:p>
                      <a:pPr>
                        <a:lnSpc>
                          <a:spcPct val="115000"/>
                        </a:lnSpc>
                        <a:spcAft>
                          <a:spcPts val="0"/>
                        </a:spcAft>
                      </a:pPr>
                      <a:r>
                        <a:rPr lang="en-US" sz="1600" b="1" dirty="0">
                          <a:solidFill>
                            <a:srgbClr val="000000"/>
                          </a:solidFill>
                          <a:effectLst/>
                          <a:latin typeface="Times New Roman"/>
                          <a:ea typeface="Calibri"/>
                          <a:cs typeface="Times New Roman"/>
                        </a:rPr>
                        <a:t>D</a:t>
                      </a:r>
                      <a:r>
                        <a:rPr lang="ru-RU" sz="1600" b="1" dirty="0">
                          <a:solidFill>
                            <a:srgbClr val="000000"/>
                          </a:solidFill>
                          <a:effectLst/>
                          <a:latin typeface="Times New Roman"/>
                          <a:ea typeface="Calibri"/>
                          <a:cs typeface="Times New Roman"/>
                        </a:rPr>
                        <a:t> – РЕИМПЛАНТАЦИЯ: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7480">
                <a:tc>
                  <a:txBody>
                    <a:bodyPr/>
                    <a:lstStyle/>
                    <a:p>
                      <a:pPr>
                        <a:lnSpc>
                          <a:spcPct val="115000"/>
                        </a:lnSpc>
                        <a:spcAft>
                          <a:spcPts val="0"/>
                        </a:spcAft>
                      </a:pPr>
                      <a:r>
                        <a:rPr lang="ru-RU" sz="1600" dirty="0">
                          <a:solidFill>
                            <a:srgbClr val="000000"/>
                          </a:solidFill>
                          <a:effectLst/>
                          <a:latin typeface="Times New Roman"/>
                          <a:ea typeface="Calibri"/>
                          <a:cs typeface="Times New Roman"/>
                        </a:rPr>
                        <a:t>После удаления устройства рекомендуется повторная оценка необходимости в </a:t>
                      </a:r>
                      <a:r>
                        <a:rPr lang="ru-RU" sz="1600" dirty="0" err="1">
                          <a:solidFill>
                            <a:srgbClr val="000000"/>
                          </a:solidFill>
                          <a:effectLst/>
                          <a:latin typeface="Times New Roman"/>
                          <a:ea typeface="Calibri"/>
                          <a:cs typeface="Times New Roman"/>
                        </a:rPr>
                        <a:t>реимплантации</a:t>
                      </a:r>
                      <a:r>
                        <a:rPr lang="ru-RU" sz="1600" dirty="0">
                          <a:solidFill>
                            <a:srgbClr val="000000"/>
                          </a:solidFill>
                          <a:effectLst/>
                          <a:latin typeface="Times New Roman"/>
                          <a:ea typeface="Calibri"/>
                          <a:cs typeface="Times New Roman"/>
                        </a:rPr>
                        <a:t>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I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С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1935">
                <a:tc>
                  <a:txBody>
                    <a:bodyPr/>
                    <a:lstStyle/>
                    <a:p>
                      <a:pPr>
                        <a:lnSpc>
                          <a:spcPct val="115000"/>
                        </a:lnSpc>
                        <a:spcAft>
                          <a:spcPts val="0"/>
                        </a:spcAft>
                      </a:pPr>
                      <a:r>
                        <a:rPr lang="ru-RU" sz="1600" dirty="0">
                          <a:solidFill>
                            <a:srgbClr val="000000"/>
                          </a:solidFill>
                          <a:effectLst/>
                          <a:latin typeface="Times New Roman"/>
                          <a:ea typeface="Calibri"/>
                          <a:cs typeface="Times New Roman"/>
                        </a:rPr>
                        <a:t>При наличии показаний и, если возможно, то </a:t>
                      </a:r>
                      <a:r>
                        <a:rPr lang="ru-RU" sz="1600" dirty="0" err="1">
                          <a:solidFill>
                            <a:srgbClr val="000000"/>
                          </a:solidFill>
                          <a:effectLst/>
                          <a:latin typeface="Times New Roman"/>
                          <a:ea typeface="Calibri"/>
                          <a:cs typeface="Times New Roman"/>
                        </a:rPr>
                        <a:t>реимплантация</a:t>
                      </a:r>
                      <a:r>
                        <a:rPr lang="ru-RU" sz="1600" dirty="0">
                          <a:solidFill>
                            <a:srgbClr val="000000"/>
                          </a:solidFill>
                          <a:effectLst/>
                          <a:latin typeface="Times New Roman"/>
                          <a:ea typeface="Calibri"/>
                          <a:cs typeface="Times New Roman"/>
                        </a:rPr>
                        <a:t> должна быть отсрочена на несколько дней или недель антибактериальной терапии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II a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С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1935">
                <a:tc>
                  <a:txBody>
                    <a:bodyPr/>
                    <a:lstStyle/>
                    <a:p>
                      <a:pPr>
                        <a:lnSpc>
                          <a:spcPct val="115000"/>
                        </a:lnSpc>
                        <a:spcAft>
                          <a:spcPts val="0"/>
                        </a:spcAft>
                      </a:pPr>
                      <a:r>
                        <a:rPr lang="ru-RU" dirty="0">
                          <a:latin typeface="Times New Roman" panose="02020603050405020304" pitchFamily="18" charset="0"/>
                          <a:cs typeface="Times New Roman" panose="02020603050405020304" pitchFamily="18" charset="0"/>
                        </a:rPr>
                        <a:t>Стратегия “временной" </a:t>
                      </a:r>
                      <a:r>
                        <a:rPr lang="ru-RU" dirty="0" err="1">
                          <a:latin typeface="Times New Roman" panose="02020603050405020304" pitchFamily="18" charset="0"/>
                          <a:cs typeface="Times New Roman" panose="02020603050405020304" pitchFamily="18" charset="0"/>
                        </a:rPr>
                        <a:t>ипсилатеральной</a:t>
                      </a:r>
                      <a:r>
                        <a:rPr lang="ru-RU" dirty="0">
                          <a:latin typeface="Times New Roman" panose="02020603050405020304" pitchFamily="18" charset="0"/>
                          <a:cs typeface="Times New Roman" panose="02020603050405020304" pitchFamily="18" charset="0"/>
                        </a:rPr>
                        <a:t> (расположенная на той же стороне) активной фиксации может быть рассмотрена у кардиостимулятор-зависимых пациентов, которым до </a:t>
                      </a:r>
                      <a:r>
                        <a:rPr lang="ru-RU" dirty="0" err="1">
                          <a:latin typeface="Times New Roman" panose="02020603050405020304" pitchFamily="18" charset="0"/>
                          <a:cs typeface="Times New Roman" panose="02020603050405020304" pitchFamily="18" charset="0"/>
                        </a:rPr>
                        <a:t>реимплантации</a:t>
                      </a:r>
                      <a:r>
                        <a:rPr lang="ru-RU" dirty="0">
                          <a:latin typeface="Times New Roman" panose="02020603050405020304" pitchFamily="18" charset="0"/>
                          <a:cs typeface="Times New Roman" panose="02020603050405020304" pitchFamily="18" charset="0"/>
                        </a:rPr>
                        <a:t> требуется </a:t>
                      </a:r>
                      <a:r>
                        <a:rPr lang="ru-RU" dirty="0" smtClean="0">
                          <a:latin typeface="Times New Roman" panose="02020603050405020304" pitchFamily="18" charset="0"/>
                          <a:cs typeface="Times New Roman" panose="02020603050405020304" pitchFamily="18" charset="0"/>
                        </a:rPr>
                        <a:t>соответствующее антибактериальное лечение</a:t>
                      </a:r>
                      <a:endParaRPr lang="ru-RU" dirty="0">
                        <a:latin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err="1">
                          <a:solidFill>
                            <a:srgbClr val="000000"/>
                          </a:solidFill>
                          <a:effectLst/>
                          <a:latin typeface="Times New Roman"/>
                          <a:ea typeface="Calibri"/>
                          <a:cs typeface="Times New Roman"/>
                        </a:rPr>
                        <a:t>IIb</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solidFill>
                            <a:srgbClr val="000000"/>
                          </a:solidFill>
                          <a:effectLst/>
                          <a:latin typeface="Times New Roman"/>
                          <a:ea typeface="Calibri"/>
                          <a:cs typeface="Times New Roman"/>
                        </a:rPr>
                        <a:t>C</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7945">
                <a:tc>
                  <a:txBody>
                    <a:bodyPr/>
                    <a:lstStyle/>
                    <a:p>
                      <a:pPr>
                        <a:lnSpc>
                          <a:spcPct val="115000"/>
                        </a:lnSpc>
                        <a:spcAft>
                          <a:spcPts val="0"/>
                        </a:spcAft>
                      </a:pPr>
                      <a:r>
                        <a:rPr lang="ru-RU" sz="1600">
                          <a:solidFill>
                            <a:srgbClr val="000000"/>
                          </a:solidFill>
                          <a:effectLst/>
                          <a:latin typeface="Times New Roman"/>
                          <a:ea typeface="Calibri"/>
                          <a:cs typeface="Times New Roman"/>
                        </a:rPr>
                        <a:t>Временная кардиостимуляция не рекомендуется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effectLst/>
                          <a:latin typeface="Times New Roman"/>
                          <a:ea typeface="Calibri"/>
                          <a:cs typeface="Times New Roman"/>
                        </a:rPr>
                        <a:t>III </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solidFill>
                            <a:srgbClr val="000000"/>
                          </a:solidFill>
                          <a:effectLst/>
                          <a:latin typeface="Times New Roman"/>
                          <a:ea typeface="Calibri"/>
                          <a:cs typeface="Times New Roman"/>
                        </a:rPr>
                        <a:t>С </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280575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2279003068"/>
              </p:ext>
            </p:extLst>
          </p:nvPr>
        </p:nvGraphicFramePr>
        <p:xfrm>
          <a:off x="457200" y="2996533"/>
          <a:ext cx="8229600" cy="2208276"/>
        </p:xfrm>
        <a:graphic>
          <a:graphicData uri="http://schemas.openxmlformats.org/drawingml/2006/table">
            <a:tbl>
              <a:tblPr/>
              <a:tblGrid>
                <a:gridCol w="541094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06488">
                  <a:extLst>
                    <a:ext uri="{9D8B030D-6E8A-4147-A177-3AD203B41FA5}">
                      <a16:colId xmlns:a16="http://schemas.microsoft.com/office/drawing/2014/main" val="20002"/>
                    </a:ext>
                  </a:extLst>
                </a:gridCol>
              </a:tblGrid>
              <a:tr h="0">
                <a:tc gridSpan="3">
                  <a:txBody>
                    <a:bodyPr/>
                    <a:lstStyle/>
                    <a:p>
                      <a:pPr>
                        <a:lnSpc>
                          <a:spcPct val="115000"/>
                        </a:lnSpc>
                        <a:spcAft>
                          <a:spcPts val="0"/>
                        </a:spcAft>
                      </a:pPr>
                      <a:r>
                        <a:rPr lang="en-US" sz="1800" b="1" dirty="0">
                          <a:solidFill>
                            <a:srgbClr val="000000"/>
                          </a:solidFill>
                          <a:effectLst/>
                          <a:latin typeface="Times New Roman"/>
                          <a:ea typeface="Calibri"/>
                          <a:cs typeface="Times New Roman"/>
                        </a:rPr>
                        <a:t>E </a:t>
                      </a:r>
                      <a:r>
                        <a:rPr lang="ru-RU" sz="1800" b="1" dirty="0">
                          <a:solidFill>
                            <a:srgbClr val="000000"/>
                          </a:solidFill>
                          <a:effectLst/>
                          <a:latin typeface="Times New Roman"/>
                          <a:ea typeface="Calibri"/>
                          <a:cs typeface="Times New Roman"/>
                        </a:rPr>
                        <a:t>– ПРОФИЛАКТИКА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54940">
                <a:tc>
                  <a:txBody>
                    <a:bodyPr/>
                    <a:lstStyle/>
                    <a:p>
                      <a:pPr>
                        <a:lnSpc>
                          <a:spcPct val="115000"/>
                        </a:lnSpc>
                        <a:spcAft>
                          <a:spcPts val="0"/>
                        </a:spcAft>
                      </a:pPr>
                      <a:r>
                        <a:rPr lang="ru-RU" sz="1800" dirty="0">
                          <a:solidFill>
                            <a:srgbClr val="000000"/>
                          </a:solidFill>
                          <a:effectLst/>
                          <a:latin typeface="Times New Roman"/>
                          <a:ea typeface="Calibri"/>
                          <a:cs typeface="Times New Roman"/>
                        </a:rPr>
                        <a:t>Перед имплантацией устройства рекомендуется рутинная антибактериальная профилактика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00"/>
                          </a:solidFill>
                          <a:effectLst/>
                          <a:latin typeface="Times New Roman"/>
                          <a:ea typeface="Calibri"/>
                          <a:cs typeface="Times New Roman"/>
                        </a:rPr>
                        <a:t>I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a:solidFill>
                            <a:srgbClr val="000000"/>
                          </a:solidFill>
                          <a:effectLst/>
                          <a:latin typeface="Times New Roman"/>
                          <a:ea typeface="Calibri"/>
                          <a:cs typeface="Times New Roman"/>
                        </a:rPr>
                        <a:t>B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4940">
                <a:tc>
                  <a:txBody>
                    <a:bodyPr/>
                    <a:lstStyle/>
                    <a:p>
                      <a:pPr>
                        <a:lnSpc>
                          <a:spcPct val="115000"/>
                        </a:lnSpc>
                        <a:spcAft>
                          <a:spcPts val="0"/>
                        </a:spcAft>
                      </a:pPr>
                      <a:r>
                        <a:rPr lang="ru-RU" sz="1800" dirty="0">
                          <a:solidFill>
                            <a:srgbClr val="000000"/>
                          </a:solidFill>
                          <a:effectLst/>
                          <a:latin typeface="Times New Roman"/>
                          <a:ea typeface="Calibri"/>
                          <a:cs typeface="Times New Roman"/>
                        </a:rPr>
                        <a:t>Потенциальные источники инфекции должны быть элиминированы за ≥2 недели до имплантации </a:t>
                      </a:r>
                      <a:r>
                        <a:rPr lang="ru-RU" sz="1800" dirty="0" err="1">
                          <a:solidFill>
                            <a:srgbClr val="000000"/>
                          </a:solidFill>
                          <a:effectLst/>
                          <a:latin typeface="Times New Roman"/>
                          <a:ea typeface="Calibri"/>
                          <a:cs typeface="Times New Roman"/>
                        </a:rPr>
                        <a:t>эндоваскулярных</a:t>
                      </a:r>
                      <a:r>
                        <a:rPr lang="ru-RU" sz="1800" dirty="0">
                          <a:solidFill>
                            <a:srgbClr val="000000"/>
                          </a:solidFill>
                          <a:effectLst/>
                          <a:latin typeface="Times New Roman"/>
                          <a:ea typeface="Calibri"/>
                          <a:cs typeface="Times New Roman"/>
                        </a:rPr>
                        <a:t>/сердечных чужеродных материалов. Исключение – срочные процедуры</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solidFill>
                            <a:srgbClr val="000000"/>
                          </a:solidFill>
                          <a:effectLst/>
                          <a:latin typeface="Times New Roman"/>
                          <a:ea typeface="Calibri"/>
                          <a:cs typeface="Times New Roman"/>
                        </a:rPr>
                        <a:t> </a:t>
                      </a:r>
                      <a:r>
                        <a:rPr lang="en-US" sz="1800" dirty="0" err="1" smtClean="0">
                          <a:solidFill>
                            <a:srgbClr val="000000"/>
                          </a:solidFill>
                          <a:effectLst/>
                          <a:latin typeface="Times New Roman"/>
                          <a:ea typeface="Calibri"/>
                          <a:cs typeface="Times New Roman"/>
                        </a:rPr>
                        <a:t>IIa</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solidFill>
                            <a:srgbClr val="000000"/>
                          </a:solidFill>
                          <a:effectLst/>
                          <a:latin typeface="Times New Roman"/>
                          <a:ea typeface="Calibri"/>
                          <a:cs typeface="Times New Roman"/>
                        </a:rPr>
                        <a:t>C</a:t>
                      </a:r>
                      <a:r>
                        <a:rPr lang="ru-RU" sz="1800" dirty="0">
                          <a:solidFill>
                            <a:srgbClr val="000000"/>
                          </a:solidFill>
                          <a:effectLst/>
                          <a:latin typeface="Times New Roman"/>
                          <a:ea typeface="Calibri"/>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027275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35948267"/>
              </p:ext>
            </p:extLst>
          </p:nvPr>
        </p:nvGraphicFramePr>
        <p:xfrm>
          <a:off x="107504" y="1196752"/>
          <a:ext cx="8579296" cy="5873117"/>
        </p:xfrm>
        <a:graphic>
          <a:graphicData uri="http://schemas.openxmlformats.org/drawingml/2006/table">
            <a:tbl>
              <a:tblPr/>
              <a:tblGrid>
                <a:gridCol w="5866072">
                  <a:extLst>
                    <a:ext uri="{9D8B030D-6E8A-4147-A177-3AD203B41FA5}">
                      <a16:colId xmlns:a16="http://schemas.microsoft.com/office/drawing/2014/main" val="20000"/>
                    </a:ext>
                  </a:extLst>
                </a:gridCol>
                <a:gridCol w="1501356">
                  <a:extLst>
                    <a:ext uri="{9D8B030D-6E8A-4147-A177-3AD203B41FA5}">
                      <a16:colId xmlns:a16="http://schemas.microsoft.com/office/drawing/2014/main" val="20001"/>
                    </a:ext>
                  </a:extLst>
                </a:gridCol>
                <a:gridCol w="1211868">
                  <a:extLst>
                    <a:ext uri="{9D8B030D-6E8A-4147-A177-3AD203B41FA5}">
                      <a16:colId xmlns:a16="http://schemas.microsoft.com/office/drawing/2014/main" val="20002"/>
                    </a:ext>
                  </a:extLst>
                </a:gridCol>
              </a:tblGrid>
              <a:tr h="674078">
                <a:tc>
                  <a:txBody>
                    <a:bodyPr/>
                    <a:lstStyle/>
                    <a:p>
                      <a:pPr>
                        <a:lnSpc>
                          <a:spcPct val="115000"/>
                        </a:lnSpc>
                        <a:spcAft>
                          <a:spcPts val="0"/>
                        </a:spcAft>
                      </a:pPr>
                      <a:r>
                        <a:rPr lang="ru-RU" sz="1800" b="1" dirty="0">
                          <a:solidFill>
                            <a:srgbClr val="000000"/>
                          </a:solidFill>
                          <a:effectLst/>
                          <a:latin typeface="Times New Roman"/>
                          <a:ea typeface="Calibri"/>
                          <a:cs typeface="Times New Roman"/>
                        </a:rPr>
                        <a:t>Рекомендации: правосторонний инфекционный эндокардит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a:solidFill>
                            <a:srgbClr val="000000"/>
                          </a:solidFill>
                          <a:effectLst/>
                          <a:latin typeface="Times New Roman"/>
                          <a:ea typeface="Calibri"/>
                          <a:cs typeface="Times New Roman"/>
                        </a:rPr>
                        <a:t>Класс а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1">
                          <a:solidFill>
                            <a:srgbClr val="000000"/>
                          </a:solidFill>
                          <a:effectLst/>
                          <a:latin typeface="Times New Roman"/>
                          <a:ea typeface="Calibri"/>
                          <a:cs typeface="Times New Roman"/>
                        </a:rPr>
                        <a:t>Уровень b </a:t>
                      </a:r>
                      <a:endParaRPr lang="ru-RU"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99039">
                <a:tc>
                  <a:txBody>
                    <a:bodyPr/>
                    <a:lstStyle/>
                    <a:p>
                      <a:pPr>
                        <a:lnSpc>
                          <a:spcPct val="115000"/>
                        </a:lnSpc>
                        <a:spcAft>
                          <a:spcPts val="0"/>
                        </a:spcAft>
                      </a:pPr>
                      <a:r>
                        <a:rPr lang="ru-RU" sz="1800" dirty="0">
                          <a:solidFill>
                            <a:srgbClr val="000000"/>
                          </a:solidFill>
                          <a:effectLst/>
                          <a:latin typeface="Times New Roman"/>
                          <a:ea typeface="Calibri"/>
                          <a:cs typeface="Times New Roman"/>
                        </a:rPr>
                        <a:t>Хирургическое лечение должно быть рассмотрено при следующих ситуациях: </a:t>
                      </a:r>
                      <a:endParaRPr lang="ru-RU" sz="1800" dirty="0">
                        <a:effectLst/>
                        <a:latin typeface="Calibri"/>
                        <a:ea typeface="Calibri"/>
                        <a:cs typeface="Times New Roman"/>
                      </a:endParaRPr>
                    </a:p>
                    <a:p>
                      <a:pPr marL="342900" lvl="0" indent="-342900">
                        <a:lnSpc>
                          <a:spcPct val="115000"/>
                        </a:lnSpc>
                        <a:spcAft>
                          <a:spcPts val="0"/>
                        </a:spcAft>
                        <a:buFont typeface="Symbol"/>
                        <a:buChar char=""/>
                      </a:pPr>
                      <a:r>
                        <a:rPr lang="ru-RU" sz="1800" dirty="0">
                          <a:solidFill>
                            <a:srgbClr val="000000"/>
                          </a:solidFill>
                          <a:effectLst/>
                          <a:latin typeface="Times New Roman"/>
                          <a:ea typeface="Calibri"/>
                          <a:cs typeface="Times New Roman"/>
                        </a:rPr>
                        <a:t>Затруднена </a:t>
                      </a:r>
                      <a:r>
                        <a:rPr lang="ru-RU" sz="1800" dirty="0" err="1">
                          <a:solidFill>
                            <a:srgbClr val="000000"/>
                          </a:solidFill>
                          <a:effectLst/>
                          <a:latin typeface="Times New Roman"/>
                          <a:ea typeface="Calibri"/>
                          <a:cs typeface="Times New Roman"/>
                        </a:rPr>
                        <a:t>эрадикация</a:t>
                      </a:r>
                      <a:r>
                        <a:rPr lang="ru-RU" sz="1800" dirty="0">
                          <a:solidFill>
                            <a:srgbClr val="000000"/>
                          </a:solidFill>
                          <a:effectLst/>
                          <a:latin typeface="Times New Roman"/>
                          <a:ea typeface="Calibri"/>
                          <a:cs typeface="Times New Roman"/>
                        </a:rPr>
                        <a:t> возбудителей (например, </a:t>
                      </a:r>
                      <a:r>
                        <a:rPr lang="ru-RU" sz="1800" dirty="0" err="1">
                          <a:solidFill>
                            <a:srgbClr val="000000"/>
                          </a:solidFill>
                          <a:effectLst/>
                          <a:latin typeface="Times New Roman"/>
                          <a:ea typeface="Calibri"/>
                          <a:cs typeface="Times New Roman"/>
                        </a:rPr>
                        <a:t>персистирующие</a:t>
                      </a:r>
                      <a:r>
                        <a:rPr lang="ru-RU" sz="1800" dirty="0">
                          <a:solidFill>
                            <a:srgbClr val="000000"/>
                          </a:solidFill>
                          <a:effectLst/>
                          <a:latin typeface="Times New Roman"/>
                          <a:ea typeface="Calibri"/>
                          <a:cs typeface="Times New Roman"/>
                        </a:rPr>
                        <a:t> грибы) или бактериемия в течение &gt; 7 дней (например, S. </a:t>
                      </a:r>
                      <a:r>
                        <a:rPr lang="ru-RU" sz="1800" dirty="0" err="1">
                          <a:solidFill>
                            <a:srgbClr val="000000"/>
                          </a:solidFill>
                          <a:effectLst/>
                          <a:latin typeface="Times New Roman"/>
                          <a:ea typeface="Calibri"/>
                          <a:cs typeface="Times New Roman"/>
                        </a:rPr>
                        <a:t>aureus</a:t>
                      </a:r>
                      <a:r>
                        <a:rPr lang="ru-RU" sz="1800" dirty="0">
                          <a:solidFill>
                            <a:srgbClr val="000000"/>
                          </a:solidFill>
                          <a:effectLst/>
                          <a:latin typeface="Times New Roman"/>
                          <a:ea typeface="Calibri"/>
                          <a:cs typeface="Times New Roman"/>
                        </a:rPr>
                        <a:t>, P. </a:t>
                      </a:r>
                      <a:r>
                        <a:rPr lang="ru-RU" sz="1800" dirty="0" err="1">
                          <a:solidFill>
                            <a:srgbClr val="000000"/>
                          </a:solidFill>
                          <a:effectLst/>
                          <a:latin typeface="Times New Roman"/>
                          <a:ea typeface="Calibri"/>
                          <a:cs typeface="Times New Roman"/>
                        </a:rPr>
                        <a:t>aeruginosa</a:t>
                      </a:r>
                      <a:r>
                        <a:rPr lang="ru-RU" sz="1800" dirty="0">
                          <a:solidFill>
                            <a:srgbClr val="000000"/>
                          </a:solidFill>
                          <a:effectLst/>
                          <a:latin typeface="Times New Roman"/>
                          <a:ea typeface="Calibri"/>
                          <a:cs typeface="Times New Roman"/>
                        </a:rPr>
                        <a:t>), несмотря на адекватную антибактериальную терапию или </a:t>
                      </a:r>
                      <a:endParaRPr lang="ru-RU" sz="1800" dirty="0">
                        <a:effectLst/>
                        <a:latin typeface="Calibri"/>
                        <a:ea typeface="Calibri"/>
                        <a:cs typeface="Times New Roman"/>
                      </a:endParaRPr>
                    </a:p>
                    <a:p>
                      <a:pPr marL="342900" lvl="0" indent="-342900">
                        <a:lnSpc>
                          <a:spcPct val="115000"/>
                        </a:lnSpc>
                        <a:spcAft>
                          <a:spcPts val="0"/>
                        </a:spcAft>
                        <a:buFont typeface="Symbol"/>
                        <a:buChar char=""/>
                      </a:pPr>
                      <a:r>
                        <a:rPr lang="ru-RU" sz="1800" dirty="0" err="1">
                          <a:solidFill>
                            <a:srgbClr val="000000"/>
                          </a:solidFill>
                          <a:effectLst/>
                          <a:latin typeface="Times New Roman"/>
                          <a:ea typeface="Calibri"/>
                          <a:cs typeface="Times New Roman"/>
                        </a:rPr>
                        <a:t>Персистирующие</a:t>
                      </a:r>
                      <a:r>
                        <a:rPr lang="ru-RU" sz="1800" dirty="0">
                          <a:solidFill>
                            <a:srgbClr val="000000"/>
                          </a:solidFill>
                          <a:effectLst/>
                          <a:latin typeface="Times New Roman"/>
                          <a:ea typeface="Calibri"/>
                          <a:cs typeface="Times New Roman"/>
                        </a:rPr>
                        <a:t> вегетации </a:t>
                      </a:r>
                      <a:r>
                        <a:rPr lang="ru-RU" sz="1800" dirty="0" err="1">
                          <a:solidFill>
                            <a:srgbClr val="000000"/>
                          </a:solidFill>
                          <a:effectLst/>
                          <a:latin typeface="Times New Roman"/>
                          <a:ea typeface="Calibri"/>
                          <a:cs typeface="Times New Roman"/>
                        </a:rPr>
                        <a:t>трикуспидального</a:t>
                      </a:r>
                      <a:r>
                        <a:rPr lang="ru-RU" sz="1800" dirty="0">
                          <a:solidFill>
                            <a:srgbClr val="000000"/>
                          </a:solidFill>
                          <a:effectLst/>
                          <a:latin typeface="Times New Roman"/>
                          <a:ea typeface="Calibri"/>
                          <a:cs typeface="Times New Roman"/>
                        </a:rPr>
                        <a:t> клапана &gt; 20 мм после повторной легочной эмболии с или без сопутствующей правожелудочковой СН или </a:t>
                      </a:r>
                      <a:endParaRPr lang="ru-RU" sz="1800" dirty="0">
                        <a:effectLst/>
                        <a:latin typeface="Calibri"/>
                        <a:ea typeface="Calibri"/>
                        <a:cs typeface="Times New Roman"/>
                      </a:endParaRPr>
                    </a:p>
                    <a:p>
                      <a:pPr marL="342900" lvl="0" indent="-342900">
                        <a:lnSpc>
                          <a:spcPct val="115000"/>
                        </a:lnSpc>
                        <a:spcAft>
                          <a:spcPts val="0"/>
                        </a:spcAft>
                        <a:buFont typeface="Symbol"/>
                        <a:buChar char=""/>
                      </a:pPr>
                      <a:r>
                        <a:rPr lang="ru-RU" sz="1800" dirty="0">
                          <a:solidFill>
                            <a:srgbClr val="000000"/>
                          </a:solidFill>
                          <a:effectLst/>
                          <a:latin typeface="Times New Roman"/>
                          <a:ea typeface="Calibri"/>
                          <a:cs typeface="Times New Roman"/>
                        </a:rPr>
                        <a:t>Правожелудочковая СН вторичная при тяжелой </a:t>
                      </a:r>
                      <a:r>
                        <a:rPr lang="ru-RU" sz="1800" dirty="0" err="1">
                          <a:solidFill>
                            <a:srgbClr val="000000"/>
                          </a:solidFill>
                          <a:effectLst/>
                          <a:latin typeface="Times New Roman"/>
                          <a:ea typeface="Calibri"/>
                          <a:cs typeface="Times New Roman"/>
                        </a:rPr>
                        <a:t>трикуспидальной</a:t>
                      </a:r>
                      <a:r>
                        <a:rPr lang="ru-RU" sz="1800" dirty="0">
                          <a:solidFill>
                            <a:srgbClr val="000000"/>
                          </a:solidFill>
                          <a:effectLst/>
                          <a:latin typeface="Times New Roman"/>
                          <a:ea typeface="Calibri"/>
                          <a:cs typeface="Times New Roman"/>
                        </a:rPr>
                        <a:t> </a:t>
                      </a:r>
                      <a:r>
                        <a:rPr lang="ru-RU" sz="1800" dirty="0" err="1">
                          <a:solidFill>
                            <a:srgbClr val="000000"/>
                          </a:solidFill>
                          <a:effectLst/>
                          <a:latin typeface="Times New Roman"/>
                          <a:ea typeface="Calibri"/>
                          <a:cs typeface="Times New Roman"/>
                        </a:rPr>
                        <a:t>регургитации</a:t>
                      </a:r>
                      <a:r>
                        <a:rPr lang="ru-RU" sz="1800" dirty="0">
                          <a:solidFill>
                            <a:srgbClr val="000000"/>
                          </a:solidFill>
                          <a:effectLst/>
                          <a:latin typeface="Times New Roman"/>
                          <a:ea typeface="Calibri"/>
                          <a:cs typeface="Times New Roman"/>
                        </a:rPr>
                        <a:t> с плохим ответом на диуретическую терапию </a:t>
                      </a:r>
                      <a:endParaRPr lang="ru-RU" sz="1800" dirty="0">
                        <a:effectLst/>
                        <a:latin typeface="Calibri"/>
                        <a:ea typeface="Calibri"/>
                        <a:cs typeface="Times New Roman"/>
                      </a:endParaRPr>
                    </a:p>
                    <a:p>
                      <a:pPr>
                        <a:lnSpc>
                          <a:spcPct val="115000"/>
                        </a:lnSpc>
                        <a:spcAft>
                          <a:spcPts val="0"/>
                        </a:spcAft>
                      </a:pPr>
                      <a:r>
                        <a:rPr lang="ru-RU" sz="1800" dirty="0">
                          <a:solidFill>
                            <a:srgbClr val="000000"/>
                          </a:solidFill>
                          <a:effectLst/>
                          <a:latin typeface="Times New Roman"/>
                          <a:ea typeface="Calibri"/>
                          <a:cs typeface="Times New Roman"/>
                        </a:rPr>
                        <a:t>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solidFill>
                            <a:srgbClr val="000000"/>
                          </a:solidFill>
                          <a:effectLst/>
                          <a:latin typeface="Times New Roman"/>
                          <a:ea typeface="Calibri"/>
                          <a:cs typeface="Times New Roman"/>
                        </a:rPr>
                        <a:t>II a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dirty="0">
                          <a:solidFill>
                            <a:srgbClr val="000000"/>
                          </a:solidFill>
                          <a:effectLst/>
                          <a:latin typeface="Times New Roman"/>
                          <a:ea typeface="Calibri"/>
                          <a:cs typeface="Times New Roman"/>
                        </a:rPr>
                        <a:t>C </a:t>
                      </a:r>
                      <a:endParaRPr lang="ru-RU"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07504" y="376590"/>
            <a:ext cx="66269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Показания к оперативному лечению при правостороннем </a:t>
            </a:r>
            <a:r>
              <a:rPr lang="ru-RU" altLang="ru-RU" b="1" dirty="0" smtClean="0">
                <a:solidFill>
                  <a:srgbClr val="000000"/>
                </a:solidFill>
                <a:latin typeface="Times New Roman" pitchFamily="18" charset="0"/>
                <a:ea typeface="Calibri" pitchFamily="34" charset="0"/>
                <a:cs typeface="Times New Roman" pitchFamily="18" charset="0"/>
              </a:rPr>
              <a:t>ИЭ</a:t>
            </a:r>
            <a:endParaRPr kumimoji="0" lang="ru-RU" altLang="ru-RU"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10497903"/>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1113911825"/>
              </p:ext>
            </p:extLst>
          </p:nvPr>
        </p:nvGraphicFramePr>
        <p:xfrm>
          <a:off x="179512" y="764704"/>
          <a:ext cx="8435280" cy="5766799"/>
        </p:xfrm>
        <a:graphic>
          <a:graphicData uri="http://schemas.openxmlformats.org/drawingml/2006/table">
            <a:tbl>
              <a:tblPr firstRow="1" firstCol="1" bandRow="1"/>
              <a:tblGrid>
                <a:gridCol w="6653293">
                  <a:extLst>
                    <a:ext uri="{9D8B030D-6E8A-4147-A177-3AD203B41FA5}">
                      <a16:colId xmlns:a16="http://schemas.microsoft.com/office/drawing/2014/main" val="20000"/>
                    </a:ext>
                  </a:extLst>
                </a:gridCol>
                <a:gridCol w="885692">
                  <a:extLst>
                    <a:ext uri="{9D8B030D-6E8A-4147-A177-3AD203B41FA5}">
                      <a16:colId xmlns:a16="http://schemas.microsoft.com/office/drawing/2014/main" val="20001"/>
                    </a:ext>
                  </a:extLst>
                </a:gridCol>
                <a:gridCol w="896295">
                  <a:extLst>
                    <a:ext uri="{9D8B030D-6E8A-4147-A177-3AD203B41FA5}">
                      <a16:colId xmlns:a16="http://schemas.microsoft.com/office/drawing/2014/main" val="20002"/>
                    </a:ext>
                  </a:extLst>
                </a:gridCol>
              </a:tblGrid>
              <a:tr h="208152">
                <a:tc>
                  <a:txBody>
                    <a:bodyPr/>
                    <a:lstStyle/>
                    <a:p>
                      <a:pPr>
                        <a:lnSpc>
                          <a:spcPct val="115000"/>
                        </a:lnSpc>
                        <a:spcAft>
                          <a:spcPts val="0"/>
                        </a:spcAft>
                      </a:pPr>
                      <a:r>
                        <a:rPr lang="ru-RU" sz="1600" dirty="0">
                          <a:effectLst/>
                          <a:latin typeface="Calibri"/>
                          <a:ea typeface="Calibri"/>
                          <a:cs typeface="Times New Roman"/>
                        </a:rPr>
                        <a:t>Рекомендации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класс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уровень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5688">
                <a:tc>
                  <a:txBody>
                    <a:bodyPr/>
                    <a:lstStyle/>
                    <a:p>
                      <a:pPr>
                        <a:lnSpc>
                          <a:spcPct val="115000"/>
                        </a:lnSpc>
                        <a:spcAft>
                          <a:spcPts val="0"/>
                        </a:spcAft>
                      </a:pPr>
                      <a:r>
                        <a:rPr lang="ru-RU" sz="1600" dirty="0">
                          <a:effectLst/>
                          <a:latin typeface="Calibri"/>
                          <a:ea typeface="Calibri"/>
                          <a:cs typeface="Times New Roman"/>
                        </a:rPr>
                        <a:t>Прерывание </a:t>
                      </a:r>
                      <a:r>
                        <a:rPr lang="ru-RU" sz="1600" dirty="0" err="1">
                          <a:effectLst/>
                          <a:latin typeface="Calibri"/>
                          <a:ea typeface="Calibri"/>
                          <a:cs typeface="Times New Roman"/>
                        </a:rPr>
                        <a:t>антитромбоцитарной</a:t>
                      </a:r>
                      <a:r>
                        <a:rPr lang="ru-RU" sz="1600" dirty="0">
                          <a:effectLst/>
                          <a:latin typeface="Calibri"/>
                          <a:ea typeface="Calibri"/>
                          <a:cs typeface="Times New Roman"/>
                        </a:rPr>
                        <a:t> терапии рекомендуется при наличии большого </a:t>
                      </a:r>
                      <a:r>
                        <a:rPr lang="ru-RU" sz="1600" dirty="0" smtClean="0">
                          <a:effectLst/>
                          <a:latin typeface="Calibri"/>
                          <a:ea typeface="Calibri"/>
                          <a:cs typeface="Times New Roman"/>
                        </a:rPr>
                        <a:t>кровотечения</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В</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24455">
                <a:tc>
                  <a:txBody>
                    <a:bodyPr/>
                    <a:lstStyle/>
                    <a:p>
                      <a:pPr>
                        <a:lnSpc>
                          <a:spcPct val="115000"/>
                        </a:lnSpc>
                        <a:spcAft>
                          <a:spcPts val="0"/>
                        </a:spcAft>
                      </a:pPr>
                      <a:r>
                        <a:rPr lang="ru-RU" sz="1600" dirty="0">
                          <a:effectLst/>
                          <a:latin typeface="Calibri"/>
                          <a:ea typeface="Calibri"/>
                          <a:cs typeface="Times New Roman"/>
                        </a:rPr>
                        <a:t>При внутричерепных кровоизлияний, прерывание рекомендуется</a:t>
                      </a:r>
                    </a:p>
                    <a:p>
                      <a:pPr>
                        <a:lnSpc>
                          <a:spcPct val="115000"/>
                        </a:lnSpc>
                        <a:spcAft>
                          <a:spcPts val="0"/>
                        </a:spcAft>
                      </a:pPr>
                      <a:r>
                        <a:rPr lang="ru-RU" sz="1600" dirty="0">
                          <a:effectLst/>
                          <a:latin typeface="Calibri"/>
                          <a:ea typeface="Calibri"/>
                          <a:cs typeface="Times New Roman"/>
                        </a:rPr>
                        <a:t>всех </a:t>
                      </a:r>
                      <a:r>
                        <a:rPr lang="ru-RU" sz="1600" dirty="0" smtClean="0">
                          <a:effectLst/>
                          <a:latin typeface="Calibri"/>
                          <a:ea typeface="Calibri"/>
                          <a:cs typeface="Times New Roman"/>
                        </a:rPr>
                        <a:t>антикоагулянтов</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I</a:t>
                      </a:r>
                    </a:p>
                    <a:p>
                      <a:pPr>
                        <a:lnSpc>
                          <a:spcPct val="115000"/>
                        </a:lnSpc>
                        <a:spcAft>
                          <a:spcPts val="0"/>
                        </a:spcAft>
                      </a:pPr>
                      <a:r>
                        <a:rPr lang="ru-RU"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2607">
                <a:tc>
                  <a:txBody>
                    <a:bodyPr/>
                    <a:lstStyle/>
                    <a:p>
                      <a:pPr>
                        <a:lnSpc>
                          <a:spcPct val="115000"/>
                        </a:lnSpc>
                        <a:spcAft>
                          <a:spcPts val="0"/>
                        </a:spcAft>
                      </a:pPr>
                      <a:r>
                        <a:rPr lang="ru-RU" sz="1600" dirty="0">
                          <a:effectLst/>
                          <a:latin typeface="Calibri"/>
                          <a:ea typeface="Calibri"/>
                          <a:cs typeface="Times New Roman"/>
                        </a:rPr>
                        <a:t>При ишемическом инсульте без </a:t>
                      </a:r>
                      <a:r>
                        <a:rPr lang="ru-RU" sz="1600" dirty="0" smtClean="0">
                          <a:effectLst/>
                          <a:latin typeface="Calibri"/>
                          <a:ea typeface="Calibri"/>
                          <a:cs typeface="Times New Roman"/>
                        </a:rPr>
                        <a:t>геморрагий</a:t>
                      </a:r>
                      <a:r>
                        <a:rPr lang="ru-RU" sz="1600" dirty="0">
                          <a:effectLst/>
                          <a:latin typeface="Calibri"/>
                          <a:ea typeface="Calibri"/>
                          <a:cs typeface="Times New Roman"/>
                        </a:rPr>
                        <a:t>, замена перорального антикоагулянта (анти-витамин К) терапия </a:t>
                      </a:r>
                      <a:r>
                        <a:rPr lang="ru-RU" sz="1600" dirty="0" err="1">
                          <a:effectLst/>
                          <a:latin typeface="Calibri"/>
                          <a:ea typeface="Calibri"/>
                          <a:cs typeface="Times New Roman"/>
                        </a:rPr>
                        <a:t>нефракционированным</a:t>
                      </a:r>
                      <a:r>
                        <a:rPr lang="ru-RU" sz="1600" dirty="0">
                          <a:effectLst/>
                          <a:latin typeface="Calibri"/>
                          <a:ea typeface="Calibri"/>
                          <a:cs typeface="Times New Roman"/>
                        </a:rPr>
                        <a:t> или </a:t>
                      </a:r>
                    </a:p>
                    <a:p>
                      <a:pPr>
                        <a:lnSpc>
                          <a:spcPct val="115000"/>
                        </a:lnSpc>
                        <a:spcAft>
                          <a:spcPts val="0"/>
                        </a:spcAft>
                      </a:pPr>
                      <a:r>
                        <a:rPr lang="ru-RU" sz="1600" dirty="0">
                          <a:effectLst/>
                          <a:latin typeface="Calibri"/>
                          <a:ea typeface="Calibri"/>
                          <a:cs typeface="Times New Roman"/>
                        </a:rPr>
                        <a:t>или низкомолекулярным гепарином  в течение 1-2 недель под тщательным контролем должны быть осуждены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IIa </a:t>
                      </a:r>
                    </a:p>
                    <a:p>
                      <a:pPr>
                        <a:lnSpc>
                          <a:spcPct val="115000"/>
                        </a:lnSpc>
                        <a:spcAft>
                          <a:spcPts val="0"/>
                        </a:spcAft>
                      </a:pPr>
                      <a:r>
                        <a:rPr lang="ru-RU"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40758">
                <a:tc>
                  <a:txBody>
                    <a:bodyPr/>
                    <a:lstStyle/>
                    <a:p>
                      <a:pPr>
                        <a:lnSpc>
                          <a:spcPct val="115000"/>
                        </a:lnSpc>
                        <a:spcAft>
                          <a:spcPts val="0"/>
                        </a:spcAft>
                      </a:pPr>
                      <a:r>
                        <a:rPr lang="ru-RU" sz="1600" dirty="0">
                          <a:effectLst/>
                          <a:latin typeface="Calibri"/>
                          <a:ea typeface="Calibri"/>
                          <a:cs typeface="Times New Roman"/>
                        </a:rPr>
                        <a:t>У пациентов с внутричерепными кровоизлияниями и механическим клапаном, </a:t>
                      </a:r>
                      <a:r>
                        <a:rPr lang="ru-RU" sz="1600" dirty="0" err="1">
                          <a:effectLst/>
                          <a:latin typeface="Calibri"/>
                          <a:ea typeface="Calibri"/>
                          <a:cs typeface="Times New Roman"/>
                        </a:rPr>
                        <a:t>нефракционированного</a:t>
                      </a:r>
                      <a:r>
                        <a:rPr lang="ru-RU" sz="1600" dirty="0">
                          <a:effectLst/>
                          <a:latin typeface="Calibri"/>
                          <a:ea typeface="Calibri"/>
                          <a:cs typeface="Times New Roman"/>
                        </a:rPr>
                        <a:t> или низкомолекулярный гепарин должен быть возобновлен, как можно скорее после междисциплинарного </a:t>
                      </a:r>
                      <a:r>
                        <a:rPr lang="ru-RU" sz="1600" dirty="0" smtClean="0">
                          <a:effectLst/>
                          <a:latin typeface="Calibri"/>
                          <a:ea typeface="Calibri"/>
                          <a:cs typeface="Times New Roman"/>
                        </a:rPr>
                        <a:t>обсуждения</a:t>
                      </a:r>
                      <a:r>
                        <a:rPr lang="ru-RU"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IIa </a:t>
                      </a:r>
                    </a:p>
                    <a:p>
                      <a:pPr>
                        <a:lnSpc>
                          <a:spcPct val="115000"/>
                        </a:lnSpc>
                        <a:spcAft>
                          <a:spcPts val="0"/>
                        </a:spcAft>
                      </a:pPr>
                      <a:r>
                        <a:rPr lang="ru-RU"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effectLst/>
                          <a:latin typeface="Calibri"/>
                          <a:ea typeface="Calibri"/>
                          <a:cs typeface="Times New Roman"/>
                        </a:rPr>
                        <a:t>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40758">
                <a:tc>
                  <a:txBody>
                    <a:bodyPr/>
                    <a:lstStyle/>
                    <a:p>
                      <a:pPr>
                        <a:lnSpc>
                          <a:spcPct val="115000"/>
                        </a:lnSpc>
                        <a:spcAft>
                          <a:spcPts val="0"/>
                        </a:spcAft>
                      </a:pPr>
                      <a:r>
                        <a:rPr lang="ru-RU" sz="1600">
                          <a:effectLst/>
                          <a:latin typeface="Calibri"/>
                          <a:ea typeface="Calibri"/>
                          <a:cs typeface="Times New Roman"/>
                        </a:rPr>
                        <a:t>При отсутствии инсульта, замена пероральных антикоагулянтов на  терапию нефракционированным или низкомолекулярным</a:t>
                      </a:r>
                    </a:p>
                    <a:p>
                      <a:pPr>
                        <a:lnSpc>
                          <a:spcPct val="115000"/>
                        </a:lnSpc>
                        <a:spcAft>
                          <a:spcPts val="0"/>
                        </a:spcAft>
                      </a:pPr>
                      <a:r>
                        <a:rPr lang="ru-RU" sz="1600">
                          <a:effectLst/>
                          <a:latin typeface="Calibri"/>
                          <a:ea typeface="Calibri"/>
                          <a:cs typeface="Times New Roman"/>
                        </a:rPr>
                        <a:t>гепарином в течение 1-2 недель должно быть</a:t>
                      </a:r>
                    </a:p>
                    <a:p>
                      <a:pPr>
                        <a:lnSpc>
                          <a:spcPct val="115000"/>
                        </a:lnSpc>
                        <a:spcAft>
                          <a:spcPts val="0"/>
                        </a:spcAft>
                      </a:pPr>
                      <a:r>
                        <a:rPr lang="ru-RU" sz="1600">
                          <a:effectLst/>
                          <a:latin typeface="Calibri"/>
                          <a:ea typeface="Calibri"/>
                          <a:cs typeface="Times New Roman"/>
                        </a:rPr>
                        <a:t>рассмотрены в случае ИЭ, вызванного Staphylococcus </a:t>
                      </a:r>
                      <a:r>
                        <a:rPr lang="en-US" sz="1600">
                          <a:effectLst/>
                          <a:latin typeface="Calibri"/>
                          <a:ea typeface="Calibri"/>
                          <a:cs typeface="Times New Roman"/>
                        </a:rPr>
                        <a:t>aureus</a:t>
                      </a:r>
                      <a:r>
                        <a:rPr lang="ru-RU" sz="1600">
                          <a:effectLst/>
                          <a:latin typeface="Calibri"/>
                          <a:ea typeface="Calibri"/>
                          <a:cs typeface="Times New Roman"/>
                        </a:rPr>
                        <a:t>  под тщательным  контролем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err="1">
                          <a:effectLst/>
                          <a:latin typeface="Calibri"/>
                          <a:ea typeface="Calibri"/>
                          <a:cs typeface="Times New Roman"/>
                        </a:rPr>
                        <a:t>IIa</a:t>
                      </a:r>
                      <a:r>
                        <a:rPr lang="ru-RU" sz="1600" dirty="0">
                          <a:effectLst/>
                          <a:latin typeface="Calibri"/>
                          <a:ea typeface="Calibri"/>
                          <a:cs typeface="Times New Roman"/>
                        </a:rPr>
                        <a:t> </a:t>
                      </a:r>
                    </a:p>
                    <a:p>
                      <a:pPr>
                        <a:lnSpc>
                          <a:spcPct val="115000"/>
                        </a:lnSpc>
                        <a:spcAft>
                          <a:spcPts val="0"/>
                        </a:spcAft>
                      </a:pPr>
                      <a:r>
                        <a:rPr lang="ru-RU" sz="1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a:effectLst/>
                          <a:latin typeface="Calibri"/>
                          <a:ea typeface="Calibri"/>
                          <a:cs typeface="Times New Roman"/>
                        </a:rPr>
                        <a:t>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6303">
                <a:tc>
                  <a:txBody>
                    <a:bodyPr/>
                    <a:lstStyle/>
                    <a:p>
                      <a:pPr>
                        <a:lnSpc>
                          <a:spcPct val="115000"/>
                        </a:lnSpc>
                        <a:spcAft>
                          <a:spcPts val="0"/>
                        </a:spcAft>
                      </a:pPr>
                      <a:r>
                        <a:rPr lang="ru-RU" sz="1600">
                          <a:effectLst/>
                          <a:latin typeface="Calibri"/>
                          <a:ea typeface="Calibri"/>
                          <a:cs typeface="Times New Roman"/>
                        </a:rPr>
                        <a:t>Тромболитическая терапия не рекомендуется пациентам с ИЭ</a:t>
                      </a:r>
                    </a:p>
                    <a:p>
                      <a:pPr>
                        <a:lnSpc>
                          <a:spcPct val="115000"/>
                        </a:lnSpc>
                        <a:spcAft>
                          <a:spcPts val="0"/>
                        </a:spcAft>
                      </a:pPr>
                      <a:r>
                        <a:rPr lang="ru-RU" sz="1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libri"/>
                          <a:ea typeface="Calibri"/>
                          <a:cs typeface="Times New Roman"/>
                        </a:rPr>
                        <a:t>III</a:t>
                      </a:r>
                      <a:endParaRPr lang="ru-RU"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libri"/>
                          <a:ea typeface="Calibri"/>
                          <a:cs typeface="Times New Roman"/>
                        </a:rPr>
                        <a:t>C</a:t>
                      </a:r>
                      <a:endParaRPr lang="ru-RU"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107504" y="247963"/>
            <a:ext cx="72508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Таблица 27. Рекомендации по использованию </a:t>
            </a:r>
            <a:r>
              <a:rPr kumimoji="0" lang="ru-RU" altLang="ru-RU" sz="16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антитромботической</a:t>
            </a:r>
            <a:r>
              <a:rPr kumimoji="0" lang="ru-RU" alt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терапии</a:t>
            </a:r>
            <a:endParaRPr kumimoji="0" lang="ru-RU" altLang="ru-RU"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19129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ru-RU" dirty="0"/>
              <a:t>л</a:t>
            </a:r>
            <a:r>
              <a:rPr lang="ru-RU" dirty="0" smtClean="0"/>
              <a:t>етальность </a:t>
            </a:r>
            <a:r>
              <a:rPr lang="ru-RU" dirty="0"/>
              <a:t>при </a:t>
            </a:r>
            <a:r>
              <a:rPr lang="ru-RU" dirty="0" smtClean="0"/>
              <a:t>ИЭ</a:t>
            </a:r>
          </a:p>
          <a:p>
            <a:r>
              <a:rPr lang="ru-RU" dirty="0" smtClean="0"/>
              <a:t>госпитальная </a:t>
            </a:r>
            <a:r>
              <a:rPr lang="ru-RU" dirty="0"/>
              <a:t>— 15–30%, </a:t>
            </a:r>
            <a:endParaRPr lang="ru-RU" dirty="0" smtClean="0"/>
          </a:p>
          <a:p>
            <a:r>
              <a:rPr lang="ru-RU" dirty="0" smtClean="0"/>
              <a:t>годичная </a:t>
            </a:r>
            <a:r>
              <a:rPr lang="ru-RU" dirty="0"/>
              <a:t>— 30–40%</a:t>
            </a:r>
            <a:endParaRPr lang="ru-RU" dirty="0"/>
          </a:p>
        </p:txBody>
      </p:sp>
    </p:spTree>
    <p:extLst>
      <p:ext uri="{BB962C8B-B14F-4D97-AF65-F5344CB8AC3E}">
        <p14:creationId xmlns:p14="http://schemas.microsoft.com/office/powerpoint/2010/main" val="1248952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643192" cy="130026"/>
          </a:xfrm>
        </p:spPr>
        <p:txBody>
          <a:bodyPr>
            <a:normAutofit fontScale="90000"/>
          </a:bodyPr>
          <a:lstStyle/>
          <a:p>
            <a:r>
              <a:rPr lang="ru-RU" sz="2000" dirty="0" smtClean="0"/>
              <a:t>МКБ 10</a:t>
            </a:r>
            <a:endParaRPr lang="ru-RU" sz="2000" dirty="0"/>
          </a:p>
        </p:txBody>
      </p:sp>
      <p:sp>
        <p:nvSpPr>
          <p:cNvPr id="3" name="Объект 2"/>
          <p:cNvSpPr>
            <a:spLocks noGrp="1"/>
          </p:cNvSpPr>
          <p:nvPr>
            <p:ph idx="1"/>
          </p:nvPr>
        </p:nvSpPr>
        <p:spPr>
          <a:xfrm>
            <a:off x="323528" y="764704"/>
            <a:ext cx="8712968" cy="5472608"/>
          </a:xfrm>
        </p:spPr>
        <p:txBody>
          <a:bodyPr>
            <a:normAutofit fontScale="47500" lnSpcReduction="20000"/>
          </a:bodyPr>
          <a:lstStyle/>
          <a:p>
            <a:pPr marL="0" indent="0">
              <a:buNone/>
            </a:pPr>
            <a:r>
              <a:rPr lang="ru-RU" dirty="0"/>
              <a:t>Другие болезни сердца (I33, I38, I39), инфекция, обусловленная </a:t>
            </a:r>
            <a:r>
              <a:rPr lang="ru-RU" dirty="0" smtClean="0"/>
              <a:t>внутренними протезными </a:t>
            </a:r>
            <a:r>
              <a:rPr lang="ru-RU" dirty="0"/>
              <a:t>устройствами (T85.7</a:t>
            </a:r>
            <a:r>
              <a:rPr lang="ru-RU" dirty="0" smtClean="0"/>
              <a:t>):</a:t>
            </a:r>
          </a:p>
          <a:p>
            <a:pPr marL="0" indent="0">
              <a:buNone/>
            </a:pPr>
            <a:r>
              <a:rPr lang="ru-RU" dirty="0"/>
              <a:t/>
            </a:r>
            <a:br>
              <a:rPr lang="ru-RU" dirty="0"/>
            </a:br>
            <a:r>
              <a:rPr lang="ru-RU" dirty="0"/>
              <a:t>I33 — Острый и подострый эндокардит:</a:t>
            </a:r>
            <a:r>
              <a:rPr lang="ru-RU" dirty="0"/>
              <a:t/>
            </a:r>
            <a:br>
              <a:rPr lang="ru-RU" dirty="0"/>
            </a:br>
            <a:r>
              <a:rPr lang="ru-RU" dirty="0"/>
              <a:t>I33.0 — Острый и подострый инфекционный эндокардит;</a:t>
            </a:r>
            <a:r>
              <a:rPr lang="ru-RU" dirty="0"/>
              <a:t/>
            </a:r>
            <a:br>
              <a:rPr lang="ru-RU" dirty="0"/>
            </a:br>
            <a:r>
              <a:rPr lang="ru-RU" dirty="0"/>
              <a:t>I33.9 — Острый эндокардит неуточненный;</a:t>
            </a:r>
            <a:r>
              <a:rPr lang="ru-RU" dirty="0"/>
              <a:t/>
            </a:r>
            <a:br>
              <a:rPr lang="ru-RU" dirty="0"/>
            </a:br>
            <a:r>
              <a:rPr lang="ru-RU" dirty="0"/>
              <a:t>I38 — Эндокардит, клапан не </a:t>
            </a:r>
            <a:r>
              <a:rPr lang="ru-RU" dirty="0" smtClean="0"/>
              <a:t>уточнен;</a:t>
            </a:r>
          </a:p>
          <a:p>
            <a:pPr marL="0" indent="0">
              <a:buNone/>
            </a:pPr>
            <a:r>
              <a:rPr lang="ru-RU" dirty="0" smtClean="0"/>
              <a:t>I39 </a:t>
            </a:r>
            <a:r>
              <a:rPr lang="ru-RU" dirty="0"/>
              <a:t>— Эндокардит и поражения клапанов сердца при болезнях,</a:t>
            </a:r>
            <a:r>
              <a:rPr lang="ru-RU" dirty="0"/>
              <a:t/>
            </a:r>
            <a:br>
              <a:rPr lang="ru-RU" dirty="0"/>
            </a:br>
            <a:r>
              <a:rPr lang="ru-RU" dirty="0"/>
              <a:t>классифицированных в других рубриках:</a:t>
            </a:r>
            <a:r>
              <a:rPr lang="ru-RU" dirty="0"/>
              <a:t/>
            </a:r>
            <a:br>
              <a:rPr lang="ru-RU" dirty="0"/>
            </a:br>
            <a:r>
              <a:rPr lang="ru-RU" dirty="0"/>
              <a:t>I39.0 — Поражения митрального клапана при болезнях, классифицированных в</a:t>
            </a:r>
            <a:r>
              <a:rPr lang="ru-RU" dirty="0"/>
              <a:t/>
            </a:r>
            <a:br>
              <a:rPr lang="ru-RU" dirty="0"/>
            </a:br>
            <a:r>
              <a:rPr lang="ru-RU" dirty="0"/>
              <a:t>других рубриках;</a:t>
            </a:r>
            <a:r>
              <a:rPr lang="ru-RU" dirty="0"/>
              <a:t/>
            </a:r>
            <a:br>
              <a:rPr lang="ru-RU" dirty="0"/>
            </a:br>
            <a:r>
              <a:rPr lang="ru-RU" dirty="0"/>
              <a:t>I39.1 — Поражения аортального клапана при болезнях, классифицированных в</a:t>
            </a:r>
            <a:r>
              <a:rPr lang="ru-RU" dirty="0"/>
              <a:t/>
            </a:r>
            <a:br>
              <a:rPr lang="ru-RU" dirty="0"/>
            </a:br>
            <a:r>
              <a:rPr lang="ru-RU" dirty="0"/>
              <a:t>других рубриках;</a:t>
            </a:r>
            <a:r>
              <a:rPr lang="ru-RU" dirty="0"/>
              <a:t/>
            </a:r>
            <a:br>
              <a:rPr lang="ru-RU" dirty="0"/>
            </a:br>
            <a:r>
              <a:rPr lang="ru-RU" dirty="0"/>
              <a:t>I39.2 — Поражения трехстворчатого клапана при болезнях, классифицированных в</a:t>
            </a:r>
            <a:r>
              <a:rPr lang="ru-RU" dirty="0"/>
              <a:t/>
            </a:r>
            <a:br>
              <a:rPr lang="ru-RU" dirty="0"/>
            </a:br>
            <a:r>
              <a:rPr lang="ru-RU" dirty="0"/>
              <a:t>других рубриках;</a:t>
            </a:r>
            <a:r>
              <a:rPr lang="ru-RU" dirty="0"/>
              <a:t/>
            </a:r>
            <a:br>
              <a:rPr lang="ru-RU" dirty="0"/>
            </a:br>
            <a:r>
              <a:rPr lang="ru-RU" dirty="0"/>
              <a:t>I39.3 — Поражения клапана легочной артерии при болезнях, классифицированных в</a:t>
            </a:r>
            <a:r>
              <a:rPr lang="ru-RU" dirty="0"/>
              <a:t/>
            </a:r>
            <a:br>
              <a:rPr lang="ru-RU" dirty="0"/>
            </a:br>
            <a:r>
              <a:rPr lang="ru-RU" dirty="0"/>
              <a:t>других рубриках;</a:t>
            </a:r>
            <a:r>
              <a:rPr lang="ru-RU" dirty="0"/>
              <a:t/>
            </a:r>
            <a:br>
              <a:rPr lang="ru-RU" dirty="0"/>
            </a:br>
            <a:r>
              <a:rPr lang="ru-RU" dirty="0"/>
              <a:t>I39.4 — Множественные поражения клапанов при болезнях, классифицированных в</a:t>
            </a:r>
            <a:r>
              <a:rPr lang="ru-RU" dirty="0"/>
              <a:t/>
            </a:r>
            <a:br>
              <a:rPr lang="ru-RU" dirty="0"/>
            </a:br>
            <a:r>
              <a:rPr lang="ru-RU" dirty="0"/>
              <a:t>других рубриках;</a:t>
            </a:r>
            <a:r>
              <a:rPr lang="ru-RU" dirty="0"/>
              <a:t/>
            </a:r>
            <a:br>
              <a:rPr lang="ru-RU" dirty="0"/>
            </a:br>
            <a:r>
              <a:rPr lang="ru-RU" dirty="0"/>
              <a:t>I39.8 — Эндокардит, клапан не уточнен, при болезнях, классифицированных в</a:t>
            </a:r>
            <a:r>
              <a:rPr lang="ru-RU" dirty="0"/>
              <a:t/>
            </a:r>
            <a:br>
              <a:rPr lang="ru-RU" dirty="0"/>
            </a:br>
            <a:r>
              <a:rPr lang="ru-RU" dirty="0"/>
              <a:t>других рубриках</a:t>
            </a:r>
            <a:r>
              <a:rPr lang="ru-RU" dirty="0" smtClean="0"/>
              <a:t>;</a:t>
            </a:r>
          </a:p>
          <a:p>
            <a:pPr marL="0" indent="0">
              <a:buNone/>
            </a:pPr>
            <a:r>
              <a:rPr lang="ru-RU" dirty="0"/>
              <a:t/>
            </a:r>
            <a:br>
              <a:rPr lang="ru-RU" dirty="0"/>
            </a:br>
            <a:r>
              <a:rPr lang="ru-RU" dirty="0"/>
              <a:t>T85.7 — Инфекция и воспалительная реакция, обусловленная другими внутренними</a:t>
            </a:r>
            <a:r>
              <a:rPr lang="ru-RU" dirty="0"/>
              <a:t/>
            </a:r>
            <a:br>
              <a:rPr lang="ru-RU" dirty="0"/>
            </a:br>
            <a:r>
              <a:rPr lang="ru-RU" dirty="0"/>
              <a:t>протезными устройствами, имплантатами и трансплантатами.</a:t>
            </a:r>
            <a:endParaRPr lang="ru-RU" dirty="0"/>
          </a:p>
        </p:txBody>
      </p:sp>
    </p:spTree>
    <p:extLst>
      <p:ext uri="{BB962C8B-B14F-4D97-AF65-F5344CB8AC3E}">
        <p14:creationId xmlns:p14="http://schemas.microsoft.com/office/powerpoint/2010/main" val="1600509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2267744" y="404664"/>
            <a:ext cx="4952975" cy="5940577"/>
          </a:xfrm>
          <a:prstGeom prst="rect">
            <a:avLst/>
          </a:prstGeom>
        </p:spPr>
      </p:pic>
    </p:spTree>
    <p:extLst>
      <p:ext uri="{BB962C8B-B14F-4D97-AF65-F5344CB8AC3E}">
        <p14:creationId xmlns:p14="http://schemas.microsoft.com/office/powerpoint/2010/main" val="1874231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57289"/>
            <a:ext cx="7931224" cy="418058"/>
          </a:xfrm>
        </p:spPr>
        <p:txBody>
          <a:bodyPr>
            <a:normAutofit fontScale="90000"/>
          </a:bodyPr>
          <a:lstStyle/>
          <a:p>
            <a:pPr algn="r"/>
            <a:r>
              <a:rPr lang="ru-RU" sz="2800" b="1" dirty="0" smtClean="0"/>
              <a:t>Классификация ИЭ</a:t>
            </a:r>
            <a:endParaRPr lang="ru-RU" sz="2800" b="1" dirty="0"/>
          </a:p>
        </p:txBody>
      </p:sp>
      <p:sp>
        <p:nvSpPr>
          <p:cNvPr id="3" name="Объект 2"/>
          <p:cNvSpPr>
            <a:spLocks noGrp="1"/>
          </p:cNvSpPr>
          <p:nvPr>
            <p:ph idx="1"/>
          </p:nvPr>
        </p:nvSpPr>
        <p:spPr>
          <a:xfrm>
            <a:off x="539552" y="908720"/>
            <a:ext cx="7632848" cy="1080120"/>
          </a:xfrm>
        </p:spPr>
        <p:txBody>
          <a:bodyPr>
            <a:normAutofit/>
          </a:bodyPr>
          <a:lstStyle/>
          <a:p>
            <a:pPr marL="0" indent="0">
              <a:buNone/>
            </a:pPr>
            <a:r>
              <a:rPr lang="ru-RU" dirty="0"/>
              <a:t>по стороне поражения сердца </a:t>
            </a:r>
            <a:endParaRPr lang="ru-RU" dirty="0" smtClean="0"/>
          </a:p>
        </p:txBody>
      </p:sp>
      <p:sp>
        <p:nvSpPr>
          <p:cNvPr id="4" name="Прямоугольник 3"/>
          <p:cNvSpPr/>
          <p:nvPr/>
        </p:nvSpPr>
        <p:spPr>
          <a:xfrm>
            <a:off x="6676031" y="7455043"/>
            <a:ext cx="786633" cy="1200329"/>
          </a:xfrm>
          <a:prstGeom prst="rect">
            <a:avLst/>
          </a:prstGeom>
        </p:spPr>
        <p:txBody>
          <a:bodyPr wrap="square">
            <a:spAutoFit/>
          </a:bodyPr>
          <a:lstStyle/>
          <a:p>
            <a:r>
              <a:rPr lang="en-US" b="1" dirty="0">
                <a:hlinkClick r:id="rId2"/>
              </a:rPr>
              <a:t>serovodorod-okt.ru</a:t>
            </a:r>
            <a:endParaRPr lang="ru-RU" dirty="0"/>
          </a:p>
        </p:txBody>
      </p:sp>
      <p:sp>
        <p:nvSpPr>
          <p:cNvPr id="5" name="Прямоугольник 4"/>
          <p:cNvSpPr/>
          <p:nvPr/>
        </p:nvSpPr>
        <p:spPr>
          <a:xfrm>
            <a:off x="5247145" y="6370047"/>
            <a:ext cx="1002197" cy="215444"/>
          </a:xfrm>
          <a:prstGeom prst="rect">
            <a:avLst/>
          </a:prstGeom>
        </p:spPr>
        <p:txBody>
          <a:bodyPr wrap="none">
            <a:spAutoFit/>
          </a:bodyPr>
          <a:lstStyle/>
          <a:p>
            <a:r>
              <a:rPr lang="en-US" sz="800" dirty="0">
                <a:hlinkClick r:id="rId2"/>
              </a:rPr>
              <a:t>serovodorod-okt.ru</a:t>
            </a:r>
            <a:endParaRPr lang="ru-RU" sz="800" dirty="0"/>
          </a:p>
        </p:txBody>
      </p:sp>
      <p:pic>
        <p:nvPicPr>
          <p:cNvPr id="6" name="Рисунок 5"/>
          <p:cNvPicPr>
            <a:picLocks noChangeAspect="1"/>
          </p:cNvPicPr>
          <p:nvPr/>
        </p:nvPicPr>
        <p:blipFill>
          <a:blip r:embed="rId3"/>
          <a:stretch>
            <a:fillRect/>
          </a:stretch>
        </p:blipFill>
        <p:spPr>
          <a:xfrm>
            <a:off x="5292080" y="3082493"/>
            <a:ext cx="1914525" cy="3181350"/>
          </a:xfrm>
          <a:prstGeom prst="rect">
            <a:avLst/>
          </a:prstGeom>
        </p:spPr>
      </p:pic>
      <p:pic>
        <p:nvPicPr>
          <p:cNvPr id="7" name="Рисунок 6"/>
          <p:cNvPicPr>
            <a:picLocks noChangeAspect="1"/>
          </p:cNvPicPr>
          <p:nvPr/>
        </p:nvPicPr>
        <p:blipFill>
          <a:blip r:embed="rId4"/>
          <a:stretch>
            <a:fillRect/>
          </a:stretch>
        </p:blipFill>
        <p:spPr>
          <a:xfrm>
            <a:off x="1907704" y="2924944"/>
            <a:ext cx="2552700" cy="3552825"/>
          </a:xfrm>
          <a:prstGeom prst="rect">
            <a:avLst/>
          </a:prstGeom>
        </p:spPr>
      </p:pic>
      <p:sp>
        <p:nvSpPr>
          <p:cNvPr id="8" name="Прямоугольник 7"/>
          <p:cNvSpPr/>
          <p:nvPr/>
        </p:nvSpPr>
        <p:spPr>
          <a:xfrm>
            <a:off x="5748243" y="2140088"/>
            <a:ext cx="2693173" cy="369332"/>
          </a:xfrm>
          <a:prstGeom prst="rect">
            <a:avLst/>
          </a:prstGeom>
        </p:spPr>
        <p:txBody>
          <a:bodyPr wrap="none">
            <a:spAutoFit/>
          </a:bodyPr>
          <a:lstStyle/>
          <a:p>
            <a:r>
              <a:rPr lang="ru-RU" dirty="0"/>
              <a:t>ИЭ левых отделов сердца</a:t>
            </a:r>
          </a:p>
        </p:txBody>
      </p:sp>
      <p:sp>
        <p:nvSpPr>
          <p:cNvPr id="9" name="Прямоугольник 8"/>
          <p:cNvSpPr/>
          <p:nvPr/>
        </p:nvSpPr>
        <p:spPr>
          <a:xfrm>
            <a:off x="1979712" y="2133726"/>
            <a:ext cx="4572000" cy="646331"/>
          </a:xfrm>
          <a:prstGeom prst="rect">
            <a:avLst/>
          </a:prstGeom>
        </p:spPr>
        <p:txBody>
          <a:bodyPr>
            <a:spAutoFit/>
          </a:bodyPr>
          <a:lstStyle/>
          <a:p>
            <a:r>
              <a:rPr lang="ru-RU" dirty="0"/>
              <a:t>ИЭ правых отделов сердца</a:t>
            </a:r>
            <a:br>
              <a:rPr lang="ru-RU" dirty="0"/>
            </a:br>
            <a:endParaRPr lang="ru-RU" dirty="0"/>
          </a:p>
        </p:txBody>
      </p:sp>
    </p:spTree>
    <p:extLst>
      <p:ext uri="{BB962C8B-B14F-4D97-AF65-F5344CB8AC3E}">
        <p14:creationId xmlns:p14="http://schemas.microsoft.com/office/powerpoint/2010/main" val="21082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418058"/>
          </a:xfrm>
        </p:spPr>
        <p:txBody>
          <a:bodyPr>
            <a:normAutofit fontScale="90000"/>
          </a:bodyPr>
          <a:lstStyle/>
          <a:p>
            <a:r>
              <a:rPr lang="ru-RU" sz="2800" b="1" dirty="0" smtClean="0"/>
              <a:t>Классификация ИЭ</a:t>
            </a:r>
            <a:endParaRPr lang="ru-RU" sz="2800" b="1" dirty="0"/>
          </a:p>
        </p:txBody>
      </p:sp>
      <p:sp>
        <p:nvSpPr>
          <p:cNvPr id="3" name="Объект 2"/>
          <p:cNvSpPr>
            <a:spLocks noGrp="1"/>
          </p:cNvSpPr>
          <p:nvPr>
            <p:ph idx="1"/>
          </p:nvPr>
        </p:nvSpPr>
        <p:spPr>
          <a:xfrm>
            <a:off x="539552" y="1772816"/>
            <a:ext cx="8147248" cy="5949280"/>
          </a:xfrm>
        </p:spPr>
        <p:txBody>
          <a:bodyPr>
            <a:normAutofit/>
          </a:bodyPr>
          <a:lstStyle/>
          <a:p>
            <a:pPr marL="0" indent="0">
              <a:buNone/>
            </a:pPr>
            <a:r>
              <a:rPr lang="ru-RU" sz="2000" dirty="0" smtClean="0"/>
              <a:t>по </a:t>
            </a:r>
            <a:r>
              <a:rPr lang="ru-RU" sz="2000" dirty="0"/>
              <a:t>предшествующему состоянию </a:t>
            </a:r>
            <a:r>
              <a:rPr lang="ru-RU" sz="2000" dirty="0" smtClean="0"/>
              <a:t>клапана</a:t>
            </a:r>
          </a:p>
          <a:p>
            <a:pPr marL="0" indent="0">
              <a:buNone/>
            </a:pPr>
            <a:endParaRPr lang="ru-RU" sz="2000" dirty="0"/>
          </a:p>
          <a:p>
            <a:r>
              <a:rPr lang="ru-RU" sz="2000" dirty="0" smtClean="0"/>
              <a:t>выделяют </a:t>
            </a:r>
            <a:r>
              <a:rPr lang="ru-RU" sz="2000" dirty="0"/>
              <a:t>первичный ИЭ (</a:t>
            </a:r>
            <a:r>
              <a:rPr lang="ru-RU" sz="2000" dirty="0" smtClean="0"/>
              <a:t>развивается на </a:t>
            </a:r>
            <a:r>
              <a:rPr lang="ru-RU" sz="2000" dirty="0" err="1"/>
              <a:t>интактных</a:t>
            </a:r>
            <a:r>
              <a:rPr lang="ru-RU" sz="2000" dirty="0"/>
              <a:t> клапанах</a:t>
            </a:r>
            <a:r>
              <a:rPr lang="ru-RU" sz="2000" dirty="0" smtClean="0"/>
              <a:t>)</a:t>
            </a:r>
          </a:p>
          <a:p>
            <a:endParaRPr lang="ru-RU" sz="2000" dirty="0" smtClean="0"/>
          </a:p>
          <a:p>
            <a:r>
              <a:rPr lang="ru-RU" sz="2000" dirty="0" smtClean="0"/>
              <a:t>вторичный </a:t>
            </a:r>
            <a:r>
              <a:rPr lang="ru-RU" sz="2000" dirty="0"/>
              <a:t>ИЭ (возникает на уже </a:t>
            </a:r>
            <a:r>
              <a:rPr lang="ru-RU" sz="2000" dirty="0" smtClean="0"/>
              <a:t>поврежденных видоизмененных </a:t>
            </a:r>
            <a:r>
              <a:rPr lang="ru-RU" sz="2000" dirty="0"/>
              <a:t>различными процессами </a:t>
            </a:r>
            <a:r>
              <a:rPr lang="ru-RU" sz="2000" dirty="0" smtClean="0"/>
              <a:t>клапанах)</a:t>
            </a:r>
            <a:r>
              <a:rPr lang="ru-RU" sz="2000" dirty="0"/>
              <a:t/>
            </a:r>
            <a:br>
              <a:rPr lang="ru-RU" sz="2000" dirty="0"/>
            </a:br>
            <a:endParaRPr lang="ru-RU" sz="2000" dirty="0"/>
          </a:p>
        </p:txBody>
      </p:sp>
    </p:spTree>
    <p:extLst>
      <p:ext uri="{BB962C8B-B14F-4D97-AF65-F5344CB8AC3E}">
        <p14:creationId xmlns:p14="http://schemas.microsoft.com/office/powerpoint/2010/main" val="224316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418058"/>
          </a:xfrm>
        </p:spPr>
        <p:txBody>
          <a:bodyPr>
            <a:normAutofit fontScale="90000"/>
          </a:bodyPr>
          <a:lstStyle/>
          <a:p>
            <a:r>
              <a:rPr lang="ru-RU" sz="2800" b="1" dirty="0" smtClean="0"/>
              <a:t>Классификация ИЭ</a:t>
            </a:r>
            <a:endParaRPr lang="ru-RU" sz="2800" b="1" dirty="0"/>
          </a:p>
        </p:txBody>
      </p:sp>
      <p:sp>
        <p:nvSpPr>
          <p:cNvPr id="3" name="Объект 2"/>
          <p:cNvSpPr>
            <a:spLocks noGrp="1"/>
          </p:cNvSpPr>
          <p:nvPr>
            <p:ph idx="1"/>
          </p:nvPr>
        </p:nvSpPr>
        <p:spPr>
          <a:xfrm>
            <a:off x="539552" y="908720"/>
            <a:ext cx="8147248" cy="5949280"/>
          </a:xfrm>
        </p:spPr>
        <p:txBody>
          <a:bodyPr>
            <a:normAutofit/>
          </a:bodyPr>
          <a:lstStyle/>
          <a:p>
            <a:pPr marL="0" indent="0">
              <a:buNone/>
            </a:pPr>
            <a:r>
              <a:rPr lang="ru-RU" dirty="0" smtClean="0"/>
              <a:t>по </a:t>
            </a:r>
            <a:r>
              <a:rPr lang="ru-RU" dirty="0"/>
              <a:t>характеру течения (определяется клиническими проявлениями и зависит </a:t>
            </a:r>
            <a:r>
              <a:rPr lang="ru-RU" dirty="0" smtClean="0"/>
              <a:t>от предшествующего </a:t>
            </a:r>
            <a:r>
              <a:rPr lang="ru-RU" dirty="0"/>
              <a:t>состояния клапана, вида возбудителя и состояния </a:t>
            </a:r>
            <a:r>
              <a:rPr lang="ru-RU" dirty="0" smtClean="0"/>
              <a:t>иммунного ответа </a:t>
            </a:r>
            <a:r>
              <a:rPr lang="ru-RU" dirty="0"/>
              <a:t>организма пациента) — </a:t>
            </a:r>
            <a:endParaRPr lang="ru-RU" dirty="0" smtClean="0"/>
          </a:p>
          <a:p>
            <a:pPr marL="0" indent="0">
              <a:buNone/>
            </a:pPr>
            <a:endParaRPr lang="ru-RU" dirty="0" smtClean="0"/>
          </a:p>
          <a:p>
            <a:pPr marL="0" indent="0">
              <a:buNone/>
            </a:pPr>
            <a:r>
              <a:rPr lang="ru-RU" dirty="0" smtClean="0"/>
              <a:t>острый </a:t>
            </a:r>
            <a:r>
              <a:rPr lang="ru-RU" dirty="0"/>
              <a:t>ИЭ </a:t>
            </a:r>
            <a:endParaRPr lang="ru-RU" dirty="0" smtClean="0"/>
          </a:p>
          <a:p>
            <a:pPr marL="0" indent="0">
              <a:buNone/>
            </a:pPr>
            <a:r>
              <a:rPr lang="ru-RU" dirty="0" smtClean="0"/>
              <a:t>подострый ИЭ</a:t>
            </a:r>
            <a:r>
              <a:rPr lang="ru-RU" dirty="0"/>
              <a:t/>
            </a:r>
            <a:br>
              <a:rPr lang="ru-RU" dirty="0"/>
            </a:br>
            <a:endParaRPr lang="ru-RU" dirty="0"/>
          </a:p>
        </p:txBody>
      </p:sp>
    </p:spTree>
    <p:extLst>
      <p:ext uri="{BB962C8B-B14F-4D97-AF65-F5344CB8AC3E}">
        <p14:creationId xmlns:p14="http://schemas.microsoft.com/office/powerpoint/2010/main" val="131829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418058"/>
          </a:xfrm>
        </p:spPr>
        <p:txBody>
          <a:bodyPr>
            <a:normAutofit fontScale="90000"/>
          </a:bodyPr>
          <a:lstStyle/>
          <a:p>
            <a:r>
              <a:rPr lang="ru-RU" sz="2800" b="1" dirty="0" smtClean="0"/>
              <a:t>Классификация ИЭ</a:t>
            </a:r>
            <a:endParaRPr lang="ru-RU" sz="2800" b="1" dirty="0"/>
          </a:p>
        </p:txBody>
      </p:sp>
      <p:sp>
        <p:nvSpPr>
          <p:cNvPr id="3" name="Объект 2"/>
          <p:cNvSpPr>
            <a:spLocks noGrp="1"/>
          </p:cNvSpPr>
          <p:nvPr>
            <p:ph idx="1"/>
          </p:nvPr>
        </p:nvSpPr>
        <p:spPr>
          <a:xfrm>
            <a:off x="1547664" y="692696"/>
            <a:ext cx="8147248" cy="3240360"/>
          </a:xfrm>
        </p:spPr>
        <p:txBody>
          <a:bodyPr>
            <a:normAutofit/>
          </a:bodyPr>
          <a:lstStyle/>
          <a:p>
            <a:pPr marL="0" indent="0">
              <a:buNone/>
            </a:pPr>
            <a:r>
              <a:rPr lang="ru-RU" dirty="0" smtClean="0"/>
              <a:t>по </a:t>
            </a:r>
            <a:r>
              <a:rPr lang="ru-RU" dirty="0"/>
              <a:t>наличию ИЭ в анамнезе выделяют </a:t>
            </a:r>
            <a:endParaRPr lang="ru-RU" dirty="0" smtClean="0"/>
          </a:p>
          <a:p>
            <a:pPr marL="0" indent="0">
              <a:buNone/>
            </a:pPr>
            <a:endParaRPr lang="ru-RU" dirty="0"/>
          </a:p>
          <a:p>
            <a:pPr marL="0" indent="0">
              <a:buNone/>
            </a:pPr>
            <a:r>
              <a:rPr lang="ru-RU" dirty="0" smtClean="0"/>
              <a:t> </a:t>
            </a:r>
            <a:r>
              <a:rPr lang="ru-RU" dirty="0"/>
              <a:t/>
            </a:r>
            <a:br>
              <a:rPr lang="ru-RU" dirty="0"/>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652938279"/>
              </p:ext>
            </p:extLst>
          </p:nvPr>
        </p:nvGraphicFramePr>
        <p:xfrm>
          <a:off x="395535" y="2132856"/>
          <a:ext cx="8282816" cy="3564984"/>
        </p:xfrm>
        <a:graphic>
          <a:graphicData uri="http://schemas.openxmlformats.org/drawingml/2006/table">
            <a:tbl>
              <a:tblPr firstRow="1" bandRow="1">
                <a:tableStyleId>{5C22544A-7EE6-4342-B048-85BDC9FD1C3A}</a:tableStyleId>
              </a:tblPr>
              <a:tblGrid>
                <a:gridCol w="2070704">
                  <a:extLst>
                    <a:ext uri="{9D8B030D-6E8A-4147-A177-3AD203B41FA5}">
                      <a16:colId xmlns:a16="http://schemas.microsoft.com/office/drawing/2014/main" val="1315472428"/>
                    </a:ext>
                  </a:extLst>
                </a:gridCol>
                <a:gridCol w="2070704">
                  <a:extLst>
                    <a:ext uri="{9D8B030D-6E8A-4147-A177-3AD203B41FA5}">
                      <a16:colId xmlns:a16="http://schemas.microsoft.com/office/drawing/2014/main" val="2966778111"/>
                    </a:ext>
                  </a:extLst>
                </a:gridCol>
                <a:gridCol w="2070704">
                  <a:extLst>
                    <a:ext uri="{9D8B030D-6E8A-4147-A177-3AD203B41FA5}">
                      <a16:colId xmlns:a16="http://schemas.microsoft.com/office/drawing/2014/main" val="631249674"/>
                    </a:ext>
                  </a:extLst>
                </a:gridCol>
                <a:gridCol w="2070704">
                  <a:extLst>
                    <a:ext uri="{9D8B030D-6E8A-4147-A177-3AD203B41FA5}">
                      <a16:colId xmlns:a16="http://schemas.microsoft.com/office/drawing/2014/main" val="4108671649"/>
                    </a:ext>
                  </a:extLst>
                </a:gridCol>
              </a:tblGrid>
              <a:tr h="1188132">
                <a:tc>
                  <a:txBody>
                    <a:bodyPr/>
                    <a:lstStyle/>
                    <a:p>
                      <a:r>
                        <a:rPr lang="ru-RU" sz="1800" b="0" dirty="0" smtClean="0">
                          <a:solidFill>
                            <a:schemeClr val="tx1"/>
                          </a:solidFill>
                        </a:rPr>
                        <a:t>Рецидивирующий (обострения)</a:t>
                      </a:r>
                      <a:endParaRPr lang="ru-RU" sz="18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800" b="0" dirty="0" smtClean="0">
                          <a:solidFill>
                            <a:schemeClr val="tx1"/>
                          </a:solidFill>
                        </a:rPr>
                        <a:t>повторный эпизод ИЭ </a:t>
                      </a:r>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800" b="0" dirty="0" smtClean="0">
                          <a:solidFill>
                            <a:schemeClr val="tx1"/>
                          </a:solidFill>
                        </a:rPr>
                        <a:t>тот же микроорганизмом </a:t>
                      </a:r>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800" b="0" dirty="0" smtClean="0">
                          <a:solidFill>
                            <a:schemeClr val="tx1"/>
                          </a:solidFill>
                        </a:rPr>
                        <a:t>В</a:t>
                      </a:r>
                      <a:r>
                        <a:rPr lang="ru-RU" sz="1800" b="0" baseline="0" dirty="0" smtClean="0">
                          <a:solidFill>
                            <a:schemeClr val="tx1"/>
                          </a:solidFill>
                        </a:rPr>
                        <a:t> </a:t>
                      </a:r>
                      <a:r>
                        <a:rPr lang="ru-RU" sz="1800" b="0" dirty="0" smtClean="0">
                          <a:solidFill>
                            <a:schemeClr val="tx1"/>
                          </a:solidFill>
                        </a:rPr>
                        <a:t>течение 6 месяцев после первичного инфицирования</a:t>
                      </a:r>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8270617"/>
                  </a:ext>
                </a:extLst>
              </a:tr>
              <a:tr h="1188132">
                <a:tc rowSpan="2">
                  <a:txBody>
                    <a:bodyPr/>
                    <a:lstStyle/>
                    <a:p>
                      <a:r>
                        <a:rPr lang="ru-RU" sz="1800" b="0" dirty="0" smtClean="0">
                          <a:solidFill>
                            <a:schemeClr val="tx1"/>
                          </a:solidFill>
                        </a:rPr>
                        <a:t>Повторный ИЭ (реинфекция)</a:t>
                      </a:r>
                      <a:endParaRPr lang="ru-RU" sz="18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ru-RU" sz="1800" b="0" dirty="0" smtClean="0">
                          <a:solidFill>
                            <a:schemeClr val="tx1"/>
                          </a:solidFill>
                        </a:rPr>
                        <a:t>повторный эпизод ИЭ</a:t>
                      </a:r>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800" b="0" dirty="0" smtClean="0">
                          <a:solidFill>
                            <a:schemeClr val="tx1"/>
                          </a:solidFill>
                        </a:rPr>
                        <a:t>другой возбудитель</a:t>
                      </a:r>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ru-RU" sz="1800" b="0" dirty="0" smtClean="0">
                          <a:solidFill>
                            <a:schemeClr val="tx1"/>
                          </a:solidFill>
                        </a:rPr>
                        <a:t>через 6 месяцев и более после первичного инфицирования</a:t>
                      </a:r>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24546166"/>
                  </a:ext>
                </a:extLst>
              </a:tr>
              <a:tr h="1188132">
                <a:tc vMerge="1">
                  <a:txBody>
                    <a:bodyPr/>
                    <a:lstStyle/>
                    <a:p>
                      <a:endParaRPr lang="ru-RU" sz="18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chemeClr val="tx1"/>
                          </a:solidFill>
                        </a:rPr>
                        <a:t>тот же возбудитель</a:t>
                      </a:r>
                    </a:p>
                    <a:p>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ru-RU"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2276368"/>
                  </a:ext>
                </a:extLst>
              </a:tr>
            </a:tbl>
          </a:graphicData>
        </a:graphic>
      </p:graphicFrame>
    </p:spTree>
    <p:extLst>
      <p:ext uri="{BB962C8B-B14F-4D97-AF65-F5344CB8AC3E}">
        <p14:creationId xmlns:p14="http://schemas.microsoft.com/office/powerpoint/2010/main" val="920453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418058"/>
          </a:xfrm>
        </p:spPr>
        <p:txBody>
          <a:bodyPr>
            <a:normAutofit fontScale="90000"/>
          </a:bodyPr>
          <a:lstStyle/>
          <a:p>
            <a:r>
              <a:rPr lang="ru-RU" sz="2800" b="1" dirty="0" smtClean="0"/>
              <a:t>Классификация ИЭ</a:t>
            </a:r>
            <a:endParaRPr lang="ru-RU" sz="2800" b="1" dirty="0"/>
          </a:p>
        </p:txBody>
      </p:sp>
      <p:sp>
        <p:nvSpPr>
          <p:cNvPr id="3" name="Объект 2"/>
          <p:cNvSpPr>
            <a:spLocks noGrp="1"/>
          </p:cNvSpPr>
          <p:nvPr>
            <p:ph idx="1"/>
          </p:nvPr>
        </p:nvSpPr>
        <p:spPr>
          <a:xfrm>
            <a:off x="539552" y="908720"/>
            <a:ext cx="8147248" cy="5949280"/>
          </a:xfrm>
        </p:spPr>
        <p:txBody>
          <a:bodyPr>
            <a:normAutofit fontScale="70000" lnSpcReduction="20000"/>
          </a:bodyPr>
          <a:lstStyle/>
          <a:p>
            <a:pPr marL="0" indent="0">
              <a:buNone/>
            </a:pPr>
            <a:r>
              <a:rPr lang="ru-RU" dirty="0" smtClean="0"/>
              <a:t>по </a:t>
            </a:r>
            <a:r>
              <a:rPr lang="ru-RU" dirty="0"/>
              <a:t>пораженному участку </a:t>
            </a:r>
            <a:r>
              <a:rPr lang="ru-RU" dirty="0" smtClean="0"/>
              <a:t>эндокарда:</a:t>
            </a:r>
          </a:p>
          <a:p>
            <a:endParaRPr lang="ru-RU" dirty="0" smtClean="0"/>
          </a:p>
          <a:p>
            <a:r>
              <a:rPr lang="ru-RU" dirty="0" smtClean="0"/>
              <a:t>ИЭ </a:t>
            </a:r>
            <a:r>
              <a:rPr lang="ru-RU" dirty="0" err="1"/>
              <a:t>нативного</a:t>
            </a:r>
            <a:r>
              <a:rPr lang="ru-RU" dirty="0"/>
              <a:t> аортального </a:t>
            </a:r>
            <a:r>
              <a:rPr lang="ru-RU" dirty="0" smtClean="0"/>
              <a:t>клапана</a:t>
            </a:r>
          </a:p>
          <a:p>
            <a:r>
              <a:rPr lang="ru-RU" dirty="0" smtClean="0"/>
              <a:t>ИЭ </a:t>
            </a:r>
            <a:r>
              <a:rPr lang="ru-RU" dirty="0" err="1"/>
              <a:t>нативного</a:t>
            </a:r>
            <a:r>
              <a:rPr lang="ru-RU" dirty="0"/>
              <a:t> митрального </a:t>
            </a:r>
            <a:r>
              <a:rPr lang="ru-RU" dirty="0" smtClean="0"/>
              <a:t>клапана</a:t>
            </a:r>
          </a:p>
          <a:p>
            <a:r>
              <a:rPr lang="ru-RU" dirty="0" smtClean="0"/>
              <a:t>ИЭ </a:t>
            </a:r>
            <a:r>
              <a:rPr lang="ru-RU" dirty="0" err="1"/>
              <a:t>нативного</a:t>
            </a:r>
            <a:r>
              <a:rPr lang="ru-RU" dirty="0"/>
              <a:t> </a:t>
            </a:r>
            <a:r>
              <a:rPr lang="ru-RU" dirty="0" err="1"/>
              <a:t>трикуспидального</a:t>
            </a:r>
            <a:r>
              <a:rPr lang="ru-RU" dirty="0"/>
              <a:t> </a:t>
            </a:r>
            <a:r>
              <a:rPr lang="ru-RU" dirty="0" smtClean="0"/>
              <a:t>клапана</a:t>
            </a:r>
          </a:p>
          <a:p>
            <a:r>
              <a:rPr lang="ru-RU" dirty="0" smtClean="0"/>
              <a:t>ИЭ </a:t>
            </a:r>
            <a:r>
              <a:rPr lang="ru-RU" dirty="0" err="1"/>
              <a:t>нативного</a:t>
            </a:r>
            <a:r>
              <a:rPr lang="ru-RU" dirty="0"/>
              <a:t> клапана легочной </a:t>
            </a:r>
            <a:r>
              <a:rPr lang="ru-RU" dirty="0" smtClean="0"/>
              <a:t>артерии</a:t>
            </a:r>
          </a:p>
          <a:p>
            <a:r>
              <a:rPr lang="ru-RU" dirty="0" smtClean="0"/>
              <a:t>ИЭ </a:t>
            </a:r>
            <a:r>
              <a:rPr lang="ru-RU" dirty="0"/>
              <a:t>нескольких </a:t>
            </a:r>
            <a:r>
              <a:rPr lang="ru-RU" dirty="0" smtClean="0"/>
              <a:t>клапанов</a:t>
            </a:r>
          </a:p>
          <a:p>
            <a:r>
              <a:rPr lang="ru-RU" dirty="0" smtClean="0"/>
              <a:t>ИЭ </a:t>
            </a:r>
            <a:r>
              <a:rPr lang="ru-RU" dirty="0"/>
              <a:t>пристеночного </a:t>
            </a:r>
            <a:r>
              <a:rPr lang="ru-RU" dirty="0" smtClean="0"/>
              <a:t>эндокарда</a:t>
            </a:r>
          </a:p>
          <a:p>
            <a:r>
              <a:rPr lang="ru-RU" dirty="0" smtClean="0"/>
              <a:t>ИЭ </a:t>
            </a:r>
            <a:r>
              <a:rPr lang="ru-RU" dirty="0"/>
              <a:t>механического/биологического протеза аортального </a:t>
            </a:r>
            <a:r>
              <a:rPr lang="ru-RU" dirty="0" smtClean="0"/>
              <a:t>клапана</a:t>
            </a:r>
          </a:p>
          <a:p>
            <a:r>
              <a:rPr lang="ru-RU" dirty="0" smtClean="0"/>
              <a:t>ИЭ </a:t>
            </a:r>
            <a:r>
              <a:rPr lang="ru-RU" dirty="0"/>
              <a:t>механического/биологического протеза митрального </a:t>
            </a:r>
            <a:r>
              <a:rPr lang="ru-RU" dirty="0" smtClean="0"/>
              <a:t>клапана</a:t>
            </a:r>
          </a:p>
          <a:p>
            <a:r>
              <a:rPr lang="ru-RU" dirty="0" smtClean="0"/>
              <a:t>ИЭ </a:t>
            </a:r>
            <a:r>
              <a:rPr lang="ru-RU" dirty="0"/>
              <a:t>механического/биологического протеза </a:t>
            </a:r>
            <a:r>
              <a:rPr lang="ru-RU" dirty="0" err="1"/>
              <a:t>трикуспидального</a:t>
            </a:r>
            <a:r>
              <a:rPr lang="ru-RU" dirty="0"/>
              <a:t> </a:t>
            </a:r>
            <a:r>
              <a:rPr lang="ru-RU" dirty="0" smtClean="0"/>
              <a:t>клапана</a:t>
            </a:r>
          </a:p>
          <a:p>
            <a:r>
              <a:rPr lang="ru-RU" dirty="0" smtClean="0"/>
              <a:t>ИЭ </a:t>
            </a:r>
            <a:r>
              <a:rPr lang="ru-RU" dirty="0"/>
              <a:t>электрода (</a:t>
            </a:r>
            <a:r>
              <a:rPr lang="ru-RU" dirty="0" smtClean="0"/>
              <a:t>ЭКС/ИКД/РСТ)</a:t>
            </a:r>
          </a:p>
          <a:p>
            <a:r>
              <a:rPr lang="ru-RU" dirty="0" smtClean="0"/>
              <a:t>ИЭ </a:t>
            </a:r>
            <a:r>
              <a:rPr lang="ru-RU" dirty="0"/>
              <a:t>заплаты </a:t>
            </a:r>
            <a:r>
              <a:rPr lang="ru-RU" dirty="0" smtClean="0"/>
              <a:t>МПП или МЖП</a:t>
            </a:r>
          </a:p>
          <a:p>
            <a:r>
              <a:rPr lang="ru-RU" dirty="0" smtClean="0"/>
              <a:t>ИЭ </a:t>
            </a:r>
            <a:r>
              <a:rPr lang="ru-RU" dirty="0"/>
              <a:t>сосудистого протеза (</a:t>
            </a:r>
            <a:r>
              <a:rPr lang="ru-RU" dirty="0" err="1" smtClean="0"/>
              <a:t>гомографта</a:t>
            </a:r>
            <a:r>
              <a:rPr lang="ru-RU" dirty="0" smtClean="0"/>
              <a:t>/</a:t>
            </a:r>
            <a:r>
              <a:rPr lang="ru-RU" dirty="0" err="1" smtClean="0"/>
              <a:t>аллографта</a:t>
            </a:r>
            <a:r>
              <a:rPr lang="ru-RU" dirty="0" smtClean="0"/>
              <a:t>)</a:t>
            </a:r>
            <a:endParaRPr lang="ru-RU" dirty="0"/>
          </a:p>
          <a:p>
            <a:pPr>
              <a:buFont typeface="Wingdings" panose="05000000000000000000" pitchFamily="2" charset="2"/>
              <a:buChar char="§"/>
            </a:pPr>
            <a:endParaRPr lang="ru-RU" dirty="0"/>
          </a:p>
        </p:txBody>
      </p:sp>
    </p:spTree>
    <p:extLst>
      <p:ext uri="{BB962C8B-B14F-4D97-AF65-F5344CB8AC3E}">
        <p14:creationId xmlns:p14="http://schemas.microsoft.com/office/powerpoint/2010/main" val="4028282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77500" lnSpcReduction="20000"/>
          </a:bodyPr>
          <a:lstStyle/>
          <a:p>
            <a:pPr marL="0" indent="0">
              <a:buNone/>
            </a:pPr>
            <a:r>
              <a:rPr lang="ru-RU" dirty="0"/>
              <a:t>п</a:t>
            </a:r>
            <a:r>
              <a:rPr lang="ru-RU" dirty="0" smtClean="0"/>
              <a:t>о </a:t>
            </a:r>
            <a:r>
              <a:rPr lang="ru-RU" dirty="0"/>
              <a:t>форме </a:t>
            </a:r>
            <a:r>
              <a:rPr lang="ru-RU" dirty="0" smtClean="0"/>
              <a:t>приобретения: </a:t>
            </a:r>
          </a:p>
          <a:p>
            <a:pPr marL="0" indent="0">
              <a:buNone/>
            </a:pPr>
            <a:r>
              <a:rPr lang="ru-RU" dirty="0" smtClean="0"/>
              <a:t> </a:t>
            </a:r>
          </a:p>
          <a:p>
            <a:r>
              <a:rPr lang="ru-RU" dirty="0" smtClean="0"/>
              <a:t>ИЭ</a:t>
            </a:r>
            <a:r>
              <a:rPr lang="ru-RU" dirty="0"/>
              <a:t>, ассоциированный с оказанием медицинской</a:t>
            </a:r>
            <a:r>
              <a:rPr lang="ru-RU" dirty="0"/>
              <a:t/>
            </a:r>
            <a:br>
              <a:rPr lang="ru-RU" dirty="0"/>
            </a:br>
            <a:r>
              <a:rPr lang="ru-RU" dirty="0" smtClean="0"/>
              <a:t>помощи </a:t>
            </a:r>
            <a:r>
              <a:rPr lang="ru-RU" dirty="0" err="1" smtClean="0"/>
              <a:t>нозокомиальный</a:t>
            </a:r>
            <a:r>
              <a:rPr lang="ru-RU" dirty="0" smtClean="0"/>
              <a:t> </a:t>
            </a:r>
            <a:r>
              <a:rPr lang="ru-RU" dirty="0"/>
              <a:t>ИЭ (развитие симптомов через 48 часов </a:t>
            </a:r>
            <a:r>
              <a:rPr lang="ru-RU" dirty="0" smtClean="0"/>
              <a:t>после госпитализации)</a:t>
            </a:r>
          </a:p>
          <a:p>
            <a:endParaRPr lang="ru-RU" dirty="0" smtClean="0"/>
          </a:p>
          <a:p>
            <a:r>
              <a:rPr lang="ru-RU" dirty="0" smtClean="0"/>
              <a:t>внебольничный ИЭ</a:t>
            </a:r>
          </a:p>
          <a:p>
            <a:endParaRPr lang="ru-RU" dirty="0" smtClean="0"/>
          </a:p>
          <a:p>
            <a:r>
              <a:rPr lang="ru-RU" dirty="0" smtClean="0"/>
              <a:t>ИЭ</a:t>
            </a:r>
            <a:r>
              <a:rPr lang="ru-RU" dirty="0"/>
              <a:t>, ассоциированный с внутривенным</a:t>
            </a:r>
            <a:r>
              <a:rPr lang="ru-RU" dirty="0"/>
              <a:t/>
            </a:r>
            <a:br>
              <a:rPr lang="ru-RU" dirty="0"/>
            </a:br>
            <a:r>
              <a:rPr lang="ru-RU" dirty="0"/>
              <a:t>введением наркотических препаратов (ИЭ у активного внутривенного наркомана без</a:t>
            </a:r>
            <a:r>
              <a:rPr lang="ru-RU" dirty="0"/>
              <a:t/>
            </a:r>
            <a:br>
              <a:rPr lang="ru-RU" dirty="0"/>
            </a:br>
            <a:r>
              <a:rPr lang="ru-RU" dirty="0"/>
              <a:t>других источников инфицирования) </a:t>
            </a:r>
            <a:endParaRPr lang="ru-RU" dirty="0"/>
          </a:p>
        </p:txBody>
      </p:sp>
      <p:sp>
        <p:nvSpPr>
          <p:cNvPr id="4" name="Заголовок 1"/>
          <p:cNvSpPr txBox="1">
            <a:spLocks/>
          </p:cNvSpPr>
          <p:nvPr/>
        </p:nvSpPr>
        <p:spPr>
          <a:xfrm>
            <a:off x="755576" y="274638"/>
            <a:ext cx="7931224" cy="418058"/>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800" b="1" smtClean="0"/>
              <a:t>Классификация ИЭ</a:t>
            </a:r>
            <a:endParaRPr lang="ru-RU" sz="2800" b="1" dirty="0"/>
          </a:p>
        </p:txBody>
      </p:sp>
    </p:spTree>
    <p:extLst>
      <p:ext uri="{BB962C8B-B14F-4D97-AF65-F5344CB8AC3E}">
        <p14:creationId xmlns:p14="http://schemas.microsoft.com/office/powerpoint/2010/main" val="396170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556792"/>
            <a:ext cx="8424936" cy="5472608"/>
          </a:xfrm>
        </p:spPr>
        <p:txBody>
          <a:bodyPr>
            <a:noAutofit/>
          </a:bodyPr>
          <a:lstStyle/>
          <a:p>
            <a:r>
              <a:rPr lang="ru-RU" sz="1600" dirty="0" smtClean="0"/>
              <a:t>Изолированная </a:t>
            </a:r>
            <a:r>
              <a:rPr lang="ru-RU" sz="1600" dirty="0"/>
              <a:t>инфекция ложа </a:t>
            </a:r>
            <a:r>
              <a:rPr lang="ru-RU" sz="1600" dirty="0" smtClean="0"/>
              <a:t>ВСУ: </a:t>
            </a:r>
            <a:r>
              <a:rPr lang="ru-RU" sz="1600" dirty="0"/>
              <a:t>локализованная эритема, отечность</a:t>
            </a:r>
            <a:r>
              <a:rPr lang="ru-RU" sz="1600" dirty="0" smtClean="0"/>
              <a:t>, болезненность</a:t>
            </a:r>
            <a:r>
              <a:rPr lang="ru-RU" sz="1600" dirty="0"/>
              <a:t>, локальное повышение температуры в области ложа с </a:t>
            </a:r>
            <a:r>
              <a:rPr lang="ru-RU" sz="1600" dirty="0" smtClean="0"/>
              <a:t>отрицательным микробиологическим </a:t>
            </a:r>
            <a:r>
              <a:rPr lang="ru-RU" sz="1600" dirty="0"/>
              <a:t>(</a:t>
            </a:r>
            <a:r>
              <a:rPr lang="ru-RU" sz="1600" dirty="0" err="1"/>
              <a:t>культуральным</a:t>
            </a:r>
            <a:r>
              <a:rPr lang="ru-RU" sz="1600" dirty="0"/>
              <a:t>) исследованием крови</a:t>
            </a:r>
            <a:r>
              <a:rPr lang="ru-RU" sz="1600" dirty="0" smtClean="0"/>
              <a:t>.</a:t>
            </a:r>
          </a:p>
          <a:p>
            <a:r>
              <a:rPr lang="ru-RU" sz="1600" dirty="0" smtClean="0"/>
              <a:t>Изолированная </a:t>
            </a:r>
            <a:r>
              <a:rPr lang="ru-RU" sz="1600" dirty="0"/>
              <a:t>эрозия ложа ВСУ </a:t>
            </a:r>
            <a:r>
              <a:rPr lang="ru-RU" sz="1600" dirty="0" err="1"/>
              <a:t>вследствии</a:t>
            </a:r>
            <a:r>
              <a:rPr lang="ru-RU" sz="1600" dirty="0"/>
              <a:t> инфекции: устройство и/или</a:t>
            </a:r>
            <a:r>
              <a:rPr lang="ru-RU" sz="1600" dirty="0"/>
              <a:t/>
            </a:r>
            <a:br>
              <a:rPr lang="ru-RU" sz="1600" dirty="0"/>
            </a:br>
            <a:r>
              <a:rPr lang="ru-RU" sz="1600" dirty="0"/>
              <a:t>электроды выступают из кармана с локальными признаками инфицирования (боль</a:t>
            </a:r>
            <a:r>
              <a:rPr lang="ru-RU" sz="1600" dirty="0" smtClean="0"/>
              <a:t>, отек</a:t>
            </a:r>
            <a:r>
              <a:rPr lang="ru-RU" sz="1600" dirty="0"/>
              <a:t>, покраснение, локальное увеличение </a:t>
            </a:r>
            <a:r>
              <a:rPr lang="ru-RU" sz="1600" dirty="0" smtClean="0"/>
              <a:t>температуры)</a:t>
            </a:r>
          </a:p>
          <a:p>
            <a:r>
              <a:rPr lang="ru-RU" sz="1600" dirty="0" smtClean="0"/>
              <a:t>Бактериемия</a:t>
            </a:r>
            <a:r>
              <a:rPr lang="ru-RU" sz="1600" dirty="0"/>
              <a:t>: положительное микробиологическое (</a:t>
            </a:r>
            <a:r>
              <a:rPr lang="ru-RU" sz="1600" dirty="0" err="1"/>
              <a:t>культуральное</a:t>
            </a:r>
            <a:r>
              <a:rPr lang="ru-RU" sz="1600" dirty="0"/>
              <a:t>) </a:t>
            </a:r>
            <a:r>
              <a:rPr lang="ru-RU" sz="1600" dirty="0" smtClean="0"/>
              <a:t>исследование крови </a:t>
            </a:r>
            <a:r>
              <a:rPr lang="ru-RU" sz="1600" dirty="0"/>
              <a:t>без локальных признаков инфицирования кармана генератора </a:t>
            </a:r>
            <a:r>
              <a:rPr lang="ru-RU" sz="1600" dirty="0" smtClean="0"/>
              <a:t>ВСУ</a:t>
            </a:r>
          </a:p>
          <a:p>
            <a:r>
              <a:rPr lang="ru-RU" sz="1600" dirty="0" smtClean="0"/>
              <a:t>Инфекция </a:t>
            </a:r>
            <a:r>
              <a:rPr lang="ru-RU" sz="1600" dirty="0"/>
              <a:t>ложа ВСУ с бактериемией: признаки локальной инфекции и</a:t>
            </a:r>
            <a:r>
              <a:rPr lang="ru-RU" sz="1600" dirty="0"/>
              <a:t/>
            </a:r>
            <a:br>
              <a:rPr lang="ru-RU" sz="1600" dirty="0"/>
            </a:br>
            <a:r>
              <a:rPr lang="ru-RU" sz="1600" dirty="0"/>
              <a:t>положительное (микробиологическое) </a:t>
            </a:r>
            <a:r>
              <a:rPr lang="ru-RU" sz="1600" dirty="0" err="1"/>
              <a:t>культуральное</a:t>
            </a:r>
            <a:r>
              <a:rPr lang="ru-RU" sz="1600" dirty="0"/>
              <a:t> исследование </a:t>
            </a:r>
            <a:r>
              <a:rPr lang="ru-RU" sz="1600" dirty="0" smtClean="0"/>
              <a:t>крови</a:t>
            </a:r>
          </a:p>
          <a:p>
            <a:r>
              <a:rPr lang="ru-RU" sz="1600" dirty="0" smtClean="0"/>
              <a:t>Инфекция </a:t>
            </a:r>
            <a:r>
              <a:rPr lang="ru-RU" sz="1600" dirty="0"/>
              <a:t>электрода ВСУ: вегетация на электроде ВСУ и положительное</a:t>
            </a:r>
            <a:r>
              <a:rPr lang="ru-RU" sz="1600" dirty="0"/>
              <a:t/>
            </a:r>
            <a:br>
              <a:rPr lang="ru-RU" sz="1600" dirty="0"/>
            </a:br>
            <a:r>
              <a:rPr lang="ru-RU" sz="1600" dirty="0"/>
              <a:t>микробиологическое (</a:t>
            </a:r>
            <a:r>
              <a:rPr lang="ru-RU" sz="1600" dirty="0" err="1"/>
              <a:t>культуральное</a:t>
            </a:r>
            <a:r>
              <a:rPr lang="ru-RU" sz="1600" dirty="0"/>
              <a:t>) исследование </a:t>
            </a:r>
            <a:r>
              <a:rPr lang="ru-RU" sz="1600" dirty="0" smtClean="0"/>
              <a:t>крови.</a:t>
            </a:r>
          </a:p>
        </p:txBody>
      </p:sp>
      <p:sp>
        <p:nvSpPr>
          <p:cNvPr id="5" name="Прямоугольник 4"/>
          <p:cNvSpPr/>
          <p:nvPr/>
        </p:nvSpPr>
        <p:spPr>
          <a:xfrm>
            <a:off x="863588" y="0"/>
            <a:ext cx="7488832" cy="1384995"/>
          </a:xfrm>
          <a:prstGeom prst="rect">
            <a:avLst/>
          </a:prstGeom>
        </p:spPr>
        <p:txBody>
          <a:bodyPr wrap="square">
            <a:spAutoFit/>
          </a:bodyPr>
          <a:lstStyle/>
          <a:p>
            <a:pPr algn="ctr"/>
            <a:r>
              <a:rPr lang="ru-RU" sz="2800" dirty="0" smtClean="0"/>
              <a:t>Классификация инфекции </a:t>
            </a:r>
            <a:r>
              <a:rPr lang="ru-RU" sz="2800" dirty="0"/>
              <a:t>внутрисердечных устройств</a:t>
            </a:r>
            <a:br>
              <a:rPr lang="ru-RU" sz="2800" dirty="0"/>
            </a:br>
            <a:endParaRPr lang="ru-RU" sz="2800" dirty="0"/>
          </a:p>
        </p:txBody>
      </p:sp>
    </p:spTree>
    <p:extLst>
      <p:ext uri="{BB962C8B-B14F-4D97-AF65-F5344CB8AC3E}">
        <p14:creationId xmlns:p14="http://schemas.microsoft.com/office/powerpoint/2010/main" val="1004214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55000" lnSpcReduction="20000"/>
          </a:bodyPr>
          <a:lstStyle/>
          <a:p>
            <a:r>
              <a:rPr lang="ru-RU" dirty="0"/>
              <a:t>Инфекция кармана генератора ВСУ с ИЭ ВСУ (клапанным/электродным): признаки локальной инфекции и положительное микробиологическое (</a:t>
            </a:r>
            <a:r>
              <a:rPr lang="ru-RU" dirty="0" err="1"/>
              <a:t>культуральное</a:t>
            </a:r>
            <a:r>
              <a:rPr lang="ru-RU" dirty="0"/>
              <a:t>) исследование и вегетация на электроде или эндокарде или клапане сердца.</a:t>
            </a:r>
          </a:p>
          <a:p>
            <a:endParaRPr lang="ru-RU" dirty="0"/>
          </a:p>
          <a:p>
            <a:r>
              <a:rPr lang="ru-RU" dirty="0" smtClean="0"/>
              <a:t>ИЭ </a:t>
            </a:r>
            <a:r>
              <a:rPr lang="ru-RU" dirty="0"/>
              <a:t>ВСУ без инфекции кармана генератора ВСУ: положительное</a:t>
            </a:r>
            <a:br>
              <a:rPr lang="ru-RU" dirty="0"/>
            </a:br>
            <a:r>
              <a:rPr lang="ru-RU" dirty="0"/>
              <a:t>микробиологическое (</a:t>
            </a:r>
            <a:r>
              <a:rPr lang="ru-RU" dirty="0" err="1"/>
              <a:t>культуральное</a:t>
            </a:r>
            <a:r>
              <a:rPr lang="ru-RU" dirty="0"/>
              <a:t>) исследование крови и вегетация на электроде или эндокарде или клапане сердца.</a:t>
            </a:r>
          </a:p>
          <a:p>
            <a:endParaRPr lang="ru-RU" dirty="0" smtClean="0"/>
          </a:p>
          <a:p>
            <a:r>
              <a:rPr lang="ru-RU" dirty="0" smtClean="0"/>
              <a:t>Латентная </a:t>
            </a:r>
            <a:r>
              <a:rPr lang="ru-RU" dirty="0"/>
              <a:t>бактериемия с вероятным ИЭ ВСУ: отсутствие </a:t>
            </a:r>
            <a:r>
              <a:rPr lang="ru-RU" dirty="0" smtClean="0"/>
              <a:t>альтернативного источника </a:t>
            </a:r>
            <a:r>
              <a:rPr lang="ru-RU" dirty="0"/>
              <a:t>инфекции, прекращение бактериемии после удаления ВСУ.</a:t>
            </a:r>
            <a:br>
              <a:rPr lang="ru-RU" dirty="0"/>
            </a:br>
            <a:endParaRPr lang="ru-RU" dirty="0"/>
          </a:p>
          <a:p>
            <a:r>
              <a:rPr lang="ru-RU" dirty="0" smtClean="0"/>
              <a:t>Ситуации</a:t>
            </a:r>
            <a:r>
              <a:rPr lang="ru-RU" dirty="0"/>
              <a:t>, в которых ИЭ ВСУ не является определенным диагнозом, но не </a:t>
            </a:r>
            <a:r>
              <a:rPr lang="ru-RU" dirty="0" smtClean="0"/>
              <a:t>может быть </a:t>
            </a:r>
            <a:r>
              <a:rPr lang="ru-RU" dirty="0"/>
              <a:t>полностью исключен: изолированный ЛИЭ у пациентов с </a:t>
            </a:r>
            <a:r>
              <a:rPr lang="ru-RU" dirty="0" smtClean="0"/>
              <a:t>ВСУ.</a:t>
            </a:r>
          </a:p>
          <a:p>
            <a:endParaRPr lang="ru-RU" dirty="0"/>
          </a:p>
          <a:p>
            <a:r>
              <a:rPr lang="ru-RU" dirty="0" smtClean="0"/>
              <a:t>Поверхностная </a:t>
            </a:r>
            <a:r>
              <a:rPr lang="ru-RU" dirty="0"/>
              <a:t>послеоперационная инфекция: инфицирование кожи и </a:t>
            </a:r>
            <a:r>
              <a:rPr lang="ru-RU" dirty="0" smtClean="0"/>
              <a:t>подкожной клетчатки </a:t>
            </a:r>
            <a:r>
              <a:rPr lang="ru-RU" dirty="0"/>
              <a:t>в области разреза без поражения более глубоких тканей</a:t>
            </a:r>
          </a:p>
          <a:p>
            <a:endParaRPr lang="ru-RU" dirty="0"/>
          </a:p>
        </p:txBody>
      </p:sp>
      <p:sp>
        <p:nvSpPr>
          <p:cNvPr id="4" name="Прямоугольник 3"/>
          <p:cNvSpPr/>
          <p:nvPr/>
        </p:nvSpPr>
        <p:spPr>
          <a:xfrm>
            <a:off x="863588" y="0"/>
            <a:ext cx="7488832" cy="1384995"/>
          </a:xfrm>
          <a:prstGeom prst="rect">
            <a:avLst/>
          </a:prstGeom>
        </p:spPr>
        <p:txBody>
          <a:bodyPr wrap="square">
            <a:spAutoFit/>
          </a:bodyPr>
          <a:lstStyle/>
          <a:p>
            <a:pPr algn="ctr"/>
            <a:r>
              <a:rPr lang="ru-RU" sz="2800" dirty="0" smtClean="0"/>
              <a:t>Классификация инфекции </a:t>
            </a:r>
            <a:r>
              <a:rPr lang="ru-RU" sz="2800" dirty="0"/>
              <a:t>внутрисердечных </a:t>
            </a:r>
            <a:r>
              <a:rPr lang="ru-RU" sz="2800" dirty="0" smtClean="0"/>
              <a:t>устройств (продолжение)</a:t>
            </a:r>
            <a:r>
              <a:rPr lang="ru-RU" sz="2800" dirty="0"/>
              <a:t/>
            </a:r>
            <a:br>
              <a:rPr lang="ru-RU" sz="2800" dirty="0"/>
            </a:br>
            <a:endParaRPr lang="ru-RU" sz="2800" dirty="0"/>
          </a:p>
        </p:txBody>
      </p:sp>
    </p:spTree>
    <p:extLst>
      <p:ext uri="{BB962C8B-B14F-4D97-AF65-F5344CB8AC3E}">
        <p14:creationId xmlns:p14="http://schemas.microsoft.com/office/powerpoint/2010/main" val="4266792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490066"/>
          </a:xfrm>
        </p:spPr>
        <p:txBody>
          <a:bodyPr>
            <a:normAutofit fontScale="90000"/>
          </a:bodyPr>
          <a:lstStyle/>
          <a:p>
            <a:r>
              <a:rPr lang="ru-RU" sz="2800" b="1" dirty="0" smtClean="0"/>
              <a:t>Этапы диагностики </a:t>
            </a:r>
            <a:r>
              <a:rPr lang="ru-RU" sz="2800" b="1" dirty="0"/>
              <a:t>ИЭ </a:t>
            </a:r>
          </a:p>
        </p:txBody>
      </p:sp>
      <p:sp>
        <p:nvSpPr>
          <p:cNvPr id="3" name="Объект 2"/>
          <p:cNvSpPr>
            <a:spLocks noGrp="1"/>
          </p:cNvSpPr>
          <p:nvPr>
            <p:ph idx="1"/>
          </p:nvPr>
        </p:nvSpPr>
        <p:spPr/>
        <p:txBody>
          <a:bodyPr>
            <a:normAutofit fontScale="85000" lnSpcReduction="10000"/>
          </a:bodyPr>
          <a:lstStyle/>
          <a:p>
            <a:pPr marL="0" indent="0">
              <a:buNone/>
            </a:pPr>
            <a:r>
              <a:rPr lang="ru-RU" dirty="0" smtClean="0"/>
              <a:t>уточнение </a:t>
            </a:r>
            <a:r>
              <a:rPr lang="ru-RU" dirty="0"/>
              <a:t>жалоб и сбор анамнеза;</a:t>
            </a:r>
            <a:r>
              <a:rPr lang="ru-RU" dirty="0"/>
              <a:t/>
            </a:r>
            <a:br>
              <a:rPr lang="ru-RU" dirty="0"/>
            </a:br>
            <a:r>
              <a:rPr lang="ru-RU" dirty="0" smtClean="0"/>
              <a:t>повторные </a:t>
            </a:r>
            <a:r>
              <a:rPr lang="ru-RU" dirty="0"/>
              <a:t>измерения температуры тела; </a:t>
            </a:r>
            <a:endParaRPr lang="ru-RU" dirty="0" smtClean="0"/>
          </a:p>
          <a:p>
            <a:pPr marL="0" indent="0">
              <a:buNone/>
            </a:pPr>
            <a:r>
              <a:rPr lang="ru-RU" dirty="0" smtClean="0"/>
              <a:t>физическое </a:t>
            </a:r>
            <a:r>
              <a:rPr lang="ru-RU" dirty="0"/>
              <a:t>обследование; </a:t>
            </a:r>
            <a:endParaRPr lang="ru-RU" dirty="0" smtClean="0"/>
          </a:p>
          <a:p>
            <a:pPr marL="0" indent="0">
              <a:buNone/>
            </a:pPr>
            <a:r>
              <a:rPr lang="ru-RU" dirty="0" smtClean="0"/>
              <a:t>лабораторно-инструментальные </a:t>
            </a:r>
            <a:r>
              <a:rPr lang="ru-RU" dirty="0"/>
              <a:t>исследования: визуализирующие и микробиологическое (</a:t>
            </a:r>
            <a:r>
              <a:rPr lang="ru-RU" dirty="0" err="1"/>
              <a:t>культуральное</a:t>
            </a:r>
            <a:r>
              <a:rPr lang="ru-RU" dirty="0" smtClean="0"/>
              <a:t>) исследование </a:t>
            </a:r>
            <a:r>
              <a:rPr lang="ru-RU" dirty="0"/>
              <a:t>крови на стерильность на первом этапе и поиск осложнений — на </a:t>
            </a:r>
            <a:r>
              <a:rPr lang="ru-RU" dirty="0" smtClean="0"/>
              <a:t>втором этапе </a:t>
            </a:r>
            <a:r>
              <a:rPr lang="ru-RU" dirty="0"/>
              <a:t>обследования (по показаниям); </a:t>
            </a:r>
            <a:endParaRPr lang="ru-RU" dirty="0" smtClean="0"/>
          </a:p>
          <a:p>
            <a:pPr marL="0" indent="0">
              <a:buNone/>
            </a:pPr>
            <a:r>
              <a:rPr lang="ru-RU" dirty="0" smtClean="0"/>
              <a:t>исключение </a:t>
            </a:r>
            <a:r>
              <a:rPr lang="ru-RU" dirty="0"/>
              <a:t>альтернативных источников инфекции</a:t>
            </a:r>
            <a:r>
              <a:rPr lang="ru-RU" dirty="0"/>
              <a:t/>
            </a:r>
            <a:br>
              <a:rPr lang="ru-RU" dirty="0"/>
            </a:br>
            <a:r>
              <a:rPr lang="ru-RU" dirty="0"/>
              <a:t>при необходимости; </a:t>
            </a:r>
            <a:endParaRPr lang="ru-RU" dirty="0" smtClean="0"/>
          </a:p>
          <a:p>
            <a:pPr marL="0" indent="0">
              <a:buNone/>
            </a:pPr>
            <a:r>
              <a:rPr lang="ru-RU" dirty="0" smtClean="0"/>
              <a:t>оценка </a:t>
            </a:r>
            <a:r>
              <a:rPr lang="ru-RU" dirty="0"/>
              <a:t>прогноза на момент установления диагноза</a:t>
            </a:r>
            <a:endParaRPr lang="ru-RU" dirty="0"/>
          </a:p>
        </p:txBody>
      </p:sp>
    </p:spTree>
    <p:extLst>
      <p:ext uri="{BB962C8B-B14F-4D97-AF65-F5344CB8AC3E}">
        <p14:creationId xmlns:p14="http://schemas.microsoft.com/office/powerpoint/2010/main" val="288913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Клиническая картина</a:t>
            </a:r>
            <a:endParaRPr lang="ru-RU" dirty="0"/>
          </a:p>
        </p:txBody>
      </p:sp>
      <p:sp>
        <p:nvSpPr>
          <p:cNvPr id="3" name="Объект 2"/>
          <p:cNvSpPr>
            <a:spLocks noGrp="1"/>
          </p:cNvSpPr>
          <p:nvPr>
            <p:ph idx="1"/>
          </p:nvPr>
        </p:nvSpPr>
        <p:spPr/>
        <p:txBody>
          <a:bodyPr>
            <a:normAutofit/>
          </a:bodyPr>
          <a:lstStyle/>
          <a:p>
            <a:endParaRPr lang="ru-RU" dirty="0"/>
          </a:p>
        </p:txBody>
      </p:sp>
    </p:spTree>
    <p:extLst>
      <p:ext uri="{BB962C8B-B14F-4D97-AF65-F5344CB8AC3E}">
        <p14:creationId xmlns:p14="http://schemas.microsoft.com/office/powerpoint/2010/main" val="6335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just">
              <a:buNone/>
            </a:pPr>
            <a:r>
              <a:rPr lang="ru-RU" sz="2400" b="1" dirty="0"/>
              <a:t>Инфекционный </a:t>
            </a:r>
            <a:r>
              <a:rPr lang="ru-RU" sz="2400" b="1" dirty="0" smtClean="0"/>
              <a:t>эндокардит </a:t>
            </a:r>
            <a:r>
              <a:rPr lang="ru-RU" sz="2400" dirty="0" smtClean="0"/>
              <a:t>— инфекционно-воспалительное</a:t>
            </a:r>
            <a:r>
              <a:rPr lang="en-US" sz="2400" dirty="0" smtClean="0"/>
              <a:t> </a:t>
            </a:r>
            <a:r>
              <a:rPr lang="ru-RU" sz="2400" dirty="0" smtClean="0"/>
              <a:t>заболевание </a:t>
            </a:r>
            <a:r>
              <a:rPr lang="ru-RU" sz="2400" dirty="0"/>
              <a:t>эндокарда клапанных структур, пристеночного эндокарда и </a:t>
            </a:r>
            <a:r>
              <a:rPr lang="ru-RU" sz="2400" dirty="0" smtClean="0"/>
              <a:t>внутрисердечных</a:t>
            </a:r>
            <a:r>
              <a:rPr lang="en-US" sz="2400" dirty="0" smtClean="0"/>
              <a:t> </a:t>
            </a:r>
            <a:r>
              <a:rPr lang="ru-RU" sz="2400" dirty="0" smtClean="0"/>
              <a:t>искусственных </a:t>
            </a:r>
            <a:r>
              <a:rPr lang="ru-RU" sz="2400" dirty="0"/>
              <a:t>устройств, обусловленное инвазией </a:t>
            </a:r>
            <a:r>
              <a:rPr lang="ru-RU" sz="2400" dirty="0" smtClean="0"/>
              <a:t>микроорганизмами </a:t>
            </a:r>
            <a:r>
              <a:rPr lang="ru-RU" sz="2400" dirty="0"/>
              <a:t>(бактериями</a:t>
            </a:r>
            <a:r>
              <a:rPr lang="ru-RU" sz="2400" dirty="0" smtClean="0"/>
              <a:t>, грибами</a:t>
            </a:r>
            <a:r>
              <a:rPr lang="ru-RU" sz="2400" dirty="0"/>
              <a:t>), с развитием полипозно-язвенного поражения структур сердца, протекающее </a:t>
            </a:r>
            <a:r>
              <a:rPr lang="ru-RU" sz="2400" dirty="0" smtClean="0"/>
              <a:t>с системным </a:t>
            </a:r>
            <a:r>
              <a:rPr lang="ru-RU" sz="2400" dirty="0"/>
              <a:t>воспалением, прогрессирующей сердечной </a:t>
            </a:r>
            <a:r>
              <a:rPr lang="ru-RU" sz="2400" dirty="0" smtClean="0"/>
              <a:t> недостаточностью, тромбогеморрагическими </a:t>
            </a:r>
            <a:r>
              <a:rPr lang="ru-RU" sz="2400" dirty="0"/>
              <a:t>и </a:t>
            </a:r>
            <a:r>
              <a:rPr lang="ru-RU" sz="2400" dirty="0" err="1"/>
              <a:t>иммунокомплексными</a:t>
            </a:r>
            <a:r>
              <a:rPr lang="ru-RU" sz="2400" dirty="0"/>
              <a:t> внесердечными проявлениями</a:t>
            </a:r>
          </a:p>
        </p:txBody>
      </p:sp>
    </p:spTree>
    <p:extLst>
      <p:ext uri="{BB962C8B-B14F-4D97-AF65-F5344CB8AC3E}">
        <p14:creationId xmlns:p14="http://schemas.microsoft.com/office/powerpoint/2010/main" val="3434549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5983624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pPr>
              <a:defRPr/>
            </a:pPr>
            <a:fld id="{27D9DC55-F79C-42C0-9265-09B527C22C3C}" type="slidenum">
              <a:rPr lang="ru-RU" altLang="ru-RU"/>
              <a:pPr>
                <a:defRPr/>
              </a:pPr>
              <a:t>31</a:t>
            </a:fld>
            <a:endParaRPr lang="ru-RU" altLang="ru-RU"/>
          </a:p>
        </p:txBody>
      </p:sp>
      <p:sp>
        <p:nvSpPr>
          <p:cNvPr id="41988" name="Text Box 3"/>
          <p:cNvSpPr txBox="1">
            <a:spLocks noChangeArrowheads="1"/>
          </p:cNvSpPr>
          <p:nvPr/>
        </p:nvSpPr>
        <p:spPr bwMode="auto">
          <a:xfrm>
            <a:off x="6568373" y="116632"/>
            <a:ext cx="2411412"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ru-RU" altLang="ru-RU" sz="2400" dirty="0">
                <a:latin typeface="Times New Roman" pitchFamily="18" charset="0"/>
              </a:rPr>
              <a:t>Вегетации на протезе МК</a:t>
            </a:r>
          </a:p>
        </p:txBody>
      </p:sp>
      <p:pic>
        <p:nvPicPr>
          <p:cNvPr id="8194" name="Picture 2" descr="Эндокардит протезов клапанов: удаленный двухстворчатый протез МК с крупными вегетациями при стафилококковой инфекции (А); на транспищеводной эхокардиограмме (Б, В) отчетливо видны вегетации (указаны стрелк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36548"/>
            <a:ext cx="6162096"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948264" y="1007220"/>
            <a:ext cx="1738536" cy="6186309"/>
          </a:xfrm>
          <a:prstGeom prst="rect">
            <a:avLst/>
          </a:prstGeom>
        </p:spPr>
        <p:txBody>
          <a:bodyPr wrap="square">
            <a:spAutoFit/>
          </a:bodyPr>
          <a:lstStyle/>
          <a:p>
            <a:r>
              <a:rPr lang="ru-RU" dirty="0" smtClean="0"/>
              <a:t>Эндокардит </a:t>
            </a:r>
            <a:r>
              <a:rPr lang="ru-RU" dirty="0"/>
              <a:t>протезов клапанов: </a:t>
            </a:r>
            <a:endParaRPr lang="ru-RU" dirty="0" smtClean="0"/>
          </a:p>
          <a:p>
            <a:endParaRPr lang="ru-RU" dirty="0"/>
          </a:p>
          <a:p>
            <a:r>
              <a:rPr lang="ru-RU" dirty="0" smtClean="0"/>
              <a:t>удаленный </a:t>
            </a:r>
            <a:r>
              <a:rPr lang="ru-RU" dirty="0"/>
              <a:t>двухстворчатый протез МК с крупными вегетациями при стафилококковой инфекции (А); </a:t>
            </a:r>
            <a:endParaRPr lang="ru-RU" dirty="0" smtClean="0"/>
          </a:p>
          <a:p>
            <a:endParaRPr lang="ru-RU" dirty="0"/>
          </a:p>
          <a:p>
            <a:r>
              <a:rPr lang="ru-RU" dirty="0" smtClean="0"/>
              <a:t>на ТП </a:t>
            </a:r>
            <a:r>
              <a:rPr lang="ru-RU" dirty="0" err="1" smtClean="0"/>
              <a:t>ЭхоКГ</a:t>
            </a:r>
            <a:r>
              <a:rPr lang="ru-RU" dirty="0" smtClean="0"/>
              <a:t> </a:t>
            </a:r>
            <a:r>
              <a:rPr lang="ru-RU" dirty="0"/>
              <a:t>(Б, В) отчетливо видны вегетации (указаны стрелками).</a:t>
            </a:r>
            <a:br>
              <a:rPr lang="ru-RU" dirty="0"/>
            </a:br>
            <a:r>
              <a:rPr lang="ru-RU" dirty="0"/>
              <a:t/>
            </a:r>
            <a:br>
              <a:rPr lang="ru-RU" dirty="0"/>
            </a:br>
            <a:endParaRPr lang="ru-RU" dirty="0"/>
          </a:p>
        </p:txBody>
      </p:sp>
      <p:sp>
        <p:nvSpPr>
          <p:cNvPr id="3" name="Прямоугольник 2"/>
          <p:cNvSpPr/>
          <p:nvPr/>
        </p:nvSpPr>
        <p:spPr>
          <a:xfrm>
            <a:off x="251520" y="6167477"/>
            <a:ext cx="4572000" cy="553998"/>
          </a:xfrm>
          <a:prstGeom prst="rect">
            <a:avLst/>
          </a:prstGeom>
        </p:spPr>
        <p:txBody>
          <a:bodyPr>
            <a:spAutoFit/>
          </a:bodyPr>
          <a:lstStyle/>
          <a:p>
            <a:r>
              <a:rPr lang="ru-RU" sz="1200" dirty="0"/>
              <a:t>Источник: </a:t>
            </a:r>
            <a:r>
              <a:rPr lang="ru-RU" sz="1200" dirty="0">
                <a:hlinkClick r:id="rId4"/>
              </a:rPr>
              <a:t>https://medbe.ru/materials/diagnostika-i-simptomy-ssz/ekhokardiograficheskie-priznaki-infektsionnogo-endokardita</a:t>
            </a:r>
            <a:r>
              <a:rPr lang="ru-RU" dirty="0">
                <a:hlinkClick r:id="rId4"/>
              </a:rPr>
              <a:t>/</a:t>
            </a:r>
            <a:endParaRPr lang="ru-RU" dirty="0"/>
          </a:p>
        </p:txBody>
      </p:sp>
    </p:spTree>
    <p:extLst>
      <p:ext uri="{BB962C8B-B14F-4D97-AF65-F5344CB8AC3E}">
        <p14:creationId xmlns:p14="http://schemas.microsoft.com/office/powerpoint/2010/main" val="3102859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8B346448-FC91-46FB-A8CF-0102D0E18D39}" type="slidenum">
              <a:rPr lang="ru-RU" altLang="ru-RU"/>
              <a:pPr>
                <a:defRPr/>
              </a:pPr>
              <a:t>32</a:t>
            </a:fld>
            <a:endParaRPr lang="ru-RU" altLang="ru-RU"/>
          </a:p>
        </p:txBody>
      </p:sp>
      <p:sp>
        <p:nvSpPr>
          <p:cNvPr id="20482" name="Rectangle 2"/>
          <p:cNvSpPr>
            <a:spLocks noGrp="1" noChangeArrowheads="1"/>
          </p:cNvSpPr>
          <p:nvPr>
            <p:ph type="title"/>
          </p:nvPr>
        </p:nvSpPr>
        <p:spPr>
          <a:xfrm>
            <a:off x="685800" y="228600"/>
            <a:ext cx="7772400" cy="838200"/>
          </a:xfrm>
        </p:spPr>
        <p:txBody>
          <a:bodyPr>
            <a:normAutofit/>
          </a:bodyPr>
          <a:lstStyle/>
          <a:p>
            <a:pPr eaLnBrk="1" hangingPunct="1">
              <a:defRPr/>
            </a:pPr>
            <a:r>
              <a:rPr lang="ru-RU" altLang="ru-RU" sz="2800" b="1" dirty="0" smtClean="0"/>
              <a:t>ИЭ: клиника</a:t>
            </a:r>
          </a:p>
        </p:txBody>
      </p:sp>
      <p:sp>
        <p:nvSpPr>
          <p:cNvPr id="20483" name="Rectangle 3"/>
          <p:cNvSpPr>
            <a:spLocks noGrp="1" noChangeArrowheads="1"/>
          </p:cNvSpPr>
          <p:nvPr>
            <p:ph type="body" idx="1"/>
          </p:nvPr>
        </p:nvSpPr>
        <p:spPr>
          <a:xfrm>
            <a:off x="679804" y="1344796"/>
            <a:ext cx="8278688" cy="5029200"/>
          </a:xfrm>
        </p:spPr>
        <p:txBody>
          <a:bodyPr>
            <a:normAutofit/>
          </a:bodyPr>
          <a:lstStyle/>
          <a:p>
            <a:pPr algn="ctr">
              <a:lnSpc>
                <a:spcPct val="80000"/>
              </a:lnSpc>
              <a:buNone/>
              <a:defRPr/>
            </a:pPr>
            <a:r>
              <a:rPr lang="ru-RU" sz="2800" dirty="0"/>
              <a:t>Неспецифические общие симптомы, обусловленные системным воспалением и</a:t>
            </a:r>
            <a:br>
              <a:rPr lang="ru-RU" sz="2800" dirty="0"/>
            </a:br>
            <a:r>
              <a:rPr lang="ru-RU" sz="2800" dirty="0"/>
              <a:t>бактериемией </a:t>
            </a:r>
            <a:r>
              <a:rPr lang="ru-RU" altLang="ru-RU" sz="2800" dirty="0" smtClean="0">
                <a:cs typeface="Times New Roman" pitchFamily="18" charset="0"/>
              </a:rPr>
              <a:t>: </a:t>
            </a:r>
            <a:endParaRPr lang="ru-RU" altLang="ru-RU" sz="2800" dirty="0" smtClean="0"/>
          </a:p>
          <a:p>
            <a:pPr eaLnBrk="1" hangingPunct="1">
              <a:lnSpc>
                <a:spcPct val="80000"/>
              </a:lnSpc>
              <a:buClr>
                <a:schemeClr val="tx1"/>
              </a:buClr>
              <a:buFont typeface="Wingdings" pitchFamily="2" charset="2"/>
              <a:buChar char="ü"/>
              <a:defRPr/>
            </a:pPr>
            <a:r>
              <a:rPr lang="ru-RU" altLang="ru-RU" sz="1700" dirty="0" smtClean="0">
                <a:cs typeface="Times New Roman" pitchFamily="18" charset="0"/>
              </a:rPr>
              <a:t>Лихорадка более 38С, </a:t>
            </a:r>
            <a:endParaRPr lang="ru-RU" altLang="ru-RU" sz="1700" dirty="0" smtClean="0"/>
          </a:p>
          <a:p>
            <a:pPr eaLnBrk="1" hangingPunct="1">
              <a:lnSpc>
                <a:spcPct val="80000"/>
              </a:lnSpc>
              <a:buClr>
                <a:schemeClr val="tx1"/>
              </a:buClr>
              <a:buFont typeface="Wingdings" pitchFamily="2" charset="2"/>
              <a:buChar char="ü"/>
              <a:defRPr/>
            </a:pPr>
            <a:r>
              <a:rPr lang="ru-RU" altLang="ru-RU" sz="1700" dirty="0" smtClean="0">
                <a:cs typeface="Times New Roman" pitchFamily="18" charset="0"/>
              </a:rPr>
              <a:t>озноб, </a:t>
            </a:r>
            <a:endParaRPr lang="ru-RU" altLang="ru-RU" sz="1700" dirty="0" smtClean="0"/>
          </a:p>
          <a:p>
            <a:pPr>
              <a:lnSpc>
                <a:spcPct val="80000"/>
              </a:lnSpc>
              <a:buClr>
                <a:schemeClr val="tx1"/>
              </a:buClr>
              <a:buFont typeface="Wingdings" pitchFamily="2" charset="2"/>
              <a:buChar char="ü"/>
              <a:defRPr/>
            </a:pPr>
            <a:r>
              <a:rPr lang="ru-RU" altLang="ru-RU" sz="1700" dirty="0" err="1">
                <a:cs typeface="Times New Roman" pitchFamily="18" charset="0"/>
              </a:rPr>
              <a:t>спленомегалия</a:t>
            </a:r>
            <a:endParaRPr lang="ru-RU" altLang="ru-RU" sz="1700" dirty="0"/>
          </a:p>
          <a:p>
            <a:pPr>
              <a:lnSpc>
                <a:spcPct val="80000"/>
              </a:lnSpc>
              <a:buClr>
                <a:schemeClr val="tx1"/>
              </a:buClr>
              <a:buFont typeface="Wingdings" pitchFamily="2" charset="2"/>
              <a:buChar char="ü"/>
              <a:defRPr/>
            </a:pPr>
            <a:r>
              <a:rPr lang="ru-RU" altLang="ru-RU" sz="1700" dirty="0" smtClean="0">
                <a:cs typeface="Times New Roman" pitchFamily="18" charset="0"/>
              </a:rPr>
              <a:t>снижении </a:t>
            </a:r>
            <a:r>
              <a:rPr lang="ru-RU" altLang="ru-RU" sz="1700" dirty="0">
                <a:cs typeface="Times New Roman" pitchFamily="18" charset="0"/>
              </a:rPr>
              <a:t>массы тела,</a:t>
            </a:r>
            <a:endParaRPr lang="ru-RU" altLang="ru-RU" sz="1700" dirty="0"/>
          </a:p>
          <a:p>
            <a:pPr eaLnBrk="1" hangingPunct="1">
              <a:lnSpc>
                <a:spcPct val="80000"/>
              </a:lnSpc>
              <a:buClr>
                <a:schemeClr val="tx1"/>
              </a:buClr>
              <a:buFont typeface="Wingdings" pitchFamily="2" charset="2"/>
              <a:buChar char="ü"/>
              <a:defRPr/>
            </a:pPr>
            <a:r>
              <a:rPr lang="ru-RU" altLang="ru-RU" sz="1700" dirty="0" smtClean="0">
                <a:cs typeface="Times New Roman" pitchFamily="18" charset="0"/>
              </a:rPr>
              <a:t>ночные </a:t>
            </a:r>
            <a:r>
              <a:rPr lang="ru-RU" altLang="ru-RU" sz="1700" dirty="0" smtClean="0">
                <a:cs typeface="Times New Roman" pitchFamily="18" charset="0"/>
              </a:rPr>
              <a:t>поты, </a:t>
            </a:r>
            <a:endParaRPr lang="ru-RU" altLang="ru-RU" sz="1700" dirty="0" smtClean="0">
              <a:cs typeface="Times New Roman" pitchFamily="18" charset="0"/>
            </a:endParaRPr>
          </a:p>
          <a:p>
            <a:pPr eaLnBrk="1" hangingPunct="1">
              <a:lnSpc>
                <a:spcPct val="80000"/>
              </a:lnSpc>
              <a:buClr>
                <a:schemeClr val="tx1"/>
              </a:buClr>
              <a:buFont typeface="Wingdings" pitchFamily="2" charset="2"/>
              <a:buChar char="ü"/>
              <a:defRPr/>
            </a:pPr>
            <a:r>
              <a:rPr lang="ru-RU" altLang="ru-RU" sz="1700" dirty="0" smtClean="0">
                <a:cs typeface="Times New Roman" pitchFamily="18" charset="0"/>
              </a:rPr>
              <a:t>утомляемость</a:t>
            </a:r>
            <a:r>
              <a:rPr lang="ru-RU" altLang="ru-RU" sz="1700" dirty="0" smtClean="0">
                <a:cs typeface="Times New Roman" pitchFamily="18" charset="0"/>
              </a:rPr>
              <a:t>, </a:t>
            </a:r>
            <a:endParaRPr lang="ru-RU" altLang="ru-RU" sz="1700" dirty="0" smtClean="0"/>
          </a:p>
          <a:p>
            <a:pPr eaLnBrk="1" hangingPunct="1">
              <a:lnSpc>
                <a:spcPct val="80000"/>
              </a:lnSpc>
              <a:buClr>
                <a:schemeClr val="tx1"/>
              </a:buClr>
              <a:buFont typeface="Wingdings" pitchFamily="2" charset="2"/>
              <a:buChar char="ü"/>
              <a:defRPr/>
            </a:pPr>
            <a:r>
              <a:rPr lang="ru-RU" altLang="ru-RU" sz="1700" dirty="0" smtClean="0">
                <a:cs typeface="Times New Roman" pitchFamily="18" charset="0"/>
              </a:rPr>
              <a:t>слабость, </a:t>
            </a:r>
            <a:endParaRPr lang="ru-RU" altLang="ru-RU" sz="1700" dirty="0" smtClean="0"/>
          </a:p>
          <a:p>
            <a:pPr eaLnBrk="1" hangingPunct="1">
              <a:lnSpc>
                <a:spcPct val="80000"/>
              </a:lnSpc>
              <a:buClr>
                <a:schemeClr val="tx1"/>
              </a:buClr>
              <a:buFont typeface="Wingdings" pitchFamily="2" charset="2"/>
              <a:buChar char="ü"/>
              <a:defRPr/>
            </a:pPr>
            <a:r>
              <a:rPr lang="ru-RU" altLang="ru-RU" sz="1700" dirty="0" smtClean="0">
                <a:cs typeface="Times New Roman" pitchFamily="18" charset="0"/>
              </a:rPr>
              <a:t>анорексия, </a:t>
            </a:r>
            <a:endParaRPr lang="ru-RU" altLang="ru-RU" sz="1700" dirty="0" smtClean="0"/>
          </a:p>
          <a:p>
            <a:pPr eaLnBrk="1" hangingPunct="1">
              <a:lnSpc>
                <a:spcPct val="80000"/>
              </a:lnSpc>
              <a:buClr>
                <a:schemeClr val="tx1"/>
              </a:buClr>
              <a:buFont typeface="Wingdings" pitchFamily="2" charset="2"/>
              <a:buChar char="ü"/>
              <a:defRPr/>
            </a:pPr>
            <a:r>
              <a:rPr lang="ru-RU" altLang="ru-RU" sz="1700" dirty="0" smtClean="0"/>
              <a:t>а</a:t>
            </a:r>
            <a:r>
              <a:rPr lang="ru-RU" altLang="ru-RU" sz="1700" dirty="0" smtClean="0">
                <a:cs typeface="Times New Roman" pitchFamily="18" charset="0"/>
              </a:rPr>
              <a:t>ртралгии</a:t>
            </a:r>
            <a:r>
              <a:rPr lang="ru-RU" altLang="ru-RU" sz="1700" dirty="0" smtClean="0">
                <a:cs typeface="Times New Roman" pitchFamily="18" charset="0"/>
              </a:rPr>
              <a:t>, миалгии</a:t>
            </a:r>
          </a:p>
          <a:p>
            <a:pPr algn="ctr" eaLnBrk="1" hangingPunct="1">
              <a:lnSpc>
                <a:spcPct val="80000"/>
              </a:lnSpc>
              <a:buClr>
                <a:schemeClr val="tx1"/>
              </a:buClr>
              <a:buFont typeface="Wingdings" pitchFamily="2" charset="2"/>
              <a:buChar char="ü"/>
              <a:defRPr/>
            </a:pPr>
            <a:r>
              <a:rPr lang="ru-RU" altLang="ru-RU" sz="1700" dirty="0" smtClean="0"/>
              <a:t>Кардиальные проявления:</a:t>
            </a:r>
          </a:p>
          <a:p>
            <a:pPr eaLnBrk="1" hangingPunct="1">
              <a:lnSpc>
                <a:spcPct val="80000"/>
              </a:lnSpc>
              <a:buClr>
                <a:schemeClr val="tx1"/>
              </a:buClr>
              <a:buFont typeface="Wingdings" pitchFamily="2" charset="2"/>
              <a:buChar char="ü"/>
              <a:defRPr/>
            </a:pPr>
            <a:r>
              <a:rPr lang="ru-RU" altLang="ru-RU" sz="1700" dirty="0" smtClean="0"/>
              <a:t>стойкая синусовая тахикардия!!!</a:t>
            </a:r>
          </a:p>
        </p:txBody>
      </p:sp>
    </p:spTree>
    <p:extLst>
      <p:ext uri="{BB962C8B-B14F-4D97-AF65-F5344CB8AC3E}">
        <p14:creationId xmlns:p14="http://schemas.microsoft.com/office/powerpoint/2010/main" val="42324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4AD4C418-78A6-44A2-A2B4-C3B5E72B6C8F}" type="slidenum">
              <a:rPr lang="ru-RU" altLang="ru-RU"/>
              <a:pPr>
                <a:defRPr/>
              </a:pPr>
              <a:t>33</a:t>
            </a:fld>
            <a:endParaRPr lang="ru-RU" altLang="ru-RU"/>
          </a:p>
        </p:txBody>
      </p:sp>
      <p:sp>
        <p:nvSpPr>
          <p:cNvPr id="132098" name="Rectangle 2"/>
          <p:cNvSpPr>
            <a:spLocks noGrp="1" noChangeArrowheads="1"/>
          </p:cNvSpPr>
          <p:nvPr>
            <p:ph type="title"/>
          </p:nvPr>
        </p:nvSpPr>
        <p:spPr>
          <a:xfrm>
            <a:off x="827584" y="530357"/>
            <a:ext cx="8229600" cy="1143000"/>
          </a:xfrm>
        </p:spPr>
        <p:txBody>
          <a:bodyPr>
            <a:normAutofit/>
          </a:bodyPr>
          <a:lstStyle/>
          <a:p>
            <a:pPr eaLnBrk="1" hangingPunct="1">
              <a:defRPr/>
            </a:pPr>
            <a:r>
              <a:rPr lang="ru-RU" altLang="ru-RU" sz="2800" dirty="0" smtClean="0"/>
              <a:t>Кардиальные жалобы</a:t>
            </a:r>
          </a:p>
        </p:txBody>
      </p:sp>
      <p:sp>
        <p:nvSpPr>
          <p:cNvPr id="132099" name="Rectangle 3"/>
          <p:cNvSpPr>
            <a:spLocks noGrp="1" noChangeArrowheads="1"/>
          </p:cNvSpPr>
          <p:nvPr>
            <p:ph type="body" idx="1"/>
          </p:nvPr>
        </p:nvSpPr>
        <p:spPr/>
        <p:txBody>
          <a:bodyPr/>
          <a:lstStyle/>
          <a:p>
            <a:pPr marL="0" indent="0" eaLnBrk="1" hangingPunct="1">
              <a:buNone/>
              <a:defRPr/>
            </a:pPr>
            <a:r>
              <a:rPr lang="ru-RU" altLang="ru-RU" dirty="0" smtClean="0"/>
              <a:t>Обусловлены формированием аортального, митрального пороков сердца (или поражение других клапанов) и миокардита</a:t>
            </a:r>
          </a:p>
        </p:txBody>
      </p:sp>
      <p:sp>
        <p:nvSpPr>
          <p:cNvPr id="2" name="Прямоугольник 1"/>
          <p:cNvSpPr/>
          <p:nvPr/>
        </p:nvSpPr>
        <p:spPr>
          <a:xfrm>
            <a:off x="426234" y="3263841"/>
            <a:ext cx="8260566" cy="2308324"/>
          </a:xfrm>
          <a:prstGeom prst="rect">
            <a:avLst/>
          </a:prstGeom>
        </p:spPr>
        <p:txBody>
          <a:bodyPr wrap="square">
            <a:spAutoFit/>
          </a:bodyPr>
          <a:lstStyle/>
          <a:p>
            <a:r>
              <a:rPr lang="ru-RU" dirty="0">
                <a:latin typeface="Arial" panose="020B0604020202020204" pitchFamily="34" charset="0"/>
              </a:rPr>
              <a:t>Сердечные проявления обусловлены образованием вегетаций и </a:t>
            </a:r>
            <a:r>
              <a:rPr lang="ru-RU" dirty="0" smtClean="0">
                <a:latin typeface="Arial" panose="020B0604020202020204" pitchFamily="34" charset="0"/>
              </a:rPr>
              <a:t>деструктивными изменениями </a:t>
            </a:r>
            <a:r>
              <a:rPr lang="ru-RU" dirty="0">
                <a:latin typeface="Arial" panose="020B0604020202020204" pitchFamily="34" charset="0"/>
              </a:rPr>
              <a:t>клапана: новый шум клапанной </a:t>
            </a:r>
            <a:r>
              <a:rPr lang="ru-RU" dirty="0" err="1">
                <a:latin typeface="Arial" panose="020B0604020202020204" pitchFamily="34" charset="0"/>
              </a:rPr>
              <a:t>регургитации</a:t>
            </a:r>
            <a:r>
              <a:rPr lang="ru-RU" dirty="0">
                <a:latin typeface="Arial" panose="020B0604020202020204" pitchFamily="34" charset="0"/>
              </a:rPr>
              <a:t> (систолический при</a:t>
            </a:r>
            <a:r>
              <a:rPr lang="ru-RU" dirty="0"/>
              <a:t/>
            </a:r>
            <a:br>
              <a:rPr lang="ru-RU" dirty="0"/>
            </a:br>
            <a:r>
              <a:rPr lang="ru-RU" dirty="0">
                <a:latin typeface="Arial" panose="020B0604020202020204" pitchFamily="34" charset="0"/>
              </a:rPr>
              <a:t>митральной локализации, протодиастолический при аортальной локализации,</a:t>
            </a:r>
            <a:r>
              <a:rPr lang="ru-RU" dirty="0"/>
              <a:t/>
            </a:r>
            <a:br>
              <a:rPr lang="ru-RU" dirty="0"/>
            </a:br>
            <a:r>
              <a:rPr lang="ru-RU" dirty="0">
                <a:latin typeface="Arial" panose="020B0604020202020204" pitchFamily="34" charset="0"/>
              </a:rPr>
              <a:t>систолический при локализации на </a:t>
            </a:r>
            <a:r>
              <a:rPr lang="ru-RU" dirty="0" err="1">
                <a:latin typeface="Arial" panose="020B0604020202020204" pitchFamily="34" charset="0"/>
              </a:rPr>
              <a:t>трикуспидальном</a:t>
            </a:r>
            <a:r>
              <a:rPr lang="ru-RU" dirty="0">
                <a:latin typeface="Arial" panose="020B0604020202020204" pitchFamily="34" charset="0"/>
              </a:rPr>
              <a:t> клапане), и сердечная</a:t>
            </a:r>
            <a:r>
              <a:rPr lang="ru-RU" dirty="0"/>
              <a:t/>
            </a:r>
            <a:br>
              <a:rPr lang="ru-RU" dirty="0"/>
            </a:br>
            <a:r>
              <a:rPr lang="ru-RU" dirty="0">
                <a:latin typeface="Arial" panose="020B0604020202020204" pitchFamily="34" charset="0"/>
              </a:rPr>
              <a:t>недостаточность — одышка, реже отеки нижних конечностей.</a:t>
            </a:r>
            <a:endParaRPr lang="ru-RU" dirty="0"/>
          </a:p>
        </p:txBody>
      </p:sp>
      <p:sp>
        <p:nvSpPr>
          <p:cNvPr id="7" name="Rectangle 2"/>
          <p:cNvSpPr txBox="1">
            <a:spLocks noChangeArrowheads="1"/>
          </p:cNvSpPr>
          <p:nvPr/>
        </p:nvSpPr>
        <p:spPr>
          <a:xfrm>
            <a:off x="685800" y="228600"/>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altLang="ru-RU" sz="2800" b="1" smtClean="0"/>
              <a:t>ИЭ: клиника</a:t>
            </a:r>
            <a:endParaRPr lang="ru-RU" altLang="ru-RU" sz="2800" b="1" dirty="0" smtClean="0"/>
          </a:p>
        </p:txBody>
      </p:sp>
    </p:spTree>
    <p:extLst>
      <p:ext uri="{BB962C8B-B14F-4D97-AF65-F5344CB8AC3E}">
        <p14:creationId xmlns:p14="http://schemas.microsoft.com/office/powerpoint/2010/main" val="172209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Сбор анамнеза при подозрении на ИЭ должен обязательно включать информацию о</a:t>
            </a:r>
            <a:r>
              <a:rPr lang="ru-RU" dirty="0"/>
              <a:t/>
            </a:r>
            <a:br>
              <a:rPr lang="ru-RU" dirty="0"/>
            </a:br>
            <a:r>
              <a:rPr lang="ru-RU" dirty="0"/>
              <a:t>наличии: предшествующего заболевания сердца; протезов клапанов*** или ВСУ***;</a:t>
            </a:r>
            <a:r>
              <a:rPr lang="ru-RU" dirty="0"/>
              <a:t/>
            </a:r>
            <a:br>
              <a:rPr lang="ru-RU" dirty="0"/>
            </a:br>
            <a:r>
              <a:rPr lang="ru-RU" dirty="0"/>
              <a:t>факторов, связанных с парентеральным введением препаратов/наркотиков; о</a:t>
            </a:r>
            <a:r>
              <a:rPr lang="ru-RU" dirty="0"/>
              <a:t/>
            </a:r>
            <a:br>
              <a:rPr lang="ru-RU" dirty="0"/>
            </a:br>
            <a:r>
              <a:rPr lang="ru-RU" dirty="0"/>
              <a:t>выполнении инвазивных вмешательств (стоматологических, на мягких тканях, больших</a:t>
            </a:r>
            <a:r>
              <a:rPr lang="ru-RU" dirty="0"/>
              <a:t/>
            </a:r>
            <a:br>
              <a:rPr lang="ru-RU" dirty="0"/>
            </a:br>
            <a:r>
              <a:rPr lang="ru-RU" dirty="0"/>
              <a:t>операций и т.п.); формы клинической манифестации.</a:t>
            </a:r>
            <a:r>
              <a:rPr lang="ru-RU" dirty="0"/>
              <a:t/>
            </a:r>
            <a:br>
              <a:rPr lang="ru-RU" dirty="0"/>
            </a:br>
            <a:r>
              <a:rPr lang="ru-RU" dirty="0"/>
              <a:t> У пациентов с подозрением на ИЭ рекомендуется собирать полный медицинский и</a:t>
            </a:r>
            <a:r>
              <a:rPr lang="ru-RU" dirty="0"/>
              <a:t/>
            </a:r>
            <a:br>
              <a:rPr lang="ru-RU" dirty="0"/>
            </a:br>
            <a:r>
              <a:rPr lang="ru-RU" dirty="0"/>
              <a:t>эпидемиологический анамнез для выявления предрасполагающих состояний и</a:t>
            </a:r>
            <a:r>
              <a:rPr lang="ru-RU" dirty="0"/>
              <a:t/>
            </a:r>
            <a:br>
              <a:rPr lang="ru-RU" dirty="0"/>
            </a:br>
            <a:r>
              <a:rPr lang="ru-RU" dirty="0"/>
              <a:t>возможных источников инфекции [129, 270].</a:t>
            </a:r>
            <a:r>
              <a:rPr lang="ru-RU" dirty="0"/>
              <a:t/>
            </a:r>
            <a:br>
              <a:rPr lang="ru-RU" dirty="0"/>
            </a:br>
            <a:r>
              <a:rPr lang="ru-RU" dirty="0"/>
              <a:t>ЕОК нет (УУР С, УДД 4)</a:t>
            </a:r>
            <a:endParaRPr lang="ru-RU" dirty="0"/>
          </a:p>
        </p:txBody>
      </p:sp>
    </p:spTree>
    <p:extLst>
      <p:ext uri="{BB962C8B-B14F-4D97-AF65-F5344CB8AC3E}">
        <p14:creationId xmlns:p14="http://schemas.microsoft.com/office/powerpoint/2010/main" val="47584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Иные жалобы обусловлены формой клинической манифестации, так</a:t>
            </a:r>
            <a:r>
              <a:rPr lang="ru-RU" dirty="0"/>
              <a:t/>
            </a:r>
            <a:br>
              <a:rPr lang="ru-RU" dirty="0"/>
            </a:br>
            <a:r>
              <a:rPr lang="ru-RU" dirty="0"/>
              <a:t>называемые «Маски эндокардита»: кардиологическая (ИМ, нарушения ритма);</a:t>
            </a:r>
            <a:r>
              <a:rPr lang="ru-RU" dirty="0"/>
              <a:t/>
            </a:r>
            <a:br>
              <a:rPr lang="ru-RU" dirty="0"/>
            </a:br>
            <a:r>
              <a:rPr lang="ru-RU" dirty="0"/>
              <a:t>неврологическая (инфаркт мозга, менингит, субарахноидальное кровоизлияние);</a:t>
            </a:r>
            <a:r>
              <a:rPr lang="ru-RU" dirty="0"/>
              <a:t/>
            </a:r>
            <a:br>
              <a:rPr lang="ru-RU" dirty="0"/>
            </a:br>
            <a:r>
              <a:rPr lang="ru-RU" dirty="0"/>
              <a:t>почечная (инфаркты почек, абсцессы, нефрит); анемия; сосудистая (геморрагический</a:t>
            </a:r>
            <a:r>
              <a:rPr lang="ru-RU" dirty="0"/>
              <a:t/>
            </a:r>
            <a:br>
              <a:rPr lang="ru-RU" dirty="0"/>
            </a:br>
            <a:r>
              <a:rPr lang="ru-RU" dirty="0" err="1"/>
              <a:t>васкулит</a:t>
            </a:r>
            <a:r>
              <a:rPr lang="ru-RU" dirty="0"/>
              <a:t>, эмболия в артериальном русле).</a:t>
            </a:r>
            <a:endParaRPr lang="ru-RU" dirty="0"/>
          </a:p>
        </p:txBody>
      </p:sp>
    </p:spTree>
    <p:extLst>
      <p:ext uri="{BB962C8B-B14F-4D97-AF65-F5344CB8AC3E}">
        <p14:creationId xmlns:p14="http://schemas.microsoft.com/office/powerpoint/2010/main" val="3879039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Внесердечные проявления обусловлены кардиогенными эмболиями (инфаркт</a:t>
            </a:r>
            <a:r>
              <a:rPr lang="ru-RU" dirty="0"/>
              <a:t/>
            </a:r>
            <a:br>
              <a:rPr lang="ru-RU" dirty="0"/>
            </a:br>
            <a:r>
              <a:rPr lang="ru-RU" dirty="0"/>
              <a:t>головного мозга, инфаркт миокарда и др.) или </a:t>
            </a:r>
            <a:r>
              <a:rPr lang="ru-RU" dirty="0" err="1"/>
              <a:t>иммуновоспалительными</a:t>
            </a:r>
            <a:r>
              <a:rPr lang="ru-RU" dirty="0"/>
              <a:t> процессами</a:t>
            </a:r>
            <a:r>
              <a:rPr lang="ru-RU" dirty="0"/>
              <a:t/>
            </a:r>
            <a:br>
              <a:rPr lang="ru-RU" dirty="0"/>
            </a:br>
            <a:r>
              <a:rPr lang="ru-RU" dirty="0"/>
              <a:t>(узелки </a:t>
            </a:r>
            <a:r>
              <a:rPr lang="ru-RU" dirty="0" err="1"/>
              <a:t>Ослера</a:t>
            </a:r>
            <a:r>
              <a:rPr lang="ru-RU" dirty="0"/>
              <a:t>, </a:t>
            </a:r>
            <a:r>
              <a:rPr lang="ru-RU" dirty="0" err="1"/>
              <a:t>гломерулонефрит</a:t>
            </a:r>
            <a:r>
              <a:rPr lang="ru-RU" dirty="0"/>
              <a:t>, </a:t>
            </a:r>
            <a:r>
              <a:rPr lang="ru-RU" dirty="0" err="1"/>
              <a:t>васкулит</a:t>
            </a:r>
            <a:r>
              <a:rPr lang="ru-RU" dirty="0"/>
              <a:t>, артрит и др.)</a:t>
            </a:r>
            <a:endParaRPr lang="ru-RU" dirty="0"/>
          </a:p>
        </p:txBody>
      </p:sp>
    </p:spTree>
    <p:extLst>
      <p:ext uri="{BB962C8B-B14F-4D97-AF65-F5344CB8AC3E}">
        <p14:creationId xmlns:p14="http://schemas.microsoft.com/office/powerpoint/2010/main" val="3096697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CC12E953-87BA-447E-9D7E-2661B1800601}" type="slidenum">
              <a:rPr lang="ru-RU" altLang="ru-RU"/>
              <a:pPr>
                <a:defRPr/>
              </a:pPr>
              <a:t>37</a:t>
            </a:fld>
            <a:endParaRPr lang="ru-RU" altLang="ru-RU"/>
          </a:p>
        </p:txBody>
      </p:sp>
      <p:sp>
        <p:nvSpPr>
          <p:cNvPr id="133122" name="Rectangle 2"/>
          <p:cNvSpPr>
            <a:spLocks noGrp="1" noChangeArrowheads="1"/>
          </p:cNvSpPr>
          <p:nvPr>
            <p:ph type="title"/>
          </p:nvPr>
        </p:nvSpPr>
        <p:spPr/>
        <p:txBody>
          <a:bodyPr/>
          <a:lstStyle/>
          <a:p>
            <a:pPr eaLnBrk="1" hangingPunct="1">
              <a:defRPr/>
            </a:pPr>
            <a:r>
              <a:rPr lang="ru-RU" altLang="ru-RU" smtClean="0"/>
              <a:t>Другие жалобы</a:t>
            </a:r>
          </a:p>
        </p:txBody>
      </p:sp>
      <p:sp>
        <p:nvSpPr>
          <p:cNvPr id="133123" name="Rectangle 3"/>
          <p:cNvSpPr>
            <a:spLocks noGrp="1" noChangeArrowheads="1"/>
          </p:cNvSpPr>
          <p:nvPr>
            <p:ph type="body" idx="1"/>
          </p:nvPr>
        </p:nvSpPr>
        <p:spPr/>
        <p:txBody>
          <a:bodyPr/>
          <a:lstStyle/>
          <a:p>
            <a:pPr eaLnBrk="1" hangingPunct="1">
              <a:lnSpc>
                <a:spcPct val="80000"/>
              </a:lnSpc>
              <a:buClr>
                <a:schemeClr val="tx1"/>
              </a:buClr>
              <a:buFont typeface="Wingdings" pitchFamily="2" charset="2"/>
              <a:buChar char="ü"/>
              <a:defRPr/>
            </a:pPr>
            <a:r>
              <a:rPr lang="ru-RU" altLang="ru-RU" sz="2400" dirty="0" smtClean="0"/>
              <a:t>отеки под глазами, кровь в моче, головные боли, боли в поясничной области, нарушения мочеиспускания (симптомы </a:t>
            </a:r>
            <a:r>
              <a:rPr lang="ru-RU" altLang="ru-RU" sz="2400" dirty="0" err="1" smtClean="0"/>
              <a:t>гломерулонефрита</a:t>
            </a:r>
            <a:r>
              <a:rPr lang="ru-RU" altLang="ru-RU" sz="2400" dirty="0" smtClean="0"/>
              <a:t> или инфаркта почки)</a:t>
            </a:r>
          </a:p>
          <a:p>
            <a:pPr eaLnBrk="1" hangingPunct="1">
              <a:lnSpc>
                <a:spcPct val="80000"/>
              </a:lnSpc>
              <a:buClr>
                <a:schemeClr val="tx1"/>
              </a:buClr>
              <a:buFont typeface="Wingdings" pitchFamily="2" charset="2"/>
              <a:buChar char="ü"/>
              <a:defRPr/>
            </a:pPr>
            <a:r>
              <a:rPr lang="ru-RU" altLang="ru-RU" sz="2400" dirty="0" smtClean="0"/>
              <a:t>интенсивные головные боли, головокружения, тошнота, рвота, общемозговые и очаговые неврологические симптомы (</a:t>
            </a:r>
            <a:r>
              <a:rPr lang="ru-RU" altLang="ru-RU" sz="2400" dirty="0" err="1" smtClean="0"/>
              <a:t>цереброваскулит</a:t>
            </a:r>
            <a:r>
              <a:rPr lang="ru-RU" altLang="ru-RU" sz="2400" dirty="0" smtClean="0"/>
              <a:t> или тромбоэмболия мозговых сосудов с развитием ишемического инсульта)</a:t>
            </a:r>
          </a:p>
          <a:p>
            <a:pPr eaLnBrk="1" hangingPunct="1">
              <a:lnSpc>
                <a:spcPct val="80000"/>
              </a:lnSpc>
              <a:buClr>
                <a:schemeClr val="tx1"/>
              </a:buClr>
              <a:buFont typeface="Wingdings" pitchFamily="2" charset="2"/>
              <a:buChar char="ü"/>
              <a:defRPr/>
            </a:pPr>
            <a:r>
              <a:rPr lang="ru-RU" altLang="ru-RU" sz="2400" dirty="0" smtClean="0"/>
              <a:t>резкие боли в левом подреберье (инфаркт селезенки) </a:t>
            </a:r>
          </a:p>
          <a:p>
            <a:pPr eaLnBrk="1" hangingPunct="1">
              <a:lnSpc>
                <a:spcPct val="80000"/>
              </a:lnSpc>
              <a:buClr>
                <a:schemeClr val="tx1"/>
              </a:buClr>
              <a:buFont typeface="Wingdings" pitchFamily="2" charset="2"/>
              <a:buChar char="ü"/>
              <a:defRPr/>
            </a:pPr>
            <a:r>
              <a:rPr lang="ru-RU" altLang="ru-RU" sz="2400" dirty="0" smtClean="0"/>
              <a:t>высыпания на коже по типу геморрагического </a:t>
            </a:r>
            <a:r>
              <a:rPr lang="ru-RU" altLang="ru-RU" sz="2400" dirty="0" err="1" smtClean="0"/>
              <a:t>васкулита</a:t>
            </a:r>
            <a:r>
              <a:rPr lang="ru-RU" altLang="ru-RU" sz="2400" dirty="0" smtClean="0"/>
              <a:t> </a:t>
            </a:r>
          </a:p>
          <a:p>
            <a:pPr eaLnBrk="1" hangingPunct="1">
              <a:lnSpc>
                <a:spcPct val="80000"/>
              </a:lnSpc>
              <a:buClr>
                <a:schemeClr val="tx1"/>
              </a:buClr>
              <a:buFont typeface="Wingdings" pitchFamily="2" charset="2"/>
              <a:buChar char="ü"/>
              <a:defRPr/>
            </a:pPr>
            <a:r>
              <a:rPr lang="ru-RU" altLang="ru-RU" sz="2400" dirty="0" smtClean="0"/>
              <a:t>клинические проявления инфарктной пневмонии</a:t>
            </a:r>
          </a:p>
          <a:p>
            <a:pPr eaLnBrk="1" hangingPunct="1">
              <a:lnSpc>
                <a:spcPct val="80000"/>
              </a:lnSpc>
              <a:buClr>
                <a:schemeClr val="tx1"/>
              </a:buClr>
              <a:buFont typeface="Wingdings" pitchFamily="2" charset="2"/>
              <a:buChar char="ü"/>
              <a:defRPr/>
            </a:pPr>
            <a:r>
              <a:rPr lang="ru-RU" altLang="ru-RU" sz="2400" dirty="0" smtClean="0"/>
              <a:t>внезапная потеря зрения</a:t>
            </a:r>
          </a:p>
          <a:p>
            <a:pPr eaLnBrk="1" hangingPunct="1">
              <a:lnSpc>
                <a:spcPct val="80000"/>
              </a:lnSpc>
              <a:buClr>
                <a:schemeClr val="tx1"/>
              </a:buClr>
              <a:buFont typeface="Wingdings" pitchFamily="2" charset="2"/>
              <a:buChar char="ü"/>
              <a:defRPr/>
            </a:pPr>
            <a:r>
              <a:rPr lang="ru-RU" altLang="ru-RU" sz="2400" dirty="0" smtClean="0"/>
              <a:t>боли в суставах и др. </a:t>
            </a:r>
          </a:p>
        </p:txBody>
      </p:sp>
    </p:spTree>
    <p:extLst>
      <p:ext uri="{BB962C8B-B14F-4D97-AF65-F5344CB8AC3E}">
        <p14:creationId xmlns:p14="http://schemas.microsoft.com/office/powerpoint/2010/main" val="26253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r>
              <a:rPr lang="ru-RU" dirty="0" err="1"/>
              <a:t>Физикальное</a:t>
            </a:r>
            <a:r>
              <a:rPr lang="ru-RU" dirty="0"/>
              <a:t> </a:t>
            </a:r>
            <a:r>
              <a:rPr lang="ru-RU" dirty="0" smtClean="0"/>
              <a:t>обследование</a:t>
            </a:r>
          </a:p>
          <a:p>
            <a:r>
              <a:rPr lang="ru-RU" dirty="0"/>
              <a:t>Всем пациентам с ИЭ необходимы определение антропометрических данных для</a:t>
            </a:r>
            <a:r>
              <a:rPr lang="ru-RU" dirty="0"/>
              <a:t/>
            </a:r>
            <a:br>
              <a:rPr lang="ru-RU" dirty="0"/>
            </a:br>
            <a:r>
              <a:rPr lang="ru-RU" dirty="0"/>
              <a:t>выявления снижения веса, осмотр кожных покровов и слизистых для выявления</a:t>
            </a:r>
            <a:r>
              <a:rPr lang="ru-RU" dirty="0"/>
              <a:t/>
            </a:r>
            <a:br>
              <a:rPr lang="ru-RU" dirty="0"/>
            </a:br>
            <a:r>
              <a:rPr lang="ru-RU" dirty="0"/>
              <a:t>сыпи </a:t>
            </a:r>
            <a:r>
              <a:rPr lang="ru-RU" dirty="0" err="1"/>
              <a:t>петехиальной</a:t>
            </a:r>
            <a:r>
              <a:rPr lang="ru-RU" dirty="0"/>
              <a:t> и/или геморрагической, пятен Лукина, узелков </a:t>
            </a:r>
            <a:r>
              <a:rPr lang="ru-RU" dirty="0" err="1"/>
              <a:t>Ослера</a:t>
            </a:r>
            <a:r>
              <a:rPr lang="ru-RU" dirty="0"/>
              <a:t>,</a:t>
            </a:r>
            <a:r>
              <a:rPr lang="ru-RU" dirty="0"/>
              <a:t/>
            </a:r>
            <a:br>
              <a:rPr lang="ru-RU" dirty="0"/>
            </a:br>
            <a:r>
              <a:rPr lang="ru-RU" dirty="0"/>
              <a:t>пальцев в виде «барабанных палочек», осмотр глазного дна для выявления пятен</a:t>
            </a:r>
            <a:r>
              <a:rPr lang="ru-RU" dirty="0"/>
              <a:t/>
            </a:r>
            <a:br>
              <a:rPr lang="ru-RU" dirty="0"/>
            </a:br>
            <a:r>
              <a:rPr lang="ru-RU" dirty="0"/>
              <a:t>Рота, оценка неврологического статуса и когнитивной функции, пальпация и</a:t>
            </a:r>
            <a:r>
              <a:rPr lang="ru-RU" dirty="0"/>
              <a:t/>
            </a:r>
            <a:br>
              <a:rPr lang="ru-RU" dirty="0"/>
            </a:br>
            <a:r>
              <a:rPr lang="ru-RU" dirty="0"/>
              <a:t>аускультация сердца для выявления патологических шумов, пальпация пульса на</a:t>
            </a:r>
            <a:r>
              <a:rPr lang="ru-RU" dirty="0"/>
              <a:t/>
            </a:r>
            <a:br>
              <a:rPr lang="ru-RU" dirty="0"/>
            </a:br>
            <a:r>
              <a:rPr lang="ru-RU" dirty="0"/>
              <a:t>периферических артериях для выявления эмболий, осмотр опорно-двигательного</a:t>
            </a:r>
            <a:r>
              <a:rPr lang="ru-RU" dirty="0"/>
              <a:t/>
            </a:r>
            <a:br>
              <a:rPr lang="ru-RU" dirty="0"/>
            </a:br>
            <a:r>
              <a:rPr lang="ru-RU" dirty="0"/>
              <a:t>аппарата для диагностики артритов, пальпация и аускультация брюшной полости</a:t>
            </a:r>
            <a:r>
              <a:rPr lang="ru-RU" dirty="0"/>
              <a:t/>
            </a:r>
            <a:br>
              <a:rPr lang="ru-RU" dirty="0"/>
            </a:br>
            <a:r>
              <a:rPr lang="ru-RU" dirty="0"/>
              <a:t>для выявления </a:t>
            </a:r>
            <a:r>
              <a:rPr lang="ru-RU" dirty="0" err="1"/>
              <a:t>гепатомегалии</a:t>
            </a:r>
            <a:r>
              <a:rPr lang="ru-RU" dirty="0"/>
              <a:t>, </a:t>
            </a:r>
            <a:r>
              <a:rPr lang="ru-RU" dirty="0" err="1"/>
              <a:t>спленомегалии</a:t>
            </a:r>
            <a:r>
              <a:rPr lang="ru-RU" dirty="0"/>
              <a:t>, перистальтики [125, 127, 128, 336].</a:t>
            </a:r>
            <a:r>
              <a:rPr lang="ru-RU" dirty="0"/>
              <a:t/>
            </a:r>
            <a:br>
              <a:rPr lang="ru-RU" dirty="0"/>
            </a:br>
            <a:r>
              <a:rPr lang="ru-RU" dirty="0"/>
              <a:t>ЕОК нет (УУР С, УДД 5)</a:t>
            </a:r>
            <a:endParaRPr lang="ru-RU" dirty="0"/>
          </a:p>
        </p:txBody>
      </p:sp>
    </p:spTree>
    <p:extLst>
      <p:ext uri="{BB962C8B-B14F-4D97-AF65-F5344CB8AC3E}">
        <p14:creationId xmlns:p14="http://schemas.microsoft.com/office/powerpoint/2010/main" val="3717488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360"/>
            <a:ext cx="8229600" cy="1143000"/>
          </a:xfrm>
        </p:spPr>
        <p:txBody>
          <a:bodyPr>
            <a:noAutofit/>
          </a:bodyPr>
          <a:lstStyle/>
          <a:p>
            <a:r>
              <a:rPr lang="ru-RU" sz="1800" b="1" dirty="0"/>
              <a:t>Критерии установления </a:t>
            </a:r>
            <a:r>
              <a:rPr lang="ru-RU" sz="1800" b="1" dirty="0" smtClean="0"/>
              <a:t>диагноза</a:t>
            </a:r>
            <a:br>
              <a:rPr lang="ru-RU" sz="1800" b="1" dirty="0" smtClean="0"/>
            </a:br>
            <a:r>
              <a:rPr lang="ru-RU" sz="1800" b="1" dirty="0" smtClean="0"/>
              <a:t>Модифицированные </a:t>
            </a:r>
            <a:r>
              <a:rPr lang="ru-RU" sz="1800" b="1" dirty="0"/>
              <a:t>критерии </a:t>
            </a:r>
            <a:r>
              <a:rPr lang="ru-RU" sz="1800" b="1" dirty="0" err="1"/>
              <a:t>Дюка</a:t>
            </a:r>
            <a:r>
              <a:rPr lang="ru-RU" sz="1800" b="1" dirty="0"/>
              <a:t> 2015 ЕОК</a:t>
            </a:r>
            <a:br>
              <a:rPr lang="ru-RU" sz="1800" b="1" dirty="0"/>
            </a:br>
            <a:endParaRPr lang="ru-RU" sz="1800" b="1" dirty="0"/>
          </a:p>
        </p:txBody>
      </p:sp>
      <p:sp>
        <p:nvSpPr>
          <p:cNvPr id="3" name="Объект 2"/>
          <p:cNvSpPr>
            <a:spLocks noGrp="1"/>
          </p:cNvSpPr>
          <p:nvPr>
            <p:ph idx="1"/>
          </p:nvPr>
        </p:nvSpPr>
        <p:spPr>
          <a:xfrm>
            <a:off x="467544" y="836712"/>
            <a:ext cx="8229600" cy="4525963"/>
          </a:xfrm>
        </p:spPr>
        <p:txBody>
          <a:bodyPr>
            <a:noAutofit/>
          </a:bodyPr>
          <a:lstStyle/>
          <a:p>
            <a:pPr marL="0" indent="0" algn="ctr">
              <a:buNone/>
            </a:pPr>
            <a:r>
              <a:rPr lang="ru-RU" sz="1200" b="1" dirty="0" smtClean="0"/>
              <a:t>Большие критерии</a:t>
            </a:r>
          </a:p>
          <a:p>
            <a:pPr marL="0" indent="0" algn="ctr">
              <a:buNone/>
            </a:pPr>
            <a:endParaRPr lang="ru-RU" sz="1200" b="1" dirty="0" smtClean="0"/>
          </a:p>
          <a:p>
            <a:pPr marL="0" indent="0">
              <a:buNone/>
            </a:pPr>
            <a:r>
              <a:rPr lang="ru-RU" sz="1200" b="1" dirty="0" smtClean="0"/>
              <a:t>1. Положительное </a:t>
            </a:r>
            <a:r>
              <a:rPr lang="ru-RU" sz="1200" b="1" dirty="0"/>
              <a:t>микробиологическое (</a:t>
            </a:r>
            <a:r>
              <a:rPr lang="ru-RU" sz="1200" b="1" dirty="0" err="1"/>
              <a:t>культуральное</a:t>
            </a:r>
            <a:r>
              <a:rPr lang="ru-RU" sz="1200" b="1" dirty="0"/>
              <a:t>) исследование крови </a:t>
            </a:r>
            <a:r>
              <a:rPr lang="ru-RU" sz="1200" b="1" dirty="0" smtClean="0"/>
              <a:t>на стерильность </a:t>
            </a:r>
            <a:r>
              <a:rPr lang="ru-RU" sz="1200" b="1" dirty="0"/>
              <a:t>или иммунохимическое исследование сыворотки на выявление антител:</a:t>
            </a:r>
            <a:r>
              <a:rPr lang="ru-RU" sz="1200" b="1" dirty="0"/>
              <a:t/>
            </a:r>
            <a:br>
              <a:rPr lang="ru-RU" sz="1200" b="1" dirty="0"/>
            </a:br>
            <a:endParaRPr lang="ru-RU" sz="1200" b="1" dirty="0" smtClean="0"/>
          </a:p>
          <a:p>
            <a:pPr marL="0" indent="0">
              <a:buNone/>
            </a:pPr>
            <a:r>
              <a:rPr lang="ru-RU" sz="1200" dirty="0" smtClean="0"/>
              <a:t>а</a:t>
            </a:r>
            <a:r>
              <a:rPr lang="ru-RU" sz="1200" dirty="0"/>
              <a:t>) типичные микроорганизмы, входящие в число этиологических факторов ИЭ, из </a:t>
            </a:r>
            <a:r>
              <a:rPr lang="ru-RU" sz="1200" dirty="0" smtClean="0"/>
              <a:t>двух раздельных </a:t>
            </a:r>
            <a:r>
              <a:rPr lang="ru-RU" sz="1200" dirty="0"/>
              <a:t>проб:</a:t>
            </a:r>
            <a:r>
              <a:rPr lang="ru-RU" sz="1200" dirty="0"/>
              <a:t/>
            </a:r>
            <a:br>
              <a:rPr lang="ru-RU" sz="1200" dirty="0"/>
            </a:br>
            <a:r>
              <a:rPr lang="ru-RU" sz="1200" dirty="0"/>
              <a:t>•</a:t>
            </a:r>
            <a:r>
              <a:rPr lang="ru-RU" sz="1200" dirty="0" err="1"/>
              <a:t>Streptococci</a:t>
            </a:r>
            <a:r>
              <a:rPr lang="ru-RU" sz="1200" dirty="0"/>
              <a:t> </a:t>
            </a:r>
            <a:r>
              <a:rPr lang="ru-RU" sz="1200" dirty="0" err="1"/>
              <a:t>viridans</a:t>
            </a:r>
            <a:r>
              <a:rPr lang="ru-RU" sz="1200" dirty="0"/>
              <a:t>, S. </a:t>
            </a:r>
            <a:r>
              <a:rPr lang="ru-RU" sz="1200" dirty="0" err="1"/>
              <a:t>gallolyticus</a:t>
            </a:r>
            <a:r>
              <a:rPr lang="ru-RU" sz="1200" dirty="0"/>
              <a:t> (S. </a:t>
            </a:r>
            <a:r>
              <a:rPr lang="ru-RU" sz="1200" dirty="0" err="1"/>
              <a:t>bovis</a:t>
            </a:r>
            <a:r>
              <a:rPr lang="ru-RU" sz="1200" dirty="0"/>
              <a:t>), HACEK-группа, S. </a:t>
            </a:r>
            <a:r>
              <a:rPr lang="ru-RU" sz="1200" dirty="0" err="1"/>
              <a:t>aureus</a:t>
            </a:r>
            <a:r>
              <a:rPr lang="ru-RU" sz="1200" dirty="0"/>
              <a:t>; или</a:t>
            </a:r>
            <a:r>
              <a:rPr lang="ru-RU" sz="1200" dirty="0"/>
              <a:t/>
            </a:r>
            <a:br>
              <a:rPr lang="ru-RU" sz="1200" dirty="0"/>
            </a:br>
            <a:r>
              <a:rPr lang="ru-RU" sz="1200" dirty="0"/>
              <a:t>• внебольничные энтерококки, при отсутствии первичного источника; или</a:t>
            </a:r>
            <a:r>
              <a:rPr lang="ru-RU" sz="1200" dirty="0"/>
              <a:t/>
            </a:r>
            <a:br>
              <a:rPr lang="ru-RU" sz="1200" dirty="0"/>
            </a:br>
            <a:endParaRPr lang="ru-RU" sz="1200" dirty="0" smtClean="0"/>
          </a:p>
          <a:p>
            <a:pPr marL="0" indent="0">
              <a:buNone/>
            </a:pPr>
            <a:r>
              <a:rPr lang="ru-RU" sz="1200" dirty="0" smtClean="0"/>
              <a:t>б</a:t>
            </a:r>
            <a:r>
              <a:rPr lang="ru-RU" sz="1200" dirty="0"/>
              <a:t>) микроорганизмы, входящие в число этиологических возбудителей ИЭ, </a:t>
            </a:r>
            <a:r>
              <a:rPr lang="ru-RU" sz="1200" dirty="0" smtClean="0"/>
              <a:t>из продолжающих </a:t>
            </a:r>
            <a:r>
              <a:rPr lang="ru-RU" sz="1200" dirty="0"/>
              <a:t>быть положительными результатов </a:t>
            </a:r>
            <a:r>
              <a:rPr lang="ru-RU" sz="1200" dirty="0" smtClean="0"/>
              <a:t>микробиологического (</a:t>
            </a:r>
            <a:r>
              <a:rPr lang="ru-RU" sz="1200" dirty="0" err="1"/>
              <a:t>культурального</a:t>
            </a:r>
            <a:r>
              <a:rPr lang="ru-RU" sz="1200" dirty="0"/>
              <a:t>) исследования крови на стерильность:</a:t>
            </a:r>
            <a:r>
              <a:rPr lang="ru-RU" sz="1200" dirty="0"/>
              <a:t/>
            </a:r>
            <a:br>
              <a:rPr lang="ru-RU" sz="1200" dirty="0"/>
            </a:br>
            <a:r>
              <a:rPr lang="ru-RU" sz="1200" dirty="0"/>
              <a:t>•2 и более положительные пробы из образцов крови, забранных с интервалом </a:t>
            </a:r>
            <a:r>
              <a:rPr lang="ru-RU" sz="1200" dirty="0" smtClean="0"/>
              <a:t>более 12 </a:t>
            </a:r>
            <a:r>
              <a:rPr lang="ru-RU" sz="1200" dirty="0"/>
              <a:t>часов; </a:t>
            </a:r>
            <a:r>
              <a:rPr lang="ru-RU" sz="1200" b="1" dirty="0"/>
              <a:t>или</a:t>
            </a:r>
            <a:r>
              <a:rPr lang="ru-RU" sz="1200" dirty="0"/>
              <a:t/>
            </a:r>
            <a:br>
              <a:rPr lang="ru-RU" sz="1200" dirty="0"/>
            </a:br>
            <a:r>
              <a:rPr lang="ru-RU" sz="1200" dirty="0"/>
              <a:t>• 3 из трех или большинство из четырех и более раздельных проб крови (с первым </a:t>
            </a:r>
            <a:r>
              <a:rPr lang="ru-RU" sz="1200" dirty="0" smtClean="0"/>
              <a:t>и последним </a:t>
            </a:r>
            <a:r>
              <a:rPr lang="ru-RU" sz="1200" dirty="0"/>
              <a:t>образцами, взятых с интервалом не менее часа); </a:t>
            </a:r>
            <a:r>
              <a:rPr lang="ru-RU" sz="1200" b="1" dirty="0"/>
              <a:t>или</a:t>
            </a:r>
            <a:r>
              <a:rPr lang="ru-RU" sz="1200" dirty="0"/>
              <a:t/>
            </a:r>
            <a:br>
              <a:rPr lang="ru-RU" sz="1200" dirty="0"/>
            </a:br>
            <a:endParaRPr lang="ru-RU" sz="1200" dirty="0" smtClean="0"/>
          </a:p>
          <a:p>
            <a:pPr marL="0" indent="0">
              <a:buNone/>
            </a:pPr>
            <a:r>
              <a:rPr lang="ru-RU" sz="1200" dirty="0" smtClean="0"/>
              <a:t>в</a:t>
            </a:r>
            <a:r>
              <a:rPr lang="ru-RU" sz="1200" dirty="0"/>
              <a:t>) одно положительное микробиологическое (</a:t>
            </a:r>
            <a:r>
              <a:rPr lang="ru-RU" sz="1200" dirty="0" err="1"/>
              <a:t>культуральное</a:t>
            </a:r>
            <a:r>
              <a:rPr lang="ru-RU" sz="1200" dirty="0"/>
              <a:t>) исследование крови </a:t>
            </a:r>
            <a:r>
              <a:rPr lang="ru-RU" sz="1200" dirty="0" smtClean="0"/>
              <a:t>на </a:t>
            </a:r>
            <a:r>
              <a:rPr lang="ru-RU" sz="1200" dirty="0" err="1" smtClean="0"/>
              <a:t>Coxiella</a:t>
            </a:r>
            <a:r>
              <a:rPr lang="ru-RU" sz="1200" dirty="0" smtClean="0"/>
              <a:t> </a:t>
            </a:r>
            <a:r>
              <a:rPr lang="ru-RU" sz="1200" dirty="0" err="1"/>
              <a:t>burnetii</a:t>
            </a:r>
            <a:r>
              <a:rPr lang="ru-RU" sz="1200" dirty="0"/>
              <a:t> или титр антител фазы 1 </a:t>
            </a:r>
            <a:r>
              <a:rPr lang="ru-RU" sz="1200" dirty="0" err="1"/>
              <a:t>IgG</a:t>
            </a:r>
            <a:r>
              <a:rPr lang="ru-RU" sz="1200" dirty="0"/>
              <a:t> более </a:t>
            </a:r>
            <a:r>
              <a:rPr lang="ru-RU" sz="1200" dirty="0" smtClean="0"/>
              <a:t>1:800</a:t>
            </a:r>
          </a:p>
          <a:p>
            <a:pPr marL="0" indent="0">
              <a:buNone/>
            </a:pPr>
            <a:endParaRPr lang="ru-RU" sz="1200" dirty="0" smtClean="0"/>
          </a:p>
          <a:p>
            <a:pPr marL="0" indent="0">
              <a:buNone/>
            </a:pPr>
            <a:r>
              <a:rPr lang="ru-RU" sz="1200" b="1" dirty="0" smtClean="0"/>
              <a:t>2. Критерии визуализации:</a:t>
            </a:r>
            <a:br>
              <a:rPr lang="ru-RU" sz="1200" b="1" dirty="0" smtClean="0"/>
            </a:br>
            <a:endParaRPr lang="ru-RU" sz="1200" b="1" dirty="0" smtClean="0"/>
          </a:p>
          <a:p>
            <a:pPr marL="0" indent="0">
              <a:buNone/>
            </a:pPr>
            <a:r>
              <a:rPr lang="ru-RU" sz="1200" dirty="0" smtClean="0"/>
              <a:t>а</a:t>
            </a:r>
            <a:r>
              <a:rPr lang="ru-RU" sz="1200" dirty="0"/>
              <a:t>) по данным эхокардиографии:</a:t>
            </a:r>
            <a:br>
              <a:rPr lang="ru-RU" sz="1200" dirty="0"/>
            </a:br>
            <a:r>
              <a:rPr lang="ru-RU" sz="1200" dirty="0"/>
              <a:t>• вегетация;</a:t>
            </a:r>
            <a:br>
              <a:rPr lang="ru-RU" sz="1200" dirty="0"/>
            </a:br>
            <a:r>
              <a:rPr lang="ru-RU" sz="1200" dirty="0"/>
              <a:t>• абсцесс, </a:t>
            </a:r>
            <a:r>
              <a:rPr lang="ru-RU" sz="1200" dirty="0" err="1"/>
              <a:t>псевдоаневризма</a:t>
            </a:r>
            <a:r>
              <a:rPr lang="ru-RU" sz="1200" dirty="0"/>
              <a:t>, внутрисердечная фистула;</a:t>
            </a:r>
            <a:br>
              <a:rPr lang="ru-RU" sz="1200" dirty="0"/>
            </a:br>
            <a:r>
              <a:rPr lang="ru-RU" sz="1200" dirty="0"/>
              <a:t>• перфорация клапана;</a:t>
            </a:r>
            <a:br>
              <a:rPr lang="ru-RU" sz="1200" dirty="0"/>
            </a:br>
            <a:r>
              <a:rPr lang="ru-RU" sz="1200" dirty="0"/>
              <a:t>• новая частичная несостоятельность </a:t>
            </a:r>
            <a:r>
              <a:rPr lang="ru-RU" sz="1200" dirty="0" smtClean="0"/>
              <a:t>протеза </a:t>
            </a:r>
            <a:r>
              <a:rPr lang="ru-RU" sz="1200" dirty="0"/>
              <a:t>клапана;</a:t>
            </a:r>
            <a:br>
              <a:rPr lang="ru-RU" sz="1200" dirty="0"/>
            </a:br>
            <a:endParaRPr lang="ru-RU" sz="1200" dirty="0" smtClean="0"/>
          </a:p>
          <a:p>
            <a:pPr marL="0" indent="0">
              <a:buNone/>
            </a:pPr>
            <a:r>
              <a:rPr lang="ru-RU" sz="1200" dirty="0" smtClean="0"/>
              <a:t>б</a:t>
            </a:r>
            <a:r>
              <a:rPr lang="ru-RU" sz="1200" dirty="0"/>
              <a:t>) аномальная активность вокруг места имплантации </a:t>
            </a:r>
            <a:r>
              <a:rPr lang="ru-RU" sz="1200" dirty="0" smtClean="0"/>
              <a:t>протеза </a:t>
            </a:r>
            <a:r>
              <a:rPr lang="ru-RU" sz="1200" dirty="0"/>
              <a:t>клапана, обнаруженная 18F-ФДГ ПЭТ/КТ (только если </a:t>
            </a:r>
            <a:r>
              <a:rPr lang="ru-RU" sz="1200" dirty="0" smtClean="0"/>
              <a:t>протез </a:t>
            </a:r>
            <a:r>
              <a:rPr lang="ru-RU" sz="1200" dirty="0"/>
              <a:t>был установлен более 3 месяцев назад) или ОФЭКТ/КТ с меченными лейкоцитами;</a:t>
            </a:r>
            <a:br>
              <a:rPr lang="ru-RU" sz="1200" dirty="0"/>
            </a:br>
            <a:endParaRPr lang="ru-RU" sz="1200" dirty="0"/>
          </a:p>
          <a:p>
            <a:pPr marL="0" indent="0">
              <a:buNone/>
            </a:pPr>
            <a:r>
              <a:rPr lang="ru-RU" sz="1200" dirty="0"/>
              <a:t>в) </a:t>
            </a:r>
            <a:r>
              <a:rPr lang="ru-RU" sz="1200" dirty="0" err="1"/>
              <a:t>паравальвулярные</a:t>
            </a:r>
            <a:r>
              <a:rPr lang="ru-RU" sz="1200" dirty="0"/>
              <a:t> осложнения по данным компьютерной томографии</a:t>
            </a:r>
          </a:p>
          <a:p>
            <a:pPr marL="0" indent="0">
              <a:buNone/>
            </a:pPr>
            <a:endParaRPr lang="ru-RU" sz="1200" dirty="0" smtClean="0"/>
          </a:p>
          <a:p>
            <a:pPr marL="0" indent="0">
              <a:buNone/>
            </a:pPr>
            <a:endParaRPr lang="ru-RU" sz="1200" dirty="0"/>
          </a:p>
        </p:txBody>
      </p:sp>
    </p:spTree>
    <p:extLst>
      <p:ext uri="{BB962C8B-B14F-4D97-AF65-F5344CB8AC3E}">
        <p14:creationId xmlns:p14="http://schemas.microsoft.com/office/powerpoint/2010/main" val="2143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DE6BE1EB-BEA8-4F56-A642-EA7DA0B5064C}" type="slidenum">
              <a:rPr lang="ru-RU" altLang="ru-RU"/>
              <a:pPr>
                <a:defRPr/>
              </a:pPr>
              <a:t>4</a:t>
            </a:fld>
            <a:endParaRPr lang="ru-RU" altLang="ru-RU"/>
          </a:p>
        </p:txBody>
      </p:sp>
      <p:sp>
        <p:nvSpPr>
          <p:cNvPr id="15362" name="Rectangle 2"/>
          <p:cNvSpPr>
            <a:spLocks noGrp="1" noChangeArrowheads="1"/>
          </p:cNvSpPr>
          <p:nvPr>
            <p:ph type="title"/>
          </p:nvPr>
        </p:nvSpPr>
        <p:spPr>
          <a:xfrm>
            <a:off x="684213" y="188913"/>
            <a:ext cx="7772400" cy="1143000"/>
          </a:xfrm>
        </p:spPr>
        <p:txBody>
          <a:bodyPr/>
          <a:lstStyle/>
          <a:p>
            <a:pPr eaLnBrk="1" hangingPunct="1">
              <a:defRPr/>
            </a:pPr>
            <a:r>
              <a:rPr lang="ru-RU" altLang="ru-RU" smtClean="0">
                <a:cs typeface="Times New Roman" pitchFamily="18" charset="0"/>
              </a:rPr>
              <a:t>Инфекционный эндокардит</a:t>
            </a:r>
          </a:p>
        </p:txBody>
      </p:sp>
      <p:sp>
        <p:nvSpPr>
          <p:cNvPr id="15363" name="Rectangle 3"/>
          <p:cNvSpPr>
            <a:spLocks noGrp="1" noChangeArrowheads="1"/>
          </p:cNvSpPr>
          <p:nvPr>
            <p:ph type="body" idx="1"/>
          </p:nvPr>
        </p:nvSpPr>
        <p:spPr>
          <a:xfrm>
            <a:off x="395288" y="1557338"/>
            <a:ext cx="8280400" cy="5040312"/>
          </a:xfrm>
        </p:spPr>
        <p:txBody>
          <a:bodyPr/>
          <a:lstStyle/>
          <a:p>
            <a:pPr eaLnBrk="1" hangingPunct="1">
              <a:buFont typeface="Wingdings" pitchFamily="2" charset="2"/>
              <a:buNone/>
              <a:defRPr/>
            </a:pPr>
            <a:r>
              <a:rPr lang="ru-RU" altLang="ru-RU" dirty="0" smtClean="0">
                <a:cs typeface="Times New Roman" pitchFamily="18" charset="0"/>
              </a:rPr>
              <a:t>ИЭ - воспаление </a:t>
            </a:r>
            <a:r>
              <a:rPr lang="ru-RU" altLang="ru-RU" dirty="0" err="1" smtClean="0">
                <a:cs typeface="Times New Roman" pitchFamily="18" charset="0"/>
              </a:rPr>
              <a:t>эндокардиальной</a:t>
            </a:r>
            <a:r>
              <a:rPr lang="ru-RU" altLang="ru-RU" dirty="0" smtClean="0">
                <a:cs typeface="Times New Roman" pitchFamily="18" charset="0"/>
              </a:rPr>
              <a:t> поверхности сердца, ведущее к нарушению функции и деструкции клапанного аппарата.</a:t>
            </a:r>
          </a:p>
          <a:p>
            <a:pPr eaLnBrk="1" hangingPunct="1">
              <a:buFont typeface="Wingdings" pitchFamily="2" charset="2"/>
              <a:buNone/>
              <a:defRPr/>
            </a:pPr>
            <a:r>
              <a:rPr lang="ru-RU" altLang="ru-RU" dirty="0" smtClean="0">
                <a:cs typeface="Times New Roman" pitchFamily="18" charset="0"/>
              </a:rPr>
              <a:t> </a:t>
            </a:r>
          </a:p>
        </p:txBody>
      </p:sp>
    </p:spTree>
    <p:extLst>
      <p:ext uri="{BB962C8B-B14F-4D97-AF65-F5344CB8AC3E}">
        <p14:creationId xmlns:p14="http://schemas.microsoft.com/office/powerpoint/2010/main" val="424388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32640"/>
            <a:ext cx="8311952" cy="4993523"/>
          </a:xfrm>
        </p:spPr>
        <p:txBody>
          <a:bodyPr>
            <a:normAutofit fontScale="47500" lnSpcReduction="20000"/>
          </a:bodyPr>
          <a:lstStyle/>
          <a:p>
            <a:pPr marL="0" indent="0" algn="ctr">
              <a:buNone/>
            </a:pPr>
            <a:r>
              <a:rPr lang="ru-RU" b="1" dirty="0"/>
              <a:t>Малые </a:t>
            </a:r>
            <a:r>
              <a:rPr lang="ru-RU" b="1" dirty="0" smtClean="0"/>
              <a:t>критерии</a:t>
            </a:r>
          </a:p>
          <a:p>
            <a:pPr marL="0" indent="0">
              <a:buNone/>
            </a:pPr>
            <a:r>
              <a:rPr lang="ru-RU" dirty="0"/>
              <a:t/>
            </a:r>
            <a:br>
              <a:rPr lang="ru-RU" dirty="0"/>
            </a:br>
            <a:r>
              <a:rPr lang="ru-RU" dirty="0"/>
              <a:t>1. Предрасположенность: предшествующие особенности сердца или </a:t>
            </a:r>
            <a:r>
              <a:rPr lang="ru-RU" dirty="0" smtClean="0"/>
              <a:t>использование в/в препаратов/наркотиков.</a:t>
            </a:r>
          </a:p>
          <a:p>
            <a:pPr marL="0" indent="0">
              <a:buNone/>
            </a:pPr>
            <a:r>
              <a:rPr lang="ru-RU" dirty="0"/>
              <a:t/>
            </a:r>
            <a:br>
              <a:rPr lang="ru-RU" dirty="0"/>
            </a:br>
            <a:r>
              <a:rPr lang="ru-RU" dirty="0"/>
              <a:t>2. Лихорадка </a:t>
            </a:r>
            <a:r>
              <a:rPr lang="ru-RU" dirty="0" smtClean="0"/>
              <a:t>&gt;</a:t>
            </a:r>
            <a:r>
              <a:rPr lang="ru-RU" dirty="0"/>
              <a:t>38° </a:t>
            </a:r>
            <a:r>
              <a:rPr lang="ru-RU" dirty="0" smtClean="0"/>
              <a:t>С</a:t>
            </a:r>
          </a:p>
          <a:p>
            <a:pPr marL="0" indent="0">
              <a:buNone/>
            </a:pPr>
            <a:r>
              <a:rPr lang="ru-RU" dirty="0"/>
              <a:t/>
            </a:r>
            <a:br>
              <a:rPr lang="ru-RU" dirty="0"/>
            </a:br>
            <a:r>
              <a:rPr lang="ru-RU" dirty="0"/>
              <a:t>3. Сосудистые феномены (включая те, которые выявляются только визуализацией):</a:t>
            </a:r>
            <a:r>
              <a:rPr lang="ru-RU" dirty="0"/>
              <a:t/>
            </a:r>
            <a:br>
              <a:rPr lang="ru-RU" dirty="0"/>
            </a:br>
            <a:r>
              <a:rPr lang="ru-RU" dirty="0"/>
              <a:t>артериальные эмболии, септические отсевы в легкие с развитием пневмонии,</a:t>
            </a:r>
            <a:r>
              <a:rPr lang="ru-RU" dirty="0"/>
              <a:t/>
            </a:r>
            <a:br>
              <a:rPr lang="ru-RU" dirty="0"/>
            </a:br>
            <a:r>
              <a:rPr lang="ru-RU" dirty="0"/>
              <a:t>инфекционные (</a:t>
            </a:r>
            <a:r>
              <a:rPr lang="ru-RU" dirty="0" err="1"/>
              <a:t>микотические</a:t>
            </a:r>
            <a:r>
              <a:rPr lang="ru-RU" dirty="0"/>
              <a:t>) аневризмы, внутричерепные кровоизлияния, </a:t>
            </a:r>
            <a:r>
              <a:rPr lang="ru-RU" dirty="0" smtClean="0"/>
              <a:t>пятна Лукина </a:t>
            </a:r>
            <a:r>
              <a:rPr lang="ru-RU" dirty="0"/>
              <a:t>и пятна </a:t>
            </a:r>
            <a:r>
              <a:rPr lang="ru-RU" dirty="0" err="1"/>
              <a:t>Джейнуэя</a:t>
            </a:r>
            <a:r>
              <a:rPr lang="ru-RU" dirty="0" smtClean="0"/>
              <a:t>.</a:t>
            </a:r>
          </a:p>
          <a:p>
            <a:pPr marL="0" indent="0">
              <a:buNone/>
            </a:pPr>
            <a:r>
              <a:rPr lang="ru-RU" dirty="0"/>
              <a:t/>
            </a:r>
            <a:br>
              <a:rPr lang="ru-RU" dirty="0"/>
            </a:br>
            <a:r>
              <a:rPr lang="ru-RU" dirty="0"/>
              <a:t>4. Иммунологические феномены: </a:t>
            </a:r>
            <a:r>
              <a:rPr lang="ru-RU" dirty="0" err="1"/>
              <a:t>гломерулонефрит</a:t>
            </a:r>
            <a:r>
              <a:rPr lang="ru-RU" dirty="0"/>
              <a:t>, узелки </a:t>
            </a:r>
            <a:r>
              <a:rPr lang="ru-RU" dirty="0" err="1"/>
              <a:t>Ослера</a:t>
            </a:r>
            <a:r>
              <a:rPr lang="ru-RU" dirty="0"/>
              <a:t>, пятна </a:t>
            </a:r>
            <a:r>
              <a:rPr lang="ru-RU" dirty="0" smtClean="0"/>
              <a:t>Рота, ревматоидный фактор.</a:t>
            </a:r>
          </a:p>
          <a:p>
            <a:pPr marL="0" indent="0">
              <a:buNone/>
            </a:pPr>
            <a:r>
              <a:rPr lang="ru-RU" dirty="0"/>
              <a:t/>
            </a:r>
            <a:br>
              <a:rPr lang="ru-RU" dirty="0"/>
            </a:br>
            <a:r>
              <a:rPr lang="ru-RU" dirty="0"/>
              <a:t>5. Микробиологические данные: выявленный возбудитель не удовлетворяет большим</a:t>
            </a:r>
            <a:r>
              <a:rPr lang="ru-RU" dirty="0"/>
              <a:t/>
            </a:r>
            <a:br>
              <a:rPr lang="ru-RU" dirty="0"/>
            </a:br>
            <a:r>
              <a:rPr lang="ru-RU" dirty="0"/>
              <a:t>критериям, либо исследованные образцы крови на антитела подтверждают активную</a:t>
            </a:r>
            <a:r>
              <a:rPr lang="ru-RU" dirty="0"/>
              <a:t/>
            </a:r>
            <a:br>
              <a:rPr lang="ru-RU" dirty="0"/>
            </a:br>
            <a:r>
              <a:rPr lang="ru-RU" dirty="0"/>
              <a:t>инфекцию для микроорганизмов, которые входят в число возможных возбудителей ИЭ</a:t>
            </a:r>
            <a:endParaRPr lang="ru-RU" dirty="0"/>
          </a:p>
        </p:txBody>
      </p:sp>
      <p:sp>
        <p:nvSpPr>
          <p:cNvPr id="5" name="Заголовок 1"/>
          <p:cNvSpPr txBox="1">
            <a:spLocks/>
          </p:cNvSpPr>
          <p:nvPr/>
        </p:nvSpPr>
        <p:spPr>
          <a:xfrm>
            <a:off x="539552" y="-1036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800" b="1" smtClean="0"/>
              <a:t>Критерии установления диагноза</a:t>
            </a:r>
            <a:br>
              <a:rPr lang="ru-RU" sz="1800" b="1" smtClean="0"/>
            </a:br>
            <a:r>
              <a:rPr lang="ru-RU" sz="1800" b="1" smtClean="0"/>
              <a:t>Модифицированные критерии Дюка 2015 ЕОК</a:t>
            </a:r>
            <a:br>
              <a:rPr lang="ru-RU" sz="1800" b="1" smtClean="0"/>
            </a:br>
            <a:endParaRPr lang="ru-RU" sz="1800" b="1" dirty="0"/>
          </a:p>
        </p:txBody>
      </p:sp>
    </p:spTree>
    <p:extLst>
      <p:ext uri="{BB962C8B-B14F-4D97-AF65-F5344CB8AC3E}">
        <p14:creationId xmlns:p14="http://schemas.microsoft.com/office/powerpoint/2010/main" val="18218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6388" y="116632"/>
            <a:ext cx="7931224" cy="346050"/>
          </a:xfrm>
        </p:spPr>
        <p:txBody>
          <a:bodyPr>
            <a:normAutofit fontScale="90000"/>
          </a:bodyPr>
          <a:lstStyle/>
          <a:p>
            <a:r>
              <a:rPr lang="ru-RU" sz="2000" b="1" dirty="0" smtClean="0"/>
              <a:t>Диагноз ИЭ </a:t>
            </a:r>
            <a:r>
              <a:rPr lang="ru-RU" sz="2000" b="1" dirty="0"/>
              <a:t>в соответствии с</a:t>
            </a:r>
            <a:r>
              <a:rPr lang="ru-RU" sz="2000" b="1" dirty="0"/>
              <a:t/>
            </a:r>
            <a:br>
              <a:rPr lang="ru-RU" sz="2000" b="1" dirty="0"/>
            </a:br>
            <a:r>
              <a:rPr lang="ru-RU" sz="2000" b="1" dirty="0"/>
              <a:t>модифицированными критериями </a:t>
            </a:r>
            <a:r>
              <a:rPr lang="ru-RU" sz="2000" b="1" dirty="0" err="1"/>
              <a:t>Дюка</a:t>
            </a:r>
            <a:r>
              <a:rPr lang="ru-RU" sz="2000" b="1" dirty="0"/>
              <a:t> 2015 ЕОК</a:t>
            </a:r>
            <a:endParaRPr lang="ru-RU" sz="2000" b="1" dirty="0"/>
          </a:p>
        </p:txBody>
      </p:sp>
      <p:graphicFrame>
        <p:nvGraphicFramePr>
          <p:cNvPr id="4" name="Таблица 3"/>
          <p:cNvGraphicFramePr>
            <a:graphicFrameLocks noGrp="1"/>
          </p:cNvGraphicFramePr>
          <p:nvPr>
            <p:extLst>
              <p:ext uri="{D42A27DB-BD31-4B8C-83A1-F6EECF244321}">
                <p14:modId xmlns:p14="http://schemas.microsoft.com/office/powerpoint/2010/main" val="4254879784"/>
              </p:ext>
            </p:extLst>
          </p:nvPr>
        </p:nvGraphicFramePr>
        <p:xfrm>
          <a:off x="606388" y="1052736"/>
          <a:ext cx="7566012" cy="5400040"/>
        </p:xfrm>
        <a:graphic>
          <a:graphicData uri="http://schemas.openxmlformats.org/drawingml/2006/table">
            <a:tbl>
              <a:tblPr firstRow="1" bandRow="1">
                <a:tableStyleId>{5C22544A-7EE6-4342-B048-85BDC9FD1C3A}</a:tableStyleId>
              </a:tblPr>
              <a:tblGrid>
                <a:gridCol w="7566012">
                  <a:extLst>
                    <a:ext uri="{9D8B030D-6E8A-4147-A177-3AD203B41FA5}">
                      <a16:colId xmlns:a16="http://schemas.microsoft.com/office/drawing/2014/main" val="1092512397"/>
                    </a:ext>
                  </a:extLst>
                </a:gridCol>
              </a:tblGrid>
              <a:tr h="370840">
                <a:tc>
                  <a:txBody>
                    <a:bodyPr/>
                    <a:lstStyle/>
                    <a:p>
                      <a:r>
                        <a:rPr lang="ru-RU" sz="1200" dirty="0" smtClean="0">
                          <a:solidFill>
                            <a:schemeClr val="tx1"/>
                          </a:solidFill>
                        </a:rPr>
                        <a:t>Достоверный (определенный) инфекционный эндокардит</a:t>
                      </a:r>
                      <a:br>
                        <a:rPr lang="ru-RU" sz="1200" dirty="0" smtClean="0">
                          <a:solidFill>
                            <a:schemeClr val="tx1"/>
                          </a:solidFill>
                        </a:rPr>
                      </a:br>
                      <a:endParaRPr lang="ru-RU" sz="120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13963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Патологоанатомические критерии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smtClean="0">
                          <a:solidFill>
                            <a:schemeClr val="tx1"/>
                          </a:solidFill>
                        </a:rPr>
                        <a:t>Микроорганизмы, выявленные при микробиологическом (</a:t>
                      </a:r>
                      <a:r>
                        <a:rPr lang="ru-RU" sz="1200" dirty="0" err="1" smtClean="0">
                          <a:solidFill>
                            <a:schemeClr val="tx1"/>
                          </a:solidFill>
                        </a:rPr>
                        <a:t>культуральном</a:t>
                      </a:r>
                      <a:r>
                        <a:rPr lang="ru-RU" sz="1200" dirty="0" smtClean="0">
                          <a:solidFill>
                            <a:schemeClr val="tx1"/>
                          </a:solidFill>
                        </a:rPr>
                        <a:t>) исследовании тканей иссеченных клапанов или патологоанатомическом исследовании </a:t>
                      </a:r>
                      <a:r>
                        <a:rPr lang="ru-RU" sz="1200" dirty="0" err="1" smtClean="0">
                          <a:solidFill>
                            <a:schemeClr val="tx1"/>
                          </a:solidFill>
                        </a:rPr>
                        <a:t>биопсийного</a:t>
                      </a:r>
                      <a:r>
                        <a:rPr lang="ru-RU" sz="1200" dirty="0" smtClean="0">
                          <a:solidFill>
                            <a:schemeClr val="tx1"/>
                          </a:solidFill>
                        </a:rPr>
                        <a:t> (операционного) материала вегетаций, фрагментов вегетаций в периферических органах или образца внутрисердечного абсцесса или </a:t>
                      </a:r>
                    </a:p>
                    <a:p>
                      <a:r>
                        <a:rPr lang="ru-RU" sz="1200" dirty="0" smtClean="0">
                          <a:solidFill>
                            <a:schemeClr val="tx1"/>
                          </a:solidFill>
                        </a:rPr>
                        <a:t>• </a:t>
                      </a:r>
                      <a:r>
                        <a:rPr lang="ru-RU" sz="1200" dirty="0" err="1" smtClean="0">
                          <a:solidFill>
                            <a:schemeClr val="tx1"/>
                          </a:solidFill>
                        </a:rPr>
                        <a:t>Патоломорфологические</a:t>
                      </a:r>
                      <a:r>
                        <a:rPr lang="ru-RU" sz="1200" dirty="0" smtClean="0">
                          <a:solidFill>
                            <a:schemeClr val="tx1"/>
                          </a:solidFill>
                        </a:rPr>
                        <a:t> изменения; вегетации или внутрисердечный абсцесс, </a:t>
                      </a:r>
                      <a:r>
                        <a:rPr lang="ru-RU" sz="1200" dirty="0" err="1" smtClean="0">
                          <a:solidFill>
                            <a:schemeClr val="tx1"/>
                          </a:solidFill>
                        </a:rPr>
                        <a:t>гистологически</a:t>
                      </a:r>
                      <a:r>
                        <a:rPr lang="ru-RU" sz="1200" dirty="0" smtClean="0">
                          <a:solidFill>
                            <a:schemeClr val="tx1"/>
                          </a:solidFill>
                        </a:rPr>
                        <a:t> подтвержденный активный воспалительный процесс</a:t>
                      </a:r>
                    </a:p>
                    <a:p>
                      <a:r>
                        <a:rPr lang="ru-RU" sz="1200" dirty="0" smtClean="0">
                          <a:solidFill>
                            <a:schemeClr val="tx1"/>
                          </a:solidFill>
                        </a:rPr>
                        <a:t/>
                      </a:r>
                      <a:br>
                        <a:rPr lang="ru-RU" sz="1200" dirty="0" smtClean="0">
                          <a:solidFill>
                            <a:schemeClr val="tx1"/>
                          </a:solidFill>
                        </a:rPr>
                      </a:br>
                      <a:r>
                        <a:rPr lang="ru-RU" sz="1200" dirty="0" smtClean="0">
                          <a:solidFill>
                            <a:schemeClr val="tx1"/>
                          </a:solidFill>
                        </a:rPr>
                        <a:t>Клинические критерии</a:t>
                      </a:r>
                    </a:p>
                    <a:p>
                      <a:r>
                        <a:rPr lang="ru-RU" sz="1200" dirty="0" smtClean="0">
                          <a:solidFill>
                            <a:schemeClr val="tx1"/>
                          </a:solidFill>
                        </a:rPr>
                        <a:t>• 2 больших или</a:t>
                      </a:r>
                      <a:br>
                        <a:rPr lang="ru-RU" sz="1200" dirty="0" smtClean="0">
                          <a:solidFill>
                            <a:schemeClr val="tx1"/>
                          </a:solidFill>
                        </a:rPr>
                      </a:br>
                      <a:r>
                        <a:rPr lang="ru-RU" sz="1200" dirty="0" smtClean="0">
                          <a:solidFill>
                            <a:schemeClr val="tx1"/>
                          </a:solidFill>
                        </a:rPr>
                        <a:t>• 1 большой и 3 малых критерия или</a:t>
                      </a:r>
                      <a:br>
                        <a:rPr lang="ru-RU" sz="1200" dirty="0" smtClean="0">
                          <a:solidFill>
                            <a:schemeClr val="tx1"/>
                          </a:solidFill>
                        </a:rPr>
                      </a:br>
                      <a:r>
                        <a:rPr lang="ru-RU" sz="1200" dirty="0" smtClean="0">
                          <a:solidFill>
                            <a:schemeClr val="tx1"/>
                          </a:solidFill>
                        </a:rPr>
                        <a:t>• 5 малых критериев</a:t>
                      </a:r>
                      <a:endParaRPr lang="ru-RU"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792988"/>
                  </a:ext>
                </a:extLst>
              </a:tr>
              <a:tr h="370840">
                <a:tc>
                  <a:txBody>
                    <a:bodyPr/>
                    <a:lstStyle/>
                    <a:p>
                      <a:r>
                        <a:rPr lang="ru-RU" sz="1200" b="1" dirty="0" smtClean="0">
                          <a:solidFill>
                            <a:schemeClr val="tx1"/>
                          </a:solidFill>
                        </a:rPr>
                        <a:t>Возможный инфекционный эндокардит</a:t>
                      </a:r>
                      <a:endParaRPr lang="ru-RU"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4248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 1 большой критерий и 1 малый или</a:t>
                      </a:r>
                      <a:br>
                        <a:rPr lang="ru-RU" sz="1200" dirty="0" smtClean="0">
                          <a:solidFill>
                            <a:schemeClr val="tx1"/>
                          </a:solidFill>
                        </a:rPr>
                      </a:br>
                      <a:r>
                        <a:rPr lang="ru-RU" sz="1200" dirty="0" smtClean="0">
                          <a:solidFill>
                            <a:schemeClr val="tx1"/>
                          </a:solidFill>
                        </a:rPr>
                        <a:t>• 3 малых критерия</a:t>
                      </a:r>
                    </a:p>
                    <a:p>
                      <a:endParaRPr lang="ru-RU"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8864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tx1"/>
                          </a:solidFill>
                        </a:rPr>
                        <a:t>Инфекционный эндокардит отвергнут</a:t>
                      </a:r>
                      <a:br>
                        <a:rPr lang="ru-RU" sz="1200" b="1" dirty="0" smtClean="0">
                          <a:solidFill>
                            <a:schemeClr val="tx1"/>
                          </a:solidFill>
                        </a:rPr>
                      </a:br>
                      <a:endParaRPr lang="ru-RU" sz="12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576035"/>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smtClean="0">
                          <a:solidFill>
                            <a:schemeClr val="tx1"/>
                          </a:solidFill>
                        </a:rPr>
                        <a:t>Четкий альтернативный диагноз или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smtClean="0">
                          <a:solidFill>
                            <a:schemeClr val="tx1"/>
                          </a:solidFill>
                        </a:rPr>
                        <a:t>Разрешение симптомов, подозрительных на ИЭ на фоне антибактериальной терапии в течение 4 дней или меньше или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smtClean="0">
                          <a:solidFill>
                            <a:schemeClr val="tx1"/>
                          </a:solidFill>
                        </a:rPr>
                        <a:t>Отсутствие патологоанатомических доказательств наличия ИЭ из материала полученного </a:t>
                      </a:r>
                      <a:r>
                        <a:rPr lang="ru-RU" sz="1200" dirty="0" err="1" smtClean="0">
                          <a:solidFill>
                            <a:schemeClr val="tx1"/>
                          </a:solidFill>
                        </a:rPr>
                        <a:t>интраоперационно</a:t>
                      </a:r>
                      <a:r>
                        <a:rPr lang="ru-RU" sz="1200" dirty="0" smtClean="0">
                          <a:solidFill>
                            <a:schemeClr val="tx1"/>
                          </a:solidFill>
                        </a:rPr>
                        <a:t> или при аутопсии, при антибиотикотерапии 4 дня или меньше или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dirty="0" smtClean="0">
                          <a:solidFill>
                            <a:schemeClr val="tx1"/>
                          </a:solidFill>
                        </a:rPr>
                        <a:t>Не удовлетворяет критериям возможного ИЭ, как указано выше</a:t>
                      </a:r>
                    </a:p>
                    <a:p>
                      <a:endParaRPr lang="ru-RU" sz="1200" dirty="0">
                        <a:solidFill>
                          <a:schemeClr val="tx1"/>
                        </a:solidFill>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76723653"/>
                  </a:ext>
                </a:extLst>
              </a:tr>
            </a:tbl>
          </a:graphicData>
        </a:graphic>
      </p:graphicFrame>
    </p:spTree>
    <p:extLst>
      <p:ext uri="{BB962C8B-B14F-4D97-AF65-F5344CB8AC3E}">
        <p14:creationId xmlns:p14="http://schemas.microsoft.com/office/powerpoint/2010/main" val="43556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rgbClr val="FFFF00"/>
          </a:solidFill>
        </p:spPr>
        <p:txBody>
          <a:bodyPr>
            <a:normAutofit fontScale="70000" lnSpcReduction="20000"/>
          </a:bodyPr>
          <a:lstStyle/>
          <a:p>
            <a:r>
              <a:rPr lang="ru-RU" dirty="0"/>
              <a:t>Всем пациентам с ИЭ в качестве основных критериев диагностики рекомендовано</a:t>
            </a:r>
            <a:r>
              <a:rPr lang="ru-RU" dirty="0"/>
              <a:t/>
            </a:r>
            <a:br>
              <a:rPr lang="ru-RU" dirty="0"/>
            </a:br>
            <a:r>
              <a:rPr lang="ru-RU" dirty="0"/>
              <a:t>устанавливать микробиологический диагноз и визуализировать поражение</a:t>
            </a:r>
            <a:r>
              <a:rPr lang="ru-RU" dirty="0"/>
              <a:t/>
            </a:r>
            <a:br>
              <a:rPr lang="ru-RU" dirty="0"/>
            </a:br>
            <a:r>
              <a:rPr lang="ru-RU" dirty="0"/>
              <a:t>внутрисердечных структур [43, 73, 124, 127, 177].</a:t>
            </a:r>
            <a:r>
              <a:rPr lang="ru-RU" dirty="0"/>
              <a:t/>
            </a:r>
            <a:br>
              <a:rPr lang="ru-RU" dirty="0"/>
            </a:br>
            <a:r>
              <a:rPr lang="ru-RU" dirty="0"/>
              <a:t>ЕОК нет (УУР С, УДД 3</a:t>
            </a:r>
            <a:r>
              <a:rPr lang="ru-RU" dirty="0" smtClean="0"/>
              <a:t>)</a:t>
            </a:r>
          </a:p>
          <a:p>
            <a:r>
              <a:rPr lang="ru-RU" dirty="0"/>
              <a:t>Всем пациентам с ИЭ в качестве дополнительных критериев диагностики</a:t>
            </a:r>
            <a:r>
              <a:rPr lang="ru-RU" dirty="0"/>
              <a:t/>
            </a:r>
            <a:br>
              <a:rPr lang="ru-RU" dirty="0"/>
            </a:br>
            <a:r>
              <a:rPr lang="ru-RU" dirty="0"/>
              <a:t>рекомендовано учитывать наличие предрасполагающего состояния,</a:t>
            </a:r>
            <a:r>
              <a:rPr lang="ru-RU" dirty="0"/>
              <a:t/>
            </a:r>
            <a:br>
              <a:rPr lang="ru-RU" dirty="0"/>
            </a:br>
            <a:r>
              <a:rPr lang="ru-RU" dirty="0"/>
              <a:t>продолжительность лихорадки, наличие эмболических событий, иммунологических</a:t>
            </a:r>
            <a:r>
              <a:rPr lang="ru-RU" dirty="0"/>
              <a:t/>
            </a:r>
            <a:br>
              <a:rPr lang="ru-RU" dirty="0"/>
            </a:br>
            <a:r>
              <a:rPr lang="ru-RU" dirty="0"/>
              <a:t>признаков, а также выявление нетипичных микроорганизмов или микроорганизмов,</a:t>
            </a:r>
            <a:r>
              <a:rPr lang="ru-RU" dirty="0"/>
              <a:t/>
            </a:r>
            <a:br>
              <a:rPr lang="ru-RU" dirty="0"/>
            </a:br>
            <a:r>
              <a:rPr lang="ru-RU" dirty="0"/>
              <a:t>выделенных нестандартным методом ЕОК нет (УУР А, УДД 2)</a:t>
            </a:r>
            <a:endParaRPr lang="ru-RU" dirty="0"/>
          </a:p>
        </p:txBody>
      </p:sp>
    </p:spTree>
    <p:extLst>
      <p:ext uri="{BB962C8B-B14F-4D97-AF65-F5344CB8AC3E}">
        <p14:creationId xmlns:p14="http://schemas.microsoft.com/office/powerpoint/2010/main" val="437263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Алгоритм диагностики </a:t>
            </a:r>
            <a:r>
              <a:rPr lang="ru-RU" sz="2800" b="1" dirty="0" smtClean="0"/>
              <a:t>ИЭ</a:t>
            </a:r>
            <a:endParaRPr lang="ru-RU" sz="2800" b="1" dirty="0"/>
          </a:p>
        </p:txBody>
      </p:sp>
      <p:pic>
        <p:nvPicPr>
          <p:cNvPr id="4" name="Рисунок 3"/>
          <p:cNvPicPr>
            <a:picLocks noChangeAspect="1"/>
          </p:cNvPicPr>
          <p:nvPr/>
        </p:nvPicPr>
        <p:blipFill>
          <a:blip r:embed="rId2"/>
          <a:stretch>
            <a:fillRect/>
          </a:stretch>
        </p:blipFill>
        <p:spPr>
          <a:xfrm>
            <a:off x="2339752" y="1124744"/>
            <a:ext cx="4944789" cy="5122564"/>
          </a:xfrm>
          <a:prstGeom prst="rect">
            <a:avLst/>
          </a:prstGeom>
        </p:spPr>
      </p:pic>
      <p:sp>
        <p:nvSpPr>
          <p:cNvPr id="5" name="Прямоугольник 4"/>
          <p:cNvSpPr/>
          <p:nvPr/>
        </p:nvSpPr>
        <p:spPr>
          <a:xfrm>
            <a:off x="243025" y="3956933"/>
            <a:ext cx="1944216" cy="338554"/>
          </a:xfrm>
          <a:prstGeom prst="rect">
            <a:avLst/>
          </a:prstGeom>
        </p:spPr>
        <p:txBody>
          <a:bodyPr wrap="square">
            <a:spAutoFit/>
          </a:bodyPr>
          <a:lstStyle/>
          <a:p>
            <a:r>
              <a:rPr lang="ru-RU" sz="800" dirty="0">
                <a:latin typeface="Arial" panose="020B0604020202020204" pitchFamily="34" charset="0"/>
              </a:rPr>
              <a:t>а — может включать МРТ головного мозга, КТ всего тела и/или ПЭТ/КТ</a:t>
            </a:r>
            <a:endParaRPr lang="ru-RU" sz="800" dirty="0"/>
          </a:p>
        </p:txBody>
      </p:sp>
      <p:sp>
        <p:nvSpPr>
          <p:cNvPr id="6" name="Прямоугольник 5"/>
          <p:cNvSpPr/>
          <p:nvPr/>
        </p:nvSpPr>
        <p:spPr>
          <a:xfrm>
            <a:off x="323528" y="6504512"/>
            <a:ext cx="5698976" cy="276999"/>
          </a:xfrm>
          <a:prstGeom prst="rect">
            <a:avLst/>
          </a:prstGeom>
        </p:spPr>
        <p:txBody>
          <a:bodyPr wrap="square">
            <a:spAutoFit/>
          </a:bodyPr>
          <a:lstStyle/>
          <a:p>
            <a:r>
              <a:rPr lang="ru-RU" sz="1200" dirty="0" smtClean="0">
                <a:latin typeface="Arial" panose="020B0604020202020204" pitchFamily="34" charset="0"/>
              </a:rPr>
              <a:t>1</a:t>
            </a:r>
            <a:r>
              <a:rPr lang="en-US" sz="1200" dirty="0" smtClean="0">
                <a:latin typeface="Arial" panose="020B0604020202020204" pitchFamily="34" charset="0"/>
              </a:rPr>
              <a:t>8F-</a:t>
            </a:r>
            <a:r>
              <a:rPr lang="ru-RU" sz="1200" dirty="0" smtClean="0">
                <a:latin typeface="Arial" panose="020B0604020202020204" pitchFamily="34" charset="0"/>
              </a:rPr>
              <a:t>ФДГ </a:t>
            </a:r>
            <a:r>
              <a:rPr lang="ru-RU" sz="1200" dirty="0">
                <a:latin typeface="Arial" panose="020B0604020202020204" pitchFamily="34" charset="0"/>
              </a:rPr>
              <a:t>— </a:t>
            </a:r>
            <a:r>
              <a:rPr lang="ru-RU" sz="1200" dirty="0" err="1">
                <a:latin typeface="Arial" panose="020B0604020202020204" pitchFamily="34" charset="0"/>
              </a:rPr>
              <a:t>фтордезоксиглюкоза</a:t>
            </a:r>
            <a:endParaRPr lang="ru-RU" sz="1200" dirty="0"/>
          </a:p>
        </p:txBody>
      </p:sp>
      <p:cxnSp>
        <p:nvCxnSpPr>
          <p:cNvPr id="8" name="Прямая со стрелкой 7"/>
          <p:cNvCxnSpPr/>
          <p:nvPr/>
        </p:nvCxnSpPr>
        <p:spPr>
          <a:xfrm>
            <a:off x="1826965" y="4318357"/>
            <a:ext cx="792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894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490066"/>
          </a:xfrm>
        </p:spPr>
        <p:txBody>
          <a:bodyPr>
            <a:noAutofit/>
          </a:bodyPr>
          <a:lstStyle/>
          <a:p>
            <a:r>
              <a:rPr lang="ru-RU" sz="2000" b="1" dirty="0"/>
              <a:t>Алгоритм лабораторной диагностики при </a:t>
            </a:r>
            <a:r>
              <a:rPr lang="ru-RU" sz="2000" b="1" dirty="0" err="1"/>
              <a:t>культуропозитивном</a:t>
            </a:r>
            <a:r>
              <a:rPr lang="ru-RU" sz="2000" b="1" dirty="0"/>
              <a:t> и</a:t>
            </a:r>
            <a:r>
              <a:rPr lang="ru-RU" sz="2000" b="1" dirty="0"/>
              <a:t/>
            </a:r>
            <a:br>
              <a:rPr lang="ru-RU" sz="2000" b="1" dirty="0"/>
            </a:br>
            <a:r>
              <a:rPr lang="ru-RU" sz="2000" b="1" dirty="0" err="1"/>
              <a:t>культуронегативном</a:t>
            </a:r>
            <a:r>
              <a:rPr lang="ru-RU" sz="2000" b="1" dirty="0"/>
              <a:t> ИЭ</a:t>
            </a:r>
            <a:endParaRPr lang="ru-RU" sz="2000" b="1" dirty="0"/>
          </a:p>
        </p:txBody>
      </p:sp>
      <p:pic>
        <p:nvPicPr>
          <p:cNvPr id="4" name="Рисунок 3"/>
          <p:cNvPicPr>
            <a:picLocks noChangeAspect="1"/>
          </p:cNvPicPr>
          <p:nvPr/>
        </p:nvPicPr>
        <p:blipFill>
          <a:blip r:embed="rId2"/>
          <a:stretch>
            <a:fillRect/>
          </a:stretch>
        </p:blipFill>
        <p:spPr>
          <a:xfrm>
            <a:off x="899592" y="908720"/>
            <a:ext cx="8114647" cy="5616624"/>
          </a:xfrm>
          <a:prstGeom prst="rect">
            <a:avLst/>
          </a:prstGeom>
        </p:spPr>
      </p:pic>
    </p:spTree>
    <p:extLst>
      <p:ext uri="{BB962C8B-B14F-4D97-AF65-F5344CB8AC3E}">
        <p14:creationId xmlns:p14="http://schemas.microsoft.com/office/powerpoint/2010/main" val="2608054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Раннее обсуждение пациентов ИЭ с врачами — сердечно-сосудистыми хирургами считается обязательным во всех случаях осложненного течения ИЭ (сердечная недостаточность, абсцессы сердца или эмболические осложнения), так как около половины пациентов с ИЭ подвергаются хирургическому вмешательству в период госпитализации. </a:t>
            </a:r>
            <a:endParaRPr lang="ru-RU" dirty="0" smtClean="0"/>
          </a:p>
          <a:p>
            <a:endParaRPr lang="ru-RU" dirty="0"/>
          </a:p>
          <a:p>
            <a:r>
              <a:rPr lang="ru-RU" dirty="0" smtClean="0"/>
              <a:t>Командный </a:t>
            </a:r>
            <a:r>
              <a:rPr lang="ru-RU" dirty="0"/>
              <a:t>подход для ведения больных с ИЭ внедрен в европейских странах и рекомендован с доказательностью IB Рекомендациями Американской ассоциации сердца/Американского кардиологического колледжа по ведению пациентов с заболеваниями клапанов сердца, с доказательностью </a:t>
            </a:r>
            <a:r>
              <a:rPr lang="ru-RU" dirty="0" err="1"/>
              <a:t>IIa</a:t>
            </a:r>
            <a:r>
              <a:rPr lang="ru-RU" dirty="0"/>
              <a:t> Европейским обществом кардиологов по ведению больных с ИЭ [224].</a:t>
            </a:r>
          </a:p>
        </p:txBody>
      </p:sp>
    </p:spTree>
    <p:extLst>
      <p:ext uri="{BB962C8B-B14F-4D97-AF65-F5344CB8AC3E}">
        <p14:creationId xmlns:p14="http://schemas.microsoft.com/office/powerpoint/2010/main" val="2041155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dirty="0"/>
              <a:t>«Команда эндокардита» включает в себя врача-кардиолога, врача —</a:t>
            </a:r>
            <a:r>
              <a:rPr lang="ru-RU" dirty="0"/>
              <a:t/>
            </a:r>
            <a:br>
              <a:rPr lang="ru-RU" dirty="0"/>
            </a:br>
            <a:r>
              <a:rPr lang="ru-RU" dirty="0"/>
              <a:t>сердечно-сосудистого хирурга, врача-инфекциониста, врача клинической лабораторной</a:t>
            </a:r>
            <a:r>
              <a:rPr lang="ru-RU" dirty="0"/>
              <a:t/>
            </a:r>
            <a:br>
              <a:rPr lang="ru-RU" dirty="0"/>
            </a:br>
            <a:r>
              <a:rPr lang="ru-RU" dirty="0"/>
              <a:t>диагностики, врача-бактериолога, врача-невролога, врача-нейрохирурга, врача-</a:t>
            </a:r>
            <a:r>
              <a:rPr lang="ru-RU" dirty="0"/>
              <a:t/>
            </a:r>
            <a:br>
              <a:rPr lang="ru-RU" dirty="0"/>
            </a:br>
            <a:r>
              <a:rPr lang="ru-RU" dirty="0"/>
              <a:t>клинического фармаколога, врача функциональной диагностики (</a:t>
            </a:r>
            <a:r>
              <a:rPr lang="ru-RU" dirty="0" err="1"/>
              <a:t>ЭхоКГ</a:t>
            </a:r>
            <a:r>
              <a:rPr lang="ru-RU" dirty="0"/>
              <a:t>, магнитно-</a:t>
            </a:r>
            <a:r>
              <a:rPr lang="ru-RU" dirty="0"/>
              <a:t/>
            </a:r>
            <a:br>
              <a:rPr lang="ru-RU" dirty="0"/>
            </a:br>
            <a:r>
              <a:rPr lang="ru-RU" dirty="0"/>
              <a:t>резонансная томография (МРТ), </a:t>
            </a:r>
            <a:r>
              <a:rPr lang="ru-RU" dirty="0" err="1"/>
              <a:t>мультиспиральная</a:t>
            </a:r>
            <a:r>
              <a:rPr lang="ru-RU" dirty="0"/>
              <a:t> компьютерная томография (МСКТ)</a:t>
            </a:r>
            <a:r>
              <a:rPr lang="ru-RU" dirty="0"/>
              <a:t/>
            </a:r>
            <a:br>
              <a:rPr lang="ru-RU" dirty="0"/>
            </a:br>
            <a:r>
              <a:rPr lang="ru-RU" dirty="0"/>
              <a:t>и радиоизотопные методы исследования)</a:t>
            </a:r>
            <a:endParaRPr lang="ru-RU" dirty="0"/>
          </a:p>
        </p:txBody>
      </p:sp>
    </p:spTree>
    <p:extLst>
      <p:ext uri="{BB962C8B-B14F-4D97-AF65-F5344CB8AC3E}">
        <p14:creationId xmlns:p14="http://schemas.microsoft.com/office/powerpoint/2010/main" val="3037352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FC0FCD21-0DD7-457E-97F2-5B0B981CC897}" type="slidenum">
              <a:rPr lang="ru-RU" altLang="ru-RU"/>
              <a:pPr>
                <a:defRPr/>
              </a:pPr>
              <a:t>47</a:t>
            </a:fld>
            <a:endParaRPr lang="ru-RU" altLang="ru-RU"/>
          </a:p>
        </p:txBody>
      </p:sp>
      <p:sp>
        <p:nvSpPr>
          <p:cNvPr id="128002" name="Rectangle 2"/>
          <p:cNvSpPr>
            <a:spLocks noGrp="1" noChangeArrowheads="1"/>
          </p:cNvSpPr>
          <p:nvPr>
            <p:ph type="title"/>
          </p:nvPr>
        </p:nvSpPr>
        <p:spPr/>
        <p:txBody>
          <a:bodyPr>
            <a:normAutofit fontScale="90000"/>
          </a:bodyPr>
          <a:lstStyle/>
          <a:p>
            <a:pPr eaLnBrk="1" hangingPunct="1">
              <a:defRPr/>
            </a:pPr>
            <a:r>
              <a:rPr lang="ru-RU" altLang="ru-RU" sz="4000" smtClean="0"/>
              <a:t>Периферические симптомы</a:t>
            </a:r>
            <a:br>
              <a:rPr lang="ru-RU" altLang="ru-RU" sz="4000" smtClean="0"/>
            </a:br>
            <a:endParaRPr lang="ru-RU" altLang="ru-RU" sz="4000" smtClean="0"/>
          </a:p>
        </p:txBody>
      </p:sp>
      <p:sp>
        <p:nvSpPr>
          <p:cNvPr id="128003" name="Rectangle 3"/>
          <p:cNvSpPr>
            <a:spLocks noGrp="1" noChangeArrowheads="1"/>
          </p:cNvSpPr>
          <p:nvPr>
            <p:ph type="body" idx="1"/>
          </p:nvPr>
        </p:nvSpPr>
        <p:spPr/>
        <p:txBody>
          <a:bodyPr/>
          <a:lstStyle/>
          <a:p>
            <a:pPr eaLnBrk="1" hangingPunct="1">
              <a:defRPr/>
            </a:pPr>
            <a:r>
              <a:rPr lang="ru-RU" altLang="ru-RU" smtClean="0"/>
              <a:t>Обусловлены васкулитом или эмболией</a:t>
            </a:r>
          </a:p>
        </p:txBody>
      </p:sp>
    </p:spTree>
    <p:extLst>
      <p:ext uri="{BB962C8B-B14F-4D97-AF65-F5344CB8AC3E}">
        <p14:creationId xmlns:p14="http://schemas.microsoft.com/office/powerpoint/2010/main" val="550271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pPr>
              <a:defRPr/>
            </a:pPr>
            <a:fld id="{7E9ABEF7-7036-4E44-9495-32054A4F6B49}" type="slidenum">
              <a:rPr lang="ru-RU" altLang="ru-RU"/>
              <a:pPr>
                <a:defRPr/>
              </a:pPr>
              <a:t>48</a:t>
            </a:fld>
            <a:endParaRPr lang="ru-RU" altLang="ru-RU"/>
          </a:p>
        </p:txBody>
      </p:sp>
      <p:pic>
        <p:nvPicPr>
          <p:cNvPr id="11266" name="Picture 2" descr="~AUT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9413"/>
            <a:ext cx="9144000" cy="589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4"/>
          <p:cNvSpPr txBox="1">
            <a:spLocks noChangeArrowheads="1"/>
          </p:cNvSpPr>
          <p:nvPr/>
        </p:nvSpPr>
        <p:spPr bwMode="auto">
          <a:xfrm>
            <a:off x="2484438" y="6278563"/>
            <a:ext cx="6264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ru-RU" altLang="ru-RU" sz="3200">
                <a:latin typeface="Times New Roman" pitchFamily="18" charset="0"/>
              </a:rPr>
              <a:t>Барабанные палочки </a:t>
            </a:r>
            <a:r>
              <a:rPr lang="ru-RU" altLang="ru-RU">
                <a:effectLst>
                  <a:outerShdw blurRad="38100" dist="38100" dir="2700000" algn="tl">
                    <a:srgbClr val="000000"/>
                  </a:outerShdw>
                </a:effectLst>
              </a:rPr>
              <a:t> (через 2-3 месяца)</a:t>
            </a:r>
          </a:p>
          <a:p>
            <a:pPr>
              <a:spcBef>
                <a:spcPct val="50000"/>
              </a:spcBef>
              <a:defRPr/>
            </a:pPr>
            <a:endParaRPr lang="ru-RU" altLang="ru-RU" sz="3200">
              <a:latin typeface="Times New Roman" pitchFamily="18" charset="0"/>
            </a:endParaRPr>
          </a:p>
        </p:txBody>
      </p:sp>
    </p:spTree>
    <p:extLst>
      <p:ext uri="{BB962C8B-B14F-4D97-AF65-F5344CB8AC3E}">
        <p14:creationId xmlns:p14="http://schemas.microsoft.com/office/powerpoint/2010/main" val="1372445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0-#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0-#ppt_w/2"/>
                                          </p:val>
                                        </p:tav>
                                        <p:tav tm="100000">
                                          <p:val>
                                            <p:strVal val="#ppt_x"/>
                                          </p:val>
                                        </p:tav>
                                      </p:tavLst>
                                    </p:anim>
                                    <p:anim calcmode="lin" valueType="num">
                                      <p:cBhvr additive="base">
                                        <p:cTn id="14"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FAC6F2F8-FB8A-4BC3-9D37-175EA93E6C8C}" type="slidenum">
              <a:rPr lang="ru-RU" altLang="ru-RU"/>
              <a:pPr>
                <a:defRPr/>
              </a:pPr>
              <a:t>49</a:t>
            </a:fld>
            <a:endParaRPr lang="ru-RU" altLang="ru-RU"/>
          </a:p>
        </p:txBody>
      </p:sp>
      <p:sp>
        <p:nvSpPr>
          <p:cNvPr id="126978" name="Rectangle 2"/>
          <p:cNvSpPr>
            <a:spLocks noGrp="1" noChangeArrowheads="1"/>
          </p:cNvSpPr>
          <p:nvPr>
            <p:ph type="title"/>
          </p:nvPr>
        </p:nvSpPr>
        <p:spPr/>
        <p:txBody>
          <a:bodyPr/>
          <a:lstStyle/>
          <a:p>
            <a:pPr eaLnBrk="1" hangingPunct="1">
              <a:defRPr/>
            </a:pPr>
            <a:r>
              <a:rPr lang="ru-RU" altLang="ru-RU" dirty="0" smtClean="0"/>
              <a:t>Периферические симптомы</a:t>
            </a:r>
          </a:p>
        </p:txBody>
      </p:sp>
      <p:sp>
        <p:nvSpPr>
          <p:cNvPr id="126979" name="Rectangle 3"/>
          <p:cNvSpPr>
            <a:spLocks noGrp="1" noChangeArrowheads="1"/>
          </p:cNvSpPr>
          <p:nvPr>
            <p:ph type="body" idx="1"/>
          </p:nvPr>
        </p:nvSpPr>
        <p:spPr/>
        <p:txBody>
          <a:bodyPr/>
          <a:lstStyle/>
          <a:p>
            <a:pPr eaLnBrk="1" hangingPunct="1">
              <a:defRPr/>
            </a:pPr>
            <a:r>
              <a:rPr lang="ru-RU" altLang="ru-RU" dirty="0" smtClean="0"/>
              <a:t>Узелки </a:t>
            </a:r>
            <a:r>
              <a:rPr lang="ru-RU" altLang="ru-RU" dirty="0" err="1" smtClean="0"/>
              <a:t>Ослера</a:t>
            </a:r>
            <a:r>
              <a:rPr lang="ru-RU" altLang="ru-RU" dirty="0" smtClean="0"/>
              <a:t> – </a:t>
            </a:r>
            <a:r>
              <a:rPr lang="ru-RU" altLang="ru-RU" dirty="0" err="1" smtClean="0"/>
              <a:t>тромбоваскулит</a:t>
            </a:r>
            <a:r>
              <a:rPr lang="ru-RU" altLang="ru-RU" dirty="0" smtClean="0"/>
              <a:t> или эмболия мелких сосудов. </a:t>
            </a:r>
          </a:p>
          <a:p>
            <a:pPr lvl="1">
              <a:defRPr/>
            </a:pPr>
            <a:r>
              <a:rPr lang="ru-RU" altLang="ru-RU" dirty="0" smtClean="0"/>
              <a:t>В коже и подкожной клетчатке на ладонях, пальцах, подошвах в виде красноватых, болезненных горошин</a:t>
            </a:r>
          </a:p>
        </p:txBody>
      </p:sp>
    </p:spTree>
    <p:extLst>
      <p:ext uri="{BB962C8B-B14F-4D97-AF65-F5344CB8AC3E}">
        <p14:creationId xmlns:p14="http://schemas.microsoft.com/office/powerpoint/2010/main" val="1413333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Номер слайда 5"/>
          <p:cNvSpPr>
            <a:spLocks noGrp="1"/>
          </p:cNvSpPr>
          <p:nvPr>
            <p:ph type="sldNum" sz="quarter" idx="12"/>
          </p:nvPr>
        </p:nvSpPr>
        <p:spPr/>
        <p:txBody>
          <a:bodyPr/>
          <a:lstStyle/>
          <a:p>
            <a:pPr>
              <a:defRPr/>
            </a:pPr>
            <a:fld id="{2E2DD939-6CB5-4362-83B2-6DBD04025BE7}" type="slidenum">
              <a:rPr lang="ru-RU" altLang="ru-RU"/>
              <a:pPr>
                <a:defRPr/>
              </a:pPr>
              <a:t>5</a:t>
            </a:fld>
            <a:endParaRPr lang="ru-RU" altLang="ru-RU"/>
          </a:p>
        </p:txBody>
      </p:sp>
      <p:sp>
        <p:nvSpPr>
          <p:cNvPr id="2" name="Прямоугольник 1"/>
          <p:cNvSpPr/>
          <p:nvPr/>
        </p:nvSpPr>
        <p:spPr>
          <a:xfrm>
            <a:off x="1187624" y="548680"/>
            <a:ext cx="7012625" cy="523220"/>
          </a:xfrm>
          <a:prstGeom prst="rect">
            <a:avLst/>
          </a:prstGeom>
        </p:spPr>
        <p:txBody>
          <a:bodyPr wrap="none">
            <a:spAutoFit/>
          </a:bodyPr>
          <a:lstStyle/>
          <a:p>
            <a:pPr lvl="0" algn="ctr" fontAlgn="base">
              <a:spcBef>
                <a:spcPct val="20000"/>
              </a:spcBef>
              <a:spcAft>
                <a:spcPct val="0"/>
              </a:spcAft>
              <a:buClr>
                <a:schemeClr val="hlink"/>
              </a:buClr>
              <a:buSzPct val="90000"/>
            </a:pPr>
            <a:r>
              <a:rPr lang="ru-RU" altLang="ru-RU" sz="2800" b="1" dirty="0">
                <a:latin typeface="Arial" charset="0"/>
              </a:rPr>
              <a:t>Активный </a:t>
            </a:r>
            <a:r>
              <a:rPr lang="ru-RU" altLang="ru-RU" sz="2800" b="1" dirty="0" smtClean="0">
                <a:latin typeface="Arial" charset="0"/>
              </a:rPr>
              <a:t>инфекционный эндокардит</a:t>
            </a:r>
            <a:endParaRPr lang="ru-RU" altLang="ru-RU" sz="2800" dirty="0">
              <a:latin typeface="Arial" charset="0"/>
            </a:endParaRPr>
          </a:p>
        </p:txBody>
      </p:sp>
      <p:sp>
        <p:nvSpPr>
          <p:cNvPr id="4" name="Прямоугольник 3"/>
          <p:cNvSpPr/>
          <p:nvPr/>
        </p:nvSpPr>
        <p:spPr>
          <a:xfrm>
            <a:off x="395536" y="1772816"/>
            <a:ext cx="8352928" cy="2862322"/>
          </a:xfrm>
          <a:prstGeom prst="rect">
            <a:avLst/>
          </a:prstGeom>
        </p:spPr>
        <p:txBody>
          <a:bodyPr wrap="square">
            <a:spAutoFit/>
          </a:bodyPr>
          <a:lstStyle/>
          <a:p>
            <a:pPr marL="285750" indent="-285750">
              <a:buFont typeface="Wingdings" panose="05000000000000000000" pitchFamily="2" charset="2"/>
              <a:buChar char="ü"/>
            </a:pPr>
            <a:r>
              <a:rPr lang="ru-RU" dirty="0" smtClean="0">
                <a:latin typeface="Arial" panose="020B0604020202020204" pitchFamily="34" charset="0"/>
              </a:rPr>
              <a:t>ИЭ с </a:t>
            </a:r>
            <a:r>
              <a:rPr lang="ru-RU" dirty="0" err="1" smtClean="0">
                <a:latin typeface="Arial" panose="020B0604020202020204" pitchFamily="34" charset="0"/>
              </a:rPr>
              <a:t>персистирующей</a:t>
            </a:r>
            <a:r>
              <a:rPr lang="ru-RU" dirty="0" smtClean="0">
                <a:latin typeface="Arial" panose="020B0604020202020204" pitchFamily="34" charset="0"/>
              </a:rPr>
              <a:t> </a:t>
            </a:r>
            <a:r>
              <a:rPr lang="ru-RU" dirty="0">
                <a:latin typeface="Arial" panose="020B0604020202020204" pitchFamily="34" charset="0"/>
              </a:rPr>
              <a:t>лихорадкой, положительным микробиологическим (</a:t>
            </a:r>
            <a:r>
              <a:rPr lang="ru-RU" dirty="0" err="1">
                <a:latin typeface="Arial" panose="020B0604020202020204" pitchFamily="34" charset="0"/>
              </a:rPr>
              <a:t>культуральным</a:t>
            </a:r>
            <a:r>
              <a:rPr lang="ru-RU" dirty="0" smtClean="0">
                <a:latin typeface="Arial" panose="020B0604020202020204" pitchFamily="34" charset="0"/>
              </a:rPr>
              <a:t>) исследованием </a:t>
            </a:r>
            <a:r>
              <a:rPr lang="ru-RU" dirty="0">
                <a:latin typeface="Arial" panose="020B0604020202020204" pitchFamily="34" charset="0"/>
              </a:rPr>
              <a:t>крови на </a:t>
            </a:r>
            <a:r>
              <a:rPr lang="ru-RU" dirty="0" smtClean="0">
                <a:latin typeface="Arial" panose="020B0604020202020204" pitchFamily="34" charset="0"/>
              </a:rPr>
              <a:t>стерильность</a:t>
            </a:r>
          </a:p>
          <a:p>
            <a:pPr marL="285750" indent="-285750">
              <a:buFont typeface="Wingdings" panose="05000000000000000000" pitchFamily="2" charset="2"/>
              <a:buChar char="ü"/>
            </a:pPr>
            <a:endParaRPr lang="ru-RU" dirty="0">
              <a:latin typeface="Arial" panose="020B0604020202020204" pitchFamily="34" charset="0"/>
            </a:endParaRPr>
          </a:p>
          <a:p>
            <a:pPr marL="285750" indent="-285750">
              <a:buFont typeface="Wingdings" panose="05000000000000000000" pitchFamily="2" charset="2"/>
              <a:buChar char="ü"/>
            </a:pPr>
            <a:r>
              <a:rPr lang="ru-RU" dirty="0" smtClean="0">
                <a:latin typeface="Arial" panose="020B0604020202020204" pitchFamily="34" charset="0"/>
              </a:rPr>
              <a:t>ИЭ </a:t>
            </a:r>
            <a:r>
              <a:rPr lang="ru-RU" dirty="0" err="1">
                <a:latin typeface="Arial" panose="020B0604020202020204" pitchFamily="34" charset="0"/>
              </a:rPr>
              <a:t>гистологически</a:t>
            </a:r>
            <a:r>
              <a:rPr lang="ru-RU" dirty="0">
                <a:latin typeface="Arial" panose="020B0604020202020204" pitchFamily="34" charset="0"/>
              </a:rPr>
              <a:t> подтвержденным </a:t>
            </a:r>
            <a:r>
              <a:rPr lang="ru-RU" dirty="0" smtClean="0">
                <a:latin typeface="Arial" panose="020B0604020202020204" pitchFamily="34" charset="0"/>
              </a:rPr>
              <a:t>активным воспалительным </a:t>
            </a:r>
            <a:r>
              <a:rPr lang="ru-RU" dirty="0">
                <a:latin typeface="Arial" panose="020B0604020202020204" pitchFamily="34" charset="0"/>
              </a:rPr>
              <a:t>процессом в клапане, полученном </a:t>
            </a:r>
            <a:r>
              <a:rPr lang="ru-RU" dirty="0" err="1" smtClean="0">
                <a:latin typeface="Arial" panose="020B0604020202020204" pitchFamily="34" charset="0"/>
              </a:rPr>
              <a:t>интраоперационно</a:t>
            </a:r>
            <a:endParaRPr lang="ru-RU" dirty="0" smtClean="0">
              <a:latin typeface="Arial" panose="020B0604020202020204" pitchFamily="34" charset="0"/>
            </a:endParaRPr>
          </a:p>
          <a:p>
            <a:pPr marL="285750" indent="-285750">
              <a:buFont typeface="Wingdings" panose="05000000000000000000" pitchFamily="2" charset="2"/>
              <a:buChar char="ü"/>
            </a:pPr>
            <a:endParaRPr lang="ru-RU" dirty="0">
              <a:latin typeface="Arial" panose="020B0604020202020204" pitchFamily="34" charset="0"/>
            </a:endParaRPr>
          </a:p>
          <a:p>
            <a:pPr marL="285750" indent="-285750">
              <a:buFont typeface="Wingdings" panose="05000000000000000000" pitchFamily="2" charset="2"/>
              <a:buChar char="ü"/>
            </a:pPr>
            <a:r>
              <a:rPr lang="ru-RU" dirty="0" smtClean="0">
                <a:latin typeface="Arial" panose="020B0604020202020204" pitchFamily="34" charset="0"/>
              </a:rPr>
              <a:t>ИЭ </a:t>
            </a:r>
            <a:r>
              <a:rPr lang="ru-RU" dirty="0">
                <a:latin typeface="Arial" panose="020B0604020202020204" pitchFamily="34" charset="0"/>
              </a:rPr>
              <a:t>у пациента, получающего антибактериальную терапию (АБТ) по поводу </a:t>
            </a:r>
            <a:r>
              <a:rPr lang="ru-RU" dirty="0" smtClean="0">
                <a:latin typeface="Arial" panose="020B0604020202020204" pitchFamily="34" charset="0"/>
              </a:rPr>
              <a:t>ИЭ</a:t>
            </a:r>
          </a:p>
          <a:p>
            <a:pPr marL="285750" indent="-285750">
              <a:buFont typeface="Wingdings" panose="05000000000000000000" pitchFamily="2" charset="2"/>
              <a:buChar char="ü"/>
            </a:pPr>
            <a:endParaRPr lang="ru-RU" dirty="0">
              <a:latin typeface="Arial" panose="020B0604020202020204" pitchFamily="34" charset="0"/>
            </a:endParaRPr>
          </a:p>
          <a:p>
            <a:pPr marL="285750" indent="-285750">
              <a:buFont typeface="Wingdings" panose="05000000000000000000" pitchFamily="2" charset="2"/>
              <a:buChar char="ü"/>
            </a:pPr>
            <a:r>
              <a:rPr lang="ru-RU" dirty="0" smtClean="0">
                <a:latin typeface="Arial" panose="020B0604020202020204" pitchFamily="34" charset="0"/>
              </a:rPr>
              <a:t>При </a:t>
            </a:r>
            <a:r>
              <a:rPr lang="ru-RU" dirty="0">
                <a:latin typeface="Arial" panose="020B0604020202020204" pitchFamily="34" charset="0"/>
              </a:rPr>
              <a:t>наличии любых патоморфологических доказательств активного </a:t>
            </a:r>
            <a:r>
              <a:rPr lang="ru-RU" dirty="0" smtClean="0">
                <a:latin typeface="Arial" panose="020B0604020202020204" pitchFamily="34" charset="0"/>
              </a:rPr>
              <a:t>ИЭ</a:t>
            </a:r>
            <a:endParaRPr lang="ru-RU" dirty="0"/>
          </a:p>
        </p:txBody>
      </p:sp>
    </p:spTree>
    <p:extLst>
      <p:ext uri="{BB962C8B-B14F-4D97-AF65-F5344CB8AC3E}">
        <p14:creationId xmlns:p14="http://schemas.microsoft.com/office/powerpoint/2010/main" val="2917827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ok-t.ru/helpiksorg/baza3/28477439620.files/image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2538"/>
            <a:ext cx="6851675" cy="400513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stretch>
            <a:fillRect/>
          </a:stretch>
        </p:blipFill>
        <p:spPr>
          <a:xfrm>
            <a:off x="5004048" y="2919134"/>
            <a:ext cx="4139952" cy="3792196"/>
          </a:xfrm>
          <a:prstGeom prst="rect">
            <a:avLst/>
          </a:prstGeom>
        </p:spPr>
      </p:pic>
      <p:sp>
        <p:nvSpPr>
          <p:cNvPr id="5" name="Rectangle 2"/>
          <p:cNvSpPr txBox="1">
            <a:spLocks noChangeArrowheads="1"/>
          </p:cNvSpPr>
          <p:nvPr/>
        </p:nvSpPr>
        <p:spPr>
          <a:xfrm>
            <a:off x="-2124744" y="4788073"/>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altLang="ru-RU" dirty="0" smtClean="0"/>
              <a:t>Узелки </a:t>
            </a:r>
            <a:r>
              <a:rPr lang="ru-RU" altLang="ru-RU" dirty="0" err="1" smtClean="0"/>
              <a:t>Ослера</a:t>
            </a:r>
            <a:endParaRPr lang="ru-RU" altLang="ru-RU" dirty="0" smtClean="0"/>
          </a:p>
        </p:txBody>
      </p:sp>
    </p:spTree>
    <p:extLst>
      <p:ext uri="{BB962C8B-B14F-4D97-AF65-F5344CB8AC3E}">
        <p14:creationId xmlns:p14="http://schemas.microsoft.com/office/powerpoint/2010/main" val="415881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657225"/>
            <a:ext cx="6667500" cy="5543550"/>
          </a:xfrm>
          <a:prstGeom prst="rect">
            <a:avLst/>
          </a:prstGeom>
        </p:spPr>
      </p:pic>
      <p:sp>
        <p:nvSpPr>
          <p:cNvPr id="3" name="Rectangle 2"/>
          <p:cNvSpPr txBox="1">
            <a:spLocks noChangeArrowheads="1"/>
          </p:cNvSpPr>
          <p:nvPr/>
        </p:nvSpPr>
        <p:spPr>
          <a:xfrm>
            <a:off x="0" y="6021288"/>
            <a:ext cx="4427984" cy="107099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altLang="ru-RU" dirty="0" smtClean="0"/>
              <a:t>Пятна Рота</a:t>
            </a:r>
          </a:p>
        </p:txBody>
      </p:sp>
    </p:spTree>
    <p:extLst>
      <p:ext uri="{BB962C8B-B14F-4D97-AF65-F5344CB8AC3E}">
        <p14:creationId xmlns:p14="http://schemas.microsoft.com/office/powerpoint/2010/main" val="8907420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pPr>
              <a:defRPr/>
            </a:pPr>
            <a:fld id="{82D3A70F-3914-4392-9B17-CA997ABBED51}" type="slidenum">
              <a:rPr lang="ru-RU" altLang="ru-RU"/>
              <a:pPr>
                <a:defRPr/>
              </a:pPr>
              <a:t>52</a:t>
            </a:fld>
            <a:endParaRPr lang="ru-RU" altLang="ru-RU"/>
          </a:p>
        </p:txBody>
      </p:sp>
      <p:pic>
        <p:nvPicPr>
          <p:cNvPr id="26627" name="Picture 2" descr="~AUT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280" y="-99392"/>
            <a:ext cx="6461720" cy="503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Text Box 4"/>
          <p:cNvSpPr txBox="1">
            <a:spLocks noChangeArrowheads="1"/>
          </p:cNvSpPr>
          <p:nvPr/>
        </p:nvSpPr>
        <p:spPr bwMode="auto">
          <a:xfrm>
            <a:off x="3124200" y="6400800"/>
            <a:ext cx="3733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ru-RU" altLang="ru-RU" sz="2400">
                <a:latin typeface="Times New Roman" pitchFamily="18" charset="0"/>
              </a:rPr>
              <a:t>Пятна Джэйнуэя </a:t>
            </a:r>
          </a:p>
        </p:txBody>
      </p:sp>
      <p:pic>
        <p:nvPicPr>
          <p:cNvPr id="1026" name="Picture 2" descr="https://fb.ru/misc/i/gallery/6866/13248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62193" cy="493216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www.medicinalive.com/wp-content/uploads/2011/08/endocardite-infettiv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72739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pPr>
              <a:defRPr/>
            </a:pPr>
            <a:fld id="{94774880-55AD-4414-97F8-CC5114A7BA30}" type="slidenum">
              <a:rPr lang="ru-RU" altLang="ru-RU"/>
              <a:pPr>
                <a:defRPr/>
              </a:pPr>
              <a:t>53</a:t>
            </a:fld>
            <a:endParaRPr lang="ru-RU" altLang="ru-RU"/>
          </a:p>
        </p:txBody>
      </p:sp>
      <p:pic>
        <p:nvPicPr>
          <p:cNvPr id="12290" name="Picture 2" descr="~AUT0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7500"/>
            <a:ext cx="6400800"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Text Box 4"/>
          <p:cNvSpPr txBox="1">
            <a:spLocks noChangeArrowheads="1"/>
          </p:cNvSpPr>
          <p:nvPr/>
        </p:nvSpPr>
        <p:spPr bwMode="auto">
          <a:xfrm>
            <a:off x="3200400" y="6172200"/>
            <a:ext cx="274320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spcBef>
                <a:spcPct val="50000"/>
              </a:spcBef>
            </a:pPr>
            <a:r>
              <a:rPr lang="ru-RU" altLang="ru-RU" sz="3200">
                <a:latin typeface="Times New Roman" pitchFamily="18" charset="0"/>
              </a:rPr>
              <a:t>Петехии</a:t>
            </a:r>
            <a:r>
              <a:rPr lang="ru-RU" altLang="ru-RU" sz="2400">
                <a:latin typeface="Times New Roman" pitchFamily="18" charset="0"/>
              </a:rPr>
              <a:t> </a:t>
            </a:r>
          </a:p>
        </p:txBody>
      </p:sp>
    </p:spTree>
    <p:extLst>
      <p:ext uri="{BB962C8B-B14F-4D97-AF65-F5344CB8AC3E}">
        <p14:creationId xmlns:p14="http://schemas.microsoft.com/office/powerpoint/2010/main" val="525166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0-#ppt_w/2"/>
                                          </p:val>
                                        </p:tav>
                                        <p:tav tm="100000">
                                          <p:val>
                                            <p:strVal val="#ppt_x"/>
                                          </p:val>
                                        </p:tav>
                                      </p:tavLst>
                                    </p:anim>
                                    <p:anim calcmode="lin" valueType="num">
                                      <p:cBhvr additive="base">
                                        <p:cTn id="8" dur="5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0-#ppt_w/2"/>
                                          </p:val>
                                        </p:tav>
                                        <p:tav tm="100000">
                                          <p:val>
                                            <p:strVal val="#ppt_x"/>
                                          </p:val>
                                        </p:tav>
                                      </p:tavLst>
                                    </p:anim>
                                    <p:anim calcmode="lin" valueType="num">
                                      <p:cBhvr additive="base">
                                        <p:cTn id="14"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pPr>
              <a:defRPr/>
            </a:pPr>
            <a:fld id="{2C1B1E4D-B2ED-4EC5-864E-07479C3ED54F}" type="slidenum">
              <a:rPr lang="ru-RU" altLang="ru-RU"/>
              <a:pPr>
                <a:defRPr/>
              </a:pPr>
              <a:t>54</a:t>
            </a:fld>
            <a:endParaRPr lang="ru-RU" altLang="ru-RU"/>
          </a:p>
        </p:txBody>
      </p:sp>
      <p:pic>
        <p:nvPicPr>
          <p:cNvPr id="28675" name="Picture 2" descr="~AUT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0363"/>
            <a:ext cx="44196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3" descr="~AUT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94088"/>
            <a:ext cx="3962400"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685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4" y="116632"/>
            <a:ext cx="4873752" cy="6428232"/>
          </a:xfrm>
          <a:prstGeom prst="rect">
            <a:avLst/>
          </a:prstGeom>
        </p:spPr>
      </p:pic>
      <p:sp>
        <p:nvSpPr>
          <p:cNvPr id="3" name="Прямоугольник 2"/>
          <p:cNvSpPr/>
          <p:nvPr/>
        </p:nvSpPr>
        <p:spPr>
          <a:xfrm>
            <a:off x="5148064" y="764704"/>
            <a:ext cx="3672408" cy="2308324"/>
          </a:xfrm>
          <a:prstGeom prst="rect">
            <a:avLst/>
          </a:prstGeom>
        </p:spPr>
        <p:txBody>
          <a:bodyPr wrap="square">
            <a:spAutoFit/>
          </a:bodyPr>
          <a:lstStyle/>
          <a:p>
            <a:r>
              <a:rPr lang="ru-RU" dirty="0"/>
              <a:t>Мужчина средних лет </a:t>
            </a:r>
            <a:r>
              <a:rPr lang="ru-RU" dirty="0" smtClean="0"/>
              <a:t>в анамнезе в/в употребление наркотиков. </a:t>
            </a:r>
            <a:endParaRPr lang="en-US" dirty="0" smtClean="0"/>
          </a:p>
          <a:p>
            <a:endParaRPr lang="en-US" dirty="0"/>
          </a:p>
          <a:p>
            <a:r>
              <a:rPr lang="ru-RU" dirty="0" smtClean="0"/>
              <a:t>Жалобы: тяжелая миалгии </a:t>
            </a:r>
            <a:r>
              <a:rPr lang="ru-RU" dirty="0"/>
              <a:t>и </a:t>
            </a:r>
            <a:r>
              <a:rPr lang="ru-RU" dirty="0" err="1" smtClean="0"/>
              <a:t>петехиальная</a:t>
            </a:r>
            <a:r>
              <a:rPr lang="ru-RU" dirty="0" smtClean="0"/>
              <a:t> сыпь. </a:t>
            </a:r>
          </a:p>
          <a:p>
            <a:endParaRPr lang="ru-RU" dirty="0" smtClean="0"/>
          </a:p>
          <a:p>
            <a:r>
              <a:rPr lang="ru-RU" dirty="0" smtClean="0"/>
              <a:t>Диагноз:  </a:t>
            </a:r>
            <a:r>
              <a:rPr lang="ru-RU" dirty="0"/>
              <a:t>правосторонний стафилококковый </a:t>
            </a:r>
            <a:r>
              <a:rPr lang="ru-RU" dirty="0" smtClean="0"/>
              <a:t>эндокардит</a:t>
            </a:r>
            <a:endParaRPr lang="ru-RU" dirty="0"/>
          </a:p>
        </p:txBody>
      </p:sp>
    </p:spTree>
    <p:extLst>
      <p:ext uri="{BB962C8B-B14F-4D97-AF65-F5344CB8AC3E}">
        <p14:creationId xmlns:p14="http://schemas.microsoft.com/office/powerpoint/2010/main" val="23697314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pPr>
              <a:defRPr/>
            </a:pPr>
            <a:fld id="{3DD752AC-0324-4B9F-A848-44F156422EF2}" type="slidenum">
              <a:rPr lang="ru-RU" altLang="ru-RU"/>
              <a:pPr>
                <a:defRPr/>
              </a:pPr>
              <a:t>56</a:t>
            </a:fld>
            <a:endParaRPr lang="ru-RU" altLang="ru-RU"/>
          </a:p>
        </p:txBody>
      </p:sp>
      <p:pic>
        <p:nvPicPr>
          <p:cNvPr id="33795" name="Picture 2" descr="~AUT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0"/>
            <a:ext cx="46926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6" name="Text Box 4"/>
          <p:cNvSpPr txBox="1">
            <a:spLocks noChangeArrowheads="1"/>
          </p:cNvSpPr>
          <p:nvPr/>
        </p:nvSpPr>
        <p:spPr bwMode="auto">
          <a:xfrm>
            <a:off x="6705600" y="4419600"/>
            <a:ext cx="1981200"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ru-RU" altLang="ru-RU" sz="2400">
                <a:latin typeface="Times New Roman" pitchFamily="18" charset="0"/>
              </a:rPr>
              <a:t>Вегетации на АК </a:t>
            </a:r>
          </a:p>
        </p:txBody>
      </p:sp>
    </p:spTree>
    <p:extLst>
      <p:ext uri="{BB962C8B-B14F-4D97-AF65-F5344CB8AC3E}">
        <p14:creationId xmlns:p14="http://schemas.microsoft.com/office/powerpoint/2010/main" val="2706503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2"/>
          </p:nvPr>
        </p:nvSpPr>
        <p:spPr/>
        <p:txBody>
          <a:bodyPr/>
          <a:lstStyle/>
          <a:p>
            <a:pPr>
              <a:defRPr/>
            </a:pPr>
            <a:fld id="{6E203D7A-CACD-4A8D-B63A-E58751425D6A}" type="slidenum">
              <a:rPr lang="ru-RU" altLang="ru-RU"/>
              <a:pPr>
                <a:defRPr/>
              </a:pPr>
              <a:t>57</a:t>
            </a:fld>
            <a:endParaRPr lang="ru-RU" altLang="ru-RU"/>
          </a:p>
        </p:txBody>
      </p:sp>
      <p:pic>
        <p:nvPicPr>
          <p:cNvPr id="34819" name="Picture 2" descr="~AUT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1013"/>
            <a:ext cx="8686800"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022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p:txBody>
          <a:bodyPr/>
          <a:lstStyle/>
          <a:p>
            <a:pPr>
              <a:defRPr/>
            </a:pPr>
            <a:fld id="{0ABCA1AA-677D-4116-BC47-3BF0A9559728}" type="slidenum">
              <a:rPr lang="ru-RU" altLang="ru-RU"/>
              <a:pPr>
                <a:defRPr/>
              </a:pPr>
              <a:t>58</a:t>
            </a:fld>
            <a:endParaRPr lang="ru-RU" altLang="ru-RU"/>
          </a:p>
        </p:txBody>
      </p:sp>
      <p:pic>
        <p:nvPicPr>
          <p:cNvPr id="35843" name="Picture 2" descr="~AUT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3" y="0"/>
            <a:ext cx="462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4" name="Text Box 4"/>
          <p:cNvSpPr txBox="1">
            <a:spLocks noChangeArrowheads="1"/>
          </p:cNvSpPr>
          <p:nvPr/>
        </p:nvSpPr>
        <p:spPr bwMode="auto">
          <a:xfrm>
            <a:off x="6858000" y="3429000"/>
            <a:ext cx="182880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ru-RU" altLang="ru-RU" sz="2400">
                <a:latin typeface="Times New Roman" pitchFamily="18" charset="0"/>
              </a:rPr>
              <a:t>Вегетации на АК</a:t>
            </a:r>
          </a:p>
        </p:txBody>
      </p:sp>
    </p:spTree>
    <p:extLst>
      <p:ext uri="{BB962C8B-B14F-4D97-AF65-F5344CB8AC3E}">
        <p14:creationId xmlns:p14="http://schemas.microsoft.com/office/powerpoint/2010/main" val="2250855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Транспищеводная эхокардиография: небольшой абсцесс (указан стрелками), прилегающий к восходящей аорте в области соединения с передней створкой МК, у пациента с эндокардитом МК и АК (А); крупный абсцесс (указан стрелками) в задней части восходящей аорты у пациента с инфицированием Staphylococcus aureus механического протеза АК (Б). Ао - восходящая аор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4791075" cy="249555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979712" y="332656"/>
            <a:ext cx="2925160" cy="369332"/>
          </a:xfrm>
          <a:prstGeom prst="rect">
            <a:avLst/>
          </a:prstGeom>
        </p:spPr>
        <p:txBody>
          <a:bodyPr wrap="none">
            <a:spAutoFit/>
          </a:bodyPr>
          <a:lstStyle/>
          <a:p>
            <a:r>
              <a:rPr lang="ru-RU" altLang="ru-RU" dirty="0">
                <a:cs typeface="Times New Roman" pitchFamily="18" charset="0"/>
              </a:rPr>
              <a:t>абсцесс клапанного кольца </a:t>
            </a:r>
            <a:endParaRPr lang="ru-RU" dirty="0"/>
          </a:p>
        </p:txBody>
      </p:sp>
      <p:sp>
        <p:nvSpPr>
          <p:cNvPr id="4" name="Прямоугольник 3"/>
          <p:cNvSpPr/>
          <p:nvPr/>
        </p:nvSpPr>
        <p:spPr>
          <a:xfrm>
            <a:off x="5436096" y="303122"/>
            <a:ext cx="3384376" cy="5355312"/>
          </a:xfrm>
          <a:prstGeom prst="rect">
            <a:avLst/>
          </a:prstGeom>
        </p:spPr>
        <p:txBody>
          <a:bodyPr wrap="square">
            <a:spAutoFit/>
          </a:bodyPr>
          <a:lstStyle/>
          <a:p>
            <a:r>
              <a:rPr lang="ru-RU" dirty="0" smtClean="0"/>
              <a:t>ТП </a:t>
            </a:r>
            <a:r>
              <a:rPr lang="ru-RU" dirty="0" err="1" smtClean="0"/>
              <a:t>ЭхоКГ</a:t>
            </a:r>
            <a:r>
              <a:rPr lang="ru-RU" dirty="0" smtClean="0"/>
              <a:t>: </a:t>
            </a:r>
          </a:p>
          <a:p>
            <a:endParaRPr lang="ru-RU" dirty="0"/>
          </a:p>
          <a:p>
            <a:r>
              <a:rPr lang="ru-RU" dirty="0" smtClean="0"/>
              <a:t>небольшой </a:t>
            </a:r>
            <a:r>
              <a:rPr lang="ru-RU" dirty="0"/>
              <a:t>абсцесс (указан стрелками), прилегающий к восходящей аорте в области соединения с передней створкой МК, у пациента с эндокардитом МК и АК (А); </a:t>
            </a:r>
            <a:endParaRPr lang="ru-RU" dirty="0" smtClean="0"/>
          </a:p>
          <a:p>
            <a:endParaRPr lang="ru-RU" dirty="0"/>
          </a:p>
          <a:p>
            <a:r>
              <a:rPr lang="ru-RU" dirty="0" smtClean="0"/>
              <a:t>крупный </a:t>
            </a:r>
            <a:r>
              <a:rPr lang="ru-RU" dirty="0"/>
              <a:t>абсцесс (указан стрелками) в задней части восходящей аорты у пациента с инфицированием </a:t>
            </a:r>
            <a:r>
              <a:rPr lang="ru-RU" dirty="0" err="1"/>
              <a:t>Staphylococcus</a:t>
            </a:r>
            <a:r>
              <a:rPr lang="ru-RU" dirty="0"/>
              <a:t> </a:t>
            </a:r>
            <a:r>
              <a:rPr lang="ru-RU" dirty="0" err="1"/>
              <a:t>aureus</a:t>
            </a:r>
            <a:r>
              <a:rPr lang="ru-RU" dirty="0"/>
              <a:t> механического протеза АК (Б). </a:t>
            </a:r>
            <a:endParaRPr lang="ru-RU" dirty="0" smtClean="0"/>
          </a:p>
          <a:p>
            <a:endParaRPr lang="ru-RU" dirty="0"/>
          </a:p>
          <a:p>
            <a:r>
              <a:rPr lang="ru-RU" dirty="0" err="1" smtClean="0"/>
              <a:t>Ао</a:t>
            </a:r>
            <a:r>
              <a:rPr lang="ru-RU" dirty="0" smtClean="0"/>
              <a:t> </a:t>
            </a:r>
            <a:r>
              <a:rPr lang="ru-RU" dirty="0"/>
              <a:t>- восходящая аорта.</a:t>
            </a:r>
            <a:br>
              <a:rPr lang="ru-RU" dirty="0"/>
            </a:br>
            <a:r>
              <a:rPr lang="ru-RU" dirty="0"/>
              <a:t/>
            </a:r>
            <a:br>
              <a:rPr lang="ru-RU" dirty="0"/>
            </a:br>
            <a:endParaRPr lang="ru-RU" dirty="0">
              <a:effectLst/>
            </a:endParaRPr>
          </a:p>
        </p:txBody>
      </p:sp>
      <p:sp>
        <p:nvSpPr>
          <p:cNvPr id="5" name="Прямоугольник 4"/>
          <p:cNvSpPr/>
          <p:nvPr/>
        </p:nvSpPr>
        <p:spPr>
          <a:xfrm>
            <a:off x="-22515" y="6093296"/>
            <a:ext cx="9241978" cy="923330"/>
          </a:xfrm>
          <a:prstGeom prst="rect">
            <a:avLst/>
          </a:prstGeom>
        </p:spPr>
        <p:txBody>
          <a:bodyPr wrap="square">
            <a:spAutoFit/>
          </a:bodyPr>
          <a:lstStyle/>
          <a:p>
            <a:r>
              <a:rPr lang="ru-RU" dirty="0"/>
              <a:t>Источник: </a:t>
            </a:r>
            <a:r>
              <a:rPr lang="ru-RU" dirty="0">
                <a:hlinkClick r:id="rId4"/>
              </a:rPr>
              <a:t>https://medbe.ru/materials/diagnostika-i-simptomy-ssz/ekhokardiograficheskie-priznaki-infektsionnogo-endokardita/</a:t>
            </a:r>
            <a:r>
              <a:rPr lang="ru-RU" dirty="0"/>
              <a:t/>
            </a:r>
            <a:br>
              <a:rPr lang="ru-RU" dirty="0"/>
            </a:br>
            <a:endParaRPr lang="ru-RU" dirty="0"/>
          </a:p>
        </p:txBody>
      </p:sp>
    </p:spTree>
    <p:extLst>
      <p:ext uri="{BB962C8B-B14F-4D97-AF65-F5344CB8AC3E}">
        <p14:creationId xmlns:p14="http://schemas.microsoft.com/office/powerpoint/2010/main" val="311525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Латентный инфекционный эндокардит </a:t>
            </a:r>
          </a:p>
        </p:txBody>
      </p:sp>
      <p:sp>
        <p:nvSpPr>
          <p:cNvPr id="3" name="Объект 2"/>
          <p:cNvSpPr>
            <a:spLocks noGrp="1"/>
          </p:cNvSpPr>
          <p:nvPr>
            <p:ph idx="1"/>
          </p:nvPr>
        </p:nvSpPr>
        <p:spPr/>
        <p:txBody>
          <a:bodyPr/>
          <a:lstStyle/>
          <a:p>
            <a:pPr marL="0" indent="0">
              <a:buNone/>
            </a:pPr>
            <a:r>
              <a:rPr lang="ru-RU" dirty="0" smtClean="0"/>
              <a:t>ИЭ, впервые выявленный </a:t>
            </a:r>
            <a:r>
              <a:rPr lang="ru-RU" dirty="0"/>
              <a:t>в </a:t>
            </a:r>
            <a:r>
              <a:rPr lang="ru-RU" dirty="0" smtClean="0"/>
              <a:t>послеоперационном </a:t>
            </a:r>
            <a:r>
              <a:rPr lang="ru-RU" dirty="0"/>
              <a:t>периоде по результатам </a:t>
            </a:r>
            <a:r>
              <a:rPr lang="ru-RU" dirty="0" smtClean="0"/>
              <a:t>патоморфологического исследования</a:t>
            </a:r>
            <a:endParaRPr lang="ru-RU" dirty="0"/>
          </a:p>
        </p:txBody>
      </p:sp>
    </p:spTree>
    <p:extLst>
      <p:ext uri="{BB962C8B-B14F-4D97-AF65-F5344CB8AC3E}">
        <p14:creationId xmlns:p14="http://schemas.microsoft.com/office/powerpoint/2010/main" val="3913924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Полость парааортального абсцесса у пациента с протезом АК (цветное допплеровское исследование): транспищеводная проекция АК по длинной оси (стрелками указана полость абсцесса (А); точка входа (указана стрелкой) в полость абсцесса из выходного тракта ЛЖ (Б); во время систолы полость наполняется турбулентным потоком (В). Ао - восходящая аорт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04664"/>
            <a:ext cx="4743450" cy="39719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64088" y="476673"/>
            <a:ext cx="3600400" cy="6186309"/>
          </a:xfrm>
          <a:prstGeom prst="rect">
            <a:avLst/>
          </a:prstGeom>
        </p:spPr>
        <p:txBody>
          <a:bodyPr wrap="square">
            <a:spAutoFit/>
          </a:bodyPr>
          <a:lstStyle/>
          <a:p>
            <a:r>
              <a:rPr lang="ru-RU" dirty="0" smtClean="0"/>
              <a:t>Полость </a:t>
            </a:r>
            <a:r>
              <a:rPr lang="ru-RU" dirty="0" err="1"/>
              <a:t>парааортального</a:t>
            </a:r>
            <a:r>
              <a:rPr lang="ru-RU" dirty="0"/>
              <a:t> абсцесса у пациента с протезом АК (цветное допплеровское исследование): </a:t>
            </a:r>
            <a:endParaRPr lang="ru-RU" dirty="0" smtClean="0"/>
          </a:p>
          <a:p>
            <a:endParaRPr lang="ru-RU" dirty="0"/>
          </a:p>
          <a:p>
            <a:r>
              <a:rPr lang="ru-RU" dirty="0" smtClean="0"/>
              <a:t>ТП </a:t>
            </a:r>
            <a:r>
              <a:rPr lang="ru-RU" dirty="0" err="1" smtClean="0"/>
              <a:t>ЭхоКГ</a:t>
            </a:r>
            <a:r>
              <a:rPr lang="ru-RU" dirty="0" smtClean="0"/>
              <a:t> </a:t>
            </a:r>
            <a:r>
              <a:rPr lang="ru-RU" dirty="0"/>
              <a:t>АК по длинной оси (стрелками указана полость абсцесса (А); </a:t>
            </a:r>
            <a:endParaRPr lang="ru-RU" dirty="0" smtClean="0"/>
          </a:p>
          <a:p>
            <a:endParaRPr lang="ru-RU" dirty="0"/>
          </a:p>
          <a:p>
            <a:r>
              <a:rPr lang="ru-RU" dirty="0" smtClean="0"/>
              <a:t>точка </a:t>
            </a:r>
            <a:r>
              <a:rPr lang="ru-RU" dirty="0"/>
              <a:t>входа (указана стрелкой) в полость абсцесса из выходного тракта ЛЖ (Б); </a:t>
            </a:r>
            <a:endParaRPr lang="ru-RU" dirty="0" smtClean="0"/>
          </a:p>
          <a:p>
            <a:endParaRPr lang="ru-RU" dirty="0"/>
          </a:p>
          <a:p>
            <a:r>
              <a:rPr lang="ru-RU" dirty="0" smtClean="0"/>
              <a:t>во </a:t>
            </a:r>
            <a:r>
              <a:rPr lang="ru-RU" dirty="0"/>
              <a:t>время систолы полость наполняется турбулентным потоком (В). </a:t>
            </a:r>
            <a:endParaRPr lang="ru-RU" dirty="0" smtClean="0"/>
          </a:p>
          <a:p>
            <a:endParaRPr lang="ru-RU" dirty="0"/>
          </a:p>
          <a:p>
            <a:endParaRPr lang="ru-RU" dirty="0" smtClean="0"/>
          </a:p>
          <a:p>
            <a:r>
              <a:rPr lang="ru-RU" dirty="0" err="1" smtClean="0"/>
              <a:t>Ао</a:t>
            </a:r>
            <a:r>
              <a:rPr lang="ru-RU" dirty="0" smtClean="0"/>
              <a:t> </a:t>
            </a:r>
            <a:r>
              <a:rPr lang="ru-RU" dirty="0"/>
              <a:t>- восходящая аорта.</a:t>
            </a:r>
            <a:br>
              <a:rPr lang="ru-RU" dirty="0"/>
            </a:br>
            <a:r>
              <a:rPr lang="ru-RU" dirty="0"/>
              <a:t/>
            </a:r>
            <a:br>
              <a:rPr lang="ru-RU" dirty="0"/>
            </a:br>
            <a:r>
              <a:rPr lang="ru-RU" dirty="0">
                <a:solidFill>
                  <a:srgbClr val="FF0000"/>
                </a:solidFill>
              </a:rPr>
              <a:t/>
            </a:r>
            <a:br>
              <a:rPr lang="ru-RU" dirty="0">
                <a:solidFill>
                  <a:srgbClr val="FF0000"/>
                </a:solidFill>
              </a:rPr>
            </a:br>
            <a:endParaRPr lang="ru-RU" dirty="0">
              <a:solidFill>
                <a:srgbClr val="FF0000"/>
              </a:solidFill>
              <a:effectLst/>
            </a:endParaRPr>
          </a:p>
        </p:txBody>
      </p:sp>
      <p:sp>
        <p:nvSpPr>
          <p:cNvPr id="3" name="Прямоугольник 2"/>
          <p:cNvSpPr/>
          <p:nvPr/>
        </p:nvSpPr>
        <p:spPr>
          <a:xfrm>
            <a:off x="251520" y="6237312"/>
            <a:ext cx="8613526" cy="369332"/>
          </a:xfrm>
          <a:prstGeom prst="rect">
            <a:avLst/>
          </a:prstGeom>
        </p:spPr>
        <p:txBody>
          <a:bodyPr wrap="square">
            <a:spAutoFit/>
          </a:bodyPr>
          <a:lstStyle/>
          <a:p>
            <a:pPr algn="r"/>
            <a:r>
              <a:rPr lang="ru-RU" sz="1200" dirty="0"/>
              <a:t>Источник: </a:t>
            </a:r>
            <a:r>
              <a:rPr lang="ru-RU" sz="1200" dirty="0">
                <a:hlinkClick r:id="rId4"/>
              </a:rPr>
              <a:t>https://</a:t>
            </a:r>
            <a:r>
              <a:rPr lang="ru-RU" sz="1200" dirty="0">
                <a:solidFill>
                  <a:srgbClr val="FF0000"/>
                </a:solidFill>
                <a:hlinkClick r:id="rId4"/>
              </a:rPr>
              <a:t>medbe.ru/materials/diagnostika-i-simptomy-ssz/ekhokardiograficheskie-priznaki-infektsionnogo-endokardita</a:t>
            </a:r>
            <a:r>
              <a:rPr lang="ru-RU" dirty="0">
                <a:solidFill>
                  <a:srgbClr val="FF0000"/>
                </a:solidFill>
                <a:hlinkClick r:id="rId4"/>
              </a:rPr>
              <a:t>/</a:t>
            </a:r>
            <a:endParaRPr lang="ru-RU" dirty="0"/>
          </a:p>
        </p:txBody>
      </p:sp>
    </p:spTree>
    <p:extLst>
      <p:ext uri="{BB962C8B-B14F-4D97-AF65-F5344CB8AC3E}">
        <p14:creationId xmlns:p14="http://schemas.microsoft.com/office/powerpoint/2010/main" val="32181449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35" y="81358"/>
            <a:ext cx="5436096" cy="4391025"/>
          </a:xfrm>
          <a:prstGeom prst="rect">
            <a:avLst/>
          </a:prstGeom>
        </p:spPr>
      </p:pic>
      <p:sp>
        <p:nvSpPr>
          <p:cNvPr id="3" name="Прямоугольник 2"/>
          <p:cNvSpPr/>
          <p:nvPr/>
        </p:nvSpPr>
        <p:spPr>
          <a:xfrm>
            <a:off x="6084168" y="188640"/>
            <a:ext cx="2520280" cy="923330"/>
          </a:xfrm>
          <a:prstGeom prst="rect">
            <a:avLst/>
          </a:prstGeom>
        </p:spPr>
        <p:txBody>
          <a:bodyPr wrap="square">
            <a:spAutoFit/>
          </a:bodyPr>
          <a:lstStyle/>
          <a:p>
            <a:r>
              <a:rPr lang="ru-RU" dirty="0"/>
              <a:t>Аортальный клапан: излеченный эндокардит. </a:t>
            </a:r>
          </a:p>
        </p:txBody>
      </p:sp>
      <p:sp>
        <p:nvSpPr>
          <p:cNvPr id="4" name="Стрелка вправо 3"/>
          <p:cNvSpPr/>
          <p:nvPr/>
        </p:nvSpPr>
        <p:spPr>
          <a:xfrm rot="19713402">
            <a:off x="1927546" y="2902388"/>
            <a:ext cx="940238" cy="3736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право 4"/>
          <p:cNvSpPr/>
          <p:nvPr/>
        </p:nvSpPr>
        <p:spPr>
          <a:xfrm rot="19713402">
            <a:off x="956434" y="2390303"/>
            <a:ext cx="894450" cy="2968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905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690AB137-F87A-4F34-9659-297C6FA6BE4C}" type="slidenum">
              <a:rPr lang="ru-RU" altLang="ru-RU"/>
              <a:pPr>
                <a:defRPr/>
              </a:pPr>
              <a:t>62</a:t>
            </a:fld>
            <a:endParaRPr lang="ru-RU" altLang="ru-RU"/>
          </a:p>
        </p:txBody>
      </p:sp>
      <p:sp>
        <p:nvSpPr>
          <p:cNvPr id="23554" name="Rectangle 2"/>
          <p:cNvSpPr>
            <a:spLocks noGrp="1" noChangeArrowheads="1"/>
          </p:cNvSpPr>
          <p:nvPr>
            <p:ph type="title"/>
          </p:nvPr>
        </p:nvSpPr>
        <p:spPr/>
        <p:txBody>
          <a:bodyPr/>
          <a:lstStyle/>
          <a:p>
            <a:pPr eaLnBrk="1" hangingPunct="1">
              <a:defRPr/>
            </a:pPr>
            <a:r>
              <a:rPr lang="ru-RU" altLang="ru-RU" smtClean="0">
                <a:cs typeface="Times New Roman" pitchFamily="18" charset="0"/>
              </a:rPr>
              <a:t>Классическая триада ИЭ:</a:t>
            </a:r>
          </a:p>
        </p:txBody>
      </p:sp>
      <p:sp>
        <p:nvSpPr>
          <p:cNvPr id="23555" name="Rectangle 3"/>
          <p:cNvSpPr>
            <a:spLocks noGrp="1" noChangeArrowheads="1"/>
          </p:cNvSpPr>
          <p:nvPr>
            <p:ph type="body" idx="1"/>
          </p:nvPr>
        </p:nvSpPr>
        <p:spPr>
          <a:xfrm>
            <a:off x="304800" y="1981200"/>
            <a:ext cx="8153400" cy="4572000"/>
          </a:xfrm>
        </p:spPr>
        <p:txBody>
          <a:bodyPr/>
          <a:lstStyle/>
          <a:p>
            <a:pPr marL="609600" indent="-609600" eaLnBrk="1" hangingPunct="1">
              <a:buClr>
                <a:schemeClr val="tx1"/>
              </a:buClr>
              <a:buFont typeface="Wingdings" pitchFamily="2" charset="2"/>
              <a:buAutoNum type="arabicPeriod"/>
              <a:defRPr/>
            </a:pPr>
            <a:r>
              <a:rPr lang="ru-RU" altLang="ru-RU" smtClean="0">
                <a:latin typeface="Times New Roman" pitchFamily="18" charset="0"/>
                <a:cs typeface="Times New Roman" pitchFamily="18" charset="0"/>
              </a:rPr>
              <a:t>Лихорадка (м. отсутствовать при почечной или СН, у пожилых, при приёме антипиретиков или антибиотиков)</a:t>
            </a:r>
          </a:p>
          <a:p>
            <a:pPr marL="609600" indent="-609600" eaLnBrk="1" hangingPunct="1">
              <a:buClr>
                <a:schemeClr val="tx1"/>
              </a:buClr>
              <a:buFont typeface="Wingdings" pitchFamily="2" charset="2"/>
              <a:buAutoNum type="arabicPeriod"/>
              <a:defRPr/>
            </a:pPr>
            <a:r>
              <a:rPr lang="ru-RU" altLang="ru-RU" smtClean="0">
                <a:latin typeface="Times New Roman" pitchFamily="18" charset="0"/>
                <a:cs typeface="Times New Roman" pitchFamily="18" charset="0"/>
              </a:rPr>
              <a:t>Анемия</a:t>
            </a:r>
            <a:endParaRPr lang="ru-RU" altLang="ru-RU" smtClean="0">
              <a:latin typeface="Times New Roman" pitchFamily="18" charset="0"/>
            </a:endParaRPr>
          </a:p>
          <a:p>
            <a:pPr marL="609600" indent="-609600" eaLnBrk="1" hangingPunct="1">
              <a:buClr>
                <a:schemeClr val="tx1"/>
              </a:buClr>
              <a:buFont typeface="Wingdings" pitchFamily="2" charset="2"/>
              <a:buAutoNum type="arabicPeriod"/>
              <a:defRPr/>
            </a:pPr>
            <a:r>
              <a:rPr lang="ru-RU" altLang="ru-RU" smtClean="0">
                <a:latin typeface="Times New Roman" pitchFamily="18" charset="0"/>
                <a:cs typeface="Times New Roman" pitchFamily="18" charset="0"/>
              </a:rPr>
              <a:t>Сердечный шум (м. отсутствовать у 15% больных)</a:t>
            </a:r>
            <a:endParaRPr lang="ru-RU" altLang="ru-RU" smtClean="0">
              <a:latin typeface="Times New Roman" pitchFamily="18" charset="0"/>
            </a:endParaRPr>
          </a:p>
        </p:txBody>
      </p:sp>
    </p:spTree>
    <p:extLst>
      <p:ext uri="{BB962C8B-B14F-4D97-AF65-F5344CB8AC3E}">
        <p14:creationId xmlns:p14="http://schemas.microsoft.com/office/powerpoint/2010/main" val="2051880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Лабораторные диагностические исследования</a:t>
            </a:r>
            <a:endParaRPr lang="ru-RU" sz="2400" b="1" dirty="0"/>
          </a:p>
        </p:txBody>
      </p:sp>
      <p:sp>
        <p:nvSpPr>
          <p:cNvPr id="3" name="Объект 2"/>
          <p:cNvSpPr>
            <a:spLocks noGrp="1"/>
          </p:cNvSpPr>
          <p:nvPr>
            <p:ph idx="1"/>
          </p:nvPr>
        </p:nvSpPr>
        <p:spPr/>
        <p:txBody>
          <a:bodyPr>
            <a:normAutofit/>
          </a:bodyPr>
          <a:lstStyle/>
          <a:p>
            <a:r>
              <a:rPr lang="ru-RU" dirty="0" smtClean="0"/>
              <a:t>РФ  - только один дополнительный малый критерий</a:t>
            </a:r>
          </a:p>
        </p:txBody>
      </p:sp>
    </p:spTree>
    <p:extLst>
      <p:ext uri="{BB962C8B-B14F-4D97-AF65-F5344CB8AC3E}">
        <p14:creationId xmlns:p14="http://schemas.microsoft.com/office/powerpoint/2010/main" val="22178335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Лабораторные диагностические исследования</a:t>
            </a:r>
            <a:endParaRPr lang="ru-RU" sz="2400" b="1" dirty="0"/>
          </a:p>
        </p:txBody>
      </p:sp>
      <p:sp>
        <p:nvSpPr>
          <p:cNvPr id="3" name="Объект 2"/>
          <p:cNvSpPr>
            <a:spLocks noGrp="1"/>
          </p:cNvSpPr>
          <p:nvPr>
            <p:ph idx="1"/>
          </p:nvPr>
        </p:nvSpPr>
        <p:spPr>
          <a:xfrm>
            <a:off x="457200" y="1600200"/>
            <a:ext cx="8291264" cy="4525963"/>
          </a:xfrm>
        </p:spPr>
        <p:txBody>
          <a:bodyPr>
            <a:noAutofit/>
          </a:bodyPr>
          <a:lstStyle/>
          <a:p>
            <a:r>
              <a:rPr lang="ru-RU" sz="900" dirty="0" smtClean="0"/>
              <a:t>для </a:t>
            </a:r>
            <a:r>
              <a:rPr lang="ru-RU" sz="900" dirty="0"/>
              <a:t>оценки тяжести заболевания, активности </a:t>
            </a:r>
            <a:r>
              <a:rPr lang="ru-RU" sz="900" dirty="0" smtClean="0"/>
              <a:t>воспалительного процесса</a:t>
            </a:r>
            <a:r>
              <a:rPr lang="ru-RU" sz="900" dirty="0"/>
              <a:t>, диагностики осложнений, </a:t>
            </a:r>
            <a:r>
              <a:rPr lang="ru-RU" sz="900" dirty="0" smtClean="0"/>
              <a:t> дифференциальной </a:t>
            </a:r>
            <a:r>
              <a:rPr lang="ru-RU" sz="900" dirty="0"/>
              <a:t>диагностики с НБТЭ </a:t>
            </a:r>
            <a:r>
              <a:rPr lang="ru-RU" sz="900" dirty="0" smtClean="0"/>
              <a:t>и диагностики </a:t>
            </a:r>
            <a:r>
              <a:rPr lang="ru-RU" sz="900" dirty="0"/>
              <a:t>сопутствующей патологии, влияющей на эффективность лечения и </a:t>
            </a:r>
            <a:r>
              <a:rPr lang="ru-RU" sz="900" dirty="0" smtClean="0"/>
              <a:t>качество жизни пациента</a:t>
            </a:r>
          </a:p>
          <a:p>
            <a:pPr marL="0" indent="0">
              <a:buNone/>
            </a:pPr>
            <a:endParaRPr lang="ru-RU" sz="900" dirty="0" smtClean="0"/>
          </a:p>
          <a:p>
            <a:r>
              <a:rPr lang="ru-RU" sz="900" b="1" dirty="0" smtClean="0"/>
              <a:t>ОАМ, ОАК развернутый </a:t>
            </a:r>
          </a:p>
          <a:p>
            <a:r>
              <a:rPr lang="ru-RU" sz="900" dirty="0" smtClean="0"/>
              <a:t>первичное обследование, </a:t>
            </a:r>
            <a:r>
              <a:rPr lang="ru-RU" sz="900" dirty="0"/>
              <a:t>при поступлении, еженедельно в стационаре и в </a:t>
            </a:r>
            <a:r>
              <a:rPr lang="ru-RU" sz="900" dirty="0" smtClean="0"/>
              <a:t>процессе динамического </a:t>
            </a:r>
            <a:r>
              <a:rPr lang="ru-RU" sz="900" dirty="0"/>
              <a:t>наблюдения каждые 6–12 месяцев с целью уточнения </a:t>
            </a:r>
            <a:r>
              <a:rPr lang="ru-RU" sz="900" dirty="0" smtClean="0"/>
              <a:t>степени активности </a:t>
            </a:r>
            <a:r>
              <a:rPr lang="ru-RU" sz="900" dirty="0"/>
              <a:t>заболевания и диагностики вовлечения органов и систем в</a:t>
            </a:r>
            <a:r>
              <a:rPr lang="ru-RU" sz="900" dirty="0"/>
              <a:t/>
            </a:r>
            <a:br>
              <a:rPr lang="ru-RU" sz="900" dirty="0"/>
            </a:br>
            <a:r>
              <a:rPr lang="ru-RU" sz="900" dirty="0"/>
              <a:t>инфекционный </a:t>
            </a:r>
            <a:r>
              <a:rPr lang="ru-RU" sz="900" dirty="0" smtClean="0"/>
              <a:t>процесс. ЕОК </a:t>
            </a:r>
            <a:r>
              <a:rPr lang="ru-RU" sz="900" dirty="0"/>
              <a:t>нет (УУР С, УДД 5</a:t>
            </a:r>
            <a:r>
              <a:rPr lang="ru-RU" sz="900" dirty="0" smtClean="0"/>
              <a:t>)</a:t>
            </a:r>
          </a:p>
          <a:p>
            <a:endParaRPr lang="ru-RU" sz="900" dirty="0"/>
          </a:p>
          <a:p>
            <a:r>
              <a:rPr lang="ru-RU" sz="900" dirty="0"/>
              <a:t>биохимического анализа </a:t>
            </a:r>
            <a:r>
              <a:rPr lang="ru-RU" sz="900" dirty="0" smtClean="0"/>
              <a:t>крови (калий, натрий, хлор, глюкоза, </a:t>
            </a:r>
            <a:r>
              <a:rPr lang="ru-RU" sz="900" dirty="0" err="1" smtClean="0"/>
              <a:t>креатинин</a:t>
            </a:r>
            <a:r>
              <a:rPr lang="ru-RU" sz="900" dirty="0" smtClean="0"/>
              <a:t>, общий белок, мочевина, мочевая кислота, общий билирубин,</a:t>
            </a:r>
            <a:r>
              <a:rPr lang="ru-RU" sz="900" dirty="0"/>
              <a:t/>
            </a:r>
            <a:br>
              <a:rPr lang="ru-RU" sz="900" dirty="0"/>
            </a:br>
            <a:r>
              <a:rPr lang="ru-RU" sz="900" dirty="0" smtClean="0"/>
              <a:t>прямой </a:t>
            </a:r>
            <a:r>
              <a:rPr lang="ru-RU" sz="900" dirty="0"/>
              <a:t>и </a:t>
            </a:r>
            <a:r>
              <a:rPr lang="ru-RU" sz="900" dirty="0" smtClean="0"/>
              <a:t>непрямой билирубины, АСТ, АЛТ, СРБ) в рамках </a:t>
            </a:r>
            <a:r>
              <a:rPr lang="ru-RU" sz="900" dirty="0"/>
              <a:t>первичного обследования, при поступлении в стационар, еженедельно в</a:t>
            </a:r>
            <a:r>
              <a:rPr lang="ru-RU" sz="900" dirty="0"/>
              <a:t/>
            </a:r>
            <a:br>
              <a:rPr lang="ru-RU" sz="900" dirty="0"/>
            </a:br>
            <a:r>
              <a:rPr lang="ru-RU" sz="900" dirty="0"/>
              <a:t>стационаре и в процессе динамического наблюдения каждые 6–12 месяцев для</a:t>
            </a:r>
            <a:r>
              <a:rPr lang="ru-RU" sz="900" dirty="0"/>
              <a:t/>
            </a:r>
            <a:br>
              <a:rPr lang="ru-RU" sz="900" dirty="0"/>
            </a:br>
            <a:r>
              <a:rPr lang="ru-RU" sz="900" dirty="0"/>
              <a:t>оценки почечной и печеночной функции и исключения </a:t>
            </a:r>
            <a:r>
              <a:rPr lang="ru-RU" sz="900" dirty="0" smtClean="0"/>
              <a:t>воспаления.</a:t>
            </a:r>
            <a:r>
              <a:rPr lang="ru-RU" sz="900" dirty="0"/>
              <a:t/>
            </a:r>
            <a:br>
              <a:rPr lang="ru-RU" sz="900" dirty="0"/>
            </a:br>
            <a:r>
              <a:rPr lang="ru-RU" sz="900" dirty="0"/>
              <a:t>ЕОК нет (УУР С, УДД 5</a:t>
            </a:r>
            <a:r>
              <a:rPr lang="ru-RU" sz="900" dirty="0" smtClean="0"/>
              <a:t>)</a:t>
            </a:r>
          </a:p>
          <a:p>
            <a:r>
              <a:rPr lang="ru-RU" sz="900" dirty="0"/>
              <a:t>соотношения белковых фракций</a:t>
            </a:r>
            <a:r>
              <a:rPr lang="ru-RU" sz="900" dirty="0"/>
              <a:t/>
            </a:r>
            <a:br>
              <a:rPr lang="ru-RU" sz="900" dirty="0"/>
            </a:br>
            <a:r>
              <a:rPr lang="ru-RU" sz="900" dirty="0"/>
              <a:t>методом электрофореза, исследование уровня общего холестерина крови, уровня</a:t>
            </a:r>
            <a:r>
              <a:rPr lang="ru-RU" sz="900" dirty="0"/>
              <a:t/>
            </a:r>
            <a:br>
              <a:rPr lang="ru-RU" sz="900" dirty="0"/>
            </a:br>
            <a:r>
              <a:rPr lang="ru-RU" sz="900" dirty="0"/>
              <a:t>холестерина липопротеидов низкой плотности (</a:t>
            </a:r>
            <a:r>
              <a:rPr lang="ru-RU" sz="900" dirty="0" err="1"/>
              <a:t>ХсЛНП</a:t>
            </a:r>
            <a:r>
              <a:rPr lang="ru-RU" sz="900" dirty="0"/>
              <a:t>) и триглицеридов (ТГ) в</a:t>
            </a:r>
            <a:r>
              <a:rPr lang="ru-RU" sz="900" dirty="0"/>
              <a:t/>
            </a:r>
            <a:br>
              <a:rPr lang="ru-RU" sz="900" dirty="0"/>
            </a:br>
            <a:r>
              <a:rPr lang="ru-RU" sz="900" dirty="0"/>
              <a:t>крови в рамках первичного обследования, при поступлении в стационар и в процессе</a:t>
            </a:r>
            <a:r>
              <a:rPr lang="ru-RU" sz="900" dirty="0"/>
              <a:t/>
            </a:r>
            <a:br>
              <a:rPr lang="ru-RU" sz="900" dirty="0"/>
            </a:br>
            <a:r>
              <a:rPr lang="ru-RU" sz="900" dirty="0"/>
              <a:t>динамического наблюдения каждые 6–12 месяцев для определения тяжести</a:t>
            </a:r>
            <a:r>
              <a:rPr lang="ru-RU" sz="900" dirty="0"/>
              <a:t/>
            </a:r>
            <a:br>
              <a:rPr lang="ru-RU" sz="900" dirty="0"/>
            </a:br>
            <a:r>
              <a:rPr lang="ru-RU" sz="900" dirty="0"/>
              <a:t>заболевания, факторов риска сопутствующего атеросклероза и </a:t>
            </a:r>
            <a:r>
              <a:rPr lang="ru-RU" sz="900" dirty="0" smtClean="0"/>
              <a:t>диагностики</a:t>
            </a:r>
          </a:p>
          <a:p>
            <a:endParaRPr lang="ru-RU" sz="900" dirty="0"/>
          </a:p>
          <a:p>
            <a:r>
              <a:rPr lang="ru-RU" sz="900" dirty="0"/>
              <a:t>вовлечения органов и систем в инфекционный процесс и, при необходимости,</a:t>
            </a:r>
            <a:r>
              <a:rPr lang="ru-RU" sz="900" dirty="0"/>
              <a:t/>
            </a:r>
            <a:br>
              <a:rPr lang="ru-RU" sz="900" dirty="0"/>
            </a:br>
            <a:r>
              <a:rPr lang="ru-RU" sz="900" dirty="0"/>
              <a:t>коррекции терапии [127, 179].</a:t>
            </a:r>
            <a:r>
              <a:rPr lang="ru-RU" sz="900" dirty="0"/>
              <a:t/>
            </a:r>
            <a:br>
              <a:rPr lang="ru-RU" sz="900" dirty="0"/>
            </a:br>
            <a:r>
              <a:rPr lang="ru-RU" sz="900" dirty="0"/>
              <a:t>ЕОК нет (УУР С, УДД 5</a:t>
            </a:r>
            <a:r>
              <a:rPr lang="ru-RU" sz="900" dirty="0" smtClean="0"/>
              <a:t>)</a:t>
            </a:r>
          </a:p>
          <a:p>
            <a:endParaRPr lang="ru-RU" sz="900" dirty="0"/>
          </a:p>
          <a:p>
            <a:r>
              <a:rPr lang="ru-RU" sz="900" dirty="0"/>
              <a:t>возможность определения уровня</a:t>
            </a:r>
            <a:r>
              <a:rPr lang="ru-RU" sz="900" dirty="0"/>
              <a:t/>
            </a:r>
            <a:br>
              <a:rPr lang="ru-RU" sz="900" dirty="0"/>
            </a:br>
            <a:r>
              <a:rPr lang="ru-RU" sz="900" dirty="0"/>
              <a:t>N-терминального фрагмента натрийуретического </a:t>
            </a:r>
            <a:r>
              <a:rPr lang="ru-RU" sz="900" dirty="0" err="1"/>
              <a:t>пропептида</a:t>
            </a:r>
            <a:r>
              <a:rPr lang="ru-RU" sz="900" dirty="0"/>
              <a:t> мозгового (NT-</a:t>
            </a:r>
            <a:r>
              <a:rPr lang="ru-RU" sz="900" dirty="0"/>
              <a:t/>
            </a:r>
            <a:br>
              <a:rPr lang="ru-RU" sz="900" dirty="0"/>
            </a:br>
            <a:r>
              <a:rPr lang="ru-RU" sz="900" dirty="0" err="1"/>
              <a:t>proBNP</a:t>
            </a:r>
            <a:r>
              <a:rPr lang="ru-RU" sz="900" dirty="0"/>
              <a:t>), </a:t>
            </a:r>
            <a:r>
              <a:rPr lang="ru-RU" sz="900" dirty="0" err="1"/>
              <a:t>прокальцитонина</a:t>
            </a:r>
            <a:r>
              <a:rPr lang="ru-RU" sz="900" dirty="0"/>
              <a:t> и </a:t>
            </a:r>
            <a:r>
              <a:rPr lang="ru-RU" sz="900" dirty="0" err="1"/>
              <a:t>тропонинов</a:t>
            </a:r>
            <a:r>
              <a:rPr lang="ru-RU" sz="900" dirty="0"/>
              <a:t> I, T в крови в рамках первичного</a:t>
            </a:r>
            <a:r>
              <a:rPr lang="ru-RU" sz="900" dirty="0"/>
              <a:t/>
            </a:r>
            <a:br>
              <a:rPr lang="ru-RU" sz="900" dirty="0"/>
            </a:br>
            <a:r>
              <a:rPr lang="ru-RU" sz="900" dirty="0"/>
              <a:t>обследования, при поступлении в стационар и далее каждые 6–12 месяцев с целью</a:t>
            </a:r>
            <a:r>
              <a:rPr lang="ru-RU" sz="900" dirty="0"/>
              <a:t/>
            </a:r>
            <a:br>
              <a:rPr lang="ru-RU" sz="900" dirty="0"/>
            </a:br>
            <a:r>
              <a:rPr lang="ru-RU" sz="900" dirty="0"/>
              <a:t>стратификации риска летальности[127, 179].</a:t>
            </a:r>
            <a:r>
              <a:rPr lang="ru-RU" sz="900" dirty="0"/>
              <a:t/>
            </a:r>
            <a:br>
              <a:rPr lang="ru-RU" sz="900" dirty="0"/>
            </a:br>
            <a:r>
              <a:rPr lang="ru-RU" sz="900" dirty="0"/>
              <a:t>ЕОК нет (УУР С, УДД 5</a:t>
            </a:r>
            <a:r>
              <a:rPr lang="ru-RU" sz="900" dirty="0" smtClean="0"/>
              <a:t>)</a:t>
            </a:r>
          </a:p>
          <a:p>
            <a:r>
              <a:rPr lang="ru-RU" sz="900" dirty="0" err="1"/>
              <a:t>оагулограммы</a:t>
            </a:r>
            <a:r>
              <a:rPr lang="ru-RU" sz="900" dirty="0"/>
              <a:t/>
            </a:r>
            <a:br>
              <a:rPr lang="ru-RU" sz="900" dirty="0"/>
            </a:br>
            <a:r>
              <a:rPr lang="ru-RU" sz="900" dirty="0"/>
              <a:t>(ориентировочного исследования системы гемостаза) (АЧТВ, ПВ, ПИ, D-</a:t>
            </a:r>
            <a:r>
              <a:rPr lang="ru-RU" sz="900" dirty="0" err="1"/>
              <a:t>димер</a:t>
            </a:r>
            <a:r>
              <a:rPr lang="ru-RU" sz="900" dirty="0"/>
              <a:t>,</a:t>
            </a:r>
            <a:r>
              <a:rPr lang="ru-RU" sz="900" dirty="0"/>
              <a:t/>
            </a:r>
            <a:br>
              <a:rPr lang="ru-RU" sz="900" dirty="0"/>
            </a:br>
            <a:r>
              <a:rPr lang="ru-RU" sz="900" dirty="0"/>
              <a:t>фибриноген, антитромбин), определение международного нормализованного</a:t>
            </a:r>
            <a:r>
              <a:rPr lang="ru-RU" sz="900" dirty="0"/>
              <a:t/>
            </a:r>
            <a:br>
              <a:rPr lang="ru-RU" sz="900" dirty="0"/>
            </a:br>
            <a:r>
              <a:rPr lang="ru-RU" sz="900" dirty="0"/>
              <a:t>отношения (МНО) в рамках первичного обследования, при поступлении в стационар</a:t>
            </a:r>
            <a:r>
              <a:rPr lang="ru-RU" sz="900" dirty="0"/>
              <a:t/>
            </a:r>
            <a:br>
              <a:rPr lang="ru-RU" sz="900" dirty="0"/>
            </a:br>
            <a:r>
              <a:rPr lang="ru-RU" sz="900" dirty="0"/>
              <a:t>и далее каждые 6–12 месяцев для диагностики нарушений гемостаза и прогноза</a:t>
            </a:r>
            <a:r>
              <a:rPr lang="ru-RU" sz="900" dirty="0"/>
              <a:t/>
            </a:r>
            <a:br>
              <a:rPr lang="ru-RU" sz="900" dirty="0"/>
            </a:br>
            <a:r>
              <a:rPr lang="ru-RU" sz="900" dirty="0"/>
              <a:t>риска </a:t>
            </a:r>
            <a:r>
              <a:rPr lang="ru-RU" sz="900" dirty="0" smtClean="0"/>
              <a:t>кровотечений</a:t>
            </a:r>
          </a:p>
          <a:p>
            <a:r>
              <a:rPr lang="ru-RU" sz="900" dirty="0"/>
              <a:t>с ИЭ и анемией тяжелой или средней степени тяжести, а также при</a:t>
            </a:r>
            <a:r>
              <a:rPr lang="ru-RU" sz="900" dirty="0"/>
              <a:t/>
            </a:r>
            <a:br>
              <a:rPr lang="ru-RU" sz="900" dirty="0"/>
            </a:br>
            <a:r>
              <a:rPr lang="ru-RU" sz="900" dirty="0" err="1"/>
              <a:t>подозроении</a:t>
            </a:r>
            <a:r>
              <a:rPr lang="ru-RU" sz="900" dirty="0"/>
              <a:t> на кровотечение рекомендовано определение основных групп крови по</a:t>
            </a:r>
            <a:r>
              <a:rPr lang="ru-RU" sz="900" dirty="0"/>
              <a:t/>
            </a:r>
            <a:br>
              <a:rPr lang="ru-RU" sz="900" dirty="0"/>
            </a:br>
            <a:r>
              <a:rPr lang="ru-RU" sz="900" dirty="0"/>
              <a:t>системе AB0, антигена D системы Резус (резус-фактор), фенотипа по антигенам C,</a:t>
            </a:r>
            <a:r>
              <a:rPr lang="ru-RU" sz="900" dirty="0"/>
              <a:t/>
            </a:r>
            <a:br>
              <a:rPr lang="ru-RU" sz="900" dirty="0"/>
            </a:br>
            <a:r>
              <a:rPr lang="ru-RU" sz="900" dirty="0"/>
              <a:t>c, E, e, </a:t>
            </a:r>
            <a:r>
              <a:rPr lang="ru-RU" sz="900" dirty="0" err="1"/>
              <a:t>Cw</a:t>
            </a:r>
            <a:r>
              <a:rPr lang="ru-RU" sz="900" dirty="0"/>
              <a:t>, K, k и определение антиэритроцитарных антител при поступлении в</a:t>
            </a:r>
            <a:r>
              <a:rPr lang="ru-RU" sz="900" dirty="0"/>
              <a:t/>
            </a:r>
            <a:br>
              <a:rPr lang="ru-RU" sz="900" dirty="0"/>
            </a:br>
            <a:r>
              <a:rPr lang="ru-RU" sz="900" dirty="0"/>
              <a:t>стационар для решения вопроса о переливании </a:t>
            </a:r>
            <a:r>
              <a:rPr lang="ru-RU" sz="900" dirty="0" err="1"/>
              <a:t>одногрупповой</a:t>
            </a:r>
            <a:r>
              <a:rPr lang="ru-RU" sz="900" dirty="0"/>
              <a:t> </a:t>
            </a:r>
            <a:r>
              <a:rPr lang="ru-RU" sz="900" dirty="0" err="1"/>
              <a:t>эритроцитарной</a:t>
            </a:r>
            <a:r>
              <a:rPr lang="ru-RU" sz="900" dirty="0"/>
              <a:t/>
            </a:r>
            <a:br>
              <a:rPr lang="ru-RU" sz="900" dirty="0"/>
            </a:br>
            <a:r>
              <a:rPr lang="ru-RU" sz="900" dirty="0"/>
              <a:t>массы [127, 179].</a:t>
            </a:r>
            <a:r>
              <a:rPr lang="ru-RU" sz="900" dirty="0"/>
              <a:t/>
            </a:r>
            <a:br>
              <a:rPr lang="ru-RU" sz="900" dirty="0"/>
            </a:br>
            <a:r>
              <a:rPr lang="ru-RU" sz="900" dirty="0"/>
              <a:t>ЕОК нет (УУР С, УДД </a:t>
            </a:r>
            <a:r>
              <a:rPr lang="ru-RU" sz="900" dirty="0" smtClean="0"/>
              <a:t>5</a:t>
            </a:r>
          </a:p>
          <a:p>
            <a:endParaRPr lang="ru-RU" sz="900" dirty="0"/>
          </a:p>
          <a:p>
            <a:r>
              <a:rPr lang="ru-RU" sz="900" dirty="0"/>
              <a:t>определение антигена (</a:t>
            </a:r>
            <a:r>
              <a:rPr lang="en-US" sz="900" dirty="0" err="1"/>
              <a:t>HbsAg</a:t>
            </a:r>
            <a:r>
              <a:rPr lang="en-US" sz="900" dirty="0"/>
              <a:t>) </a:t>
            </a:r>
            <a:r>
              <a:rPr lang="ru-RU" sz="900" dirty="0"/>
              <a:t>вируса</a:t>
            </a:r>
            <a:r>
              <a:rPr lang="ru-RU" sz="900" dirty="0"/>
              <a:t/>
            </a:r>
            <a:br>
              <a:rPr lang="ru-RU" sz="900" dirty="0"/>
            </a:br>
            <a:r>
              <a:rPr lang="ru-RU" sz="900" dirty="0"/>
              <a:t>гепатита </a:t>
            </a:r>
            <a:r>
              <a:rPr lang="en-US" sz="900" dirty="0"/>
              <a:t>B (Hepatitis B virus) </a:t>
            </a:r>
            <a:r>
              <a:rPr lang="ru-RU" sz="900" dirty="0"/>
              <a:t>в крови, антител к вирусу гепатита </a:t>
            </a:r>
            <a:r>
              <a:rPr lang="en-US" sz="900" dirty="0"/>
              <a:t>C (Hepatitis C virus)</a:t>
            </a:r>
            <a:r>
              <a:rPr lang="en-US" sz="900" dirty="0"/>
              <a:t/>
            </a:r>
            <a:br>
              <a:rPr lang="en-US" sz="900" dirty="0"/>
            </a:br>
            <a:r>
              <a:rPr lang="ru-RU" sz="900" dirty="0"/>
              <a:t>в крови, антител к бледной трепонеме (</a:t>
            </a:r>
            <a:r>
              <a:rPr lang="en-US" sz="900" dirty="0" err="1"/>
              <a:t>Treponema</a:t>
            </a:r>
            <a:r>
              <a:rPr lang="en-US" sz="900" dirty="0"/>
              <a:t> pallidum) </a:t>
            </a:r>
            <a:r>
              <a:rPr lang="ru-RU" sz="900" dirty="0"/>
              <a:t>в крови, антител классов</a:t>
            </a:r>
            <a:r>
              <a:rPr lang="ru-RU" sz="900" dirty="0"/>
              <a:t/>
            </a:r>
            <a:br>
              <a:rPr lang="ru-RU" sz="900" dirty="0"/>
            </a:br>
            <a:r>
              <a:rPr lang="en-US" sz="900" dirty="0"/>
              <a:t>M, G (IgM, IgG) </a:t>
            </a:r>
            <a:r>
              <a:rPr lang="ru-RU" sz="900" dirty="0"/>
              <a:t>к вирусу иммунодефицита человека ВИЧ-1 (</a:t>
            </a:r>
            <a:r>
              <a:rPr lang="en-US" sz="900" dirty="0"/>
              <a:t>Human</a:t>
            </a:r>
            <a:r>
              <a:rPr lang="en-US" sz="900" dirty="0"/>
              <a:t/>
            </a:r>
            <a:br>
              <a:rPr lang="en-US" sz="900" dirty="0"/>
            </a:br>
            <a:r>
              <a:rPr lang="en-US" sz="900" dirty="0"/>
              <a:t>immunodeficiency virus HIV 1) </a:t>
            </a:r>
            <a:r>
              <a:rPr lang="ru-RU" sz="900" dirty="0"/>
              <a:t>в крови, антител классов </a:t>
            </a:r>
            <a:r>
              <a:rPr lang="en-US" sz="900" dirty="0"/>
              <a:t>M, G (IgM, IgG) </a:t>
            </a:r>
            <a:r>
              <a:rPr lang="ru-RU" sz="900" dirty="0"/>
              <a:t>к вирусу</a:t>
            </a:r>
            <a:r>
              <a:rPr lang="ru-RU" sz="900" dirty="0"/>
              <a:t/>
            </a:r>
            <a:br>
              <a:rPr lang="ru-RU" sz="900" dirty="0"/>
            </a:br>
            <a:r>
              <a:rPr lang="ru-RU" sz="900" dirty="0"/>
              <a:t>иммунодефицита человека ВИЧ-2 (</a:t>
            </a:r>
            <a:r>
              <a:rPr lang="en-US" sz="900" dirty="0"/>
              <a:t>Human immunodeficiency virus HIV 2) </a:t>
            </a:r>
            <a:r>
              <a:rPr lang="ru-RU" sz="900" dirty="0"/>
              <a:t>в крови в</a:t>
            </a:r>
            <a:r>
              <a:rPr lang="ru-RU" sz="900" dirty="0"/>
              <a:t/>
            </a:r>
            <a:br>
              <a:rPr lang="ru-RU" sz="900" dirty="0"/>
            </a:br>
            <a:r>
              <a:rPr lang="ru-RU" sz="900" dirty="0"/>
              <a:t>рамках первичного обследования, при поступлении в стационар и далее каждые 12</a:t>
            </a:r>
            <a:r>
              <a:rPr lang="ru-RU" sz="900" dirty="0"/>
              <a:t/>
            </a:r>
            <a:br>
              <a:rPr lang="ru-RU" sz="900" dirty="0"/>
            </a:br>
            <a:r>
              <a:rPr lang="ru-RU" sz="900" dirty="0"/>
              <a:t>месяцев для исключения ассоциации с ВИЧ-инфекцией, гепатитом, сифилисом [127,</a:t>
            </a:r>
            <a:r>
              <a:rPr lang="ru-RU" sz="900" dirty="0"/>
              <a:t/>
            </a:r>
            <a:br>
              <a:rPr lang="ru-RU" sz="900" dirty="0"/>
            </a:br>
            <a:r>
              <a:rPr lang="ru-RU" sz="900" dirty="0"/>
              <a:t>179].</a:t>
            </a:r>
            <a:r>
              <a:rPr lang="ru-RU" sz="900" dirty="0"/>
              <a:t/>
            </a:r>
            <a:br>
              <a:rPr lang="ru-RU" sz="900" dirty="0"/>
            </a:br>
            <a:r>
              <a:rPr lang="ru-RU" sz="900" dirty="0"/>
              <a:t>ЕОК нет (УУР С, УДД 5</a:t>
            </a:r>
            <a:r>
              <a:rPr lang="ru-RU" sz="900" dirty="0" smtClean="0"/>
              <a:t>)</a:t>
            </a:r>
          </a:p>
          <a:p>
            <a:r>
              <a:rPr lang="ru-RU" sz="900" dirty="0"/>
              <a:t>определение содержания РФ, исследование уровня</a:t>
            </a:r>
            <a:r>
              <a:rPr lang="ru-RU" sz="900" dirty="0"/>
              <a:t/>
            </a:r>
            <a:br>
              <a:rPr lang="ru-RU" sz="900" dirty="0"/>
            </a:br>
            <a:r>
              <a:rPr lang="ru-RU" sz="900" dirty="0"/>
              <a:t>циркулирующих иммунных комплексов в крови, уровня C3 фракции комплемента,</a:t>
            </a:r>
            <a:r>
              <a:rPr lang="ru-RU" sz="900" dirty="0"/>
              <a:t/>
            </a:r>
            <a:br>
              <a:rPr lang="ru-RU" sz="900" dirty="0"/>
            </a:br>
            <a:r>
              <a:rPr lang="ru-RU" sz="900" dirty="0"/>
              <a:t>уровня C4 фракции комплемента в рамках первичного обследования, при</a:t>
            </a:r>
            <a:r>
              <a:rPr lang="ru-RU" sz="900" dirty="0"/>
              <a:t/>
            </a:r>
            <a:br>
              <a:rPr lang="ru-RU" sz="900" dirty="0"/>
            </a:br>
            <a:r>
              <a:rPr lang="ru-RU" sz="900" dirty="0"/>
              <a:t>поступлении в стационар для диагностики иммунных осложнений [127, 179].</a:t>
            </a:r>
            <a:r>
              <a:rPr lang="ru-RU" sz="900" dirty="0"/>
              <a:t/>
            </a:r>
            <a:br>
              <a:rPr lang="ru-RU" sz="900" dirty="0"/>
            </a:br>
            <a:r>
              <a:rPr lang="ru-RU" sz="900" dirty="0"/>
              <a:t>ЕОК нет (УУР С, УДД 5</a:t>
            </a:r>
            <a:r>
              <a:rPr lang="ru-RU" sz="900" dirty="0" smtClean="0"/>
              <a:t>)</a:t>
            </a:r>
          </a:p>
          <a:p>
            <a:endParaRPr lang="ru-RU" sz="900" dirty="0" smtClean="0"/>
          </a:p>
        </p:txBody>
      </p:sp>
    </p:spTree>
    <p:extLst>
      <p:ext uri="{BB962C8B-B14F-4D97-AF65-F5344CB8AC3E}">
        <p14:creationId xmlns:p14="http://schemas.microsoft.com/office/powerpoint/2010/main" val="33165203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Иные диагностические исследования</a:t>
            </a:r>
            <a:endParaRPr lang="ru-RU" dirty="0"/>
          </a:p>
        </p:txBody>
      </p:sp>
      <p:sp>
        <p:nvSpPr>
          <p:cNvPr id="3" name="Объект 2"/>
          <p:cNvSpPr>
            <a:spLocks noGrp="1"/>
          </p:cNvSpPr>
          <p:nvPr>
            <p:ph idx="1"/>
          </p:nvPr>
        </p:nvSpPr>
        <p:spPr/>
        <p:txBody>
          <a:bodyPr>
            <a:normAutofit fontScale="70000" lnSpcReduction="20000"/>
          </a:bodyPr>
          <a:lstStyle/>
          <a:p>
            <a:r>
              <a:rPr lang="ru-RU" dirty="0" smtClean="0"/>
              <a:t>Электрокардиография</a:t>
            </a:r>
          </a:p>
          <a:p>
            <a:r>
              <a:rPr lang="ru-RU" dirty="0"/>
              <a:t>мониторинга нарушений ритма и </a:t>
            </a:r>
            <a:r>
              <a:rPr lang="ru-RU" dirty="0" smtClean="0"/>
              <a:t>проводимости</a:t>
            </a:r>
          </a:p>
          <a:p>
            <a:r>
              <a:rPr lang="ru-RU" dirty="0" err="1"/>
              <a:t>льтразвуковое</a:t>
            </a:r>
            <a:r>
              <a:rPr lang="ru-RU" dirty="0"/>
              <a:t> исследование органов брюшной </a:t>
            </a:r>
            <a:r>
              <a:rPr lang="ru-RU" dirty="0" smtClean="0"/>
              <a:t>полости</a:t>
            </a:r>
          </a:p>
          <a:p>
            <a:r>
              <a:rPr lang="ru-RU" dirty="0"/>
              <a:t>диагностики эмболических осложнений в </a:t>
            </a:r>
            <a:r>
              <a:rPr lang="ru-RU" dirty="0" smtClean="0"/>
              <a:t>селезенку</a:t>
            </a:r>
          </a:p>
          <a:p>
            <a:r>
              <a:rPr lang="ru-RU" dirty="0"/>
              <a:t>Коронарная ангиография</a:t>
            </a:r>
            <a:r>
              <a:rPr lang="ru-RU" dirty="0"/>
              <a:t/>
            </a:r>
            <a:br>
              <a:rPr lang="ru-RU" dirty="0"/>
            </a:br>
            <a:r>
              <a:rPr lang="ru-RU" dirty="0"/>
              <a:t>● Пациентам с факторами риска ССЗ рекомендовано проводить </a:t>
            </a:r>
            <a:r>
              <a:rPr lang="ru-RU" dirty="0" err="1"/>
              <a:t>коронарографию</a:t>
            </a:r>
            <a:r>
              <a:rPr lang="ru-RU" dirty="0"/>
              <a:t> в</a:t>
            </a:r>
            <a:r>
              <a:rPr lang="ru-RU" dirty="0"/>
              <a:t/>
            </a:r>
            <a:br>
              <a:rPr lang="ru-RU" dirty="0"/>
            </a:br>
            <a:r>
              <a:rPr lang="ru-RU" dirty="0"/>
              <a:t>рамках подготовки к оперативному </a:t>
            </a:r>
            <a:r>
              <a:rPr lang="ru-RU" dirty="0" smtClean="0"/>
              <a:t>лечению</a:t>
            </a:r>
          </a:p>
          <a:p>
            <a:r>
              <a:rPr lang="ru-RU" dirty="0" err="1"/>
              <a:t>ентгенография</a:t>
            </a:r>
            <a:r>
              <a:rPr lang="ru-RU" dirty="0"/>
              <a:t> органов грудной </a:t>
            </a:r>
            <a:r>
              <a:rPr lang="ru-RU" dirty="0" smtClean="0"/>
              <a:t>клетки</a:t>
            </a:r>
          </a:p>
          <a:p>
            <a:r>
              <a:rPr lang="ru-RU" dirty="0" err="1"/>
              <a:t>скринингового</a:t>
            </a:r>
            <a:r>
              <a:rPr lang="ru-RU" dirty="0"/>
              <a:t> выявления поражения легочной ткани</a:t>
            </a:r>
            <a:r>
              <a:rPr lang="ru-RU" dirty="0"/>
              <a:t/>
            </a:r>
            <a:br>
              <a:rPr lang="ru-RU" dirty="0"/>
            </a:br>
            <a:r>
              <a:rPr lang="ru-RU" dirty="0"/>
              <a:t>и плевры в рамках первичного обследования, при поступлении в стационар и далее</a:t>
            </a:r>
            <a:r>
              <a:rPr lang="ru-RU" dirty="0"/>
              <a:t/>
            </a:r>
            <a:br>
              <a:rPr lang="ru-RU" dirty="0"/>
            </a:br>
            <a:r>
              <a:rPr lang="ru-RU" dirty="0"/>
              <a:t>каждые 6–12 месяцев для диагностики осложнений основного заболевания и</a:t>
            </a:r>
            <a:r>
              <a:rPr lang="ru-RU" dirty="0"/>
              <a:t/>
            </a:r>
            <a:br>
              <a:rPr lang="ru-RU" dirty="0"/>
            </a:br>
            <a:r>
              <a:rPr lang="ru-RU" dirty="0"/>
              <a:t>сопутствующей патологии </a:t>
            </a:r>
            <a:endParaRPr lang="ru-RU" dirty="0"/>
          </a:p>
        </p:txBody>
      </p:sp>
    </p:spTree>
    <p:extLst>
      <p:ext uri="{BB962C8B-B14F-4D97-AF65-F5344CB8AC3E}">
        <p14:creationId xmlns:p14="http://schemas.microsoft.com/office/powerpoint/2010/main" val="10455842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sz="2400" b="1" dirty="0"/>
              <a:t>Предикторы плохого прогноза у пациентов с </a:t>
            </a:r>
            <a:r>
              <a:rPr lang="ru-RU" sz="2400" b="1" dirty="0" smtClean="0"/>
              <a:t>ИЭ</a:t>
            </a:r>
            <a:endParaRPr lang="ru-RU" sz="2400" b="1" dirty="0"/>
          </a:p>
        </p:txBody>
      </p:sp>
      <p:sp>
        <p:nvSpPr>
          <p:cNvPr id="3" name="Объект 2"/>
          <p:cNvSpPr>
            <a:spLocks noGrp="1"/>
          </p:cNvSpPr>
          <p:nvPr>
            <p:ph idx="1"/>
          </p:nvPr>
        </p:nvSpPr>
        <p:spPr/>
        <p:txBody>
          <a:bodyPr>
            <a:normAutofit fontScale="40000" lnSpcReduction="20000"/>
          </a:bodyPr>
          <a:lstStyle/>
          <a:p>
            <a:pPr marL="0" indent="0">
              <a:buNone/>
            </a:pPr>
            <a:r>
              <a:rPr lang="ru-RU" b="1" dirty="0"/>
              <a:t>Демографические характеристики пациента</a:t>
            </a:r>
            <a:r>
              <a:rPr lang="ru-RU" b="1" dirty="0"/>
              <a:t/>
            </a:r>
            <a:br>
              <a:rPr lang="ru-RU" b="1" dirty="0"/>
            </a:br>
            <a:r>
              <a:rPr lang="ru-RU" dirty="0"/>
              <a:t>• Пожилой возраст</a:t>
            </a:r>
            <a:r>
              <a:rPr lang="ru-RU" dirty="0"/>
              <a:t/>
            </a:r>
            <a:br>
              <a:rPr lang="ru-RU" dirty="0"/>
            </a:br>
            <a:r>
              <a:rPr lang="ru-RU" dirty="0"/>
              <a:t>• Инфекционный эндокардит протезированного клапана</a:t>
            </a:r>
            <a:r>
              <a:rPr lang="ru-RU" dirty="0"/>
              <a:t/>
            </a:r>
            <a:br>
              <a:rPr lang="ru-RU" dirty="0"/>
            </a:br>
            <a:r>
              <a:rPr lang="ru-RU" dirty="0"/>
              <a:t>• Сахарный диабет</a:t>
            </a:r>
            <a:r>
              <a:rPr lang="ru-RU" dirty="0"/>
              <a:t/>
            </a:r>
            <a:br>
              <a:rPr lang="ru-RU" dirty="0"/>
            </a:br>
            <a:r>
              <a:rPr lang="ru-RU" dirty="0"/>
              <a:t>• Сопутствующая патология (например, иммунодефицит, заболевания легких </a:t>
            </a:r>
            <a:r>
              <a:rPr lang="ru-RU" dirty="0" smtClean="0"/>
              <a:t>или почек</a:t>
            </a:r>
            <a:r>
              <a:rPr lang="ru-RU" dirty="0"/>
              <a:t>, астения)</a:t>
            </a:r>
            <a:r>
              <a:rPr lang="ru-RU" dirty="0"/>
              <a:t/>
            </a:r>
            <a:br>
              <a:rPr lang="ru-RU" dirty="0"/>
            </a:br>
            <a:endParaRPr lang="ru-RU" dirty="0" smtClean="0"/>
          </a:p>
          <a:p>
            <a:pPr marL="0" indent="0">
              <a:buNone/>
            </a:pPr>
            <a:r>
              <a:rPr lang="ru-RU" b="1" dirty="0" smtClean="0"/>
              <a:t>Осложнения</a:t>
            </a:r>
            <a:r>
              <a:rPr lang="ru-RU" dirty="0"/>
              <a:t/>
            </a:r>
            <a:br>
              <a:rPr lang="ru-RU" dirty="0"/>
            </a:br>
            <a:r>
              <a:rPr lang="ru-RU" dirty="0"/>
              <a:t>• Сердечная недостаточность</a:t>
            </a:r>
            <a:r>
              <a:rPr lang="ru-RU" dirty="0"/>
              <a:t/>
            </a:r>
            <a:br>
              <a:rPr lang="ru-RU" dirty="0"/>
            </a:br>
            <a:r>
              <a:rPr lang="ru-RU" dirty="0"/>
              <a:t>• Острое повреждение почек</a:t>
            </a:r>
            <a:r>
              <a:rPr lang="ru-RU" dirty="0"/>
              <a:t/>
            </a:r>
            <a:br>
              <a:rPr lang="ru-RU" dirty="0"/>
            </a:br>
            <a:r>
              <a:rPr lang="ru-RU" dirty="0"/>
              <a:t>• Ишемический инсульт</a:t>
            </a:r>
            <a:r>
              <a:rPr lang="ru-RU" dirty="0"/>
              <a:t/>
            </a:r>
            <a:br>
              <a:rPr lang="ru-RU" dirty="0"/>
            </a:br>
            <a:r>
              <a:rPr lang="ru-RU" dirty="0"/>
              <a:t>• Кровоизлияние в головной мозг</a:t>
            </a:r>
            <a:r>
              <a:rPr lang="ru-RU" dirty="0"/>
              <a:t/>
            </a:r>
            <a:br>
              <a:rPr lang="ru-RU" dirty="0"/>
            </a:br>
            <a:r>
              <a:rPr lang="ru-RU" dirty="0"/>
              <a:t>• Септический шок</a:t>
            </a:r>
            <a:r>
              <a:rPr lang="ru-RU" dirty="0"/>
              <a:t/>
            </a:r>
            <a:br>
              <a:rPr lang="ru-RU" dirty="0"/>
            </a:br>
            <a:endParaRPr lang="ru-RU" dirty="0" smtClean="0"/>
          </a:p>
          <a:p>
            <a:pPr marL="0" indent="0">
              <a:buNone/>
            </a:pPr>
            <a:r>
              <a:rPr lang="ru-RU" b="1" dirty="0" smtClean="0"/>
              <a:t>Возбудитель</a:t>
            </a:r>
            <a:r>
              <a:rPr lang="ru-RU" dirty="0"/>
              <a:t/>
            </a:r>
            <a:br>
              <a:rPr lang="ru-RU" dirty="0"/>
            </a:br>
            <a:r>
              <a:rPr lang="ru-RU" dirty="0"/>
              <a:t>• S. </a:t>
            </a:r>
            <a:r>
              <a:rPr lang="ru-RU" dirty="0" err="1"/>
              <a:t>aureus</a:t>
            </a:r>
            <a:r>
              <a:rPr lang="ru-RU" dirty="0"/>
              <a:t/>
            </a:r>
            <a:br>
              <a:rPr lang="ru-RU" dirty="0"/>
            </a:br>
            <a:r>
              <a:rPr lang="ru-RU" dirty="0"/>
              <a:t>• Грибы</a:t>
            </a:r>
            <a:r>
              <a:rPr lang="ru-RU" dirty="0"/>
              <a:t/>
            </a:r>
            <a:br>
              <a:rPr lang="ru-RU" dirty="0"/>
            </a:br>
            <a:r>
              <a:rPr lang="ru-RU" dirty="0"/>
              <a:t>• Не-НАСЕК грамотрицательные бактерии</a:t>
            </a:r>
            <a:r>
              <a:rPr lang="ru-RU" dirty="0"/>
              <a:t/>
            </a:r>
            <a:br>
              <a:rPr lang="ru-RU" dirty="0"/>
            </a:br>
            <a:endParaRPr lang="ru-RU" dirty="0" smtClean="0"/>
          </a:p>
          <a:p>
            <a:pPr marL="0" indent="0">
              <a:buNone/>
            </a:pPr>
            <a:r>
              <a:rPr lang="ru-RU" b="1" dirty="0" smtClean="0"/>
              <a:t>Эхокардиография</a:t>
            </a:r>
            <a:r>
              <a:rPr lang="ru-RU" dirty="0"/>
              <a:t/>
            </a:r>
            <a:br>
              <a:rPr lang="ru-RU" dirty="0"/>
            </a:br>
            <a:r>
              <a:rPr lang="ru-RU" dirty="0"/>
              <a:t>• </a:t>
            </a:r>
            <a:r>
              <a:rPr lang="ru-RU" dirty="0" err="1"/>
              <a:t>Перианнулярные</a:t>
            </a:r>
            <a:r>
              <a:rPr lang="ru-RU" dirty="0"/>
              <a:t> осложнения</a:t>
            </a:r>
            <a:r>
              <a:rPr lang="ru-RU" dirty="0"/>
              <a:t/>
            </a:r>
            <a:br>
              <a:rPr lang="ru-RU" dirty="0"/>
            </a:br>
            <a:r>
              <a:rPr lang="ru-RU" dirty="0"/>
              <a:t>• Тяжелая митральная и аортальная </a:t>
            </a:r>
            <a:r>
              <a:rPr lang="ru-RU" dirty="0" err="1"/>
              <a:t>регургитация</a:t>
            </a:r>
            <a:r>
              <a:rPr lang="ru-RU" dirty="0"/>
              <a:t/>
            </a:r>
            <a:br>
              <a:rPr lang="ru-RU" dirty="0"/>
            </a:br>
            <a:r>
              <a:rPr lang="ru-RU" dirty="0"/>
              <a:t>• Низкая фракция выброса левого желудочка</a:t>
            </a:r>
            <a:r>
              <a:rPr lang="ru-RU" dirty="0"/>
              <a:t/>
            </a:r>
            <a:br>
              <a:rPr lang="ru-RU" dirty="0"/>
            </a:br>
            <a:r>
              <a:rPr lang="ru-RU" dirty="0"/>
              <a:t>• Легочная гипертензия</a:t>
            </a:r>
            <a:r>
              <a:rPr lang="ru-RU" dirty="0"/>
              <a:t/>
            </a:r>
            <a:br>
              <a:rPr lang="ru-RU" dirty="0"/>
            </a:br>
            <a:r>
              <a:rPr lang="ru-RU" dirty="0"/>
              <a:t>• Большие размеры вегетаций</a:t>
            </a:r>
            <a:r>
              <a:rPr lang="ru-RU" dirty="0"/>
              <a:t/>
            </a:r>
            <a:br>
              <a:rPr lang="ru-RU" dirty="0"/>
            </a:br>
            <a:r>
              <a:rPr lang="ru-RU" dirty="0"/>
              <a:t>• Дисфункция протеза*** клапана</a:t>
            </a:r>
            <a:r>
              <a:rPr lang="ru-RU" dirty="0"/>
              <a:t/>
            </a:r>
            <a:br>
              <a:rPr lang="ru-RU" dirty="0"/>
            </a:br>
            <a:r>
              <a:rPr lang="ru-RU" dirty="0"/>
              <a:t>• Преждевременное закрытие митрального клапана и другие признаки </a:t>
            </a:r>
            <a:r>
              <a:rPr lang="ru-RU" dirty="0" smtClean="0"/>
              <a:t>повышенного диастолического </a:t>
            </a:r>
            <a:r>
              <a:rPr lang="ru-RU" dirty="0"/>
              <a:t>давления</a:t>
            </a:r>
            <a:endParaRPr lang="ru-RU" dirty="0"/>
          </a:p>
        </p:txBody>
      </p:sp>
    </p:spTree>
    <p:extLst>
      <p:ext uri="{BB962C8B-B14F-4D97-AF65-F5344CB8AC3E}">
        <p14:creationId xmlns:p14="http://schemas.microsoft.com/office/powerpoint/2010/main" val="35162715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92500" lnSpcReduction="10000"/>
          </a:bodyPr>
          <a:lstStyle/>
          <a:p>
            <a:r>
              <a:rPr lang="ru-RU" dirty="0"/>
              <a:t>Всем пациентам с ИЭ рекомендовано выполнять повторно микробиологическое</a:t>
            </a:r>
            <a:r>
              <a:rPr lang="ru-RU" dirty="0"/>
              <a:t/>
            </a:r>
            <a:br>
              <a:rPr lang="ru-RU" dirty="0"/>
            </a:br>
            <a:r>
              <a:rPr lang="ru-RU" dirty="0"/>
              <a:t>(</a:t>
            </a:r>
            <a:r>
              <a:rPr lang="ru-RU" dirty="0" err="1"/>
              <a:t>культуральное</a:t>
            </a:r>
            <a:r>
              <a:rPr lang="ru-RU" dirty="0"/>
              <a:t>) исследование крови на стерильность через 48–72 часа после</a:t>
            </a:r>
            <a:r>
              <a:rPr lang="ru-RU" dirty="0"/>
              <a:t/>
            </a:r>
            <a:br>
              <a:rPr lang="ru-RU" dirty="0"/>
            </a:br>
            <a:r>
              <a:rPr lang="ru-RU" dirty="0"/>
              <a:t>назначения </a:t>
            </a:r>
            <a:r>
              <a:rPr lang="ru-RU" dirty="0" smtClean="0"/>
              <a:t>АБТ </a:t>
            </a:r>
            <a:r>
              <a:rPr lang="ru-RU" dirty="0"/>
              <a:t>EОК </a:t>
            </a:r>
            <a:r>
              <a:rPr lang="ru-RU" dirty="0" err="1"/>
              <a:t>IIa</a:t>
            </a:r>
            <a:r>
              <a:rPr lang="ru-RU" dirty="0"/>
              <a:t> B (УУРС, УДД 4)</a:t>
            </a:r>
            <a:r>
              <a:rPr lang="ru-RU" dirty="0"/>
              <a:t/>
            </a:r>
            <a:br>
              <a:rPr lang="ru-RU" dirty="0"/>
            </a:br>
            <a:r>
              <a:rPr lang="ru-RU" dirty="0"/>
              <a:t>Комментарий. Сохранение положительной </a:t>
            </a:r>
            <a:r>
              <a:rPr lang="ru-RU" dirty="0" err="1"/>
              <a:t>гемокультуры</a:t>
            </a:r>
            <a:r>
              <a:rPr lang="ru-RU" dirty="0"/>
              <a:t> через 48–72 ч после начала</a:t>
            </a:r>
            <a:r>
              <a:rPr lang="ru-RU" dirty="0"/>
              <a:t/>
            </a:r>
            <a:br>
              <a:rPr lang="ru-RU" dirty="0"/>
            </a:br>
            <a:r>
              <a:rPr lang="ru-RU" dirty="0"/>
              <a:t>лечения АБТ говорит о плохом контроле инфекции и считается независимым фактором</a:t>
            </a:r>
            <a:r>
              <a:rPr lang="ru-RU" dirty="0"/>
              <a:t/>
            </a:r>
            <a:br>
              <a:rPr lang="ru-RU" dirty="0"/>
            </a:br>
            <a:r>
              <a:rPr lang="ru-RU" dirty="0"/>
              <a:t>риска госпитальной летальности</a:t>
            </a:r>
            <a:endParaRPr lang="ru-RU" dirty="0"/>
          </a:p>
        </p:txBody>
      </p:sp>
    </p:spTree>
    <p:extLst>
      <p:ext uri="{BB962C8B-B14F-4D97-AF65-F5344CB8AC3E}">
        <p14:creationId xmlns:p14="http://schemas.microsoft.com/office/powerpoint/2010/main" val="18398839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sz="2000" b="1" dirty="0"/>
              <a:t>Шкала оценки </a:t>
            </a:r>
            <a:r>
              <a:rPr lang="ru-RU" sz="2000" b="1" dirty="0" err="1"/>
              <a:t>периоперационного</a:t>
            </a:r>
            <a:r>
              <a:rPr lang="ru-RU" sz="2000" b="1" dirty="0"/>
              <a:t> риска </a:t>
            </a:r>
            <a:r>
              <a:rPr lang="ru-RU" sz="2000" b="1" dirty="0" err="1"/>
              <a:t>EuroSCORE</a:t>
            </a:r>
            <a:r>
              <a:rPr lang="ru-RU" sz="2000" b="1" dirty="0"/>
              <a:t> II</a:t>
            </a:r>
            <a:endParaRPr lang="ru-RU" sz="2000" b="1" dirty="0"/>
          </a:p>
        </p:txBody>
      </p:sp>
      <p:sp>
        <p:nvSpPr>
          <p:cNvPr id="3" name="Объект 2"/>
          <p:cNvSpPr>
            <a:spLocks noGrp="1"/>
          </p:cNvSpPr>
          <p:nvPr>
            <p:ph idx="1"/>
          </p:nvPr>
        </p:nvSpPr>
        <p:spPr>
          <a:xfrm>
            <a:off x="5068592" y="980728"/>
            <a:ext cx="4042792" cy="2409131"/>
          </a:xfrm>
        </p:spPr>
        <p:txBody>
          <a:bodyPr>
            <a:normAutofit/>
          </a:bodyPr>
          <a:lstStyle/>
          <a:p>
            <a:pPr marL="0" indent="0">
              <a:buNone/>
            </a:pPr>
            <a:r>
              <a:rPr lang="en-US" sz="1800" dirty="0">
                <a:hlinkClick r:id="rId2"/>
              </a:rPr>
              <a:t>http://</a:t>
            </a:r>
            <a:r>
              <a:rPr lang="en-US" sz="1800" dirty="0" smtClean="0">
                <a:hlinkClick r:id="rId2"/>
              </a:rPr>
              <a:t>www.euroscore.org/calc.html</a:t>
            </a:r>
            <a:endParaRPr lang="ru-RU" sz="1800" dirty="0" smtClean="0"/>
          </a:p>
          <a:p>
            <a:pPr marL="0" indent="0">
              <a:buNone/>
            </a:pPr>
            <a:endParaRPr lang="ru-RU" sz="1800" dirty="0"/>
          </a:p>
        </p:txBody>
      </p:sp>
      <p:pic>
        <p:nvPicPr>
          <p:cNvPr id="4" name="Рисунок 3"/>
          <p:cNvPicPr>
            <a:picLocks noChangeAspect="1"/>
          </p:cNvPicPr>
          <p:nvPr/>
        </p:nvPicPr>
        <p:blipFill>
          <a:blip r:embed="rId3"/>
          <a:stretch>
            <a:fillRect/>
          </a:stretch>
        </p:blipFill>
        <p:spPr>
          <a:xfrm>
            <a:off x="174249" y="764704"/>
            <a:ext cx="4563432" cy="2291551"/>
          </a:xfrm>
          <a:prstGeom prst="rect">
            <a:avLst/>
          </a:prstGeom>
        </p:spPr>
      </p:pic>
      <p:pic>
        <p:nvPicPr>
          <p:cNvPr id="5" name="Рисунок 4"/>
          <p:cNvPicPr>
            <a:picLocks noChangeAspect="1"/>
          </p:cNvPicPr>
          <p:nvPr/>
        </p:nvPicPr>
        <p:blipFill>
          <a:blip r:embed="rId4"/>
          <a:stretch>
            <a:fillRect/>
          </a:stretch>
        </p:blipFill>
        <p:spPr>
          <a:xfrm>
            <a:off x="174249" y="3140968"/>
            <a:ext cx="4591670" cy="2645040"/>
          </a:xfrm>
          <a:prstGeom prst="rect">
            <a:avLst/>
          </a:prstGeom>
        </p:spPr>
      </p:pic>
    </p:spTree>
    <p:extLst>
      <p:ext uri="{BB962C8B-B14F-4D97-AF65-F5344CB8AC3E}">
        <p14:creationId xmlns:p14="http://schemas.microsoft.com/office/powerpoint/2010/main" val="16167200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475783" y="1417638"/>
            <a:ext cx="7770267" cy="2073737"/>
          </a:xfrm>
          <a:prstGeom prst="rect">
            <a:avLst/>
          </a:prstGeom>
        </p:spPr>
      </p:pic>
      <p:sp>
        <p:nvSpPr>
          <p:cNvPr id="5" name="Объект 2"/>
          <p:cNvSpPr txBox="1">
            <a:spLocks/>
          </p:cNvSpPr>
          <p:nvPr/>
        </p:nvSpPr>
        <p:spPr>
          <a:xfrm>
            <a:off x="4932040" y="5104159"/>
            <a:ext cx="4042792" cy="2409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smtClean="0">
                <a:hlinkClick r:id="rId3"/>
              </a:rPr>
              <a:t>http://www.euroscore.org/calc.html</a:t>
            </a:r>
            <a:endParaRPr lang="ru-RU" sz="1800" smtClean="0"/>
          </a:p>
          <a:p>
            <a:pPr marL="0" indent="0">
              <a:buFont typeface="Arial" pitchFamily="34" charset="0"/>
              <a:buNone/>
            </a:pPr>
            <a:endParaRPr lang="ru-RU" sz="1800" dirty="0"/>
          </a:p>
        </p:txBody>
      </p:sp>
      <p:sp>
        <p:nvSpPr>
          <p:cNvPr id="6" name="Заголовок 1"/>
          <p:cNvSpPr txBox="1">
            <a:spLocks/>
          </p:cNvSpPr>
          <p:nvPr/>
        </p:nvSpPr>
        <p:spPr>
          <a:xfrm>
            <a:off x="457200" y="274638"/>
            <a:ext cx="8229600" cy="274042"/>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000" b="1" smtClean="0"/>
              <a:t>Шкала оценки периоперационного риска EuroSCORE II</a:t>
            </a:r>
            <a:endParaRPr lang="ru-RU" sz="2000" b="1" dirty="0"/>
          </a:p>
        </p:txBody>
      </p:sp>
    </p:spTree>
    <p:extLst>
      <p:ext uri="{BB962C8B-B14F-4D97-AF65-F5344CB8AC3E}">
        <p14:creationId xmlns:p14="http://schemas.microsoft.com/office/powerpoint/2010/main" val="16079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a:t>Инфекция внутрисердечных устройств </a:t>
            </a:r>
          </a:p>
        </p:txBody>
      </p:sp>
      <p:sp>
        <p:nvSpPr>
          <p:cNvPr id="3" name="Объект 2"/>
          <p:cNvSpPr>
            <a:spLocks noGrp="1"/>
          </p:cNvSpPr>
          <p:nvPr>
            <p:ph idx="1"/>
          </p:nvPr>
        </p:nvSpPr>
        <p:spPr/>
        <p:txBody>
          <a:bodyPr>
            <a:normAutofit fontScale="92500" lnSpcReduction="10000"/>
          </a:bodyPr>
          <a:lstStyle/>
          <a:p>
            <a:pPr marL="0" indent="0">
              <a:buNone/>
            </a:pPr>
            <a:r>
              <a:rPr lang="ru-RU" dirty="0" smtClean="0"/>
              <a:t>инфекция</a:t>
            </a:r>
            <a:r>
              <a:rPr lang="ru-RU" dirty="0"/>
              <a:t>, ассоциированная </a:t>
            </a:r>
            <a:r>
              <a:rPr lang="ru-RU" dirty="0" smtClean="0"/>
              <a:t>с имплантированными </a:t>
            </a:r>
            <a:r>
              <a:rPr lang="ru-RU" dirty="0"/>
              <a:t>внутрисердечными устройствами, включающими в </a:t>
            </a:r>
            <a:r>
              <a:rPr lang="ru-RU" dirty="0" smtClean="0"/>
              <a:t>себя </a:t>
            </a:r>
            <a:r>
              <a:rPr lang="ru-RU" dirty="0"/>
              <a:t/>
            </a:r>
            <a:br>
              <a:rPr lang="ru-RU" dirty="0"/>
            </a:br>
            <a:endParaRPr lang="ru-RU" dirty="0" smtClean="0"/>
          </a:p>
          <a:p>
            <a:pPr>
              <a:buFont typeface="Wingdings" panose="05000000000000000000" pitchFamily="2" charset="2"/>
              <a:buChar char="ü"/>
            </a:pPr>
            <a:r>
              <a:rPr lang="ru-RU" dirty="0" smtClean="0"/>
              <a:t>ЭКС</a:t>
            </a:r>
          </a:p>
          <a:p>
            <a:pPr>
              <a:buFont typeface="Wingdings" panose="05000000000000000000" pitchFamily="2" charset="2"/>
              <a:buChar char="ü"/>
            </a:pPr>
            <a:r>
              <a:rPr lang="ru-RU" dirty="0" err="1" smtClean="0"/>
              <a:t>кардиовертеры</a:t>
            </a:r>
            <a:r>
              <a:rPr lang="ru-RU" dirty="0" smtClean="0"/>
              <a:t>-дефибрилляторы</a:t>
            </a:r>
          </a:p>
          <a:p>
            <a:pPr>
              <a:buFont typeface="Wingdings" panose="05000000000000000000" pitchFamily="2" charset="2"/>
              <a:buChar char="ü"/>
            </a:pPr>
            <a:r>
              <a:rPr lang="ru-RU" dirty="0" smtClean="0"/>
              <a:t>ЭКС, </a:t>
            </a:r>
            <a:r>
              <a:rPr lang="ru-RU" dirty="0"/>
              <a:t>имплантируемый </a:t>
            </a:r>
            <a:r>
              <a:rPr lang="ru-RU" dirty="0" err="1"/>
              <a:t>ресинхронизирующей</a:t>
            </a:r>
            <a:r>
              <a:rPr lang="ru-RU" dirty="0"/>
              <a:t> </a:t>
            </a:r>
            <a:r>
              <a:rPr lang="ru-RU" dirty="0" smtClean="0"/>
              <a:t>терапии/</a:t>
            </a:r>
            <a:r>
              <a:rPr lang="ru-RU" dirty="0" err="1" smtClean="0"/>
              <a:t>кардиовертер</a:t>
            </a:r>
            <a:r>
              <a:rPr lang="ru-RU" dirty="0" smtClean="0"/>
              <a:t>-дефибриллятор</a:t>
            </a:r>
            <a:r>
              <a:rPr lang="ru-RU" dirty="0"/>
              <a:t>, имплантируемый для сердечной </a:t>
            </a:r>
            <a:r>
              <a:rPr lang="ru-RU" dirty="0" err="1"/>
              <a:t>ресинхронизирующей</a:t>
            </a:r>
            <a:r>
              <a:rPr lang="ru-RU" dirty="0"/>
              <a:t> </a:t>
            </a:r>
            <a:r>
              <a:rPr lang="ru-RU" dirty="0" smtClean="0"/>
              <a:t>терапии</a:t>
            </a:r>
          </a:p>
          <a:p>
            <a:pPr marL="0" indent="0">
              <a:buNone/>
            </a:pPr>
            <a:endParaRPr lang="ru-RU" dirty="0"/>
          </a:p>
        </p:txBody>
      </p:sp>
    </p:spTree>
    <p:extLst>
      <p:ext uri="{BB962C8B-B14F-4D97-AF65-F5344CB8AC3E}">
        <p14:creationId xmlns:p14="http://schemas.microsoft.com/office/powerpoint/2010/main" val="36661265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3396879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2272220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ru-RU" dirty="0" smtClean="0"/>
              <a:t>Как </a:t>
            </a:r>
            <a:r>
              <a:rPr lang="ru-RU" dirty="0"/>
              <a:t>минимум, трижды с интервалом 30 минут забираются образцы по 10 мл крови. </a:t>
            </a:r>
            <a:endParaRPr lang="en-US" dirty="0" smtClean="0"/>
          </a:p>
          <a:p>
            <a:r>
              <a:rPr lang="ru-RU" dirty="0" smtClean="0"/>
              <a:t>Материал </a:t>
            </a:r>
            <a:r>
              <a:rPr lang="ru-RU" dirty="0"/>
              <a:t>должен быть помещён и в анаэробную, и в аэробную среду. </a:t>
            </a:r>
            <a:endParaRPr lang="en-US" dirty="0" smtClean="0"/>
          </a:p>
          <a:p>
            <a:r>
              <a:rPr lang="ru-RU" dirty="0" smtClean="0"/>
              <a:t>Материал </a:t>
            </a:r>
            <a:r>
              <a:rPr lang="ru-RU" dirty="0"/>
              <a:t>следует собирать через периферическую вену, но не через центральную (ввиду риска контаминации и обманывающего результата), используя полностью стерильную технику. </a:t>
            </a:r>
            <a:endParaRPr lang="en-US" dirty="0" smtClean="0"/>
          </a:p>
          <a:p>
            <a:r>
              <a:rPr lang="en-US" dirty="0" smtClean="0"/>
              <a:t>C</a:t>
            </a:r>
            <a:r>
              <a:rPr lang="ru-RU" dirty="0" smtClean="0"/>
              <a:t>бор </a:t>
            </a:r>
            <a:r>
              <a:rPr lang="ru-RU" dirty="0"/>
              <a:t>образца крови должен происходить до назначения антибиотиков. </a:t>
            </a:r>
            <a:endParaRPr lang="en-US" dirty="0" smtClean="0"/>
          </a:p>
          <a:p>
            <a:endParaRPr lang="en-US" dirty="0"/>
          </a:p>
          <a:p>
            <a:r>
              <a:rPr lang="ru-RU" dirty="0" smtClean="0"/>
              <a:t>При </a:t>
            </a:r>
            <a:r>
              <a:rPr lang="ru-RU" dirty="0"/>
              <a:t>ИЭ бактериемия есть почти всегда и имеет два важных значения: </a:t>
            </a:r>
            <a:endParaRPr lang="en-US" dirty="0" smtClean="0"/>
          </a:p>
          <a:p>
            <a:pPr marL="0" indent="0">
              <a:buNone/>
            </a:pPr>
            <a:r>
              <a:rPr lang="ru-RU" dirty="0" smtClean="0"/>
              <a:t>(</a:t>
            </a:r>
            <a:r>
              <a:rPr lang="ru-RU" dirty="0"/>
              <a:t>1) не существует обоснования для задержки сбора крови в ожидании пиков температуры и </a:t>
            </a:r>
            <a:endParaRPr lang="en-US" dirty="0" smtClean="0"/>
          </a:p>
          <a:p>
            <a:pPr marL="0" indent="0">
              <a:buNone/>
            </a:pPr>
            <a:r>
              <a:rPr lang="ru-RU" dirty="0" smtClean="0"/>
              <a:t>(</a:t>
            </a:r>
            <a:r>
              <a:rPr lang="ru-RU" dirty="0"/>
              <a:t>2) почти все посевы крови положительны. </a:t>
            </a:r>
            <a:endParaRPr lang="en-US" dirty="0" smtClean="0"/>
          </a:p>
          <a:p>
            <a:endParaRPr lang="en-US" dirty="0"/>
          </a:p>
          <a:p>
            <a:r>
              <a:rPr lang="ru-RU" dirty="0" smtClean="0"/>
              <a:t>Как </a:t>
            </a:r>
            <a:r>
              <a:rPr lang="ru-RU" dirty="0"/>
              <a:t>результат, однократный посев следует оценивать внимательно для установления диагноза ИЭ. </a:t>
            </a:r>
            <a:endParaRPr lang="en-US" dirty="0" smtClean="0"/>
          </a:p>
          <a:p>
            <a:r>
              <a:rPr lang="ru-RU" dirty="0" smtClean="0"/>
              <a:t>Микробиологическая </a:t>
            </a:r>
            <a:r>
              <a:rPr lang="ru-RU" dirty="0"/>
              <a:t>лаборатория должна быть предупреждена о клиническом подозрении на ИЭ. </a:t>
            </a:r>
            <a:endParaRPr lang="en-US" dirty="0" smtClean="0"/>
          </a:p>
          <a:p>
            <a:r>
              <a:rPr lang="ru-RU" dirty="0" smtClean="0"/>
              <a:t>Когда </a:t>
            </a:r>
            <a:r>
              <a:rPr lang="ru-RU" dirty="0"/>
              <a:t>микроорганизм идентифицирован, нужно повторить посев крови через 48-72 часа для проверки эффективности лечения. </a:t>
            </a:r>
            <a:endParaRPr lang="en-US" dirty="0" smtClean="0"/>
          </a:p>
        </p:txBody>
      </p:sp>
      <p:sp>
        <p:nvSpPr>
          <p:cNvPr id="4" name="Прямоугольник 3"/>
          <p:cNvSpPr/>
          <p:nvPr/>
        </p:nvSpPr>
        <p:spPr>
          <a:xfrm>
            <a:off x="755576" y="5936263"/>
            <a:ext cx="8892480" cy="923330"/>
          </a:xfrm>
          <a:prstGeom prst="rect">
            <a:avLst/>
          </a:prstGeom>
        </p:spPr>
        <p:txBody>
          <a:bodyPr wrap="square">
            <a:spAutoFit/>
          </a:bodyPr>
          <a:lstStyle/>
          <a:p>
            <a:r>
              <a:rPr lang="en-US" b="1" dirty="0"/>
              <a:t>Infective Endocarditis Workup</a:t>
            </a:r>
          </a:p>
          <a:p>
            <a:r>
              <a:rPr lang="en-US" dirty="0"/>
              <a:t>Updated: Jan 03, 2019 </a:t>
            </a:r>
          </a:p>
          <a:p>
            <a:pPr>
              <a:buFont typeface="Arial" panose="020B0604020202020204" pitchFamily="34" charset="0"/>
              <a:buChar char="•"/>
            </a:pPr>
            <a:r>
              <a:rPr lang="en-US" dirty="0"/>
              <a:t>Author: John L </a:t>
            </a:r>
            <a:r>
              <a:rPr lang="en-US" dirty="0" err="1"/>
              <a:t>Brusch</a:t>
            </a:r>
            <a:r>
              <a:rPr lang="en-US" dirty="0"/>
              <a:t>, MD, FACP; Chief Editor: Michael Stuart Bronze, MD</a:t>
            </a:r>
          </a:p>
        </p:txBody>
      </p:sp>
    </p:spTree>
    <p:extLst>
      <p:ext uri="{BB962C8B-B14F-4D97-AF65-F5344CB8AC3E}">
        <p14:creationId xmlns:p14="http://schemas.microsoft.com/office/powerpoint/2010/main" val="34642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solidFill>
                  <a:srgbClr val="FF0000"/>
                </a:solidFill>
              </a:rPr>
              <a:t>The criterion standard test for diagnosing IE is the documentation of a continuous bacteremia (&gt;30 min in duration) based on blood culture results.</a:t>
            </a:r>
            <a:endParaRPr lang="ru-RU" dirty="0">
              <a:solidFill>
                <a:srgbClr val="FF0000"/>
              </a:solidFill>
            </a:endParaRPr>
          </a:p>
        </p:txBody>
      </p:sp>
      <p:sp>
        <p:nvSpPr>
          <p:cNvPr id="4" name="Прямоугольник 3"/>
          <p:cNvSpPr/>
          <p:nvPr/>
        </p:nvSpPr>
        <p:spPr>
          <a:xfrm>
            <a:off x="827584" y="5664498"/>
            <a:ext cx="8892480" cy="923330"/>
          </a:xfrm>
          <a:prstGeom prst="rect">
            <a:avLst/>
          </a:prstGeom>
        </p:spPr>
        <p:txBody>
          <a:bodyPr wrap="square">
            <a:spAutoFit/>
          </a:bodyPr>
          <a:lstStyle/>
          <a:p>
            <a:r>
              <a:rPr lang="en-US" b="1" dirty="0"/>
              <a:t>Infective Endocarditis Workup</a:t>
            </a:r>
          </a:p>
          <a:p>
            <a:r>
              <a:rPr lang="en-US" dirty="0"/>
              <a:t>Updated: Jan 03, 2019 </a:t>
            </a:r>
          </a:p>
          <a:p>
            <a:pPr>
              <a:buFont typeface="Arial" panose="020B0604020202020204" pitchFamily="34" charset="0"/>
              <a:buChar char="•"/>
            </a:pPr>
            <a:r>
              <a:rPr lang="en-US" dirty="0"/>
              <a:t>Author: John L </a:t>
            </a:r>
            <a:r>
              <a:rPr lang="en-US" dirty="0" err="1"/>
              <a:t>Brusch</a:t>
            </a:r>
            <a:r>
              <a:rPr lang="en-US" dirty="0"/>
              <a:t>, MD, FACP; Chief Editor: Michael Stuart Bronze, MD</a:t>
            </a:r>
          </a:p>
        </p:txBody>
      </p:sp>
    </p:spTree>
    <p:extLst>
      <p:ext uri="{BB962C8B-B14F-4D97-AF65-F5344CB8AC3E}">
        <p14:creationId xmlns:p14="http://schemas.microsoft.com/office/powerpoint/2010/main" val="16439350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r>
              <a:rPr lang="ru-RU" dirty="0"/>
              <a:t>Никогда не </a:t>
            </a:r>
            <a:r>
              <a:rPr lang="ru-RU" dirty="0" smtClean="0"/>
              <a:t>берите только </a:t>
            </a:r>
            <a:r>
              <a:rPr lang="ru-RU" dirty="0"/>
              <a:t>1 набор культур крови; 1 хуже, чем ничего</a:t>
            </a:r>
            <a:r>
              <a:rPr lang="ru-RU" dirty="0" smtClean="0"/>
              <a:t>.</a:t>
            </a:r>
          </a:p>
          <a:p>
            <a:r>
              <a:rPr lang="ru-RU" dirty="0" smtClean="0"/>
              <a:t>Два </a:t>
            </a:r>
            <a:r>
              <a:rPr lang="ru-RU" dirty="0"/>
              <a:t>набора культур крови </a:t>
            </a:r>
            <a:r>
              <a:rPr lang="ru-RU" dirty="0" smtClean="0"/>
              <a:t>- чувствительность </a:t>
            </a:r>
            <a:r>
              <a:rPr lang="ru-RU" dirty="0"/>
              <a:t>более 90% при наличии бактериемии. </a:t>
            </a:r>
            <a:endParaRPr lang="ru-RU" dirty="0" smtClean="0"/>
          </a:p>
          <a:p>
            <a:r>
              <a:rPr lang="ru-RU" dirty="0" smtClean="0"/>
              <a:t>Три </a:t>
            </a:r>
            <a:r>
              <a:rPr lang="ru-RU" dirty="0"/>
              <a:t>набора культур улучшают чувствительность и могут быть полезны, когда антибиотики вводились ранее.</a:t>
            </a:r>
            <a:br>
              <a:rPr lang="ru-RU" dirty="0"/>
            </a:br>
            <a:r>
              <a:rPr lang="ru-RU" dirty="0"/>
              <a:t/>
            </a:r>
            <a:br>
              <a:rPr lang="ru-RU" dirty="0"/>
            </a:br>
            <a:r>
              <a:rPr lang="ru-RU" dirty="0"/>
              <a:t>Обновленное руководство AHA (одобренное IDSA) 2010 по инфекциям CIED и их лечению рекомендуется собрать по крайней мере 2 комплекта посевов крови при оценке перед началом антимикробной терапии. </a:t>
            </a:r>
            <a:br>
              <a:rPr lang="ru-RU" dirty="0"/>
            </a:br>
            <a:r>
              <a:rPr lang="ru-RU" dirty="0"/>
              <a:t/>
            </a:r>
            <a:br>
              <a:rPr lang="ru-RU" dirty="0"/>
            </a:br>
            <a:r>
              <a:rPr lang="ru-RU" dirty="0"/>
              <a:t>Для диагностики </a:t>
            </a:r>
            <a:r>
              <a:rPr lang="ru-RU" dirty="0" smtClean="0"/>
              <a:t>подострого ИЭ - 3-5 </a:t>
            </a:r>
            <a:r>
              <a:rPr lang="ru-RU" dirty="0"/>
              <a:t>комплектов посевов крови в течение 24 </a:t>
            </a:r>
            <a:r>
              <a:rPr lang="ru-RU" dirty="0" smtClean="0"/>
              <a:t>часов (в 92-98</a:t>
            </a:r>
            <a:r>
              <a:rPr lang="ru-RU" dirty="0"/>
              <a:t>% случаев </a:t>
            </a:r>
            <a:r>
              <a:rPr lang="ru-RU" dirty="0" err="1" smtClean="0"/>
              <a:t>полож</a:t>
            </a:r>
            <a:r>
              <a:rPr lang="ru-RU" dirty="0" smtClean="0"/>
              <a:t> </a:t>
            </a:r>
            <a:r>
              <a:rPr lang="ru-RU" dirty="0" err="1" smtClean="0"/>
              <a:t>гемокультура</a:t>
            </a:r>
            <a:r>
              <a:rPr lang="ru-RU" dirty="0" smtClean="0"/>
              <a:t> у пациентов без антибиотиков)</a:t>
            </a:r>
          </a:p>
          <a:p>
            <a:r>
              <a:rPr lang="ru-RU" dirty="0" smtClean="0"/>
              <a:t>При диагностике острого ИЭ - 3 </a:t>
            </a:r>
            <a:r>
              <a:rPr lang="ru-RU" dirty="0"/>
              <a:t>набора </a:t>
            </a:r>
            <a:r>
              <a:rPr lang="ru-RU" dirty="0" smtClean="0"/>
              <a:t>в течение </a:t>
            </a:r>
            <a:r>
              <a:rPr lang="ru-RU" dirty="0"/>
              <a:t>30 минут (с отдельными </a:t>
            </a:r>
            <a:r>
              <a:rPr lang="ru-RU" dirty="0" err="1"/>
              <a:t>венопункциями</a:t>
            </a:r>
            <a:r>
              <a:rPr lang="ru-RU" dirty="0" smtClean="0"/>
              <a:t>) - доказательство непрерывной бактериемии.</a:t>
            </a:r>
            <a:r>
              <a:rPr lang="ru-RU" dirty="0"/>
              <a:t/>
            </a:r>
            <a:br>
              <a:rPr lang="ru-RU" dirty="0"/>
            </a:br>
            <a:r>
              <a:rPr lang="ru-RU" dirty="0"/>
              <a:t/>
            </a:r>
            <a:br>
              <a:rPr lang="ru-RU" dirty="0"/>
            </a:br>
            <a:r>
              <a:rPr lang="ru-RU" dirty="0"/>
              <a:t>Использование различных типов бутылей для культивирования крови (с добавлением смол, препятствующих действию антибиотиков), вероятно, имеет мало преимуществ. Некоторые из них могут мешать росту бактерий.</a:t>
            </a:r>
          </a:p>
        </p:txBody>
      </p:sp>
      <p:sp>
        <p:nvSpPr>
          <p:cNvPr id="4" name="Прямоугольник 3"/>
          <p:cNvSpPr/>
          <p:nvPr/>
        </p:nvSpPr>
        <p:spPr>
          <a:xfrm>
            <a:off x="899592" y="6126163"/>
            <a:ext cx="8507288" cy="646331"/>
          </a:xfrm>
          <a:prstGeom prst="rect">
            <a:avLst/>
          </a:prstGeom>
        </p:spPr>
        <p:txBody>
          <a:bodyPr wrap="square">
            <a:spAutoFit/>
          </a:bodyPr>
          <a:lstStyle/>
          <a:p>
            <a:r>
              <a:rPr lang="en-US" b="1" dirty="0"/>
              <a:t>Infective Endocarditis </a:t>
            </a:r>
            <a:r>
              <a:rPr lang="en-US" b="1" dirty="0" smtClean="0"/>
              <a:t>Workup</a:t>
            </a:r>
            <a:r>
              <a:rPr lang="ru-RU" b="1" dirty="0" smtClean="0"/>
              <a:t>. </a:t>
            </a:r>
            <a:r>
              <a:rPr lang="en-US" dirty="0" smtClean="0"/>
              <a:t>Updated</a:t>
            </a:r>
            <a:r>
              <a:rPr lang="en-US" dirty="0"/>
              <a:t>: Jan 03, 2019 </a:t>
            </a:r>
          </a:p>
          <a:p>
            <a:pPr>
              <a:buFont typeface="Arial" panose="020B0604020202020204" pitchFamily="34" charset="0"/>
              <a:buChar char="•"/>
            </a:pPr>
            <a:r>
              <a:rPr lang="en-US" dirty="0"/>
              <a:t>Author: John L </a:t>
            </a:r>
            <a:r>
              <a:rPr lang="en-US" dirty="0" err="1"/>
              <a:t>Brusch</a:t>
            </a:r>
            <a:r>
              <a:rPr lang="en-US" dirty="0"/>
              <a:t>, MD, FACP; Chief Editor: Michael Stuart Bronze, MD</a:t>
            </a:r>
          </a:p>
        </p:txBody>
      </p:sp>
    </p:spTree>
    <p:extLst>
      <p:ext uri="{BB962C8B-B14F-4D97-AF65-F5344CB8AC3E}">
        <p14:creationId xmlns:p14="http://schemas.microsoft.com/office/powerpoint/2010/main" val="41912619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DA6DD25D-CD50-42BE-8A92-403D5B9D2D5A}" type="slidenum">
              <a:rPr lang="ru-RU" altLang="ru-RU"/>
              <a:pPr>
                <a:defRPr/>
              </a:pPr>
              <a:t>75</a:t>
            </a:fld>
            <a:endParaRPr lang="ru-RU" altLang="ru-RU"/>
          </a:p>
        </p:txBody>
      </p:sp>
      <p:sp>
        <p:nvSpPr>
          <p:cNvPr id="147458" name="Rectangle 2"/>
          <p:cNvSpPr>
            <a:spLocks noGrp="1" noChangeArrowheads="1"/>
          </p:cNvSpPr>
          <p:nvPr>
            <p:ph type="title"/>
          </p:nvPr>
        </p:nvSpPr>
        <p:spPr/>
        <p:txBody>
          <a:bodyPr/>
          <a:lstStyle/>
          <a:p>
            <a:pPr eaLnBrk="1" hangingPunct="1">
              <a:defRPr/>
            </a:pPr>
            <a:r>
              <a:rPr lang="ru-RU" altLang="ru-RU" smtClean="0">
                <a:latin typeface="Times New Roman" pitchFamily="18" charset="0"/>
              </a:rPr>
              <a:t>Клиническое проявление ИЭ</a:t>
            </a:r>
          </a:p>
        </p:txBody>
      </p:sp>
      <p:sp>
        <p:nvSpPr>
          <p:cNvPr id="147459" name="Rectangle 3"/>
          <p:cNvSpPr>
            <a:spLocks noGrp="1" noChangeArrowheads="1"/>
          </p:cNvSpPr>
          <p:nvPr>
            <p:ph type="body" idx="1"/>
          </p:nvPr>
        </p:nvSpPr>
        <p:spPr/>
        <p:txBody>
          <a:bodyPr/>
          <a:lstStyle/>
          <a:p>
            <a:pPr marL="0" indent="0" eaLnBrk="1" hangingPunct="1">
              <a:buClr>
                <a:schemeClr val="tx1"/>
              </a:buClr>
              <a:buNone/>
              <a:defRPr/>
            </a:pPr>
            <a:r>
              <a:rPr lang="ru-RU" altLang="ru-RU" b="1" dirty="0" smtClean="0">
                <a:latin typeface="Times New Roman" pitchFamily="18" charset="0"/>
              </a:rPr>
              <a:t>ИЭ </a:t>
            </a:r>
            <a:r>
              <a:rPr lang="ru-RU" altLang="ru-RU" b="1" dirty="0" err="1" smtClean="0">
                <a:latin typeface="Times New Roman" pitchFamily="18" charset="0"/>
              </a:rPr>
              <a:t>д.б</a:t>
            </a:r>
            <a:r>
              <a:rPr lang="ru-RU" altLang="ru-RU" b="1" dirty="0" smtClean="0">
                <a:latin typeface="Times New Roman" pitchFamily="18" charset="0"/>
              </a:rPr>
              <a:t>. заподозрен в следующих ситуациях</a:t>
            </a:r>
            <a:r>
              <a:rPr lang="ru-RU" altLang="ru-RU" dirty="0" smtClean="0">
                <a:latin typeface="Times New Roman" pitchFamily="18" charset="0"/>
              </a:rPr>
              <a:t>:</a:t>
            </a:r>
          </a:p>
          <a:p>
            <a:pPr marL="609600" indent="-609600" eaLnBrk="1" hangingPunct="1">
              <a:buClr>
                <a:schemeClr val="tx1"/>
              </a:buClr>
              <a:buFont typeface="Wingdings" pitchFamily="2" charset="2"/>
              <a:buAutoNum type="arabicPeriod"/>
              <a:defRPr/>
            </a:pPr>
            <a:r>
              <a:rPr lang="ru-RU" altLang="ru-RU" dirty="0" smtClean="0">
                <a:latin typeface="Times New Roman" pitchFamily="18" charset="0"/>
              </a:rPr>
              <a:t>Новый шум </a:t>
            </a:r>
            <a:r>
              <a:rPr lang="ru-RU" altLang="ru-RU" dirty="0" err="1" smtClean="0">
                <a:latin typeface="Times New Roman" pitchFamily="18" charset="0"/>
              </a:rPr>
              <a:t>регургитации</a:t>
            </a:r>
            <a:endParaRPr lang="ru-RU" altLang="ru-RU" dirty="0" smtClean="0">
              <a:latin typeface="Times New Roman" pitchFamily="18" charset="0"/>
            </a:endParaRPr>
          </a:p>
          <a:p>
            <a:pPr marL="609600" indent="-609600" eaLnBrk="1" hangingPunct="1">
              <a:buClr>
                <a:schemeClr val="tx1"/>
              </a:buClr>
              <a:buFont typeface="Wingdings" pitchFamily="2" charset="2"/>
              <a:buAutoNum type="arabicPeriod"/>
              <a:defRPr/>
            </a:pPr>
            <a:r>
              <a:rPr lang="ru-RU" altLang="ru-RU" dirty="0" smtClean="0">
                <a:latin typeface="Times New Roman" pitchFamily="18" charset="0"/>
              </a:rPr>
              <a:t>Случаи эмболии неясного происхождения</a:t>
            </a:r>
          </a:p>
          <a:p>
            <a:pPr marL="609600" indent="-609600" eaLnBrk="1" hangingPunct="1">
              <a:buClr>
                <a:schemeClr val="tx1"/>
              </a:buClr>
              <a:buFont typeface="Wingdings" pitchFamily="2" charset="2"/>
              <a:buAutoNum type="arabicPeriod"/>
              <a:defRPr/>
            </a:pPr>
            <a:r>
              <a:rPr lang="ru-RU" altLang="ru-RU" dirty="0" smtClean="0">
                <a:latin typeface="Times New Roman" pitchFamily="18" charset="0"/>
              </a:rPr>
              <a:t>Сепсис неясного генеза (особенно, если ИЭ ассоциирован с м/о, вызывающими ИЭ</a:t>
            </a:r>
          </a:p>
          <a:p>
            <a:pPr marL="609600" indent="-609600" eaLnBrk="1" hangingPunct="1">
              <a:buClr>
                <a:schemeClr val="tx1"/>
              </a:buClr>
              <a:buFont typeface="Wingdings" pitchFamily="2" charset="2"/>
              <a:buAutoNum type="arabicPeriod"/>
              <a:defRPr/>
            </a:pPr>
            <a:r>
              <a:rPr lang="ru-RU" altLang="ru-RU" dirty="0" smtClean="0">
                <a:latin typeface="Times New Roman" pitchFamily="18" charset="0"/>
              </a:rPr>
              <a:t>Лихорадка: частый симптом при ИЭ</a:t>
            </a:r>
          </a:p>
          <a:p>
            <a:pPr marL="609600" indent="-609600" eaLnBrk="1" hangingPunct="1">
              <a:buClr>
                <a:schemeClr val="tx1"/>
              </a:buClr>
              <a:buFont typeface="Wingdings" pitchFamily="2" charset="2"/>
              <a:buNone/>
              <a:defRPr/>
            </a:pPr>
            <a:endParaRPr lang="ru-RU" altLang="ru-RU" dirty="0" smtClean="0">
              <a:latin typeface="Times New Roman" pitchFamily="18" charset="0"/>
            </a:endParaRPr>
          </a:p>
        </p:txBody>
      </p:sp>
      <p:sp>
        <p:nvSpPr>
          <p:cNvPr id="48133" name="Rectangle 5"/>
          <p:cNvSpPr>
            <a:spLocks noChangeArrowheads="1"/>
          </p:cNvSpPr>
          <p:nvPr/>
        </p:nvSpPr>
        <p:spPr bwMode="auto">
          <a:xfrm>
            <a:off x="7308850" y="115888"/>
            <a:ext cx="2141933" cy="33855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ru-RU" altLang="ru-RU" dirty="0">
                <a:solidFill>
                  <a:srgbClr val="008000"/>
                </a:solidFill>
              </a:rPr>
              <a:t>ESC </a:t>
            </a:r>
            <a:r>
              <a:rPr lang="ru-RU" altLang="ru-RU" dirty="0" err="1" smtClean="0">
                <a:solidFill>
                  <a:srgbClr val="008000"/>
                </a:solidFill>
              </a:rPr>
              <a:t>Guidelines</a:t>
            </a:r>
            <a:r>
              <a:rPr lang="ru-RU" altLang="ru-RU" dirty="0" smtClean="0">
                <a:solidFill>
                  <a:srgbClr val="008000"/>
                </a:solidFill>
              </a:rPr>
              <a:t> 2009</a:t>
            </a:r>
            <a:endParaRPr lang="ru-RU" altLang="ru-RU" dirty="0">
              <a:solidFill>
                <a:srgbClr val="008000"/>
              </a:solidFill>
            </a:endParaRPr>
          </a:p>
        </p:txBody>
      </p:sp>
    </p:spTree>
    <p:extLst>
      <p:ext uri="{BB962C8B-B14F-4D97-AF65-F5344CB8AC3E}">
        <p14:creationId xmlns:p14="http://schemas.microsoft.com/office/powerpoint/2010/main" val="414326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EF863893-A181-428C-A4EE-AEF3BB1F8A51}" type="slidenum">
              <a:rPr lang="ru-RU" altLang="ru-RU"/>
              <a:pPr>
                <a:defRPr/>
              </a:pPr>
              <a:t>76</a:t>
            </a:fld>
            <a:endParaRPr lang="ru-RU" altLang="ru-RU"/>
          </a:p>
        </p:txBody>
      </p:sp>
      <p:sp>
        <p:nvSpPr>
          <p:cNvPr id="148482" name="Rectangle 2"/>
          <p:cNvSpPr>
            <a:spLocks noGrp="1" noChangeArrowheads="1"/>
          </p:cNvSpPr>
          <p:nvPr>
            <p:ph type="title"/>
          </p:nvPr>
        </p:nvSpPr>
        <p:spPr/>
        <p:txBody>
          <a:bodyPr>
            <a:normAutofit fontScale="90000"/>
          </a:bodyPr>
          <a:lstStyle/>
          <a:p>
            <a:pPr eaLnBrk="1" hangingPunct="1">
              <a:defRPr/>
            </a:pPr>
            <a:r>
              <a:rPr lang="ru-RU" altLang="ru-RU" sz="4000" smtClean="0"/>
              <a:t>ИЭ д.б. заподозрен, если лихорадка + </a:t>
            </a:r>
          </a:p>
        </p:txBody>
      </p:sp>
      <p:sp>
        <p:nvSpPr>
          <p:cNvPr id="148483" name="Rectangle 3"/>
          <p:cNvSpPr>
            <a:spLocks noGrp="1" noChangeArrowheads="1"/>
          </p:cNvSpPr>
          <p:nvPr>
            <p:ph type="body" idx="1"/>
          </p:nvPr>
        </p:nvSpPr>
        <p:spPr>
          <a:xfrm>
            <a:off x="457200" y="1600200"/>
            <a:ext cx="8229600" cy="5257800"/>
          </a:xfrm>
        </p:spPr>
        <p:txBody>
          <a:bodyPr/>
          <a:lstStyle/>
          <a:p>
            <a:pPr marL="609600" indent="-609600" eaLnBrk="1" hangingPunct="1">
              <a:lnSpc>
                <a:spcPct val="90000"/>
              </a:lnSpc>
              <a:buClr>
                <a:schemeClr val="tx1"/>
              </a:buClr>
              <a:buFont typeface="Wingdings" pitchFamily="2" charset="2"/>
              <a:buAutoNum type="alphaLcParenR"/>
              <a:defRPr/>
            </a:pPr>
            <a:r>
              <a:rPr lang="ru-RU" altLang="ru-RU" sz="2400" dirty="0" smtClean="0"/>
              <a:t>Интракардиальный протезный материал (протез клапана, ЭКС, имплантированный дефибриллятор, хирургический кондуит или заглушка)</a:t>
            </a:r>
          </a:p>
          <a:p>
            <a:pPr marL="609600" indent="-609600" eaLnBrk="1" hangingPunct="1">
              <a:lnSpc>
                <a:spcPct val="90000"/>
              </a:lnSpc>
              <a:buClr>
                <a:schemeClr val="tx1"/>
              </a:buClr>
              <a:buFont typeface="Wingdings" pitchFamily="2" charset="2"/>
              <a:buAutoNum type="alphaLcParenR"/>
              <a:defRPr/>
            </a:pPr>
            <a:r>
              <a:rPr lang="ru-RU" altLang="ru-RU" sz="2400" dirty="0" smtClean="0"/>
              <a:t>ИЭ в анамнезе</a:t>
            </a:r>
          </a:p>
          <a:p>
            <a:pPr marL="609600" indent="-609600" eaLnBrk="1" hangingPunct="1">
              <a:lnSpc>
                <a:spcPct val="90000"/>
              </a:lnSpc>
              <a:buClr>
                <a:schemeClr val="tx1"/>
              </a:buClr>
              <a:buFont typeface="Wingdings" pitchFamily="2" charset="2"/>
              <a:buAutoNum type="alphaLcParenR"/>
              <a:defRPr/>
            </a:pPr>
            <a:r>
              <a:rPr lang="ru-RU" altLang="ru-RU" sz="2400" dirty="0" smtClean="0"/>
              <a:t>Предшествующее клапанное поражение или ВПС</a:t>
            </a:r>
          </a:p>
          <a:p>
            <a:pPr marL="609600" indent="-609600" eaLnBrk="1" hangingPunct="1">
              <a:lnSpc>
                <a:spcPct val="90000"/>
              </a:lnSpc>
              <a:buClr>
                <a:schemeClr val="tx1"/>
              </a:buClr>
              <a:buFont typeface="Wingdings" pitchFamily="2" charset="2"/>
              <a:buAutoNum type="alphaLcParenR"/>
              <a:defRPr/>
            </a:pPr>
            <a:r>
              <a:rPr lang="ru-RU" altLang="ru-RU" sz="2400" dirty="0" smtClean="0"/>
              <a:t>Другие предрасполагающие состояния для ИЭ (</a:t>
            </a:r>
            <a:r>
              <a:rPr lang="ru-RU" altLang="ru-RU" sz="2400" dirty="0" err="1" smtClean="0"/>
              <a:t>иммунодефицитные</a:t>
            </a:r>
            <a:r>
              <a:rPr lang="ru-RU" altLang="ru-RU" sz="2400" dirty="0" smtClean="0"/>
              <a:t> состояния, в\в применение наркотиков)</a:t>
            </a:r>
          </a:p>
          <a:p>
            <a:pPr marL="609600" indent="-609600" eaLnBrk="1" hangingPunct="1">
              <a:lnSpc>
                <a:spcPct val="90000"/>
              </a:lnSpc>
              <a:buClr>
                <a:schemeClr val="tx1"/>
              </a:buClr>
              <a:buFont typeface="Wingdings" pitchFamily="2" charset="2"/>
              <a:buAutoNum type="alphaLcParenR"/>
              <a:defRPr/>
            </a:pPr>
            <a:r>
              <a:rPr lang="ru-RU" altLang="ru-RU" sz="2400" dirty="0" smtClean="0"/>
              <a:t>Предшествующее или недавнее вмешательство, ассоциированное с бактериемией</a:t>
            </a:r>
          </a:p>
          <a:p>
            <a:pPr marL="609600" indent="-609600" eaLnBrk="1" hangingPunct="1">
              <a:lnSpc>
                <a:spcPct val="90000"/>
              </a:lnSpc>
              <a:buClr>
                <a:schemeClr val="tx1"/>
              </a:buClr>
              <a:buFont typeface="Wingdings" pitchFamily="2" charset="2"/>
              <a:buAutoNum type="alphaLcParenR"/>
              <a:defRPr/>
            </a:pPr>
            <a:r>
              <a:rPr lang="ru-RU" altLang="ru-RU" sz="2400" dirty="0" smtClean="0"/>
              <a:t>Подтвержденная застойная сердечная недостаточность</a:t>
            </a:r>
          </a:p>
          <a:p>
            <a:pPr marL="609600" indent="-609600" eaLnBrk="1" hangingPunct="1">
              <a:lnSpc>
                <a:spcPct val="90000"/>
              </a:lnSpc>
              <a:buClr>
                <a:schemeClr val="tx1"/>
              </a:buClr>
              <a:buFont typeface="Wingdings" pitchFamily="2" charset="2"/>
              <a:buAutoNum type="alphaLcParenR"/>
              <a:defRPr/>
            </a:pPr>
            <a:r>
              <a:rPr lang="ru-RU" altLang="ru-RU" sz="2400" dirty="0" smtClean="0"/>
              <a:t>Новые нарушения проводимости</a:t>
            </a:r>
          </a:p>
        </p:txBody>
      </p:sp>
      <p:sp>
        <p:nvSpPr>
          <p:cNvPr id="49157" name="Rectangle 5"/>
          <p:cNvSpPr>
            <a:spLocks noChangeArrowheads="1"/>
          </p:cNvSpPr>
          <p:nvPr/>
        </p:nvSpPr>
        <p:spPr bwMode="auto">
          <a:xfrm>
            <a:off x="7308850" y="115888"/>
            <a:ext cx="2141933" cy="33855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ru-RU" altLang="ru-RU" dirty="0">
                <a:solidFill>
                  <a:srgbClr val="008000"/>
                </a:solidFill>
              </a:rPr>
              <a:t>ESC </a:t>
            </a:r>
            <a:r>
              <a:rPr lang="ru-RU" altLang="ru-RU" dirty="0" err="1" smtClean="0">
                <a:solidFill>
                  <a:srgbClr val="008000"/>
                </a:solidFill>
              </a:rPr>
              <a:t>Guidelines</a:t>
            </a:r>
            <a:r>
              <a:rPr lang="ru-RU" altLang="ru-RU" dirty="0" smtClean="0">
                <a:solidFill>
                  <a:srgbClr val="008000"/>
                </a:solidFill>
              </a:rPr>
              <a:t> 2009</a:t>
            </a:r>
            <a:endParaRPr lang="ru-RU" altLang="ru-RU" dirty="0">
              <a:solidFill>
                <a:srgbClr val="008000"/>
              </a:solidFill>
            </a:endParaRPr>
          </a:p>
        </p:txBody>
      </p:sp>
    </p:spTree>
    <p:extLst>
      <p:ext uri="{BB962C8B-B14F-4D97-AF65-F5344CB8AC3E}">
        <p14:creationId xmlns:p14="http://schemas.microsoft.com/office/powerpoint/2010/main" val="32471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8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8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8E4B6EEA-76D8-4F17-8B45-D8DEE3E5B957}" type="slidenum">
              <a:rPr lang="ru-RU" altLang="ru-RU"/>
              <a:pPr>
                <a:defRPr/>
              </a:pPr>
              <a:t>77</a:t>
            </a:fld>
            <a:endParaRPr lang="ru-RU" altLang="ru-RU"/>
          </a:p>
        </p:txBody>
      </p:sp>
      <p:sp>
        <p:nvSpPr>
          <p:cNvPr id="150530" name="Rectangle 2"/>
          <p:cNvSpPr>
            <a:spLocks noGrp="1" noChangeArrowheads="1"/>
          </p:cNvSpPr>
          <p:nvPr>
            <p:ph type="title"/>
          </p:nvPr>
        </p:nvSpPr>
        <p:spPr/>
        <p:txBody>
          <a:bodyPr>
            <a:normAutofit fontScale="90000"/>
          </a:bodyPr>
          <a:lstStyle/>
          <a:p>
            <a:pPr eaLnBrk="1" hangingPunct="1">
              <a:defRPr/>
            </a:pPr>
            <a:r>
              <a:rPr lang="ru-RU" altLang="ru-RU" sz="4000" smtClean="0">
                <a:latin typeface="Times New Roman" pitchFamily="18" charset="0"/>
              </a:rPr>
              <a:t>ИЭ д.б. заподозрен, если лихорадка +</a:t>
            </a:r>
            <a:r>
              <a:rPr lang="ru-RU" altLang="ru-RU" sz="4000" smtClean="0"/>
              <a:t> </a:t>
            </a:r>
          </a:p>
        </p:txBody>
      </p:sp>
      <p:sp>
        <p:nvSpPr>
          <p:cNvPr id="150531" name="Rectangle 3"/>
          <p:cNvSpPr>
            <a:spLocks noGrp="1" noChangeArrowheads="1"/>
          </p:cNvSpPr>
          <p:nvPr>
            <p:ph type="body" idx="1"/>
          </p:nvPr>
        </p:nvSpPr>
        <p:spPr>
          <a:xfrm>
            <a:off x="457200" y="1600200"/>
            <a:ext cx="8229600" cy="5068888"/>
          </a:xfrm>
        </p:spPr>
        <p:txBody>
          <a:bodyPr/>
          <a:lstStyle/>
          <a:p>
            <a:pPr marL="609600" indent="-609600" eaLnBrk="1" hangingPunct="1">
              <a:lnSpc>
                <a:spcPct val="90000"/>
              </a:lnSpc>
              <a:buClr>
                <a:schemeClr val="tx1"/>
              </a:buClr>
              <a:buFont typeface="Wingdings" pitchFamily="2" charset="2"/>
              <a:buAutoNum type="alphaLcParenR" startAt="8"/>
              <a:defRPr/>
            </a:pPr>
            <a:r>
              <a:rPr lang="ru-RU" altLang="ru-RU" sz="2400" dirty="0" smtClean="0">
                <a:latin typeface="Times New Roman" pitchFamily="18" charset="0"/>
              </a:rPr>
              <a:t>Положительная </a:t>
            </a:r>
            <a:r>
              <a:rPr lang="ru-RU" altLang="ru-RU" sz="2400" dirty="0" err="1" smtClean="0">
                <a:latin typeface="Times New Roman" pitchFamily="18" charset="0"/>
              </a:rPr>
              <a:t>гемокультура</a:t>
            </a:r>
            <a:r>
              <a:rPr lang="ru-RU" altLang="ru-RU" sz="2400" dirty="0" smtClean="0">
                <a:latin typeface="Times New Roman" pitchFamily="18" charset="0"/>
              </a:rPr>
              <a:t> с типичным возбудителем для ИЭ или положительная серология при хронической Ку лихорадке (микробиологические находки могут предшествовать сердечным проявлениям)</a:t>
            </a:r>
          </a:p>
          <a:p>
            <a:pPr marL="609600" indent="-609600" eaLnBrk="1" hangingPunct="1">
              <a:lnSpc>
                <a:spcPct val="90000"/>
              </a:lnSpc>
              <a:buClr>
                <a:schemeClr val="tx1"/>
              </a:buClr>
              <a:buFont typeface="Wingdings" pitchFamily="2" charset="2"/>
              <a:buAutoNum type="alphaLcParenR" startAt="8"/>
              <a:defRPr/>
            </a:pPr>
            <a:r>
              <a:rPr lang="ru-RU" altLang="ru-RU" sz="2400" dirty="0" smtClean="0">
                <a:latin typeface="Times New Roman" pitchFamily="18" charset="0"/>
              </a:rPr>
              <a:t>Сосудистые или иммунологические феномены: эмболии, пятна Рота, точечные геморрагии, узелки </a:t>
            </a:r>
            <a:r>
              <a:rPr lang="ru-RU" altLang="ru-RU" sz="2400" dirty="0" err="1" smtClean="0">
                <a:latin typeface="Times New Roman" pitchFamily="18" charset="0"/>
              </a:rPr>
              <a:t>Ослера</a:t>
            </a:r>
            <a:endParaRPr lang="ru-RU" altLang="ru-RU" sz="2400" dirty="0" smtClean="0">
              <a:latin typeface="Times New Roman" pitchFamily="18" charset="0"/>
            </a:endParaRPr>
          </a:p>
          <a:p>
            <a:pPr marL="609600" indent="-609600" eaLnBrk="1" hangingPunct="1">
              <a:lnSpc>
                <a:spcPct val="90000"/>
              </a:lnSpc>
              <a:buClr>
                <a:schemeClr val="tx1"/>
              </a:buClr>
              <a:buFont typeface="Wingdings" pitchFamily="2" charset="2"/>
              <a:buAutoNum type="alphaLcParenR" startAt="8"/>
              <a:defRPr/>
            </a:pPr>
            <a:r>
              <a:rPr lang="ru-RU" altLang="ru-RU" sz="2400" dirty="0" smtClean="0">
                <a:latin typeface="Times New Roman" pitchFamily="18" charset="0"/>
              </a:rPr>
              <a:t>Очаговые или неспецифические неврологические симптомы или признаки</a:t>
            </a:r>
          </a:p>
          <a:p>
            <a:pPr marL="609600" indent="-609600" eaLnBrk="1" hangingPunct="1">
              <a:lnSpc>
                <a:spcPct val="90000"/>
              </a:lnSpc>
              <a:buClr>
                <a:schemeClr val="tx1"/>
              </a:buClr>
              <a:buFont typeface="Wingdings" pitchFamily="2" charset="2"/>
              <a:buAutoNum type="alphaLcParenR" startAt="8"/>
              <a:defRPr/>
            </a:pPr>
            <a:r>
              <a:rPr lang="ru-RU" altLang="ru-RU" sz="2400" dirty="0" smtClean="0">
                <a:latin typeface="Times New Roman" pitchFamily="18" charset="0"/>
              </a:rPr>
              <a:t>Подтвержденная легочная тромбоэмболия/инфильтрация (правосторонний ИЭ)</a:t>
            </a:r>
          </a:p>
          <a:p>
            <a:pPr marL="609600" indent="-609600" eaLnBrk="1" hangingPunct="1">
              <a:lnSpc>
                <a:spcPct val="90000"/>
              </a:lnSpc>
              <a:buClr>
                <a:schemeClr val="tx1"/>
              </a:buClr>
              <a:buFont typeface="Wingdings" pitchFamily="2" charset="2"/>
              <a:buAutoNum type="alphaLcParenR" startAt="8"/>
              <a:defRPr/>
            </a:pPr>
            <a:r>
              <a:rPr lang="ru-RU" altLang="ru-RU" sz="2400" dirty="0" smtClean="0">
                <a:latin typeface="Times New Roman" pitchFamily="18" charset="0"/>
              </a:rPr>
              <a:t>Периферические абсцессы по неизвестной причине (почечные, селезеночные, церебральные, </a:t>
            </a:r>
            <a:r>
              <a:rPr lang="ru-RU" altLang="ru-RU" sz="2400" dirty="0" err="1" smtClean="0">
                <a:latin typeface="Times New Roman" pitchFamily="18" charset="0"/>
              </a:rPr>
              <a:t>вертебральные</a:t>
            </a:r>
            <a:r>
              <a:rPr lang="ru-RU" altLang="ru-RU" sz="2400" dirty="0" smtClean="0">
                <a:latin typeface="Times New Roman" pitchFamily="18" charset="0"/>
              </a:rPr>
              <a:t>)</a:t>
            </a:r>
          </a:p>
        </p:txBody>
      </p:sp>
      <p:sp>
        <p:nvSpPr>
          <p:cNvPr id="50181" name="Rectangle 5"/>
          <p:cNvSpPr>
            <a:spLocks noChangeArrowheads="1"/>
          </p:cNvSpPr>
          <p:nvPr/>
        </p:nvSpPr>
        <p:spPr bwMode="auto">
          <a:xfrm>
            <a:off x="7308850" y="115888"/>
            <a:ext cx="2141933" cy="33855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ru-RU" altLang="ru-RU" dirty="0">
                <a:solidFill>
                  <a:srgbClr val="008000"/>
                </a:solidFill>
              </a:rPr>
              <a:t>ESC </a:t>
            </a:r>
            <a:r>
              <a:rPr lang="ru-RU" altLang="ru-RU" dirty="0" err="1" smtClean="0">
                <a:solidFill>
                  <a:srgbClr val="008000"/>
                </a:solidFill>
              </a:rPr>
              <a:t>Guidelines</a:t>
            </a:r>
            <a:r>
              <a:rPr lang="ru-RU" altLang="ru-RU" dirty="0" smtClean="0">
                <a:solidFill>
                  <a:srgbClr val="008000"/>
                </a:solidFill>
              </a:rPr>
              <a:t> 2009</a:t>
            </a:r>
            <a:endParaRPr lang="ru-RU" altLang="ru-RU" dirty="0">
              <a:solidFill>
                <a:srgbClr val="008000"/>
              </a:solidFill>
            </a:endParaRPr>
          </a:p>
        </p:txBody>
      </p:sp>
    </p:spTree>
    <p:extLst>
      <p:ext uri="{BB962C8B-B14F-4D97-AF65-F5344CB8AC3E}">
        <p14:creationId xmlns:p14="http://schemas.microsoft.com/office/powerpoint/2010/main" val="40444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0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0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img.medscapestatic.com/pi/meds/ckb/97/3709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2902"/>
            <a:ext cx="8683101" cy="672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0068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F1EB8B78-E4A8-449D-8F42-673016BEF5B7}" type="slidenum">
              <a:rPr lang="ru-RU" altLang="ru-RU"/>
              <a:pPr>
                <a:defRPr/>
              </a:pPr>
              <a:t>79</a:t>
            </a:fld>
            <a:endParaRPr lang="ru-RU" altLang="ru-RU"/>
          </a:p>
        </p:txBody>
      </p:sp>
      <p:sp>
        <p:nvSpPr>
          <p:cNvPr id="152578" name="Rectangle 2"/>
          <p:cNvSpPr>
            <a:spLocks noGrp="1" noChangeArrowheads="1"/>
          </p:cNvSpPr>
          <p:nvPr>
            <p:ph type="title"/>
          </p:nvPr>
        </p:nvSpPr>
        <p:spPr/>
        <p:txBody>
          <a:bodyPr/>
          <a:lstStyle/>
          <a:p>
            <a:pPr eaLnBrk="1" hangingPunct="1">
              <a:defRPr/>
            </a:pPr>
            <a:r>
              <a:rPr lang="ru-RU" altLang="ru-RU" smtClean="0"/>
              <a:t>Лихорадка м.отсутствовать</a:t>
            </a:r>
          </a:p>
        </p:txBody>
      </p:sp>
      <p:sp>
        <p:nvSpPr>
          <p:cNvPr id="152579" name="Rectangle 3"/>
          <p:cNvSpPr>
            <a:spLocks noGrp="1" noChangeArrowheads="1"/>
          </p:cNvSpPr>
          <p:nvPr>
            <p:ph type="body" idx="1"/>
          </p:nvPr>
        </p:nvSpPr>
        <p:spPr/>
        <p:txBody>
          <a:bodyPr/>
          <a:lstStyle/>
          <a:p>
            <a:pPr eaLnBrk="1" hangingPunct="1">
              <a:defRPr/>
            </a:pPr>
            <a:r>
              <a:rPr lang="ru-RU" altLang="ru-RU" smtClean="0"/>
              <a:t>У пожилых</a:t>
            </a:r>
          </a:p>
          <a:p>
            <a:pPr eaLnBrk="1" hangingPunct="1">
              <a:defRPr/>
            </a:pPr>
            <a:r>
              <a:rPr lang="ru-RU" altLang="ru-RU" smtClean="0"/>
              <a:t>На фоне предшествовавшей АБ терапии</a:t>
            </a:r>
          </a:p>
          <a:p>
            <a:pPr eaLnBrk="1" hangingPunct="1">
              <a:defRPr/>
            </a:pPr>
            <a:r>
              <a:rPr lang="ru-RU" altLang="ru-RU" smtClean="0"/>
              <a:t>Иммуносупрессивных состояниях</a:t>
            </a:r>
          </a:p>
          <a:p>
            <a:pPr eaLnBrk="1" hangingPunct="1">
              <a:defRPr/>
            </a:pPr>
            <a:r>
              <a:rPr lang="ru-RU" altLang="ru-RU" smtClean="0"/>
              <a:t>При ИЭ, вызванном м/о с низкой вирулентностью или атипичном м/о</a:t>
            </a:r>
          </a:p>
        </p:txBody>
      </p:sp>
      <p:sp>
        <p:nvSpPr>
          <p:cNvPr id="51205" name="Rectangle 5"/>
          <p:cNvSpPr>
            <a:spLocks noChangeArrowheads="1"/>
          </p:cNvSpPr>
          <p:nvPr/>
        </p:nvSpPr>
        <p:spPr bwMode="auto">
          <a:xfrm>
            <a:off x="7308850" y="115888"/>
            <a:ext cx="1614488"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r>
              <a:rPr lang="ru-RU" altLang="ru-RU">
                <a:solidFill>
                  <a:srgbClr val="008000"/>
                </a:solidFill>
              </a:rPr>
              <a:t>ESC Guidelines</a:t>
            </a:r>
          </a:p>
        </p:txBody>
      </p:sp>
    </p:spTree>
    <p:extLst>
      <p:ext uri="{BB962C8B-B14F-4D97-AF65-F5344CB8AC3E}">
        <p14:creationId xmlns:p14="http://schemas.microsoft.com/office/powerpoint/2010/main" val="4100365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44F4368D-4D68-428A-9A3B-431502BA24A4}" type="slidenum">
              <a:rPr lang="ru-RU" altLang="ru-RU"/>
              <a:pPr>
                <a:defRPr/>
              </a:pPr>
              <a:t>8</a:t>
            </a:fld>
            <a:endParaRPr lang="ru-RU" altLang="ru-RU"/>
          </a:p>
        </p:txBody>
      </p:sp>
      <p:sp>
        <p:nvSpPr>
          <p:cNvPr id="16386" name="Rectangle 2"/>
          <p:cNvSpPr>
            <a:spLocks noGrp="1" noChangeArrowheads="1"/>
          </p:cNvSpPr>
          <p:nvPr>
            <p:ph type="title"/>
          </p:nvPr>
        </p:nvSpPr>
        <p:spPr>
          <a:xfrm>
            <a:off x="685800" y="260350"/>
            <a:ext cx="7772400" cy="865188"/>
          </a:xfrm>
        </p:spPr>
        <p:txBody>
          <a:bodyPr/>
          <a:lstStyle/>
          <a:p>
            <a:pPr eaLnBrk="1" hangingPunct="1">
              <a:defRPr/>
            </a:pPr>
            <a:r>
              <a:rPr lang="ru-RU" altLang="ru-RU" smtClean="0">
                <a:latin typeface="Times New Roman" pitchFamily="18" charset="0"/>
              </a:rPr>
              <a:t>ИЭ: этиология</a:t>
            </a:r>
          </a:p>
        </p:txBody>
      </p:sp>
      <p:sp>
        <p:nvSpPr>
          <p:cNvPr id="16387" name="Rectangle 3"/>
          <p:cNvSpPr>
            <a:spLocks noGrp="1" noChangeArrowheads="1"/>
          </p:cNvSpPr>
          <p:nvPr>
            <p:ph type="body" idx="1"/>
          </p:nvPr>
        </p:nvSpPr>
        <p:spPr>
          <a:xfrm>
            <a:off x="252413" y="1341438"/>
            <a:ext cx="3383483" cy="5327650"/>
          </a:xfrm>
        </p:spPr>
        <p:txBody>
          <a:bodyPr>
            <a:normAutofit fontScale="70000" lnSpcReduction="20000"/>
          </a:bodyPr>
          <a:lstStyle/>
          <a:p>
            <a:pPr marL="0" indent="0">
              <a:buClr>
                <a:schemeClr val="tx1"/>
              </a:buClr>
              <a:buNone/>
              <a:defRPr/>
            </a:pPr>
            <a:r>
              <a:rPr lang="ru-RU" b="1" dirty="0" smtClean="0"/>
              <a:t>Типичны</a:t>
            </a:r>
            <a:r>
              <a:rPr lang="ru-RU" b="1" dirty="0"/>
              <a:t>е</a:t>
            </a:r>
            <a:r>
              <a:rPr lang="ru-RU" b="1" dirty="0" smtClean="0"/>
              <a:t> возбудители Гр+ кокки</a:t>
            </a:r>
            <a:r>
              <a:rPr lang="ru-RU" b="1" dirty="0"/>
              <a:t>: </a:t>
            </a:r>
            <a:endParaRPr lang="ru-RU" b="1" dirty="0" smtClean="0"/>
          </a:p>
          <a:p>
            <a:pPr>
              <a:buClr>
                <a:schemeClr val="tx1"/>
              </a:buClr>
              <a:buFont typeface="Wingdings" pitchFamily="2" charset="2"/>
              <a:buChar char="ü"/>
              <a:defRPr/>
            </a:pPr>
            <a:r>
              <a:rPr lang="ru-RU" dirty="0" smtClean="0"/>
              <a:t>стафилококки </a:t>
            </a:r>
            <a:r>
              <a:rPr lang="en-US" dirty="0"/>
              <a:t>S. aureus, </a:t>
            </a:r>
            <a:r>
              <a:rPr lang="en-US" dirty="0" err="1"/>
              <a:t>CoNS</a:t>
            </a:r>
            <a:r>
              <a:rPr lang="en-US" dirty="0"/>
              <a:t> (27,1–67,9%), </a:t>
            </a:r>
            <a:endParaRPr lang="ru-RU" dirty="0" smtClean="0"/>
          </a:p>
          <a:p>
            <a:pPr>
              <a:buClr>
                <a:schemeClr val="tx1"/>
              </a:buClr>
              <a:buFont typeface="Wingdings" pitchFamily="2" charset="2"/>
              <a:buChar char="ü"/>
              <a:defRPr/>
            </a:pPr>
            <a:r>
              <a:rPr lang="ru-RU" dirty="0" smtClean="0"/>
              <a:t>стрептококки</a:t>
            </a:r>
            <a:r>
              <a:rPr lang="ru-RU" dirty="0"/>
              <a:t>, в том числе </a:t>
            </a:r>
            <a:r>
              <a:rPr lang="ru-RU" dirty="0" smtClean="0"/>
              <a:t>зеленящий (</a:t>
            </a:r>
            <a:r>
              <a:rPr lang="ru-RU" dirty="0"/>
              <a:t>11,8–29%), энтерококки (10,0–21,4%), </a:t>
            </a:r>
            <a:endParaRPr lang="ru-RU" dirty="0" smtClean="0"/>
          </a:p>
          <a:p>
            <a:pPr>
              <a:buClr>
                <a:schemeClr val="tx1"/>
              </a:buClr>
              <a:buFont typeface="Wingdings" pitchFamily="2" charset="2"/>
              <a:buChar char="ü"/>
              <a:defRPr/>
            </a:pPr>
            <a:r>
              <a:rPr lang="ru-RU" dirty="0" smtClean="0"/>
              <a:t>грамотрицательные </a:t>
            </a:r>
            <a:r>
              <a:rPr lang="ru-RU" dirty="0"/>
              <a:t>(Гр-) представители </a:t>
            </a:r>
            <a:r>
              <a:rPr lang="ru-RU" dirty="0" smtClean="0"/>
              <a:t>группы </a:t>
            </a:r>
            <a:r>
              <a:rPr lang="en-US" dirty="0" smtClean="0"/>
              <a:t>HACEK </a:t>
            </a:r>
            <a:r>
              <a:rPr lang="en-US" dirty="0"/>
              <a:t>2-10% </a:t>
            </a:r>
            <a:r>
              <a:rPr lang="ru-RU" dirty="0"/>
              <a:t>случаев (</a:t>
            </a:r>
            <a:r>
              <a:rPr lang="en-US" dirty="0" err="1"/>
              <a:t>Haemophilus</a:t>
            </a:r>
            <a:r>
              <a:rPr lang="en-US" dirty="0"/>
              <a:t>, </a:t>
            </a:r>
            <a:r>
              <a:rPr lang="en-US" dirty="0" err="1"/>
              <a:t>Aggregatibacter</a:t>
            </a:r>
            <a:r>
              <a:rPr lang="en-US" dirty="0"/>
              <a:t>, </a:t>
            </a:r>
            <a:r>
              <a:rPr lang="en-US" dirty="0" err="1"/>
              <a:t>Cardiobacterium</a:t>
            </a:r>
            <a:r>
              <a:rPr lang="en-US" dirty="0"/>
              <a:t> </a:t>
            </a:r>
            <a:r>
              <a:rPr lang="en-US" dirty="0" err="1"/>
              <a:t>hominis</a:t>
            </a:r>
            <a:r>
              <a:rPr lang="en-US" dirty="0"/>
              <a:t>, </a:t>
            </a:r>
            <a:r>
              <a:rPr lang="en-US" dirty="0" err="1" smtClean="0"/>
              <a:t>Eikenella</a:t>
            </a:r>
            <a:r>
              <a:rPr lang="ru-RU" dirty="0" smtClean="0"/>
              <a:t> </a:t>
            </a:r>
            <a:r>
              <a:rPr lang="en-US" dirty="0" err="1" smtClean="0"/>
              <a:t>corrodens</a:t>
            </a:r>
            <a:r>
              <a:rPr lang="en-US" dirty="0"/>
              <a:t>, </a:t>
            </a:r>
            <a:r>
              <a:rPr lang="en-US" dirty="0" err="1"/>
              <a:t>Kingella</a:t>
            </a:r>
            <a:r>
              <a:rPr lang="en-US" dirty="0"/>
              <a:t>). </a:t>
            </a:r>
            <a:endParaRPr lang="ru-RU" dirty="0" smtClean="0"/>
          </a:p>
          <a:p>
            <a:pPr>
              <a:buClr>
                <a:schemeClr val="tx1"/>
              </a:buClr>
              <a:buFont typeface="Wingdings" pitchFamily="2" charset="2"/>
              <a:buChar char="ü"/>
              <a:defRPr/>
            </a:pPr>
            <a:endParaRPr lang="ru-RU" dirty="0" smtClean="0"/>
          </a:p>
        </p:txBody>
      </p:sp>
      <p:sp>
        <p:nvSpPr>
          <p:cNvPr id="2" name="Прямоугольник 1"/>
          <p:cNvSpPr/>
          <p:nvPr/>
        </p:nvSpPr>
        <p:spPr>
          <a:xfrm>
            <a:off x="5148064" y="1341438"/>
            <a:ext cx="3310136" cy="2031325"/>
          </a:xfrm>
          <a:prstGeom prst="rect">
            <a:avLst/>
          </a:prstGeom>
        </p:spPr>
        <p:txBody>
          <a:bodyPr wrap="square">
            <a:spAutoFit/>
          </a:bodyPr>
          <a:lstStyle/>
          <a:p>
            <a:pPr>
              <a:buClr>
                <a:schemeClr val="tx1"/>
              </a:buClr>
              <a:defRPr/>
            </a:pPr>
            <a:r>
              <a:rPr lang="ru-RU" b="1" dirty="0" smtClean="0"/>
              <a:t>Реже: </a:t>
            </a:r>
          </a:p>
          <a:p>
            <a:pPr>
              <a:buClr>
                <a:schemeClr val="tx1"/>
              </a:buClr>
              <a:defRPr/>
            </a:pPr>
            <a:r>
              <a:rPr lang="ru-RU" dirty="0" smtClean="0"/>
              <a:t>Гр- </a:t>
            </a:r>
            <a:r>
              <a:rPr lang="ru-RU" dirty="0" err="1"/>
              <a:t>не-</a:t>
            </a:r>
            <a:r>
              <a:rPr lang="en-US" dirty="0"/>
              <a:t>HACEK </a:t>
            </a:r>
            <a:r>
              <a:rPr lang="ru-RU" dirty="0"/>
              <a:t>бактерии (3,1-10,2%), </a:t>
            </a:r>
            <a:endParaRPr lang="ru-RU" dirty="0" smtClean="0"/>
          </a:p>
          <a:p>
            <a:pPr>
              <a:buClr>
                <a:schemeClr val="tx1"/>
              </a:buClr>
              <a:defRPr/>
            </a:pPr>
            <a:r>
              <a:rPr lang="ru-RU" dirty="0" smtClean="0"/>
              <a:t>анаэробные </a:t>
            </a:r>
            <a:r>
              <a:rPr lang="ru-RU" dirty="0"/>
              <a:t>бактерии (0,9–1,2%), </a:t>
            </a:r>
            <a:endParaRPr lang="ru-RU" dirty="0" smtClean="0"/>
          </a:p>
          <a:p>
            <a:pPr>
              <a:buClr>
                <a:schemeClr val="tx1"/>
              </a:buClr>
              <a:defRPr/>
            </a:pPr>
            <a:r>
              <a:rPr lang="ru-RU" dirty="0" smtClean="0"/>
              <a:t>грибы </a:t>
            </a:r>
            <a:r>
              <a:rPr lang="ru-RU" dirty="0"/>
              <a:t>(2–3</a:t>
            </a:r>
            <a:r>
              <a:rPr lang="ru-RU" dirty="0" smtClean="0"/>
              <a:t>%).</a:t>
            </a:r>
          </a:p>
          <a:p>
            <a:pPr>
              <a:buClr>
                <a:schemeClr val="tx1"/>
              </a:buClr>
              <a:defRPr/>
            </a:pPr>
            <a:endParaRPr lang="ru-RU" dirty="0"/>
          </a:p>
        </p:txBody>
      </p:sp>
      <p:sp>
        <p:nvSpPr>
          <p:cNvPr id="3" name="Прямоугольник 2"/>
          <p:cNvSpPr/>
          <p:nvPr/>
        </p:nvSpPr>
        <p:spPr>
          <a:xfrm>
            <a:off x="5148064" y="3588663"/>
            <a:ext cx="4572000" cy="1477328"/>
          </a:xfrm>
          <a:prstGeom prst="rect">
            <a:avLst/>
          </a:prstGeom>
        </p:spPr>
        <p:txBody>
          <a:bodyPr>
            <a:spAutoFit/>
          </a:bodyPr>
          <a:lstStyle/>
          <a:p>
            <a:pPr>
              <a:buClr>
                <a:schemeClr val="tx1"/>
              </a:buClr>
              <a:defRPr/>
            </a:pPr>
            <a:r>
              <a:rPr lang="ru-RU" b="1" dirty="0"/>
              <a:t>Редко: </a:t>
            </a:r>
          </a:p>
          <a:p>
            <a:pPr>
              <a:buClr>
                <a:schemeClr val="tx1"/>
              </a:buClr>
              <a:defRPr/>
            </a:pPr>
            <a:r>
              <a:rPr lang="en-US" dirty="0" err="1"/>
              <a:t>Coxiella</a:t>
            </a:r>
            <a:r>
              <a:rPr lang="en-US" dirty="0"/>
              <a:t> </a:t>
            </a:r>
            <a:r>
              <a:rPr lang="en-US" dirty="0" err="1"/>
              <a:t>burnetii</a:t>
            </a:r>
            <a:r>
              <a:rPr lang="en-US" dirty="0"/>
              <a:t>, </a:t>
            </a:r>
            <a:endParaRPr lang="ru-RU" dirty="0"/>
          </a:p>
          <a:p>
            <a:pPr>
              <a:buClr>
                <a:schemeClr val="tx1"/>
              </a:buClr>
              <a:defRPr/>
            </a:pPr>
            <a:r>
              <a:rPr lang="en-US" dirty="0" err="1"/>
              <a:t>Bartonella</a:t>
            </a:r>
            <a:r>
              <a:rPr lang="en-US" dirty="0"/>
              <a:t> spp., </a:t>
            </a:r>
            <a:endParaRPr lang="ru-RU" dirty="0"/>
          </a:p>
          <a:p>
            <a:pPr>
              <a:buClr>
                <a:schemeClr val="tx1"/>
              </a:buClr>
              <a:defRPr/>
            </a:pPr>
            <a:r>
              <a:rPr lang="en-US" dirty="0"/>
              <a:t>Chlamydia spp., </a:t>
            </a:r>
            <a:endParaRPr lang="ru-RU" dirty="0"/>
          </a:p>
          <a:p>
            <a:pPr>
              <a:buClr>
                <a:schemeClr val="tx1"/>
              </a:buClr>
              <a:defRPr/>
            </a:pPr>
            <a:r>
              <a:rPr lang="en-US" dirty="0"/>
              <a:t>Legionella spp.</a:t>
            </a:r>
            <a:endParaRPr lang="ru-RU" altLang="ru-RU" dirty="0">
              <a:latin typeface="Times New Roman" pitchFamily="18" charset="0"/>
            </a:endParaRPr>
          </a:p>
        </p:txBody>
      </p:sp>
    </p:spTree>
    <p:extLst>
      <p:ext uri="{BB962C8B-B14F-4D97-AF65-F5344CB8AC3E}">
        <p14:creationId xmlns:p14="http://schemas.microsoft.com/office/powerpoint/2010/main" val="18528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2" grpId="0"/>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55674585-C79C-4DB8-827E-312AF063A54B}" type="slidenum">
              <a:rPr lang="ru-RU" altLang="ru-RU"/>
              <a:pPr>
                <a:defRPr/>
              </a:pPr>
              <a:t>80</a:t>
            </a:fld>
            <a:endParaRPr lang="ru-RU" altLang="ru-RU"/>
          </a:p>
        </p:txBody>
      </p:sp>
      <p:sp>
        <p:nvSpPr>
          <p:cNvPr id="28674" name="Rectangle 2"/>
          <p:cNvSpPr>
            <a:spLocks noGrp="1" noChangeArrowheads="1"/>
          </p:cNvSpPr>
          <p:nvPr>
            <p:ph type="title"/>
          </p:nvPr>
        </p:nvSpPr>
        <p:spPr>
          <a:xfrm>
            <a:off x="179388" y="277813"/>
            <a:ext cx="8964612" cy="774700"/>
          </a:xfrm>
        </p:spPr>
        <p:txBody>
          <a:bodyPr/>
          <a:lstStyle/>
          <a:p>
            <a:pPr eaLnBrk="1" hangingPunct="1">
              <a:defRPr/>
            </a:pPr>
            <a:r>
              <a:rPr lang="ru-RU" altLang="ru-RU" sz="3600" smtClean="0">
                <a:latin typeface="Times New Roman" pitchFamily="18" charset="0"/>
              </a:rPr>
              <a:t>ИЭ: п</a:t>
            </a:r>
            <a:r>
              <a:rPr lang="ru-RU" altLang="ru-RU" sz="3600" smtClean="0">
                <a:latin typeface="Times New Roman" pitchFamily="18" charset="0"/>
                <a:cs typeface="Times New Roman" pitchFamily="18" charset="0"/>
              </a:rPr>
              <a:t>ринципы антибактериальной терапии</a:t>
            </a:r>
          </a:p>
        </p:txBody>
      </p:sp>
      <p:sp>
        <p:nvSpPr>
          <p:cNvPr id="28675" name="Rectangle 3"/>
          <p:cNvSpPr>
            <a:spLocks noGrp="1" noChangeArrowheads="1"/>
          </p:cNvSpPr>
          <p:nvPr>
            <p:ph type="body" idx="1"/>
          </p:nvPr>
        </p:nvSpPr>
        <p:spPr>
          <a:xfrm>
            <a:off x="0" y="1268413"/>
            <a:ext cx="8894763" cy="5329237"/>
          </a:xfrm>
        </p:spPr>
        <p:txBody>
          <a:bodyPr>
            <a:normAutofit lnSpcReduction="10000"/>
          </a:bodyPr>
          <a:lstStyle/>
          <a:p>
            <a:pPr eaLnBrk="1" hangingPunct="1">
              <a:lnSpc>
                <a:spcPct val="90000"/>
              </a:lnSpc>
              <a:buFont typeface="Wingdings" pitchFamily="2" charset="2"/>
              <a:buNone/>
              <a:defRPr/>
            </a:pPr>
            <a:r>
              <a:rPr lang="ru-RU" altLang="ru-RU" sz="2800" dirty="0" smtClean="0">
                <a:latin typeface="Times New Roman" pitchFamily="18" charset="0"/>
                <a:cs typeface="Times New Roman" pitchFamily="18" charset="0"/>
              </a:rPr>
              <a:t>1. Бактерицидная активность</a:t>
            </a:r>
          </a:p>
          <a:p>
            <a:pPr eaLnBrk="1" hangingPunct="1">
              <a:lnSpc>
                <a:spcPct val="90000"/>
              </a:lnSpc>
              <a:buFont typeface="Wingdings" pitchFamily="2" charset="2"/>
              <a:buNone/>
              <a:defRPr/>
            </a:pPr>
            <a:endParaRPr lang="ru-RU" altLang="ru-RU" sz="2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ru-RU" altLang="ru-RU" sz="2800" dirty="0" smtClean="0">
                <a:latin typeface="Times New Roman" pitchFamily="18" charset="0"/>
                <a:cs typeface="Times New Roman" pitchFamily="18" charset="0"/>
              </a:rPr>
              <a:t>2. Высокая концентрация антибиотиков в вегетациях</a:t>
            </a:r>
          </a:p>
          <a:p>
            <a:pPr eaLnBrk="1" hangingPunct="1">
              <a:lnSpc>
                <a:spcPct val="90000"/>
              </a:lnSpc>
              <a:buFont typeface="Wingdings" pitchFamily="2" charset="2"/>
              <a:buNone/>
              <a:defRPr/>
            </a:pPr>
            <a:endParaRPr lang="ru-RU" altLang="ru-RU" sz="2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ru-RU" altLang="ru-RU" sz="2800" dirty="0" smtClean="0">
                <a:latin typeface="Times New Roman" pitchFamily="18" charset="0"/>
                <a:cs typeface="Times New Roman" pitchFamily="18" charset="0"/>
              </a:rPr>
              <a:t>3. Длительная антибактериальная терапия</a:t>
            </a:r>
          </a:p>
          <a:p>
            <a:pPr eaLnBrk="1" hangingPunct="1">
              <a:lnSpc>
                <a:spcPct val="90000"/>
              </a:lnSpc>
              <a:buFont typeface="Wingdings" pitchFamily="2" charset="2"/>
              <a:buNone/>
              <a:defRPr/>
            </a:pPr>
            <a:endParaRPr lang="ru-RU" altLang="ru-RU" sz="2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ru-RU" altLang="ru-RU" sz="2800" dirty="0" smtClean="0">
                <a:latin typeface="Times New Roman" pitchFamily="18" charset="0"/>
                <a:cs typeface="Times New Roman" pitchFamily="18" charset="0"/>
              </a:rPr>
              <a:t>4. Соблюдение соответствующего интервала дозирования для предупреждения повторного роста микробов между введениями </a:t>
            </a:r>
          </a:p>
          <a:p>
            <a:pPr eaLnBrk="1" hangingPunct="1">
              <a:lnSpc>
                <a:spcPct val="90000"/>
              </a:lnSpc>
              <a:buFont typeface="Wingdings" pitchFamily="2" charset="2"/>
              <a:buNone/>
              <a:defRPr/>
            </a:pPr>
            <a:endParaRPr lang="ru-RU" altLang="ru-RU" sz="2800" dirty="0" smtClean="0">
              <a:latin typeface="Times New Roman" pitchFamily="18" charset="0"/>
              <a:cs typeface="Times New Roman" pitchFamily="18" charset="0"/>
            </a:endParaRPr>
          </a:p>
          <a:p>
            <a:pPr eaLnBrk="1" hangingPunct="1">
              <a:lnSpc>
                <a:spcPct val="90000"/>
              </a:lnSpc>
              <a:buFont typeface="Wingdings" pitchFamily="2" charset="2"/>
              <a:buNone/>
              <a:defRPr/>
            </a:pPr>
            <a:r>
              <a:rPr lang="ru-RU" altLang="ru-RU" sz="2800" dirty="0" smtClean="0">
                <a:latin typeface="Times New Roman" pitchFamily="18" charset="0"/>
                <a:cs typeface="Times New Roman" pitchFamily="18" charset="0"/>
              </a:rPr>
              <a:t>Эмпирическая терапия – при отсутствии данных о возбудителе.</a:t>
            </a:r>
            <a:endParaRPr lang="ru-RU" altLang="ru-RU" sz="2800" dirty="0" smtClean="0">
              <a:latin typeface="Times New Roman" pitchFamily="18" charset="0"/>
            </a:endParaRPr>
          </a:p>
        </p:txBody>
      </p:sp>
    </p:spTree>
    <p:extLst>
      <p:ext uri="{BB962C8B-B14F-4D97-AF65-F5344CB8AC3E}">
        <p14:creationId xmlns:p14="http://schemas.microsoft.com/office/powerpoint/2010/main" val="202576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Европейские рекомендации по ведению пациентов с ИЭ (2015)</a:t>
            </a:r>
            <a:endParaRPr lang="ru-RU" dirty="0"/>
          </a:p>
        </p:txBody>
      </p:sp>
      <p:sp>
        <p:nvSpPr>
          <p:cNvPr id="3" name="Объект 2"/>
          <p:cNvSpPr>
            <a:spLocks noGrp="1"/>
          </p:cNvSpPr>
          <p:nvPr>
            <p:ph idx="1"/>
          </p:nvPr>
        </p:nvSpPr>
        <p:spPr/>
        <p:txBody>
          <a:bodyPr>
            <a:normAutofit fontScale="92500"/>
          </a:bodyPr>
          <a:lstStyle/>
          <a:p>
            <a:pPr marL="0" indent="0">
              <a:buNone/>
            </a:pPr>
            <a:r>
              <a:rPr lang="ru-RU" dirty="0" smtClean="0"/>
              <a:t>Основной принцип  - антибиотикопрофилактика у пациентов с высоким риском </a:t>
            </a:r>
          </a:p>
          <a:p>
            <a:r>
              <a:rPr lang="ru-RU" dirty="0" smtClean="0"/>
              <a:t>Неточности при оценке риска ИЭ</a:t>
            </a:r>
          </a:p>
          <a:p>
            <a:r>
              <a:rPr lang="ru-RU" dirty="0" smtClean="0"/>
              <a:t>Прогноз ИЭ хуже у пациентов высокого риска , в частности при ИЭ протезированного клапана</a:t>
            </a:r>
          </a:p>
          <a:p>
            <a:r>
              <a:rPr lang="ru-RU" dirty="0" smtClean="0"/>
              <a:t>Пациентов с высоким риском гораздо меньше, чем пациентов с промежуточным риском, </a:t>
            </a:r>
            <a:r>
              <a:rPr lang="ru-RU" dirty="0" err="1" smtClean="0"/>
              <a:t>т.о</a:t>
            </a:r>
            <a:r>
              <a:rPr lang="ru-RU" dirty="0" smtClean="0"/>
              <a:t>. снижается потенциальный вред от побочных эффектов антибиотикопрофилактики .</a:t>
            </a:r>
            <a:endParaRPr lang="ru-RU" dirty="0"/>
          </a:p>
        </p:txBody>
      </p:sp>
    </p:spTree>
    <p:extLst>
      <p:ext uri="{BB962C8B-B14F-4D97-AF65-F5344CB8AC3E}">
        <p14:creationId xmlns:p14="http://schemas.microsoft.com/office/powerpoint/2010/main" val="21310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Пациенты с очень высоким риском</a:t>
            </a:r>
            <a:endParaRPr lang="ru-RU" dirty="0"/>
          </a:p>
        </p:txBody>
      </p:sp>
      <p:sp>
        <p:nvSpPr>
          <p:cNvPr id="3" name="Объект 2"/>
          <p:cNvSpPr>
            <a:spLocks noGrp="1"/>
          </p:cNvSpPr>
          <p:nvPr>
            <p:ph idx="1"/>
          </p:nvPr>
        </p:nvSpPr>
        <p:spPr/>
        <p:txBody>
          <a:bodyPr>
            <a:normAutofit fontScale="92500"/>
          </a:bodyPr>
          <a:lstStyle/>
          <a:p>
            <a:pPr marL="514350" indent="-514350">
              <a:buFont typeface="+mj-lt"/>
              <a:buAutoNum type="arabicPeriod"/>
            </a:pPr>
            <a:r>
              <a:rPr lang="ru-RU" dirty="0" smtClean="0"/>
              <a:t>Пациенты с искусственным клапаном или с протезным материалом, который использовался для восстановления клапана</a:t>
            </a:r>
          </a:p>
          <a:p>
            <a:pPr lvl="1"/>
            <a:r>
              <a:rPr lang="ru-RU" dirty="0" smtClean="0"/>
              <a:t>имеют более высокий риск развития ИЭ, риск смерти и осложнений, чем пациенты с </a:t>
            </a:r>
            <a:r>
              <a:rPr lang="ru-RU" dirty="0" err="1" smtClean="0"/>
              <a:t>нативными</a:t>
            </a:r>
            <a:r>
              <a:rPr lang="ru-RU" dirty="0" smtClean="0"/>
              <a:t> клапанами и идентичными патогенетическими агентами</a:t>
            </a:r>
          </a:p>
          <a:p>
            <a:pPr lvl="1"/>
            <a:r>
              <a:rPr lang="ru-RU" dirty="0" smtClean="0"/>
              <a:t>Это верно и при использовании </a:t>
            </a:r>
            <a:r>
              <a:rPr lang="ru-RU" dirty="0" err="1" smtClean="0"/>
              <a:t>транскатетерно</a:t>
            </a:r>
            <a:r>
              <a:rPr lang="ru-RU" dirty="0" smtClean="0"/>
              <a:t>-имплантированных протезов и </a:t>
            </a:r>
            <a:r>
              <a:rPr lang="ru-RU" dirty="0" err="1" smtClean="0"/>
              <a:t>гомотрансплантатов</a:t>
            </a:r>
            <a:endParaRPr lang="ru-RU" dirty="0"/>
          </a:p>
        </p:txBody>
      </p:sp>
    </p:spTree>
    <p:extLst>
      <p:ext uri="{BB962C8B-B14F-4D97-AF65-F5344CB8AC3E}">
        <p14:creationId xmlns:p14="http://schemas.microsoft.com/office/powerpoint/2010/main" val="2506795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Пациенты с очень высоким риском</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2. Пациенты с перенесенным ИЭ: они также имеют высокий риск нового ИЭ, высокую смертность и заболеваемость выше, чем у пациентов после первого эпизода.</a:t>
            </a:r>
          </a:p>
          <a:p>
            <a:pPr marL="0" indent="0">
              <a:buNone/>
            </a:pPr>
            <a:r>
              <a:rPr lang="ru-RU" dirty="0" smtClean="0"/>
              <a:t>3. Пациенты с не корригированными синими врожденными пороками сердца;</a:t>
            </a:r>
          </a:p>
          <a:p>
            <a:pPr marL="0" indent="0">
              <a:buNone/>
            </a:pPr>
            <a:r>
              <a:rPr lang="ru-RU" dirty="0" smtClean="0"/>
              <a:t>Пациенты с ВПС с послеоперационными паллиативными шунтами, кондуитами или др. протезами.</a:t>
            </a:r>
          </a:p>
          <a:p>
            <a:pPr marL="0" indent="0">
              <a:buNone/>
            </a:pPr>
            <a:r>
              <a:rPr lang="ru-RU" dirty="0" smtClean="0"/>
              <a:t>После хирургического вмешательства без каких-либо остаточных дефектов рекомендуется профилактика в течение первых 6 месяцев после процедуры (до </a:t>
            </a:r>
            <a:r>
              <a:rPr lang="ru-RU" dirty="0" err="1" smtClean="0"/>
              <a:t>эндотелизации</a:t>
            </a:r>
            <a:r>
              <a:rPr lang="ru-RU" dirty="0" smtClean="0"/>
              <a:t> протезного материала).</a:t>
            </a:r>
            <a:endParaRPr lang="ru-RU" dirty="0"/>
          </a:p>
        </p:txBody>
      </p:sp>
    </p:spTree>
    <p:extLst>
      <p:ext uri="{BB962C8B-B14F-4D97-AF65-F5344CB8AC3E}">
        <p14:creationId xmlns:p14="http://schemas.microsoft.com/office/powerpoint/2010/main" val="19364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Состояния (группы) очень высокого риска ИЭ, при которых необходима профилактика, при выполнении процедур высокого риска</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66936940"/>
              </p:ext>
            </p:extLst>
          </p:nvPr>
        </p:nvGraphicFramePr>
        <p:xfrm>
          <a:off x="250825" y="1628775"/>
          <a:ext cx="8425631" cy="5212080"/>
        </p:xfrm>
        <a:graphic>
          <a:graphicData uri="http://schemas.openxmlformats.org/drawingml/2006/table">
            <a:tbl>
              <a:tblPr firstRow="1" bandRow="1">
                <a:tableStyleId>{5C22544A-7EE6-4342-B048-85BDC9FD1C3A}</a:tableStyleId>
              </a:tblPr>
              <a:tblGrid>
                <a:gridCol w="648141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370840">
                <a:tc>
                  <a:txBody>
                    <a:bodyPr/>
                    <a:lstStyle/>
                    <a:p>
                      <a:r>
                        <a:rPr lang="ru-RU" dirty="0" smtClean="0"/>
                        <a:t>рекомендации</a:t>
                      </a:r>
                      <a:endParaRPr lang="ru-RU" dirty="0"/>
                    </a:p>
                  </a:txBody>
                  <a:tcPr/>
                </a:tc>
                <a:tc>
                  <a:txBody>
                    <a:bodyPr/>
                    <a:lstStyle/>
                    <a:p>
                      <a:r>
                        <a:rPr lang="ru-RU" dirty="0" smtClean="0"/>
                        <a:t>класс</a:t>
                      </a:r>
                      <a:endParaRPr lang="ru-RU" dirty="0"/>
                    </a:p>
                  </a:txBody>
                  <a:tcPr/>
                </a:tc>
                <a:tc>
                  <a:txBody>
                    <a:bodyPr/>
                    <a:lstStyle/>
                    <a:p>
                      <a:r>
                        <a:rPr lang="ru-RU" dirty="0" smtClean="0"/>
                        <a:t>Уровень</a:t>
                      </a:r>
                      <a:endParaRPr lang="ru-RU"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Антибиотикопрофилактика должны быть обсуждена у пациентов с самым</a:t>
                      </a:r>
                      <a:r>
                        <a:rPr lang="ru-RU" baseline="0" dirty="0" smtClean="0"/>
                        <a:t> </a:t>
                      </a:r>
                      <a:r>
                        <a:rPr lang="ru-RU" dirty="0" smtClean="0"/>
                        <a:t>высоким риском развития ИЭ: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(1) Пациенты с любым искусственным клапаном , в том числе </a:t>
                      </a:r>
                      <a:r>
                        <a:rPr lang="ru-RU" dirty="0" err="1" smtClean="0"/>
                        <a:t>транскатетерным</a:t>
                      </a:r>
                      <a:r>
                        <a:rPr lang="ru-RU" dirty="0" smtClean="0"/>
                        <a:t> клапаном , или те, у кого протезный материал был использован для восстановления клапана.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(2) Пациенты с предшествующим эпизодом ИЭ.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(3) Пациенты с ВПС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ru-RU" dirty="0" smtClean="0"/>
                        <a:t>(а) Любой тип «синего» ВПС.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ru-RU" dirty="0" smtClean="0"/>
                        <a:t>(б) Любой вид коррекции ВПС протезным материалом, при хирургическом или </a:t>
                      </a:r>
                      <a:r>
                        <a:rPr lang="ru-RU" dirty="0" err="1" smtClean="0"/>
                        <a:t>чрескожном</a:t>
                      </a:r>
                      <a:r>
                        <a:rPr lang="ru-RU" dirty="0" smtClean="0"/>
                        <a:t> методах, до 6 месяцев после процедуры или на протяжении всей жизни, если имеется остаточный шунт или остаточная клапанная</a:t>
                      </a:r>
                      <a:r>
                        <a:rPr lang="ru-RU" baseline="0" dirty="0" smtClean="0"/>
                        <a:t> </a:t>
                      </a:r>
                      <a:r>
                        <a:rPr lang="ru-RU" baseline="0" dirty="0" err="1" smtClean="0"/>
                        <a:t>регургитация</a:t>
                      </a:r>
                      <a:r>
                        <a:rPr lang="ru-RU" dirty="0" smtClean="0"/>
                        <a:t> .</a:t>
                      </a:r>
                    </a:p>
                    <a:p>
                      <a:endParaRPr lang="ru-RU" dirty="0"/>
                    </a:p>
                  </a:txBody>
                  <a:tcPr/>
                </a:tc>
                <a:tc>
                  <a:txBody>
                    <a:bodyPr/>
                    <a:lstStyle/>
                    <a:p>
                      <a:r>
                        <a:rPr lang="en-US" dirty="0" smtClean="0"/>
                        <a:t>II</a:t>
                      </a:r>
                      <a:r>
                        <a:rPr lang="ru-RU" dirty="0" smtClean="0"/>
                        <a:t>а</a:t>
                      </a:r>
                      <a:endParaRPr lang="en-US" dirty="0" smtClean="0"/>
                    </a:p>
                  </a:txBody>
                  <a:tcPr/>
                </a:tc>
                <a:tc>
                  <a:txBody>
                    <a:bodyPr/>
                    <a:lstStyle/>
                    <a:p>
                      <a:r>
                        <a:rPr lang="ru-RU" dirty="0" smtClean="0"/>
                        <a:t>С</a:t>
                      </a:r>
                      <a:endParaRPr lang="ru-RU" dirty="0"/>
                    </a:p>
                  </a:txBody>
                  <a:tcPr/>
                </a:tc>
                <a:extLst>
                  <a:ext uri="{0D108BD9-81ED-4DB2-BD59-A6C34878D82A}">
                    <a16:rowId xmlns:a16="http://schemas.microsoft.com/office/drawing/2014/main" val="10001"/>
                  </a:ext>
                </a:extLst>
              </a:tr>
              <a:tr h="370840">
                <a:tc>
                  <a:txBody>
                    <a:bodyPr/>
                    <a:lstStyle/>
                    <a:p>
                      <a:r>
                        <a:rPr lang="ru-RU" dirty="0" smtClean="0"/>
                        <a:t>Антибиотикопрофилактика</a:t>
                      </a:r>
                      <a:r>
                        <a:rPr lang="ru-RU" baseline="0" dirty="0" smtClean="0"/>
                        <a:t> не рекомендуется при других формах клапанных пороков или ВПС</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III</a:t>
                      </a:r>
                      <a:endParaRPr lang="ru-RU" dirty="0" smtClean="0"/>
                    </a:p>
                    <a:p>
                      <a:endParaRPr lang="ru-RU" dirty="0"/>
                    </a:p>
                  </a:txBody>
                  <a:tcPr/>
                </a:tc>
                <a:tc>
                  <a:txBody>
                    <a:bodyPr/>
                    <a:lstStyle/>
                    <a:p>
                      <a:r>
                        <a:rPr lang="ru-RU" dirty="0" smtClean="0"/>
                        <a:t>С</a:t>
                      </a:r>
                      <a:endParaRPr lang="ru-RU"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07699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smtClean="0"/>
              <a:t>Несмотря на то, что Американская ассоциация сердца / Американская коллегия Кардиологов рекомендует профилактику ИЭ  при развитии патологии клапанов трансплантированного сердца, это не подтверждается убедительными доказательствами и не рекомендуется ЕОК.</a:t>
            </a:r>
            <a:endParaRPr lang="ru-RU" dirty="0"/>
          </a:p>
        </p:txBody>
      </p:sp>
    </p:spTree>
    <p:extLst>
      <p:ext uri="{BB962C8B-B14F-4D97-AF65-F5344CB8AC3E}">
        <p14:creationId xmlns:p14="http://schemas.microsoft.com/office/powerpoint/2010/main" val="23845890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4704"/>
            <a:ext cx="8229600" cy="1143000"/>
          </a:xfrm>
        </p:spPr>
        <p:txBody>
          <a:bodyPr>
            <a:normAutofit fontScale="90000"/>
          </a:bodyPr>
          <a:lstStyle/>
          <a:p>
            <a:r>
              <a:rPr lang="ru-RU" dirty="0" smtClean="0">
                <a:solidFill>
                  <a:srgbClr val="FF0000"/>
                </a:solidFill>
              </a:rPr>
              <a:t>Антибиотикопрофилактика не рекомендуется у пациентов со средним риском ИЭ </a:t>
            </a:r>
            <a:endParaRPr lang="ru-RU" dirty="0">
              <a:solidFill>
                <a:srgbClr val="FF0000"/>
              </a:solidFill>
            </a:endParaRPr>
          </a:p>
        </p:txBody>
      </p:sp>
      <p:sp>
        <p:nvSpPr>
          <p:cNvPr id="3" name="Объект 2"/>
          <p:cNvSpPr>
            <a:spLocks noGrp="1"/>
          </p:cNvSpPr>
          <p:nvPr>
            <p:ph idx="1"/>
          </p:nvPr>
        </p:nvSpPr>
        <p:spPr>
          <a:xfrm>
            <a:off x="467544" y="2364049"/>
            <a:ext cx="8229600" cy="4525963"/>
          </a:xfrm>
        </p:spPr>
        <p:txBody>
          <a:bodyPr>
            <a:normAutofit/>
          </a:bodyPr>
          <a:lstStyle/>
          <a:p>
            <a:r>
              <a:rPr lang="ru-RU" dirty="0" smtClean="0"/>
              <a:t>Т.е. любой другой форме поражения естественного клапана </a:t>
            </a:r>
          </a:p>
          <a:p>
            <a:pPr lvl="1"/>
            <a:r>
              <a:rPr lang="ru-RU" dirty="0" smtClean="0"/>
              <a:t>двустворчатый аортальный клапан, </a:t>
            </a:r>
          </a:p>
          <a:p>
            <a:pPr lvl="1"/>
            <a:r>
              <a:rPr lang="ru-RU" dirty="0" smtClean="0"/>
              <a:t>пролапс митрального клапана и </a:t>
            </a:r>
          </a:p>
          <a:p>
            <a:pPr lvl="1"/>
            <a:r>
              <a:rPr lang="ru-RU" dirty="0" smtClean="0"/>
              <a:t>аортальный стеноз при </a:t>
            </a:r>
            <a:r>
              <a:rPr lang="ru-RU" dirty="0" err="1" smtClean="0"/>
              <a:t>кальцинозе</a:t>
            </a:r>
            <a:r>
              <a:rPr lang="ru-RU" dirty="0" smtClean="0"/>
              <a:t> аортального клапана</a:t>
            </a:r>
          </a:p>
        </p:txBody>
      </p:sp>
    </p:spTree>
    <p:extLst>
      <p:ext uri="{BB962C8B-B14F-4D97-AF65-F5344CB8AC3E}">
        <p14:creationId xmlns:p14="http://schemas.microsoft.com/office/powerpoint/2010/main" val="22684018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dirty="0" smtClean="0">
                <a:solidFill>
                  <a:srgbClr val="FF0000"/>
                </a:solidFill>
              </a:rPr>
              <a:t>Пациенты среднего и высокого риска </a:t>
            </a:r>
            <a:r>
              <a:rPr lang="ru-RU" dirty="0" smtClean="0"/>
              <a:t>должны быть предупреждены о важности зубной и кожной гигиены.</a:t>
            </a:r>
          </a:p>
          <a:p>
            <a:r>
              <a:rPr lang="ru-RU" dirty="0" smtClean="0"/>
              <a:t>Эти меры общей гигиены относятся и к  пациентам, и медицинским работникам и в идеале должны быть применены к общему население, т.к. ИЭ часто развивается без диагностированной болезни сердца .</a:t>
            </a:r>
          </a:p>
          <a:p>
            <a:endParaRPr lang="ru-RU" dirty="0"/>
          </a:p>
        </p:txBody>
      </p:sp>
    </p:spTree>
    <p:extLst>
      <p:ext uri="{BB962C8B-B14F-4D97-AF65-F5344CB8AC3E}">
        <p14:creationId xmlns:p14="http://schemas.microsoft.com/office/powerpoint/2010/main" val="31911150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FF0000"/>
                </a:solidFill>
              </a:rPr>
              <a:t>Неспецифические </a:t>
            </a:r>
            <a:r>
              <a:rPr lang="ru-RU" sz="3200" b="1" dirty="0">
                <a:solidFill>
                  <a:srgbClr val="FF0000"/>
                </a:solidFill>
              </a:rPr>
              <a:t>меры профилактики у пациентов с </a:t>
            </a:r>
            <a:r>
              <a:rPr lang="ru-RU" sz="3200" b="1" dirty="0"/>
              <a:t>высоким и промежуточным рисками</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835506670"/>
              </p:ext>
            </p:extLst>
          </p:nvPr>
        </p:nvGraphicFramePr>
        <p:xfrm>
          <a:off x="287524" y="2060848"/>
          <a:ext cx="8568952" cy="5279812"/>
        </p:xfrm>
        <a:graphic>
          <a:graphicData uri="http://schemas.openxmlformats.org/drawingml/2006/table">
            <a:tbl>
              <a:tblPr firstRow="1" firstCol="1" bandRow="1">
                <a:tableStyleId>{5C22544A-7EE6-4342-B048-85BDC9FD1C3A}</a:tableStyleId>
              </a:tblPr>
              <a:tblGrid>
                <a:gridCol w="8568952">
                  <a:extLst>
                    <a:ext uri="{9D8B030D-6E8A-4147-A177-3AD203B41FA5}">
                      <a16:colId xmlns:a16="http://schemas.microsoft.com/office/drawing/2014/main" val="20000"/>
                    </a:ext>
                  </a:extLst>
                </a:gridCol>
              </a:tblGrid>
              <a:tr h="599064">
                <a:tc>
                  <a:txBody>
                    <a:bodyPr/>
                    <a:lstStyle/>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800" b="0" dirty="0">
                          <a:solidFill>
                            <a:schemeClr val="tx1"/>
                          </a:solidFill>
                          <a:effectLst/>
                        </a:rPr>
                        <a:t>Эти меры должны в идеале быть применены у населения в общем и особенно тщательно у пациентов высокого риска: </a:t>
                      </a:r>
                      <a:endParaRPr lang="ru-RU" sz="1800" b="0" dirty="0" smtClean="0">
                        <a:solidFill>
                          <a:schemeClr val="tx1"/>
                        </a:solidFill>
                        <a:effectLst/>
                      </a:endParaRPr>
                    </a:p>
                    <a:p>
                      <a:pPr>
                        <a:lnSpc>
                          <a:spcPct val="1150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0"/>
                  </a:ext>
                </a:extLst>
              </a:tr>
              <a:tr h="599064">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800" b="0" dirty="0" smtClean="0">
                          <a:solidFill>
                            <a:schemeClr val="tx1"/>
                          </a:solidFill>
                          <a:effectLst/>
                        </a:rPr>
                        <a:t>Строгая </a:t>
                      </a:r>
                      <a:r>
                        <a:rPr lang="ru-RU" sz="1800" b="0" dirty="0">
                          <a:solidFill>
                            <a:schemeClr val="tx1"/>
                          </a:solidFill>
                          <a:effectLst/>
                        </a:rPr>
                        <a:t>стоматологическая и кожная гигиена . Стоматологические последующие действия должны осуществляется два раза в год у пациентов высокого риска и ежегодно у других. </a:t>
                      </a: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290476">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800" b="0" dirty="0" smtClean="0">
                          <a:solidFill>
                            <a:schemeClr val="tx1"/>
                          </a:solidFill>
                          <a:effectLst/>
                        </a:rPr>
                        <a:t>Дезинфекция ран. </a:t>
                      </a: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290476">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800" b="0" dirty="0" err="1" smtClean="0">
                          <a:solidFill>
                            <a:schemeClr val="tx1"/>
                          </a:solidFill>
                          <a:effectLst/>
                        </a:rPr>
                        <a:t>Эрадикация</a:t>
                      </a:r>
                      <a:r>
                        <a:rPr lang="ru-RU" sz="1800" b="0" dirty="0" smtClean="0">
                          <a:solidFill>
                            <a:schemeClr val="tx1"/>
                          </a:solidFill>
                          <a:effectLst/>
                        </a:rPr>
                        <a:t> </a:t>
                      </a:r>
                      <a:r>
                        <a:rPr lang="ru-RU" sz="1800" b="0" dirty="0">
                          <a:solidFill>
                            <a:schemeClr val="tx1"/>
                          </a:solidFill>
                          <a:effectLst/>
                        </a:rPr>
                        <a:t>или </a:t>
                      </a:r>
                      <a:r>
                        <a:rPr lang="ru-RU" sz="1800" b="0" dirty="0" smtClean="0">
                          <a:solidFill>
                            <a:schemeClr val="tx1"/>
                          </a:solidFill>
                          <a:effectLst/>
                        </a:rPr>
                        <a:t>подавление </a:t>
                      </a:r>
                      <a:r>
                        <a:rPr lang="ru-RU" sz="1800" b="0" dirty="0">
                          <a:solidFill>
                            <a:schemeClr val="tx1"/>
                          </a:solidFill>
                          <a:effectLst/>
                        </a:rPr>
                        <a:t>хронического бактериального носительства: кожи , </a:t>
                      </a:r>
                      <a:r>
                        <a:rPr lang="ru-RU" sz="1800" b="0" dirty="0" smtClean="0">
                          <a:solidFill>
                            <a:schemeClr val="tx1"/>
                          </a:solidFill>
                          <a:effectLst/>
                        </a:rPr>
                        <a:t>мочи.</a:t>
                      </a: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3"/>
                  </a:ext>
                </a:extLst>
              </a:tr>
              <a:tr h="290476">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4"/>
                  </a:ext>
                </a:extLst>
              </a:tr>
              <a:tr h="290476">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5"/>
                  </a:ext>
                </a:extLst>
              </a:tr>
              <a:tr h="376272">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6"/>
                  </a:ext>
                </a:extLst>
              </a:tr>
              <a:tr h="360040">
                <a:tc>
                  <a:txBody>
                    <a:bodyPr/>
                    <a:lstStyle/>
                    <a:p>
                      <a:pPr marL="285750" marR="0" indent="-285750" algn="l" defTabSz="914400" rtl="0" eaLnBrk="1" fontAlgn="auto" latinLnBrk="0" hangingPunct="1">
                        <a:lnSpc>
                          <a:spcPct val="115000"/>
                        </a:lnSpc>
                        <a:spcBef>
                          <a:spcPts val="0"/>
                        </a:spcBef>
                        <a:spcAft>
                          <a:spcPts val="0"/>
                        </a:spcAft>
                        <a:buClrTx/>
                        <a:buSzTx/>
                        <a:buFont typeface="Arial"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7"/>
                  </a:ext>
                </a:extLst>
              </a:tr>
              <a:tr h="1073352">
                <a:tc>
                  <a:txBody>
                    <a:bodyPr/>
                    <a:lstStyle/>
                    <a:p>
                      <a:pPr marL="285750" indent="-285750">
                        <a:spcAft>
                          <a:spcPts val="0"/>
                        </a:spcAft>
                        <a:buFont typeface="Arial" panose="020B0604020202020204" pitchFamily="34" charset="0"/>
                        <a:buChar char="•"/>
                      </a:pPr>
                      <a:endParaRPr lang="ru-RU" sz="1800" b="0" dirty="0">
                        <a:solidFill>
                          <a:schemeClr val="tx1"/>
                        </a:solidFill>
                        <a:effectLst/>
                        <a:latin typeface="Times New Roman"/>
                        <a:ea typeface="Calibri"/>
                        <a:cs typeface="Times New Roman"/>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543578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FF0000"/>
                </a:solidFill>
              </a:rPr>
              <a:t>Неспецифические </a:t>
            </a:r>
            <a:r>
              <a:rPr lang="ru-RU" sz="3200" b="1" dirty="0">
                <a:solidFill>
                  <a:srgbClr val="FF0000"/>
                </a:solidFill>
              </a:rPr>
              <a:t>меры профилактики у пациентов с </a:t>
            </a:r>
            <a:r>
              <a:rPr lang="ru-RU" sz="3200" b="1" dirty="0"/>
              <a:t>высоким и промежуточным рисками</a:t>
            </a:r>
            <a:endParaRPr lang="ru-RU" sz="32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07174448"/>
              </p:ext>
            </p:extLst>
          </p:nvPr>
        </p:nvGraphicFramePr>
        <p:xfrm>
          <a:off x="287524" y="2276872"/>
          <a:ext cx="8568952" cy="3384377"/>
        </p:xfrm>
        <a:graphic>
          <a:graphicData uri="http://schemas.openxmlformats.org/drawingml/2006/table">
            <a:tbl>
              <a:tblPr firstRow="1" firstCol="1" bandRow="1">
                <a:tableStyleId>{5C22544A-7EE6-4342-B048-85BDC9FD1C3A}</a:tableStyleId>
              </a:tblPr>
              <a:tblGrid>
                <a:gridCol w="8568952">
                  <a:extLst>
                    <a:ext uri="{9D8B030D-6E8A-4147-A177-3AD203B41FA5}">
                      <a16:colId xmlns:a16="http://schemas.microsoft.com/office/drawing/2014/main" val="20000"/>
                    </a:ext>
                  </a:extLst>
                </a:gridCol>
              </a:tblGrid>
              <a:tr h="433212">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800" b="0" dirty="0" smtClean="0">
                          <a:solidFill>
                            <a:schemeClr val="tx1"/>
                          </a:solidFill>
                          <a:effectLst/>
                        </a:rPr>
                        <a:t>Антибиотикотерапия </a:t>
                      </a:r>
                      <a:r>
                        <a:rPr lang="ru-RU" sz="1800" b="0" dirty="0">
                          <a:solidFill>
                            <a:schemeClr val="tx1"/>
                          </a:solidFill>
                          <a:effectLst/>
                        </a:rPr>
                        <a:t>при наличии любого очага бактериальной инфекции . </a:t>
                      </a: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4"/>
                  </a:ext>
                </a:extLst>
              </a:tr>
              <a:tr h="433212">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800" b="0" dirty="0" smtClean="0">
                          <a:solidFill>
                            <a:schemeClr val="tx1"/>
                          </a:solidFill>
                          <a:effectLst/>
                        </a:rPr>
                        <a:t>Запрещение </a:t>
                      </a:r>
                      <a:r>
                        <a:rPr lang="ru-RU" sz="1800" b="0" dirty="0">
                          <a:solidFill>
                            <a:schemeClr val="tx1"/>
                          </a:solidFill>
                          <a:effectLst/>
                        </a:rPr>
                        <a:t>самолечения </a:t>
                      </a:r>
                      <a:r>
                        <a:rPr lang="ru-RU" sz="1800" b="0" dirty="0" smtClean="0">
                          <a:solidFill>
                            <a:schemeClr val="tx1"/>
                          </a:solidFill>
                          <a:effectLst/>
                        </a:rPr>
                        <a:t>антибиотиками. </a:t>
                      </a: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5"/>
                  </a:ext>
                </a:extLst>
              </a:tr>
              <a:tr h="516710">
                <a:tc>
                  <a:txBody>
                    <a:bodyPr/>
                    <a:lstStyle/>
                    <a:p>
                      <a:pPr marL="285750" indent="-285750">
                        <a:lnSpc>
                          <a:spcPct val="115000"/>
                        </a:lnSpc>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1800" b="0" dirty="0" smtClean="0">
                          <a:solidFill>
                            <a:schemeClr val="tx1"/>
                          </a:solidFill>
                          <a:effectLst/>
                        </a:rPr>
                        <a:t>Строгие </a:t>
                      </a:r>
                      <a:r>
                        <a:rPr lang="ru-RU" sz="1800" b="0" dirty="0">
                          <a:solidFill>
                            <a:schemeClr val="tx1"/>
                          </a:solidFill>
                          <a:effectLst/>
                        </a:rPr>
                        <a:t>меры инфекционного контроля при любой процедуре из группы </a:t>
                      </a:r>
                      <a:r>
                        <a:rPr lang="ru-RU" sz="1800" b="0" dirty="0" smtClean="0">
                          <a:solidFill>
                            <a:schemeClr val="tx1"/>
                          </a:solidFill>
                          <a:effectLst/>
                        </a:rPr>
                        <a:t>риска.</a:t>
                      </a: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6"/>
                  </a:ext>
                </a:extLst>
              </a:tr>
              <a:tr h="494420">
                <a:tc>
                  <a:txBody>
                    <a:bodyPr/>
                    <a:lstStyle/>
                    <a:p>
                      <a:pPr marL="285750" marR="0" indent="-285750" algn="l" defTabSz="914400" rtl="0" eaLnBrk="1" fontAlgn="auto" latinLnBrk="0" hangingPunct="1">
                        <a:lnSpc>
                          <a:spcPct val="115000"/>
                        </a:lnSpc>
                        <a:spcBef>
                          <a:spcPts val="0"/>
                        </a:spcBef>
                        <a:spcAft>
                          <a:spcPts val="0"/>
                        </a:spcAft>
                        <a:buClrTx/>
                        <a:buSzTx/>
                        <a:buFont typeface="Arial"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ru-RU" sz="1800" b="0" dirty="0" smtClean="0">
                          <a:solidFill>
                            <a:schemeClr val="tx1"/>
                          </a:solidFill>
                          <a:effectLst/>
                        </a:rPr>
                        <a:t>Препятствовать пирсингу и татуировкам. </a:t>
                      </a:r>
                      <a:endParaRPr lang="ru-RU" sz="1800" b="0" dirty="0">
                        <a:solidFill>
                          <a:schemeClr val="tx1"/>
                        </a:solidFill>
                        <a:effectLst/>
                        <a:latin typeface="Calibri"/>
                        <a:ea typeface="Calibri"/>
                        <a:cs typeface="Times New Roman"/>
                      </a:endParaRPr>
                    </a:p>
                  </a:txBody>
                  <a:tcPr marL="68580" marR="68580" marT="0" marB="0">
                    <a:solidFill>
                      <a:schemeClr val="bg1"/>
                    </a:solidFill>
                  </a:tcPr>
                </a:tc>
                <a:extLst>
                  <a:ext uri="{0D108BD9-81ED-4DB2-BD59-A6C34878D82A}">
                    <a16:rowId xmlns:a16="http://schemas.microsoft.com/office/drawing/2014/main" val="10007"/>
                  </a:ext>
                </a:extLst>
              </a:tr>
              <a:tr h="1506823">
                <a:tc>
                  <a:txBody>
                    <a:bodyPr/>
                    <a:lstStyle/>
                    <a:p>
                      <a:pPr marL="285750" indent="-285750">
                        <a:spcAft>
                          <a:spcPts val="0"/>
                        </a:spcAft>
                        <a:buFont typeface="Arial" panose="020B0604020202020204" pitchFamily="34" charset="0"/>
                        <a:buChar char="•"/>
                      </a:pPr>
                      <a:r>
                        <a:rPr lang="ru-RU" sz="1800" b="0" dirty="0" smtClean="0">
                          <a:solidFill>
                            <a:schemeClr val="tx1"/>
                          </a:solidFill>
                          <a:effectLst/>
                        </a:rPr>
                        <a:t>Ограничение </a:t>
                      </a:r>
                      <a:r>
                        <a:rPr lang="ru-RU" sz="1800" b="0" dirty="0">
                          <a:solidFill>
                            <a:schemeClr val="tx1"/>
                          </a:solidFill>
                          <a:effectLst/>
                        </a:rPr>
                        <a:t>по мере возможности использования </a:t>
                      </a:r>
                      <a:r>
                        <a:rPr lang="ru-RU" sz="1800" b="0" dirty="0" err="1">
                          <a:solidFill>
                            <a:schemeClr val="tx1"/>
                          </a:solidFill>
                          <a:effectLst/>
                        </a:rPr>
                        <a:t>инфузионных</a:t>
                      </a:r>
                      <a:r>
                        <a:rPr lang="ru-RU" sz="1800" b="0" dirty="0">
                          <a:solidFill>
                            <a:schemeClr val="tx1"/>
                          </a:solidFill>
                          <a:effectLst/>
                        </a:rPr>
                        <a:t> катетеров и инвазивных процедуры. Отдавать предпочтение периферическим катетерам (не центральным) и систематически заменять периферические катетеры каждые 3-4 дня. Строгий контроль за центральными и периферическими канюлями.</a:t>
                      </a:r>
                      <a:endParaRPr lang="ru-RU" sz="1800" b="0" dirty="0">
                        <a:solidFill>
                          <a:schemeClr val="tx1"/>
                        </a:solidFill>
                        <a:effectLst/>
                        <a:latin typeface="Times New Roman"/>
                        <a:ea typeface="Calibri"/>
                        <a:cs typeface="Times New Roman"/>
                      </a:endParaRPr>
                    </a:p>
                  </a:txBody>
                  <a:tcPr marL="68580" marR="68580" marT="0" marB="0">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53674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dirty="0" smtClean="0"/>
              <a:t>Этиология в зависимости от базовой патологии</a:t>
            </a:r>
            <a:endParaRPr lang="ru-RU" sz="2800" b="1"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689195202"/>
              </p:ext>
            </p:extLst>
          </p:nvPr>
        </p:nvGraphicFramePr>
        <p:xfrm>
          <a:off x="323528" y="1331437"/>
          <a:ext cx="8136904" cy="5171108"/>
        </p:xfrm>
        <a:graphic>
          <a:graphicData uri="http://schemas.openxmlformats.org/drawingml/2006/table">
            <a:tbl>
              <a:tblPr firstRow="1" firstCol="1" bandRow="1">
                <a:tableStyleId>{5C22544A-7EE6-4342-B048-85BDC9FD1C3A}</a:tableStyleId>
              </a:tblPr>
              <a:tblGrid>
                <a:gridCol w="5032778">
                  <a:extLst>
                    <a:ext uri="{9D8B030D-6E8A-4147-A177-3AD203B41FA5}">
                      <a16:colId xmlns:a16="http://schemas.microsoft.com/office/drawing/2014/main" val="3409192163"/>
                    </a:ext>
                  </a:extLst>
                </a:gridCol>
                <a:gridCol w="3104126">
                  <a:extLst>
                    <a:ext uri="{9D8B030D-6E8A-4147-A177-3AD203B41FA5}">
                      <a16:colId xmlns:a16="http://schemas.microsoft.com/office/drawing/2014/main" val="2777297995"/>
                    </a:ext>
                  </a:extLst>
                </a:gridCol>
              </a:tblGrid>
              <a:tr h="238209">
                <a:tc>
                  <a:txBody>
                    <a:bodyPr/>
                    <a:lstStyle/>
                    <a:p>
                      <a:pPr>
                        <a:spcBef>
                          <a:spcPts val="480"/>
                        </a:spcBef>
                        <a:spcAft>
                          <a:spcPts val="0"/>
                        </a:spcAft>
                      </a:pPr>
                      <a:r>
                        <a:rPr lang="ru-RU" sz="1400" dirty="0" smtClean="0">
                          <a:solidFill>
                            <a:schemeClr val="tx1"/>
                          </a:solidFill>
                          <a:effectLst/>
                          <a:latin typeface="Calibri" panose="020F0502020204030204" pitchFamily="34" charset="0"/>
                          <a:ea typeface="Times New Roman" panose="02020603050405020304" pitchFamily="18" charset="0"/>
                        </a:rPr>
                        <a:t>Базовая патология</a:t>
                      </a:r>
                      <a:endParaRPr lang="ru-RU" sz="1400" dirty="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spcBef>
                          <a:spcPts val="480"/>
                        </a:spcBef>
                        <a:spcAft>
                          <a:spcPts val="0"/>
                        </a:spcAft>
                      </a:pPr>
                      <a:r>
                        <a:rPr lang="ru-RU" sz="1400" dirty="0" smtClean="0">
                          <a:solidFill>
                            <a:schemeClr val="tx1"/>
                          </a:solidFill>
                          <a:effectLst/>
                          <a:latin typeface="Calibri" panose="020F0502020204030204" pitchFamily="34" charset="0"/>
                          <a:ea typeface="Times New Roman" panose="02020603050405020304" pitchFamily="18" charset="0"/>
                        </a:rPr>
                        <a:t>прогноз</a:t>
                      </a:r>
                      <a:endParaRPr lang="ru-RU" sz="1400" dirty="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2102294"/>
                  </a:ext>
                </a:extLst>
              </a:tr>
              <a:tr h="238209">
                <a:tc>
                  <a:txBody>
                    <a:bodyPr/>
                    <a:lstStyle/>
                    <a:p>
                      <a:pPr>
                        <a:spcBef>
                          <a:spcPts val="480"/>
                        </a:spcBef>
                        <a:spcAft>
                          <a:spcPts val="0"/>
                        </a:spcAft>
                      </a:pPr>
                      <a:r>
                        <a:rPr lang="ru-RU" sz="1400" kern="1200" dirty="0">
                          <a:solidFill>
                            <a:schemeClr val="tx1"/>
                          </a:solidFill>
                          <a:effectLst/>
                        </a:rPr>
                        <a:t>ВПС </a:t>
                      </a:r>
                      <a:endParaRPr lang="ru-RU" sz="1400" dirty="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spcBef>
                          <a:spcPts val="480"/>
                        </a:spcBef>
                        <a:spcAft>
                          <a:spcPts val="0"/>
                        </a:spcAft>
                      </a:pPr>
                      <a:r>
                        <a:rPr lang="ru-RU" sz="1400" kern="1200" dirty="0">
                          <a:solidFill>
                            <a:schemeClr val="tx1"/>
                          </a:solidFill>
                          <a:effectLst/>
                        </a:rPr>
                        <a:t> </a:t>
                      </a:r>
                      <a:endParaRPr lang="ru-RU" sz="1400" dirty="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8605783"/>
                  </a:ext>
                </a:extLst>
              </a:tr>
              <a:tr h="476417">
                <a:tc>
                  <a:txBody>
                    <a:bodyPr/>
                    <a:lstStyle/>
                    <a:p>
                      <a:pPr marL="342900" lvl="0" indent="-342900">
                        <a:spcAft>
                          <a:spcPts val="0"/>
                        </a:spcAft>
                        <a:buFont typeface="Wingdings" panose="05000000000000000000" pitchFamily="2" charset="2"/>
                        <a:buChar char=""/>
                        <a:tabLst>
                          <a:tab pos="457200" algn="l"/>
                        </a:tabLst>
                      </a:pPr>
                      <a:r>
                        <a:rPr lang="ru-RU" sz="1400" kern="1200" dirty="0">
                          <a:solidFill>
                            <a:schemeClr val="tx1"/>
                          </a:solidFill>
                          <a:effectLst/>
                        </a:rPr>
                        <a:t>стрептококки зеленящей группы </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lnSpc>
                          <a:spcPct val="107000"/>
                        </a:lnSpc>
                        <a:spcAft>
                          <a:spcPts val="0"/>
                        </a:spcAft>
                      </a:pPr>
                      <a:r>
                        <a:rPr lang="ru-RU" sz="1400" dirty="0" smtClean="0"/>
                        <a:t>стрептококками зеленящей</a:t>
                      </a:r>
                      <a:br>
                        <a:rPr lang="ru-RU" sz="1400" dirty="0" smtClean="0"/>
                      </a:br>
                      <a:r>
                        <a:rPr lang="ru-RU" sz="1400" dirty="0" smtClean="0"/>
                        <a:t>группы, низким риском летального исхода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6204602"/>
                  </a:ext>
                </a:extLst>
              </a:tr>
              <a:tr h="476417">
                <a:tc>
                  <a:txBody>
                    <a:bodyPr/>
                    <a:lstStyle/>
                    <a:p>
                      <a:pPr>
                        <a:spcBef>
                          <a:spcPts val="480"/>
                        </a:spcBef>
                        <a:spcAft>
                          <a:spcPts val="0"/>
                        </a:spcAft>
                      </a:pPr>
                      <a:r>
                        <a:rPr lang="ru-RU" sz="1400" kern="1200" dirty="0">
                          <a:solidFill>
                            <a:schemeClr val="tx1"/>
                          </a:solidFill>
                          <a:effectLst/>
                        </a:rPr>
                        <a:t>Ранний ИЭ протезированного клапана</a:t>
                      </a:r>
                      <a:endParaRPr lang="ru-RU" sz="1400" dirty="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spcBef>
                          <a:spcPts val="480"/>
                        </a:spcBef>
                        <a:spcAft>
                          <a:spcPts val="0"/>
                        </a:spcAft>
                      </a:pPr>
                      <a:r>
                        <a:rPr lang="ru-RU" sz="1400" kern="1200">
                          <a:solidFill>
                            <a:schemeClr val="tx1"/>
                          </a:solidFill>
                          <a:effectLst/>
                        </a:rPr>
                        <a:t> </a:t>
                      </a:r>
                      <a:endParaRPr lang="ru-RU" sz="140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7763539"/>
                  </a:ext>
                </a:extLst>
              </a:tr>
              <a:tr h="714626">
                <a:tc>
                  <a:txBody>
                    <a:bodyPr/>
                    <a:lstStyle/>
                    <a:p>
                      <a:pPr marL="342900" lvl="0" indent="-342900">
                        <a:spcAft>
                          <a:spcPts val="0"/>
                        </a:spcAft>
                        <a:buFont typeface="Wingdings" panose="05000000000000000000" pitchFamily="2" charset="2"/>
                        <a:buChar char=""/>
                        <a:tabLst>
                          <a:tab pos="457200" algn="l"/>
                        </a:tabLst>
                      </a:pPr>
                      <a:r>
                        <a:rPr lang="ru-RU" sz="1400" kern="1200" dirty="0" err="1">
                          <a:solidFill>
                            <a:schemeClr val="tx1"/>
                          </a:solidFill>
                          <a:effectLst/>
                        </a:rPr>
                        <a:t>эпидермальный</a:t>
                      </a:r>
                      <a:r>
                        <a:rPr lang="ru-RU" sz="1400" kern="1200" dirty="0">
                          <a:solidFill>
                            <a:schemeClr val="tx1"/>
                          </a:solidFill>
                          <a:effectLst/>
                        </a:rPr>
                        <a:t> стафилококк, Гр- возбудители и грибы </a:t>
                      </a:r>
                      <a:endParaRPr lang="ru-RU" sz="1400" dirty="0">
                        <a:solidFill>
                          <a:schemeClr val="tx1"/>
                        </a:solidFill>
                        <a:effectLst/>
                        <a:latin typeface="Times New Roman" panose="02020603050405020304" pitchFamily="18"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marR="0" indent="0" algn="l" defTabSz="914400" rtl="0" eaLnBrk="1" fontAlgn="auto" latinLnBrk="0" hangingPunct="1">
                        <a:lnSpc>
                          <a:spcPct val="107000"/>
                        </a:lnSpc>
                        <a:spcBef>
                          <a:spcPts val="0"/>
                        </a:spcBef>
                        <a:spcAft>
                          <a:spcPts val="0"/>
                        </a:spcAft>
                        <a:buClrTx/>
                        <a:buSzTx/>
                        <a:buFontTx/>
                        <a:buNone/>
                        <a:tabLst/>
                        <a:defRPr/>
                      </a:pPr>
                      <a:r>
                        <a:rPr lang="ru-RU" sz="1400" dirty="0" smtClean="0"/>
                        <a:t>Летальность при </a:t>
                      </a:r>
                    </a:p>
                    <a:p>
                      <a:pPr marL="228600" marR="0" indent="0" algn="l" defTabSz="914400" rtl="0" eaLnBrk="1" fontAlgn="auto" latinLnBrk="0" hangingPunct="1">
                        <a:lnSpc>
                          <a:spcPct val="107000"/>
                        </a:lnSpc>
                        <a:spcBef>
                          <a:spcPts val="0"/>
                        </a:spcBef>
                        <a:spcAft>
                          <a:spcPts val="0"/>
                        </a:spcAft>
                        <a:buClrTx/>
                        <a:buSzTx/>
                        <a:buFontTx/>
                        <a:buNone/>
                        <a:tabLst/>
                        <a:defRPr/>
                      </a:pPr>
                      <a:r>
                        <a:rPr lang="ru-RU" sz="1400" dirty="0" smtClean="0"/>
                        <a:t>грибковый ИЭ 36–40%, </a:t>
                      </a:r>
                    </a:p>
                    <a:p>
                      <a:pPr marL="228600" marR="0" indent="0" algn="l" defTabSz="914400" rtl="0" eaLnBrk="1" fontAlgn="auto" latinLnBrk="0" hangingPunct="1">
                        <a:lnSpc>
                          <a:spcPct val="107000"/>
                        </a:lnSpc>
                        <a:spcBef>
                          <a:spcPts val="0"/>
                        </a:spcBef>
                        <a:spcAft>
                          <a:spcPts val="0"/>
                        </a:spcAft>
                        <a:buClrTx/>
                        <a:buSzTx/>
                        <a:buFontTx/>
                        <a:buNone/>
                        <a:tabLst/>
                        <a:defRPr/>
                      </a:pPr>
                      <a:r>
                        <a:rPr lang="ru-RU" sz="1400" dirty="0" smtClean="0"/>
                        <a:t>Гр- микроорганизмы 24 %</a:t>
                      </a:r>
                    </a:p>
                    <a:p>
                      <a:pPr marL="228600">
                        <a:lnSpc>
                          <a:spcPct val="107000"/>
                        </a:lnSpc>
                        <a:spcAft>
                          <a:spcPts val="0"/>
                        </a:spcAft>
                      </a:pP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511587"/>
                  </a:ext>
                </a:extLst>
              </a:tr>
              <a:tr h="238209">
                <a:tc>
                  <a:txBody>
                    <a:bodyPr/>
                    <a:lstStyle/>
                    <a:p>
                      <a:pPr>
                        <a:spcBef>
                          <a:spcPts val="480"/>
                        </a:spcBef>
                        <a:spcAft>
                          <a:spcPts val="0"/>
                        </a:spcAft>
                      </a:pPr>
                      <a:r>
                        <a:rPr lang="ru-RU" sz="1400" kern="1200">
                          <a:solidFill>
                            <a:schemeClr val="tx1"/>
                          </a:solidFill>
                          <a:effectLst/>
                        </a:rPr>
                        <a:t>В/в наркоманы</a:t>
                      </a:r>
                      <a:endParaRPr lang="ru-RU" sz="140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spcBef>
                          <a:spcPts val="480"/>
                        </a:spcBef>
                        <a:spcAft>
                          <a:spcPts val="0"/>
                        </a:spcAft>
                      </a:pPr>
                      <a:r>
                        <a:rPr lang="ru-RU" sz="1400" kern="1200" dirty="0">
                          <a:solidFill>
                            <a:schemeClr val="tx1"/>
                          </a:solidFill>
                          <a:effectLst/>
                        </a:rPr>
                        <a:t> </a:t>
                      </a:r>
                      <a:endParaRPr lang="ru-RU" sz="1400" dirty="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125771"/>
                  </a:ext>
                </a:extLst>
              </a:tr>
              <a:tr h="952834">
                <a:tc>
                  <a:txBody>
                    <a:bodyPr/>
                    <a:lstStyle/>
                    <a:p>
                      <a:pPr marL="342900" lvl="0" indent="-342900">
                        <a:spcAft>
                          <a:spcPts val="0"/>
                        </a:spcAft>
                        <a:buFont typeface="Wingdings" panose="05000000000000000000" pitchFamily="2" charset="2"/>
                        <a:buChar char=""/>
                        <a:tabLst>
                          <a:tab pos="457200" algn="l"/>
                        </a:tabLst>
                      </a:pPr>
                      <a:r>
                        <a:rPr lang="ru-RU" sz="1400" kern="1200">
                          <a:solidFill>
                            <a:schemeClr val="tx1"/>
                          </a:solidFill>
                          <a:effectLst/>
                        </a:rPr>
                        <a:t>68% золотистый стафилококк [чаще метициллин-чувствительный золотистый стафилококк (MSSA)]; </a:t>
                      </a:r>
                      <a:endParaRPr lang="ru-RU" sz="1400">
                        <a:solidFill>
                          <a:schemeClr val="tx1"/>
                        </a:solidFill>
                        <a:effectLst/>
                        <a:latin typeface="Times New Roman" panose="02020603050405020304" pitchFamily="18"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lnSpc>
                          <a:spcPct val="107000"/>
                        </a:lnSpc>
                        <a:spcAft>
                          <a:spcPts val="0"/>
                        </a:spcAft>
                      </a:pPr>
                      <a:r>
                        <a:rPr lang="ru-RU" sz="1400" dirty="0" smtClean="0"/>
                        <a:t>Инфицирование S. </a:t>
                      </a:r>
                      <a:r>
                        <a:rPr lang="ru-RU" sz="1400" dirty="0" err="1" smtClean="0"/>
                        <a:t>aureus</a:t>
                      </a:r>
                      <a:r>
                        <a:rPr lang="ru-RU" sz="1400" dirty="0" smtClean="0"/>
                        <a:t> или </a:t>
                      </a:r>
                      <a:r>
                        <a:rPr lang="ru-RU" sz="1400" dirty="0" err="1" smtClean="0"/>
                        <a:t>CoNS</a:t>
                      </a:r>
                      <a:r>
                        <a:rPr lang="ru-RU" sz="1400" dirty="0" smtClean="0"/>
                        <a:t>  более тяжелым течением ИЭ и высокая летальность (25–50%),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7089272"/>
                  </a:ext>
                </a:extLst>
              </a:tr>
              <a:tr h="238209">
                <a:tc>
                  <a:txBody>
                    <a:bodyPr/>
                    <a:lstStyle/>
                    <a:p>
                      <a:pPr>
                        <a:spcBef>
                          <a:spcPts val="480"/>
                        </a:spcBef>
                        <a:spcAft>
                          <a:spcPts val="0"/>
                        </a:spcAft>
                      </a:pPr>
                      <a:r>
                        <a:rPr lang="ru-RU" sz="1400" kern="1200">
                          <a:solidFill>
                            <a:schemeClr val="tx1"/>
                          </a:solidFill>
                          <a:effectLst/>
                        </a:rPr>
                        <a:t>ИЭ ЭКС</a:t>
                      </a:r>
                      <a:endParaRPr lang="ru-RU" sz="140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spcBef>
                          <a:spcPts val="480"/>
                        </a:spcBef>
                        <a:spcAft>
                          <a:spcPts val="0"/>
                        </a:spcAft>
                      </a:pPr>
                      <a:r>
                        <a:rPr lang="ru-RU" sz="1400" kern="1200" dirty="0">
                          <a:solidFill>
                            <a:schemeClr val="tx1"/>
                          </a:solidFill>
                          <a:effectLst/>
                        </a:rPr>
                        <a:t> </a:t>
                      </a:r>
                      <a:endParaRPr lang="ru-RU" sz="1400" dirty="0">
                        <a:solidFill>
                          <a:schemeClr val="tx1"/>
                        </a:solidFill>
                        <a:effectLst/>
                        <a:latin typeface="Calibri" panose="020F0502020204030204" pitchFamily="34"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785177"/>
                  </a:ext>
                </a:extLst>
              </a:tr>
              <a:tr h="1191043">
                <a:tc>
                  <a:txBody>
                    <a:bodyPr/>
                    <a:lstStyle/>
                    <a:p>
                      <a:pPr marL="342900" lvl="0" indent="-342900">
                        <a:spcAft>
                          <a:spcPts val="0"/>
                        </a:spcAft>
                        <a:buFont typeface="Wingdings" panose="05000000000000000000" pitchFamily="2" charset="2"/>
                        <a:buChar char=""/>
                        <a:tabLst>
                          <a:tab pos="457200" algn="l"/>
                        </a:tabLst>
                      </a:pPr>
                      <a:r>
                        <a:rPr lang="ru-RU" sz="1400" kern="1200">
                          <a:solidFill>
                            <a:schemeClr val="tx1"/>
                          </a:solidFill>
                          <a:effectLst/>
                        </a:rPr>
                        <a:t>золотистый и эпидермальный стафилококки, возможна полимикробная этиология заболевания</a:t>
                      </a:r>
                      <a:endParaRPr lang="ru-RU" sz="1400">
                        <a:solidFill>
                          <a:schemeClr val="tx1"/>
                        </a:solidFill>
                        <a:effectLst/>
                        <a:latin typeface="Times New Roman" panose="02020603050405020304" pitchFamily="18" charset="0"/>
                        <a:ea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a:lnSpc>
                          <a:spcPct val="107000"/>
                        </a:lnSpc>
                        <a:spcAft>
                          <a:spcPts val="0"/>
                        </a:spcAft>
                      </a:pPr>
                      <a:r>
                        <a:rPr lang="ru-RU" sz="1400" kern="1200" dirty="0">
                          <a:solidFill>
                            <a:schemeClr val="tx1"/>
                          </a:solidFill>
                          <a:effectLst/>
                        </a:rPr>
                        <a:t> </a:t>
                      </a:r>
                      <a:endParaRPr lang="ru-R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97" marR="535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7105150"/>
                  </a:ext>
                </a:extLst>
              </a:tr>
            </a:tbl>
          </a:graphicData>
        </a:graphic>
      </p:graphicFrame>
    </p:spTree>
    <p:extLst>
      <p:ext uri="{BB962C8B-B14F-4D97-AF65-F5344CB8AC3E}">
        <p14:creationId xmlns:p14="http://schemas.microsoft.com/office/powerpoint/2010/main" val="15121073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366"/>
            <a:ext cx="8229600" cy="1143000"/>
          </a:xfrm>
        </p:spPr>
        <p:txBody>
          <a:bodyPr>
            <a:noAutofit/>
          </a:bodyPr>
          <a:lstStyle/>
          <a:p>
            <a:r>
              <a:rPr lang="ru-RU" sz="2000" b="1" dirty="0" smtClean="0">
                <a:solidFill>
                  <a:srgbClr val="FF0000"/>
                </a:solidFill>
              </a:rPr>
              <a:t>Рекомендации по профилактике инфекционного эндокардита у пациентов самого высокого риска в зависимости от типа процедуры и риска</a:t>
            </a:r>
            <a:endParaRPr lang="ru-RU" sz="2000" b="1" dirty="0">
              <a:solidFill>
                <a:srgbClr val="FF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554248712"/>
              </p:ext>
            </p:extLst>
          </p:nvPr>
        </p:nvGraphicFramePr>
        <p:xfrm>
          <a:off x="251520" y="1052736"/>
          <a:ext cx="8568953" cy="4399539"/>
        </p:xfrm>
        <a:graphic>
          <a:graphicData uri="http://schemas.openxmlformats.org/drawingml/2006/table">
            <a:tbl>
              <a:tblPr firstRow="1" bandRow="1">
                <a:tableStyleId>{5C22544A-7EE6-4342-B048-85BDC9FD1C3A}</a:tableStyleId>
              </a:tblPr>
              <a:tblGrid>
                <a:gridCol w="7283568">
                  <a:extLst>
                    <a:ext uri="{9D8B030D-6E8A-4147-A177-3AD203B41FA5}">
                      <a16:colId xmlns:a16="http://schemas.microsoft.com/office/drawing/2014/main" val="20000"/>
                    </a:ext>
                  </a:extLst>
                </a:gridCol>
                <a:gridCol w="674796">
                  <a:extLst>
                    <a:ext uri="{9D8B030D-6E8A-4147-A177-3AD203B41FA5}">
                      <a16:colId xmlns:a16="http://schemas.microsoft.com/office/drawing/2014/main" val="20001"/>
                    </a:ext>
                  </a:extLst>
                </a:gridCol>
                <a:gridCol w="610589">
                  <a:extLst>
                    <a:ext uri="{9D8B030D-6E8A-4147-A177-3AD203B41FA5}">
                      <a16:colId xmlns:a16="http://schemas.microsoft.com/office/drawing/2014/main" val="20002"/>
                    </a:ext>
                  </a:extLst>
                </a:gridCol>
              </a:tblGrid>
              <a:tr h="652350">
                <a:tc>
                  <a:txBody>
                    <a:bodyPr/>
                    <a:lstStyle/>
                    <a:p>
                      <a:r>
                        <a:rPr lang="ru-RU" sz="1200" b="1" dirty="0" smtClean="0">
                          <a:latin typeface="Times New Roman" pitchFamily="18" charset="0"/>
                          <a:cs typeface="Times New Roman" pitchFamily="18" charset="0"/>
                        </a:rPr>
                        <a:t>рекомендации</a:t>
                      </a:r>
                      <a:endParaRPr lang="ru-RU" sz="1200" b="1"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класс</a:t>
                      </a:r>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уровень</a:t>
                      </a:r>
                      <a:endParaRPr lang="ru-RU" sz="12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5221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dirty="0" smtClean="0">
                          <a:latin typeface="Times New Roman" pitchFamily="18" charset="0"/>
                          <a:cs typeface="Times New Roman" pitchFamily="18" charset="0"/>
                        </a:rPr>
                        <a:t>А – стоматологические процедуры: </a:t>
                      </a:r>
                      <a:r>
                        <a:rPr lang="ru-RU" sz="2000" dirty="0" smtClean="0">
                          <a:latin typeface="Times New Roman" pitchFamily="18" charset="0"/>
                          <a:cs typeface="Times New Roman" pitchFamily="18" charset="0"/>
                        </a:rPr>
                        <a:t>Антибактериальная профилактика только при стоматологических процедурах, требующих манипуляций на </a:t>
                      </a:r>
                      <a:r>
                        <a:rPr lang="ru-RU" sz="2000" dirty="0" err="1" smtClean="0">
                          <a:latin typeface="Times New Roman" pitchFamily="18" charset="0"/>
                          <a:cs typeface="Times New Roman" pitchFamily="18" charset="0"/>
                        </a:rPr>
                        <a:t>десневой</a:t>
                      </a:r>
                      <a:r>
                        <a:rPr lang="ru-RU" sz="2000" dirty="0" smtClean="0">
                          <a:latin typeface="Times New Roman" pitchFamily="18" charset="0"/>
                          <a:cs typeface="Times New Roman" pitchFamily="18" charset="0"/>
                        </a:rPr>
                        <a:t> ткани, </a:t>
                      </a:r>
                      <a:r>
                        <a:rPr lang="ru-RU" sz="2000" dirty="0" err="1" smtClean="0">
                          <a:latin typeface="Times New Roman" pitchFamily="18" charset="0"/>
                          <a:cs typeface="Times New Roman" pitchFamily="18" charset="0"/>
                        </a:rPr>
                        <a:t>периапикальной</a:t>
                      </a:r>
                      <a:r>
                        <a:rPr lang="ru-RU" sz="2000" dirty="0" smtClean="0">
                          <a:latin typeface="Times New Roman" pitchFamily="18" charset="0"/>
                          <a:cs typeface="Times New Roman" pitchFamily="18" charset="0"/>
                        </a:rPr>
                        <a:t> зонах зубов или перфорации слизистой оболочки полости рта</a:t>
                      </a:r>
                      <a:endParaRPr lang="ru-RU" sz="20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II a</a:t>
                      </a:r>
                      <a:endParaRPr lang="ru-RU"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C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2217989">
                <a:tc>
                  <a:txBody>
                    <a:bodyPr/>
                    <a:lstStyle/>
                    <a:p>
                      <a:r>
                        <a:rPr lang="ru-RU" sz="2000" dirty="0" smtClean="0">
                          <a:latin typeface="Times New Roman" pitchFamily="18" charset="0"/>
                          <a:cs typeface="Times New Roman" pitchFamily="18" charset="0"/>
                        </a:rPr>
                        <a:t>Антибиотикопрофилактика не рекомендуется при местном обезболивании неинфицированных тканей, лечении поверхностного кариеса, снятии швов, рентгенографии зубов, установке или коррекции съемных </a:t>
                      </a:r>
                      <a:r>
                        <a:rPr lang="ru-RU" sz="2000" dirty="0" err="1" smtClean="0">
                          <a:latin typeface="Times New Roman" pitchFamily="18" charset="0"/>
                          <a:cs typeface="Times New Roman" pitchFamily="18" charset="0"/>
                        </a:rPr>
                        <a:t>простодонтических</a:t>
                      </a:r>
                      <a:r>
                        <a:rPr lang="ru-RU" sz="2000" dirty="0" smtClean="0">
                          <a:latin typeface="Times New Roman" pitchFamily="18" charset="0"/>
                          <a:cs typeface="Times New Roman" pitchFamily="18" charset="0"/>
                        </a:rPr>
                        <a:t> или </a:t>
                      </a:r>
                      <a:r>
                        <a:rPr lang="ru-RU" sz="2000" dirty="0" err="1" smtClean="0">
                          <a:latin typeface="Times New Roman" pitchFamily="18" charset="0"/>
                          <a:cs typeface="Times New Roman" pitchFamily="18" charset="0"/>
                        </a:rPr>
                        <a:t>ортодонтических</a:t>
                      </a:r>
                      <a:r>
                        <a:rPr lang="ru-RU" sz="2000" dirty="0" smtClean="0">
                          <a:latin typeface="Times New Roman" pitchFamily="18" charset="0"/>
                          <a:cs typeface="Times New Roman" pitchFamily="18" charset="0"/>
                        </a:rPr>
                        <a:t> устройств или </a:t>
                      </a:r>
                      <a:r>
                        <a:rPr lang="ru-RU" sz="2000" dirty="0" err="1" smtClean="0">
                          <a:latin typeface="Times New Roman" pitchFamily="18" charset="0"/>
                          <a:cs typeface="Times New Roman" pitchFamily="18" charset="0"/>
                        </a:rPr>
                        <a:t>брэкетов</a:t>
                      </a:r>
                      <a:r>
                        <a:rPr lang="ru-RU" sz="2000" dirty="0" smtClean="0">
                          <a:latin typeface="Times New Roman" pitchFamily="18" charset="0"/>
                          <a:cs typeface="Times New Roman" pitchFamily="18" charset="0"/>
                        </a:rPr>
                        <a:t>. Профилактика также не рекомендуется при потере молочных зубов, травмах губ и слизистой оболочки полости рта</a:t>
                      </a:r>
                      <a:endParaRPr lang="ru-RU" sz="20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III</a:t>
                      </a:r>
                      <a:endParaRPr lang="ru-RU"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C </a:t>
                      </a:r>
                      <a:endParaRPr lang="ru-RU" sz="1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bl>
          </a:graphicData>
        </a:graphic>
      </p:graphicFrame>
      <p:sp>
        <p:nvSpPr>
          <p:cNvPr id="3" name="Прямоугольник 2"/>
          <p:cNvSpPr/>
          <p:nvPr/>
        </p:nvSpPr>
        <p:spPr>
          <a:xfrm>
            <a:off x="251520" y="3284984"/>
            <a:ext cx="8568952"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2894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Австралийские рекомендации</a:t>
            </a:r>
            <a:endParaRPr lang="ru-RU" dirty="0"/>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список </a:t>
            </a:r>
            <a:r>
              <a:rPr lang="ru-RU" dirty="0"/>
              <a:t>стоматологических </a:t>
            </a:r>
            <a:r>
              <a:rPr lang="ru-RU" dirty="0" smtClean="0"/>
              <a:t>процедур с  высоким уровнем бактериемии – профилактика обязательна</a:t>
            </a:r>
          </a:p>
          <a:p>
            <a:pPr marL="0" indent="0">
              <a:buNone/>
            </a:pPr>
            <a:r>
              <a:rPr lang="ru-RU" dirty="0"/>
              <a:t/>
            </a:r>
            <a:br>
              <a:rPr lang="ru-RU" dirty="0"/>
            </a:br>
            <a:r>
              <a:rPr lang="ru-RU" dirty="0"/>
              <a:t>• Удаление зуба.</a:t>
            </a:r>
            <a:br>
              <a:rPr lang="ru-RU" dirty="0"/>
            </a:br>
            <a:r>
              <a:rPr lang="ru-RU" dirty="0"/>
              <a:t>• </a:t>
            </a:r>
            <a:r>
              <a:rPr lang="ru-RU" dirty="0" err="1"/>
              <a:t>Пародонтальная</a:t>
            </a:r>
            <a:r>
              <a:rPr lang="ru-RU" dirty="0"/>
              <a:t> хирургия, </a:t>
            </a:r>
            <a:r>
              <a:rPr lang="ru-RU" dirty="0" err="1"/>
              <a:t>субгингивальное</a:t>
            </a:r>
            <a:r>
              <a:rPr lang="ru-RU" dirty="0"/>
              <a:t> масштабирование и планирование корня.</a:t>
            </a:r>
            <a:br>
              <a:rPr lang="ru-RU" dirty="0"/>
            </a:br>
            <a:r>
              <a:rPr lang="ru-RU" dirty="0"/>
              <a:t>• Реплантация опущенных зубов.</a:t>
            </a:r>
            <a:br>
              <a:rPr lang="ru-RU" dirty="0"/>
            </a:br>
            <a:r>
              <a:rPr lang="ru-RU" dirty="0"/>
              <a:t>• Другие хирургические процедуры, такие как установка имплантата или </a:t>
            </a:r>
            <a:r>
              <a:rPr lang="ru-RU" dirty="0" err="1"/>
              <a:t>апоэктомия</a:t>
            </a:r>
            <a:r>
              <a:rPr lang="ru-RU" dirty="0"/>
              <a:t>.</a:t>
            </a:r>
            <a:br>
              <a:rPr lang="ru-RU" dirty="0"/>
            </a:br>
            <a:endParaRPr lang="ru-RU" dirty="0"/>
          </a:p>
        </p:txBody>
      </p:sp>
      <p:sp>
        <p:nvSpPr>
          <p:cNvPr id="4" name="Прямоугольник 3"/>
          <p:cNvSpPr/>
          <p:nvPr/>
        </p:nvSpPr>
        <p:spPr>
          <a:xfrm>
            <a:off x="251520" y="5966195"/>
            <a:ext cx="8712968" cy="553357"/>
          </a:xfrm>
          <a:prstGeom prst="rect">
            <a:avLst/>
          </a:prstGeom>
        </p:spPr>
        <p:txBody>
          <a:bodyPr wrap="square">
            <a:spAutoFit/>
          </a:bodyPr>
          <a:lstStyle/>
          <a:p>
            <a:pPr marL="342900" lvl="0" indent="-342900">
              <a:lnSpc>
                <a:spcPct val="107000"/>
              </a:lnSpc>
              <a:spcAft>
                <a:spcPts val="800"/>
              </a:spcAft>
              <a:tabLst>
                <a:tab pos="457200" algn="l"/>
              </a:tabLst>
            </a:pPr>
            <a:r>
              <a:rPr lang="en-US" sz="1400" dirty="0"/>
              <a:t>Infective Endocarditis Prophylaxis Expert Group. </a:t>
            </a:r>
            <a:r>
              <a:rPr lang="ru-RU" sz="1400" dirty="0" err="1">
                <a:hlinkClick r:id="rId2"/>
              </a:rPr>
              <a:t>Prevention</a:t>
            </a:r>
            <a:r>
              <a:rPr lang="ru-RU" sz="1400" dirty="0">
                <a:hlinkClick r:id="rId2"/>
              </a:rPr>
              <a:t> </a:t>
            </a:r>
            <a:r>
              <a:rPr lang="ru-RU" sz="1400" dirty="0" err="1">
                <a:hlinkClick r:id="rId2"/>
              </a:rPr>
              <a:t>of</a:t>
            </a:r>
            <a:r>
              <a:rPr lang="ru-RU" sz="1400" dirty="0">
                <a:hlinkClick r:id="rId2"/>
              </a:rPr>
              <a:t> </a:t>
            </a:r>
            <a:r>
              <a:rPr lang="ru-RU" sz="1400" dirty="0" err="1">
                <a:hlinkClick r:id="rId2"/>
              </a:rPr>
              <a:t>endocarditis</a:t>
            </a:r>
            <a:r>
              <a:rPr lang="ru-RU" sz="1400" dirty="0">
                <a:hlinkClick r:id="rId2"/>
              </a:rPr>
              <a:t>.</a:t>
            </a:r>
            <a:r>
              <a:rPr lang="ru-RU" sz="1400" dirty="0"/>
              <a:t> </a:t>
            </a:r>
            <a:r>
              <a:rPr lang="ru-RU" sz="1400" dirty="0" err="1"/>
              <a:t>Melbourne</a:t>
            </a:r>
            <a:r>
              <a:rPr lang="ru-RU" sz="1400" dirty="0"/>
              <a:t>: </a:t>
            </a:r>
            <a:r>
              <a:rPr lang="ru-RU" sz="1400" dirty="0" err="1"/>
              <a:t>Therapeutic</a:t>
            </a:r>
            <a:r>
              <a:rPr lang="ru-RU" sz="1400" dirty="0"/>
              <a:t> </a:t>
            </a:r>
            <a:r>
              <a:rPr lang="ru-RU" sz="1400" dirty="0" err="1" smtClean="0"/>
              <a:t>Guidelines</a:t>
            </a:r>
            <a:r>
              <a:rPr lang="ru-RU" sz="1400" dirty="0" smtClean="0"/>
              <a:t> </a:t>
            </a:r>
            <a:r>
              <a:rPr lang="ru-RU" sz="1400" dirty="0" err="1" smtClean="0"/>
              <a:t>Limited</a:t>
            </a:r>
            <a:r>
              <a:rPr lang="ru-RU" sz="1400" dirty="0"/>
              <a:t>; 2008.</a:t>
            </a:r>
          </a:p>
        </p:txBody>
      </p:sp>
    </p:spTree>
    <p:extLst>
      <p:ext uri="{BB962C8B-B14F-4D97-AF65-F5344CB8AC3E}">
        <p14:creationId xmlns:p14="http://schemas.microsoft.com/office/powerpoint/2010/main" val="235830759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1366"/>
            <a:ext cx="8229600" cy="1143000"/>
          </a:xfrm>
        </p:spPr>
        <p:txBody>
          <a:bodyPr>
            <a:noAutofit/>
          </a:bodyPr>
          <a:lstStyle/>
          <a:p>
            <a:r>
              <a:rPr lang="ru-RU" sz="2000" b="1" dirty="0" smtClean="0">
                <a:solidFill>
                  <a:srgbClr val="FF0000"/>
                </a:solidFill>
              </a:rPr>
              <a:t>Рекомендации по профилактике инфекционного эндокардита у пациентов самого высокого риска в зависимости от типа процедуры и риска</a:t>
            </a:r>
            <a:endParaRPr lang="ru-RU" sz="2000" b="1" dirty="0">
              <a:solidFill>
                <a:srgbClr val="FF0000"/>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424949239"/>
              </p:ext>
            </p:extLst>
          </p:nvPr>
        </p:nvGraphicFramePr>
        <p:xfrm>
          <a:off x="251520" y="1052736"/>
          <a:ext cx="8496944" cy="4584613"/>
        </p:xfrm>
        <a:graphic>
          <a:graphicData uri="http://schemas.openxmlformats.org/drawingml/2006/table">
            <a:tbl>
              <a:tblPr firstRow="1" bandRow="1">
                <a:tableStyleId>{5C22544A-7EE6-4342-B048-85BDC9FD1C3A}</a:tableStyleId>
              </a:tblPr>
              <a:tblGrid>
                <a:gridCol w="7222361">
                  <a:extLst>
                    <a:ext uri="{9D8B030D-6E8A-4147-A177-3AD203B41FA5}">
                      <a16:colId xmlns:a16="http://schemas.microsoft.com/office/drawing/2014/main" val="20000"/>
                    </a:ext>
                  </a:extLst>
                </a:gridCol>
                <a:gridCol w="669125">
                  <a:extLst>
                    <a:ext uri="{9D8B030D-6E8A-4147-A177-3AD203B41FA5}">
                      <a16:colId xmlns:a16="http://schemas.microsoft.com/office/drawing/2014/main" val="20001"/>
                    </a:ext>
                  </a:extLst>
                </a:gridCol>
                <a:gridCol w="605458">
                  <a:extLst>
                    <a:ext uri="{9D8B030D-6E8A-4147-A177-3AD203B41FA5}">
                      <a16:colId xmlns:a16="http://schemas.microsoft.com/office/drawing/2014/main" val="20002"/>
                    </a:ext>
                  </a:extLst>
                </a:gridCol>
              </a:tblGrid>
              <a:tr h="569185">
                <a:tc>
                  <a:txBody>
                    <a:bodyPr/>
                    <a:lstStyle/>
                    <a:p>
                      <a:r>
                        <a:rPr lang="ru-RU" sz="1800" b="1" dirty="0" smtClean="0">
                          <a:latin typeface="Times New Roman" pitchFamily="18" charset="0"/>
                          <a:cs typeface="Times New Roman" pitchFamily="18" charset="0"/>
                        </a:rPr>
                        <a:t>рекомендации</a:t>
                      </a:r>
                      <a:endParaRPr lang="ru-RU" sz="1800" b="1"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класс</a:t>
                      </a:r>
                      <a:endParaRPr lang="ru-RU" sz="1800" dirty="0">
                        <a:latin typeface="Times New Roman" pitchFamily="18" charset="0"/>
                        <a:cs typeface="Times New Roman" pitchFamily="18" charset="0"/>
                      </a:endParaRPr>
                    </a:p>
                  </a:txBody>
                  <a:tcPr/>
                </a:tc>
                <a:tc>
                  <a:txBody>
                    <a:bodyPr/>
                    <a:lstStyle/>
                    <a:p>
                      <a:r>
                        <a:rPr lang="ru-RU" sz="1800" dirty="0" smtClean="0">
                          <a:latin typeface="Times New Roman" pitchFamily="18" charset="0"/>
                          <a:cs typeface="Times New Roman" pitchFamily="18" charset="0"/>
                        </a:rPr>
                        <a:t>уровень</a:t>
                      </a:r>
                      <a:endParaRPr lang="ru-RU" sz="18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61672">
                <a:tc>
                  <a:txBody>
                    <a:bodyPr/>
                    <a:lstStyle/>
                    <a:p>
                      <a:r>
                        <a:rPr lang="ru-RU" sz="1800" b="1" dirty="0" smtClean="0">
                          <a:latin typeface="Times New Roman" pitchFamily="18" charset="0"/>
                          <a:cs typeface="Times New Roman" pitchFamily="18" charset="0"/>
                        </a:rPr>
                        <a:t>Б – Процедуры на респираторном тракте * </a:t>
                      </a:r>
                      <a:endParaRPr lang="ru-RU" sz="1800" b="1"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tc>
                  <a:txBody>
                    <a:bodyPr/>
                    <a:lstStyle/>
                    <a:p>
                      <a:endParaRPr lang="ru-RU" sz="18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1024533">
                <a:tc>
                  <a:txBody>
                    <a:bodyPr/>
                    <a:lstStyle/>
                    <a:p>
                      <a:r>
                        <a:rPr lang="ru-RU" sz="1800" dirty="0" smtClean="0">
                          <a:latin typeface="Times New Roman" pitchFamily="18" charset="0"/>
                          <a:cs typeface="Times New Roman" pitchFamily="18" charset="0"/>
                        </a:rPr>
                        <a:t>Антибиотикопрофилактика не рекомендуется при процедурах на дыхательном тракте, включающих бронхоскопию, ларингоскопию, </a:t>
                      </a:r>
                      <a:r>
                        <a:rPr lang="ru-RU" sz="1800" dirty="0" err="1" smtClean="0">
                          <a:latin typeface="Times New Roman" pitchFamily="18" charset="0"/>
                          <a:cs typeface="Times New Roman" pitchFamily="18" charset="0"/>
                        </a:rPr>
                        <a:t>трансназальную</a:t>
                      </a:r>
                      <a:r>
                        <a:rPr lang="ru-RU" sz="1800" dirty="0" smtClean="0">
                          <a:latin typeface="Times New Roman" pitchFamily="18" charset="0"/>
                          <a:cs typeface="Times New Roman" pitchFamily="18" charset="0"/>
                        </a:rPr>
                        <a:t> или </a:t>
                      </a:r>
                      <a:r>
                        <a:rPr lang="ru-RU" sz="1800" dirty="0" err="1" smtClean="0">
                          <a:latin typeface="Times New Roman" pitchFamily="18" charset="0"/>
                          <a:cs typeface="Times New Roman" pitchFamily="18" charset="0"/>
                        </a:rPr>
                        <a:t>эндотрахеальную</a:t>
                      </a:r>
                      <a:r>
                        <a:rPr lang="ru-RU" sz="1800" dirty="0" smtClean="0">
                          <a:latin typeface="Times New Roman" pitchFamily="18" charset="0"/>
                          <a:cs typeface="Times New Roman" pitchFamily="18" charset="0"/>
                        </a:rPr>
                        <a:t> интубации </a:t>
                      </a:r>
                      <a:endParaRPr lang="ru-RU"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III</a:t>
                      </a:r>
                      <a:endParaRPr lang="ru-RU"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C </a:t>
                      </a:r>
                      <a:endParaRPr lang="ru-RU" sz="18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328098">
                <a:tc>
                  <a:txBody>
                    <a:bodyPr/>
                    <a:lstStyle/>
                    <a:p>
                      <a:r>
                        <a:rPr lang="ru-RU" sz="1800" b="1" dirty="0" smtClean="0">
                          <a:latin typeface="Times New Roman" pitchFamily="18" charset="0"/>
                          <a:cs typeface="Times New Roman" pitchFamily="18" charset="0"/>
                        </a:rPr>
                        <a:t>В – Процедуры на желудочно – кишечном и урогенитальном трактах</a:t>
                      </a:r>
                      <a:r>
                        <a:rPr lang="ru-RU" sz="1800" dirty="0" smtClean="0">
                          <a:latin typeface="Times New Roman" pitchFamily="18" charset="0"/>
                          <a:cs typeface="Times New Roman" pitchFamily="18" charset="0"/>
                        </a:rPr>
                        <a:t> </a:t>
                      </a:r>
                    </a:p>
                    <a:p>
                      <a:r>
                        <a:rPr lang="ru-RU" sz="1800" dirty="0" smtClean="0">
                          <a:latin typeface="Times New Roman" pitchFamily="18" charset="0"/>
                          <a:cs typeface="Times New Roman" pitchFamily="18" charset="0"/>
                        </a:rPr>
                        <a:t>Антибиотикопрофилактика не рекомендуется при гастроскопии, </a:t>
                      </a:r>
                      <a:r>
                        <a:rPr lang="ru-RU" sz="1800" dirty="0" err="1" smtClean="0">
                          <a:latin typeface="Times New Roman" pitchFamily="18" charset="0"/>
                          <a:cs typeface="Times New Roman" pitchFamily="18" charset="0"/>
                        </a:rPr>
                        <a:t>колоноскопии</a:t>
                      </a:r>
                      <a:r>
                        <a:rPr lang="ru-RU" sz="1800" dirty="0" smtClean="0">
                          <a:latin typeface="Times New Roman" pitchFamily="18" charset="0"/>
                          <a:cs typeface="Times New Roman" pitchFamily="18" charset="0"/>
                        </a:rPr>
                        <a:t>, цистоскопии, естественных родах или кесаревом сечении, или </a:t>
                      </a:r>
                      <a:r>
                        <a:rPr lang="ru-RU" sz="1800" dirty="0" err="1" smtClean="0">
                          <a:latin typeface="Times New Roman" pitchFamily="18" charset="0"/>
                          <a:cs typeface="Times New Roman" pitchFamily="18" charset="0"/>
                        </a:rPr>
                        <a:t>ЧПЭхокг</a:t>
                      </a:r>
                      <a:endParaRPr lang="ru-RU" sz="1800" dirty="0">
                        <a:latin typeface="Times New Roman" pitchFamily="18" charset="0"/>
                        <a:cs typeface="Times New Roman" pitchFamily="18" charset="0"/>
                      </a:endParaRPr>
                    </a:p>
                  </a:txBody>
                  <a:tcPr/>
                </a:tc>
                <a:tc>
                  <a:txBody>
                    <a:bodyPr/>
                    <a:lstStyle/>
                    <a:p>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III</a:t>
                      </a:r>
                      <a:endParaRPr lang="ru-RU" sz="1800" dirty="0">
                        <a:latin typeface="Times New Roman" pitchFamily="18" charset="0"/>
                        <a:cs typeface="Times New Roman" pitchFamily="18" charset="0"/>
                      </a:endParaRPr>
                    </a:p>
                  </a:txBody>
                  <a:tcPr/>
                </a:tc>
                <a:tc>
                  <a:txBody>
                    <a:bodyPr/>
                    <a:lstStyle/>
                    <a:p>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C </a:t>
                      </a:r>
                      <a:endParaRPr lang="ru-RU" sz="18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720968">
                <a:tc>
                  <a:txBody>
                    <a:bodyPr/>
                    <a:lstStyle/>
                    <a:p>
                      <a:r>
                        <a:rPr lang="ru-RU" sz="1800" b="1" dirty="0" smtClean="0">
                          <a:latin typeface="Times New Roman" pitchFamily="18" charset="0"/>
                          <a:cs typeface="Times New Roman" pitchFamily="18" charset="0"/>
                        </a:rPr>
                        <a:t>Г – Кожа и мягкие ткани: </a:t>
                      </a:r>
                    </a:p>
                    <a:p>
                      <a:r>
                        <a:rPr lang="ru-RU" sz="1800" dirty="0" smtClean="0">
                          <a:latin typeface="Times New Roman" pitchFamily="18" charset="0"/>
                          <a:cs typeface="Times New Roman" pitchFamily="18" charset="0"/>
                        </a:rPr>
                        <a:t>Антибиотикопрофилактика не рекомендуется при любых процедурах</a:t>
                      </a:r>
                      <a:endParaRPr lang="ru-RU" sz="1800" dirty="0">
                        <a:latin typeface="Times New Roman" pitchFamily="18" charset="0"/>
                        <a:cs typeface="Times New Roman" pitchFamily="18" charset="0"/>
                      </a:endParaRPr>
                    </a:p>
                  </a:txBody>
                  <a:tcPr/>
                </a:tc>
                <a:tc>
                  <a:txBody>
                    <a:bodyPr/>
                    <a:lstStyle/>
                    <a:p>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III</a:t>
                      </a:r>
                      <a:endParaRPr lang="ru-RU" sz="1800" dirty="0">
                        <a:latin typeface="Times New Roman" pitchFamily="18" charset="0"/>
                        <a:cs typeface="Times New Roman" pitchFamily="18" charset="0"/>
                      </a:endParaRPr>
                    </a:p>
                  </a:txBody>
                  <a:tcPr/>
                </a:tc>
                <a:tc>
                  <a:txBody>
                    <a:bodyPr/>
                    <a:lstStyle/>
                    <a:p>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C </a:t>
                      </a:r>
                      <a:endParaRPr lang="ru-RU" sz="18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4" name="Прямоугольник 3"/>
          <p:cNvSpPr/>
          <p:nvPr/>
        </p:nvSpPr>
        <p:spPr>
          <a:xfrm>
            <a:off x="251520" y="3284984"/>
            <a:ext cx="8568952"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0" y="4941168"/>
            <a:ext cx="8865368" cy="1160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99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ru-RU" b="1" dirty="0">
                <a:solidFill>
                  <a:srgbClr val="FF0000"/>
                </a:solidFill>
              </a:rPr>
              <a:t>Рекомендации по профилактике ИЭ у пациентов высокого риска при </a:t>
            </a:r>
            <a:r>
              <a:rPr lang="ru-RU" b="1" dirty="0"/>
              <a:t>стоматологических процедурах высокого риска</a:t>
            </a:r>
            <a:endParaRPr lang="ru-RU" dirty="0"/>
          </a:p>
        </p:txBody>
      </p:sp>
      <p:sp>
        <p:nvSpPr>
          <p:cNvPr id="3" name="Объект 2"/>
          <p:cNvSpPr>
            <a:spLocks noGrp="1"/>
          </p:cNvSpPr>
          <p:nvPr>
            <p:ph idx="1"/>
          </p:nvPr>
        </p:nvSpPr>
        <p:spPr>
          <a:xfrm>
            <a:off x="539552" y="2492896"/>
            <a:ext cx="8229600" cy="4525963"/>
          </a:xfrm>
        </p:spPr>
        <p:txBody>
          <a:bodyPr/>
          <a:lstStyle/>
          <a:p>
            <a:r>
              <a:rPr lang="ru-RU" dirty="0" smtClean="0"/>
              <a:t>Главная мишень – стрептококк ротовой полости</a:t>
            </a:r>
          </a:p>
          <a:p>
            <a:r>
              <a:rPr lang="ru-RU" dirty="0" err="1" smtClean="0"/>
              <a:t>Фторхинолоны</a:t>
            </a:r>
            <a:r>
              <a:rPr lang="ru-RU" dirty="0" smtClean="0"/>
              <a:t> и </a:t>
            </a:r>
            <a:r>
              <a:rPr lang="ru-RU" dirty="0" err="1" smtClean="0"/>
              <a:t>гликопептиды</a:t>
            </a:r>
            <a:r>
              <a:rPr lang="ru-RU" dirty="0" smtClean="0"/>
              <a:t> не рекомендуются из-за их неизвестной эффективности и возможной индукции резистентности .</a:t>
            </a:r>
            <a:endParaRPr lang="ru-RU" dirty="0"/>
          </a:p>
        </p:txBody>
      </p:sp>
    </p:spTree>
    <p:extLst>
      <p:ext uri="{BB962C8B-B14F-4D97-AF65-F5344CB8AC3E}">
        <p14:creationId xmlns:p14="http://schemas.microsoft.com/office/powerpoint/2010/main" val="159749984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solidFill>
                  <a:srgbClr val="FF0000"/>
                </a:solidFill>
              </a:rPr>
              <a:t>Рекомендации по профилактике ИЭ у пациентов высокого риска при </a:t>
            </a:r>
            <a:r>
              <a:rPr lang="ru-RU" sz="2800" b="1" dirty="0" smtClean="0"/>
              <a:t>стоматологических процедурах высокого риска</a:t>
            </a:r>
            <a:endParaRPr lang="ru-RU" sz="2800" b="1"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842606281"/>
              </p:ext>
            </p:extLst>
          </p:nvPr>
        </p:nvGraphicFramePr>
        <p:xfrm>
          <a:off x="323528" y="1628800"/>
          <a:ext cx="8352928" cy="4611726"/>
        </p:xfrm>
        <a:graphic>
          <a:graphicData uri="http://schemas.openxmlformats.org/drawingml/2006/table">
            <a:tbl>
              <a:tblPr>
                <a:tableStyleId>{5C22544A-7EE6-4342-B048-85BDC9FD1C3A}</a:tableStyleId>
              </a:tblPr>
              <a:tblGrid>
                <a:gridCol w="2082822">
                  <a:extLst>
                    <a:ext uri="{9D8B030D-6E8A-4147-A177-3AD203B41FA5}">
                      <a16:colId xmlns:a16="http://schemas.microsoft.com/office/drawing/2014/main" val="20000"/>
                    </a:ext>
                  </a:extLst>
                </a:gridCol>
                <a:gridCol w="2104462">
                  <a:extLst>
                    <a:ext uri="{9D8B030D-6E8A-4147-A177-3AD203B41FA5}">
                      <a16:colId xmlns:a16="http://schemas.microsoft.com/office/drawing/2014/main" val="20001"/>
                    </a:ext>
                  </a:extLst>
                </a:gridCol>
                <a:gridCol w="2082822">
                  <a:extLst>
                    <a:ext uri="{9D8B030D-6E8A-4147-A177-3AD203B41FA5}">
                      <a16:colId xmlns:a16="http://schemas.microsoft.com/office/drawing/2014/main" val="20002"/>
                    </a:ext>
                  </a:extLst>
                </a:gridCol>
                <a:gridCol w="2082822">
                  <a:extLst>
                    <a:ext uri="{9D8B030D-6E8A-4147-A177-3AD203B41FA5}">
                      <a16:colId xmlns:a16="http://schemas.microsoft.com/office/drawing/2014/main" val="20003"/>
                    </a:ext>
                  </a:extLst>
                </a:gridCol>
              </a:tblGrid>
              <a:tr h="669116">
                <a:tc rowSpan="2">
                  <a:txBody>
                    <a:bodyPr/>
                    <a:lstStyle/>
                    <a:p>
                      <a:pPr>
                        <a:lnSpc>
                          <a:spcPct val="115000"/>
                        </a:lnSpc>
                        <a:spcAft>
                          <a:spcPts val="0"/>
                        </a:spcAft>
                      </a:pPr>
                      <a:r>
                        <a:rPr lang="ru-RU" sz="1800" b="1" dirty="0">
                          <a:effectLst/>
                        </a:rPr>
                        <a:t>Ситуация </a:t>
                      </a:r>
                      <a:endParaRPr lang="ru-RU" sz="1800" b="1" dirty="0">
                        <a:effectLst/>
                        <a:latin typeface="Calibri"/>
                        <a:ea typeface="Calibri"/>
                        <a:cs typeface="Times New Roman"/>
                      </a:endParaRPr>
                    </a:p>
                  </a:txBody>
                  <a:tcPr marL="68580" marR="68580" marT="0" marB="0"/>
                </a:tc>
                <a:tc rowSpan="2">
                  <a:txBody>
                    <a:bodyPr/>
                    <a:lstStyle/>
                    <a:p>
                      <a:pPr>
                        <a:lnSpc>
                          <a:spcPct val="115000"/>
                        </a:lnSpc>
                        <a:spcAft>
                          <a:spcPts val="0"/>
                        </a:spcAft>
                      </a:pPr>
                      <a:r>
                        <a:rPr lang="ru-RU" sz="1800" b="1" dirty="0">
                          <a:effectLst/>
                        </a:rPr>
                        <a:t>Антибиотик </a:t>
                      </a:r>
                      <a:endParaRPr lang="ru-RU" sz="1800" b="1" dirty="0">
                        <a:effectLst/>
                        <a:latin typeface="Calibri"/>
                        <a:ea typeface="Calibri"/>
                        <a:cs typeface="Times New Roman"/>
                      </a:endParaRPr>
                    </a:p>
                  </a:txBody>
                  <a:tcPr marL="68580" marR="68580" marT="0" marB="0"/>
                </a:tc>
                <a:tc gridSpan="2">
                  <a:txBody>
                    <a:bodyPr/>
                    <a:lstStyle/>
                    <a:p>
                      <a:pPr>
                        <a:lnSpc>
                          <a:spcPct val="115000"/>
                        </a:lnSpc>
                        <a:spcAft>
                          <a:spcPts val="0"/>
                        </a:spcAft>
                      </a:pPr>
                      <a:r>
                        <a:rPr lang="ru-RU" sz="1800" b="1" dirty="0">
                          <a:effectLst/>
                        </a:rPr>
                        <a:t>Однократная доза за 30-60 минут до процедуры</a:t>
                      </a:r>
                      <a:endParaRPr lang="ru-RU" sz="1800" b="1" dirty="0">
                        <a:effectLst/>
                        <a:latin typeface="Calibri"/>
                        <a:ea typeface="Calibri"/>
                        <a:cs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324459">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1800" b="1" dirty="0">
                          <a:effectLst/>
                        </a:rPr>
                        <a:t>Взрослые </a:t>
                      </a:r>
                      <a:endParaRPr lang="ru-RU" sz="1800" b="1"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b="1" dirty="0">
                          <a:effectLst/>
                        </a:rPr>
                        <a:t>Дети </a:t>
                      </a:r>
                      <a:endParaRPr lang="ru-RU" sz="1800" b="1"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013773">
                <a:tc>
                  <a:txBody>
                    <a:bodyPr/>
                    <a:lstStyle/>
                    <a:p>
                      <a:pPr>
                        <a:lnSpc>
                          <a:spcPct val="115000"/>
                        </a:lnSpc>
                        <a:spcAft>
                          <a:spcPts val="0"/>
                        </a:spcAft>
                      </a:pPr>
                      <a:r>
                        <a:rPr lang="ru-RU" sz="1800" dirty="0">
                          <a:effectLst/>
                        </a:rPr>
                        <a:t>Нет аллергии на пенициллин или ампициллин </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Амоксициллин или ампициллин * </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2 г перорально или в/в </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a:effectLst/>
                        </a:rPr>
                        <a:t>50 мг/кг перорально или в/в </a:t>
                      </a:r>
                      <a:endParaRPr lang="ru-RU" sz="18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05020">
                <a:tc>
                  <a:txBody>
                    <a:bodyPr/>
                    <a:lstStyle/>
                    <a:p>
                      <a:pPr>
                        <a:lnSpc>
                          <a:spcPct val="115000"/>
                        </a:lnSpc>
                        <a:spcAft>
                          <a:spcPts val="0"/>
                        </a:spcAft>
                      </a:pPr>
                      <a:r>
                        <a:rPr lang="ru-RU" sz="1800" dirty="0">
                          <a:effectLst/>
                        </a:rPr>
                        <a:t>Аллергия на пенициллин или ампициллин </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a:effectLst/>
                        </a:rPr>
                        <a:t>Клиндамицин </a:t>
                      </a:r>
                      <a:endParaRPr lang="ru-RU" sz="180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600 мг перорально или в/в </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20 мг/кг перорально или в/в </a:t>
                      </a:r>
                      <a:endParaRPr lang="ru-RU"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299358">
                <a:tc gridSpan="4">
                  <a:txBody>
                    <a:bodyPr/>
                    <a:lstStyle/>
                    <a:p>
                      <a:pPr>
                        <a:lnSpc>
                          <a:spcPct val="115000"/>
                        </a:lnSpc>
                        <a:spcAft>
                          <a:spcPts val="0"/>
                        </a:spcAft>
                      </a:pPr>
                      <a:r>
                        <a:rPr lang="ru-RU" sz="1600" dirty="0">
                          <a:effectLst/>
                        </a:rPr>
                        <a:t>Цефалоспорины не должны применяться у пациентов с анафилаксией, ангионевротическим отеком или </a:t>
                      </a:r>
                      <a:r>
                        <a:rPr lang="ru-RU" sz="1600" dirty="0" err="1">
                          <a:effectLst/>
                        </a:rPr>
                        <a:t>уртикарной</a:t>
                      </a:r>
                      <a:r>
                        <a:rPr lang="ru-RU" sz="1600" dirty="0">
                          <a:effectLst/>
                        </a:rPr>
                        <a:t> сыпью после приема пенициллина или ампициллина. </a:t>
                      </a:r>
                    </a:p>
                    <a:p>
                      <a:pPr>
                        <a:lnSpc>
                          <a:spcPct val="115000"/>
                        </a:lnSpc>
                        <a:spcAft>
                          <a:spcPts val="0"/>
                        </a:spcAft>
                      </a:pPr>
                      <a:r>
                        <a:rPr lang="ru-RU" sz="1600" dirty="0">
                          <a:effectLst/>
                        </a:rPr>
                        <a:t>*Альтернатива – </a:t>
                      </a:r>
                      <a:r>
                        <a:rPr lang="ru-RU" sz="1600" dirty="0" err="1">
                          <a:effectLst/>
                        </a:rPr>
                        <a:t>цефалексин</a:t>
                      </a:r>
                      <a:r>
                        <a:rPr lang="ru-RU" sz="1600" dirty="0">
                          <a:effectLst/>
                        </a:rPr>
                        <a:t> 2 г в/в или 50 мг/кг в/в детям, </a:t>
                      </a:r>
                      <a:r>
                        <a:rPr lang="ru-RU" sz="1600" dirty="0" err="1">
                          <a:effectLst/>
                        </a:rPr>
                        <a:t>цефазолин</a:t>
                      </a:r>
                      <a:r>
                        <a:rPr lang="ru-RU" sz="1600" dirty="0">
                          <a:effectLst/>
                        </a:rPr>
                        <a:t> или </a:t>
                      </a:r>
                      <a:r>
                        <a:rPr lang="ru-RU" sz="1600" dirty="0" err="1">
                          <a:effectLst/>
                        </a:rPr>
                        <a:t>цефтриаксон</a:t>
                      </a:r>
                      <a:r>
                        <a:rPr lang="ru-RU" sz="1600" dirty="0">
                          <a:effectLst/>
                        </a:rPr>
                        <a:t> 1 г в/в взрослым или 50 мг/кг в/в детям. </a:t>
                      </a:r>
                      <a:endParaRPr lang="ru-RU" sz="1600" dirty="0">
                        <a:effectLst/>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467515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r>
              <a:rPr lang="ru-RU" dirty="0"/>
              <a:t>Амоксициллин - </a:t>
            </a:r>
            <a:r>
              <a:rPr lang="ru-RU" dirty="0" smtClean="0"/>
              <a:t>полусинтетический </a:t>
            </a:r>
            <a:r>
              <a:rPr lang="ru-RU" dirty="0" err="1"/>
              <a:t>аминопенициллин</a:t>
            </a:r>
            <a:r>
              <a:rPr lang="ru-RU" dirty="0"/>
              <a:t>, </a:t>
            </a:r>
            <a:r>
              <a:rPr lang="ru-RU" dirty="0" smtClean="0"/>
              <a:t>может </a:t>
            </a:r>
            <a:r>
              <a:rPr lang="ru-RU" dirty="0"/>
              <a:t>быть инактивирован бета-</a:t>
            </a:r>
            <a:r>
              <a:rPr lang="ru-RU" dirty="0" err="1"/>
              <a:t>лактамазой</a:t>
            </a:r>
            <a:r>
              <a:rPr lang="ru-RU" dirty="0"/>
              <a:t>. </a:t>
            </a:r>
            <a:endParaRPr lang="ru-RU" dirty="0" smtClean="0"/>
          </a:p>
          <a:p>
            <a:r>
              <a:rPr lang="ru-RU" dirty="0" smtClean="0"/>
              <a:t>Бактерицидная активность против стрептококков </a:t>
            </a:r>
            <a:r>
              <a:rPr lang="ru-RU" dirty="0"/>
              <a:t>и энтерококков</a:t>
            </a:r>
            <a:r>
              <a:rPr lang="ru-RU" dirty="0" smtClean="0"/>
              <a:t>.</a:t>
            </a:r>
          </a:p>
          <a:p>
            <a:r>
              <a:rPr lang="ru-RU" dirty="0" smtClean="0"/>
              <a:t>Пиковые концентрации </a:t>
            </a:r>
            <a:r>
              <a:rPr lang="ru-RU" dirty="0"/>
              <a:t>в течение одного-двух часов после </a:t>
            </a:r>
            <a:r>
              <a:rPr lang="en-US" dirty="0" smtClean="0"/>
              <a:t>per </a:t>
            </a:r>
            <a:r>
              <a:rPr lang="en-US" dirty="0" err="1" smtClean="0"/>
              <a:t>os</a:t>
            </a:r>
            <a:endParaRPr lang="en-US" dirty="0" smtClean="0"/>
          </a:p>
          <a:p>
            <a:r>
              <a:rPr lang="ru-RU" dirty="0"/>
              <a:t>Т</a:t>
            </a:r>
            <a:r>
              <a:rPr lang="en-US" dirty="0" smtClean="0"/>
              <a:t> 1\2</a:t>
            </a:r>
            <a:r>
              <a:rPr lang="ru-RU" dirty="0" smtClean="0"/>
              <a:t> </a:t>
            </a:r>
            <a:r>
              <a:rPr lang="ru-RU" dirty="0"/>
              <a:t>1,5 </a:t>
            </a:r>
            <a:r>
              <a:rPr lang="ru-RU" dirty="0" smtClean="0"/>
              <a:t>часа</a:t>
            </a:r>
          </a:p>
          <a:p>
            <a:r>
              <a:rPr lang="ru-RU" dirty="0" smtClean="0"/>
              <a:t>терапевтические </a:t>
            </a:r>
            <a:r>
              <a:rPr lang="ru-RU" dirty="0"/>
              <a:t>уровни </a:t>
            </a:r>
            <a:r>
              <a:rPr lang="ru-RU" dirty="0" smtClean="0"/>
              <a:t>в течение 6 часов</a:t>
            </a:r>
          </a:p>
          <a:p>
            <a:r>
              <a:rPr lang="ru-RU" dirty="0" smtClean="0"/>
              <a:t>высокая пероральная </a:t>
            </a:r>
            <a:r>
              <a:rPr lang="ru-RU" dirty="0" err="1" smtClean="0"/>
              <a:t>биодоступность</a:t>
            </a:r>
            <a:r>
              <a:rPr lang="ru-RU" dirty="0" smtClean="0"/>
              <a:t>. </a:t>
            </a:r>
            <a:endParaRPr lang="ru-RU" dirty="0"/>
          </a:p>
        </p:txBody>
      </p:sp>
      <p:sp>
        <p:nvSpPr>
          <p:cNvPr id="4" name="Прямоугольник 3"/>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
        <p:nvSpPr>
          <p:cNvPr id="5" name="Заголовок 4"/>
          <p:cNvSpPr>
            <a:spLocks noGrp="1"/>
          </p:cNvSpPr>
          <p:nvPr>
            <p:ph type="title"/>
          </p:nvPr>
        </p:nvSpPr>
        <p:spPr/>
        <p:txBody>
          <a:bodyPr/>
          <a:lstStyle/>
          <a:p>
            <a:endParaRPr lang="ru-RU"/>
          </a:p>
        </p:txBody>
      </p:sp>
    </p:spTree>
    <p:extLst>
      <p:ext uri="{BB962C8B-B14F-4D97-AF65-F5344CB8AC3E}">
        <p14:creationId xmlns:p14="http://schemas.microsoft.com/office/powerpoint/2010/main" val="335137914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FF0000"/>
                </a:solidFill>
              </a:rPr>
              <a:t>Рекомендации по профилактике ИЭ у пациентов высокого риска при </a:t>
            </a:r>
            <a:r>
              <a:rPr lang="ru-RU" sz="2000" b="1" dirty="0"/>
              <a:t>стоматологических процедурах высокого риска</a:t>
            </a:r>
            <a:endParaRPr lang="ru-RU" sz="2000" dirty="0"/>
          </a:p>
        </p:txBody>
      </p:sp>
      <p:sp>
        <p:nvSpPr>
          <p:cNvPr id="3" name="Объект 2"/>
          <p:cNvSpPr>
            <a:spLocks noGrp="1"/>
          </p:cNvSpPr>
          <p:nvPr>
            <p:ph idx="1"/>
          </p:nvPr>
        </p:nvSpPr>
        <p:spPr/>
        <p:txBody>
          <a:bodyPr>
            <a:normAutofit fontScale="77500" lnSpcReduction="20000"/>
          </a:bodyPr>
          <a:lstStyle/>
          <a:p>
            <a:r>
              <a:rPr lang="ru-RU" dirty="0">
                <a:solidFill>
                  <a:srgbClr val="FF0000"/>
                </a:solidFill>
              </a:rPr>
              <a:t>р</a:t>
            </a:r>
            <a:r>
              <a:rPr lang="en-US" dirty="0" err="1" smtClean="0">
                <a:solidFill>
                  <a:srgbClr val="FF0000"/>
                </a:solidFill>
              </a:rPr>
              <a:t>er</a:t>
            </a:r>
            <a:r>
              <a:rPr lang="en-US" dirty="0" smtClean="0">
                <a:solidFill>
                  <a:srgbClr val="FF0000"/>
                </a:solidFill>
              </a:rPr>
              <a:t> </a:t>
            </a:r>
            <a:r>
              <a:rPr lang="en-US" dirty="0" err="1" smtClean="0">
                <a:solidFill>
                  <a:srgbClr val="FF0000"/>
                </a:solidFill>
              </a:rPr>
              <a:t>os</a:t>
            </a:r>
            <a:r>
              <a:rPr lang="en-US" dirty="0" smtClean="0">
                <a:solidFill>
                  <a:srgbClr val="FF0000"/>
                </a:solidFill>
              </a:rPr>
              <a:t> </a:t>
            </a:r>
            <a:r>
              <a:rPr lang="ru-RU" dirty="0" smtClean="0">
                <a:solidFill>
                  <a:srgbClr val="FF0000"/>
                </a:solidFill>
              </a:rPr>
              <a:t>или парентерально </a:t>
            </a:r>
            <a:r>
              <a:rPr lang="ru-RU" dirty="0" err="1" smtClean="0"/>
              <a:t>цефалексина</a:t>
            </a:r>
            <a:r>
              <a:rPr lang="ru-RU" dirty="0" smtClean="0"/>
              <a:t> </a:t>
            </a:r>
          </a:p>
          <a:p>
            <a:pPr lvl="1"/>
            <a:r>
              <a:rPr lang="ru-RU" dirty="0" smtClean="0"/>
              <a:t>2 </a:t>
            </a:r>
            <a:r>
              <a:rPr lang="ru-RU" dirty="0"/>
              <a:t>г для взрослых </a:t>
            </a:r>
            <a:endParaRPr lang="ru-RU" dirty="0" smtClean="0"/>
          </a:p>
          <a:p>
            <a:pPr lvl="1"/>
            <a:r>
              <a:rPr lang="ru-RU" dirty="0" smtClean="0"/>
              <a:t>50 </a:t>
            </a:r>
            <a:r>
              <a:rPr lang="ru-RU" dirty="0"/>
              <a:t>мг / кг для детей</a:t>
            </a:r>
            <a:r>
              <a:rPr lang="ru-RU" dirty="0" smtClean="0"/>
              <a:t>,</a:t>
            </a:r>
          </a:p>
          <a:p>
            <a:endParaRPr lang="ru-RU" dirty="0" smtClean="0"/>
          </a:p>
          <a:p>
            <a:pPr marL="0" indent="0">
              <a:buNone/>
            </a:pPr>
            <a:r>
              <a:rPr lang="ru-RU" dirty="0" smtClean="0"/>
              <a:t>Или</a:t>
            </a:r>
          </a:p>
          <a:p>
            <a:r>
              <a:rPr lang="ru-RU" dirty="0" smtClean="0"/>
              <a:t>парентерально </a:t>
            </a:r>
            <a:r>
              <a:rPr lang="ru-RU" dirty="0" err="1" smtClean="0"/>
              <a:t>цефазолин</a:t>
            </a:r>
            <a:r>
              <a:rPr lang="ru-RU" dirty="0" smtClean="0"/>
              <a:t> </a:t>
            </a:r>
            <a:r>
              <a:rPr lang="ru-RU" dirty="0"/>
              <a:t>или </a:t>
            </a:r>
            <a:r>
              <a:rPr lang="ru-RU" dirty="0" err="1" smtClean="0"/>
              <a:t>цефтриаксон</a:t>
            </a:r>
            <a:r>
              <a:rPr lang="ru-RU" dirty="0" smtClean="0"/>
              <a:t> </a:t>
            </a:r>
          </a:p>
          <a:p>
            <a:pPr lvl="1"/>
            <a:r>
              <a:rPr lang="ru-RU" dirty="0" smtClean="0"/>
              <a:t>1 </a:t>
            </a:r>
            <a:r>
              <a:rPr lang="ru-RU" dirty="0"/>
              <a:t>г </a:t>
            </a:r>
            <a:r>
              <a:rPr lang="ru-RU" dirty="0" smtClean="0">
                <a:solidFill>
                  <a:srgbClr val="FF0000"/>
                </a:solidFill>
              </a:rPr>
              <a:t>в/м или в/в </a:t>
            </a:r>
            <a:r>
              <a:rPr lang="ru-RU" dirty="0"/>
              <a:t>для </a:t>
            </a:r>
            <a:r>
              <a:rPr lang="ru-RU" dirty="0" smtClean="0"/>
              <a:t>взрослых</a:t>
            </a:r>
          </a:p>
          <a:p>
            <a:pPr lvl="1"/>
            <a:r>
              <a:rPr lang="ru-RU" dirty="0" smtClean="0"/>
              <a:t>50 мг/кг в/м </a:t>
            </a:r>
            <a:r>
              <a:rPr lang="ru-RU" dirty="0"/>
              <a:t>для </a:t>
            </a:r>
            <a:r>
              <a:rPr lang="ru-RU" dirty="0" smtClean="0"/>
              <a:t>детей</a:t>
            </a:r>
          </a:p>
          <a:p>
            <a:endParaRPr lang="ru-RU" dirty="0" smtClean="0"/>
          </a:p>
          <a:p>
            <a:r>
              <a:rPr lang="ru-RU" dirty="0" err="1" smtClean="0"/>
              <a:t>Цефалексин</a:t>
            </a:r>
            <a:r>
              <a:rPr lang="ru-RU" dirty="0" smtClean="0"/>
              <a:t> </a:t>
            </a:r>
            <a:r>
              <a:rPr lang="ru-RU" dirty="0"/>
              <a:t>может быть заменен другим пероральным цефалоспорином первого или второго поколения эквивалентной дозировки.</a:t>
            </a:r>
          </a:p>
          <a:p>
            <a:endParaRPr lang="ru-RU" dirty="0"/>
          </a:p>
          <a:p>
            <a:endParaRPr lang="ru-RU" dirty="0"/>
          </a:p>
        </p:txBody>
      </p:sp>
      <p:sp>
        <p:nvSpPr>
          <p:cNvPr id="6" name="Прямоугольник 5"/>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6711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Аллергия на пенициллин или ампициллин </a:t>
            </a:r>
            <a:r>
              <a:rPr lang="ru-RU" dirty="0">
                <a:ea typeface="Calibri"/>
                <a:cs typeface="Times New Roman"/>
              </a:rPr>
              <a:t/>
            </a:r>
            <a:br>
              <a:rPr lang="ru-RU" dirty="0">
                <a:ea typeface="Calibri"/>
                <a:cs typeface="Times New Roman"/>
              </a:rPr>
            </a:b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Рекомендации </a:t>
            </a:r>
            <a:r>
              <a:rPr lang="ru-RU" dirty="0" smtClean="0"/>
              <a:t>AHA</a:t>
            </a:r>
          </a:p>
          <a:p>
            <a:r>
              <a:rPr lang="ru-RU" dirty="0" err="1" smtClean="0"/>
              <a:t>макролиды</a:t>
            </a:r>
            <a:r>
              <a:rPr lang="ru-RU" dirty="0"/>
              <a:t>, 500 мг </a:t>
            </a:r>
            <a:r>
              <a:rPr lang="ru-RU" dirty="0" err="1"/>
              <a:t>азитромицина</a:t>
            </a:r>
            <a:r>
              <a:rPr lang="ru-RU" dirty="0"/>
              <a:t> или </a:t>
            </a:r>
            <a:r>
              <a:rPr lang="ru-RU" dirty="0" err="1"/>
              <a:t>кларитромицина</a:t>
            </a:r>
            <a:r>
              <a:rPr lang="ru-RU" dirty="0"/>
              <a:t> (15 </a:t>
            </a:r>
            <a:r>
              <a:rPr lang="ru-RU" dirty="0" smtClean="0"/>
              <a:t>мг </a:t>
            </a:r>
            <a:r>
              <a:rPr lang="ru-RU" dirty="0"/>
              <a:t>кг для детей</a:t>
            </a:r>
            <a:r>
              <a:rPr lang="ru-RU" dirty="0" smtClean="0"/>
              <a:t>).</a:t>
            </a:r>
          </a:p>
          <a:p>
            <a:endParaRPr lang="ru-RU" dirty="0"/>
          </a:p>
          <a:p>
            <a:pPr marL="0" indent="0">
              <a:buNone/>
            </a:pPr>
            <a:r>
              <a:rPr lang="ru-RU" dirty="0" smtClean="0"/>
              <a:t>Австралийские </a:t>
            </a:r>
            <a:r>
              <a:rPr lang="ru-RU" dirty="0"/>
              <a:t>рекомендации </a:t>
            </a:r>
            <a:endParaRPr lang="ru-RU" dirty="0" smtClean="0"/>
          </a:p>
          <a:p>
            <a:r>
              <a:rPr lang="ru-RU" dirty="0" err="1" smtClean="0"/>
              <a:t>гликопептиды</a:t>
            </a:r>
            <a:r>
              <a:rPr lang="ru-RU" dirty="0"/>
              <a:t>; </a:t>
            </a:r>
            <a:endParaRPr lang="ru-RU" dirty="0" smtClean="0"/>
          </a:p>
          <a:p>
            <a:endParaRPr lang="ru-RU" dirty="0"/>
          </a:p>
          <a:p>
            <a:pPr marL="0" indent="0">
              <a:buNone/>
            </a:pPr>
            <a:r>
              <a:rPr lang="ru-RU" dirty="0" smtClean="0"/>
              <a:t>Рекомендации </a:t>
            </a:r>
            <a:r>
              <a:rPr lang="ru-RU" dirty="0"/>
              <a:t>ESC не </a:t>
            </a:r>
            <a:r>
              <a:rPr lang="ru-RU" dirty="0" smtClean="0"/>
              <a:t>рекомендуют </a:t>
            </a:r>
            <a:r>
              <a:rPr lang="ru-RU" dirty="0" err="1"/>
              <a:t>гликопептиды</a:t>
            </a:r>
            <a:r>
              <a:rPr lang="ru-RU" dirty="0"/>
              <a:t> и </a:t>
            </a:r>
            <a:r>
              <a:rPr lang="ru-RU" dirty="0" err="1"/>
              <a:t>фторхинолоны</a:t>
            </a:r>
            <a:r>
              <a:rPr lang="ru-RU" dirty="0"/>
              <a:t> </a:t>
            </a:r>
            <a:r>
              <a:rPr lang="ru-RU" dirty="0" smtClean="0"/>
              <a:t>- отсутствуют доказательства </a:t>
            </a:r>
            <a:r>
              <a:rPr lang="ru-RU" dirty="0"/>
              <a:t>их эффективности. </a:t>
            </a:r>
            <a:endParaRPr lang="ru-RU" dirty="0" smtClean="0"/>
          </a:p>
          <a:p>
            <a:endParaRPr lang="ru-RU" dirty="0"/>
          </a:p>
          <a:p>
            <a:pPr marL="0" indent="0">
              <a:buNone/>
            </a:pPr>
            <a:r>
              <a:rPr lang="ru-RU" dirty="0"/>
              <a:t/>
            </a:r>
            <a:br>
              <a:rPr lang="ru-RU" dirty="0"/>
            </a:br>
            <a:endParaRPr lang="ru-RU" dirty="0"/>
          </a:p>
        </p:txBody>
      </p:sp>
      <p:sp>
        <p:nvSpPr>
          <p:cNvPr id="4" name="Прямоугольник 3"/>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16191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Аллергия на пенициллин или ампициллин </a:t>
            </a:r>
            <a:r>
              <a:rPr lang="ru-RU" dirty="0">
                <a:ea typeface="Calibri"/>
                <a:cs typeface="Times New Roman"/>
              </a:rPr>
              <a:t/>
            </a:r>
            <a:br>
              <a:rPr lang="ru-RU" dirty="0">
                <a:ea typeface="Calibri"/>
                <a:cs typeface="Times New Roman"/>
              </a:rPr>
            </a:br>
            <a:endParaRPr lang="ru-RU" dirty="0"/>
          </a:p>
        </p:txBody>
      </p:sp>
      <p:sp>
        <p:nvSpPr>
          <p:cNvPr id="3" name="Объект 2"/>
          <p:cNvSpPr>
            <a:spLocks noGrp="1"/>
          </p:cNvSpPr>
          <p:nvPr>
            <p:ph idx="1"/>
          </p:nvPr>
        </p:nvSpPr>
        <p:spPr>
          <a:xfrm>
            <a:off x="245277" y="1700808"/>
            <a:ext cx="8229600" cy="4525963"/>
          </a:xfrm>
        </p:spPr>
        <p:txBody>
          <a:bodyPr>
            <a:normAutofit/>
          </a:bodyPr>
          <a:lstStyle/>
          <a:p>
            <a:pPr marL="0" indent="0">
              <a:buNone/>
            </a:pPr>
            <a:endParaRPr lang="ru-RU" dirty="0"/>
          </a:p>
          <a:p>
            <a:pPr marL="0" indent="0">
              <a:buNone/>
            </a:pPr>
            <a:r>
              <a:rPr lang="ru-RU" dirty="0" smtClean="0"/>
              <a:t>Цефалоспорины </a:t>
            </a:r>
            <a:r>
              <a:rPr lang="ru-RU" dirty="0"/>
              <a:t>следует воздерживаться от использования у пациентов, которые столкнулись с анафилаксией, ангионевротическим отеком или крапивницей, </a:t>
            </a:r>
            <a:r>
              <a:rPr lang="ru-RU" dirty="0" smtClean="0"/>
              <a:t>связанными </a:t>
            </a:r>
            <a:r>
              <a:rPr lang="ru-RU" dirty="0"/>
              <a:t>с пенициллинами.</a:t>
            </a:r>
            <a:br>
              <a:rPr lang="ru-RU" dirty="0"/>
            </a:br>
            <a:endParaRPr lang="ru-RU" dirty="0"/>
          </a:p>
        </p:txBody>
      </p:sp>
      <p:sp>
        <p:nvSpPr>
          <p:cNvPr id="4" name="Прямоугольник 3"/>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64891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85000" lnSpcReduction="10000"/>
          </a:bodyPr>
          <a:lstStyle/>
          <a:p>
            <a:r>
              <a:rPr lang="ru-RU" dirty="0"/>
              <a:t>Важно проводить профилактику перед </a:t>
            </a:r>
            <a:r>
              <a:rPr lang="ru-RU" dirty="0" smtClean="0"/>
              <a:t>процедурой -  </a:t>
            </a:r>
            <a:r>
              <a:rPr lang="ru-RU" dirty="0"/>
              <a:t>минимальные ингибирующие концентрации лекарств </a:t>
            </a:r>
            <a:r>
              <a:rPr lang="ru-RU" dirty="0" smtClean="0"/>
              <a:t>имеются с </a:t>
            </a:r>
            <a:r>
              <a:rPr lang="ru-RU" dirty="0"/>
              <a:t>начала </a:t>
            </a:r>
            <a:r>
              <a:rPr lang="ru-RU" dirty="0" smtClean="0"/>
              <a:t>процедуры</a:t>
            </a:r>
          </a:p>
          <a:p>
            <a:endParaRPr lang="ru-RU" dirty="0"/>
          </a:p>
          <a:p>
            <a:r>
              <a:rPr lang="ru-RU" dirty="0" smtClean="0"/>
              <a:t>Если профилактический </a:t>
            </a:r>
            <a:r>
              <a:rPr lang="ru-RU" dirty="0"/>
              <a:t>антибиотик </a:t>
            </a:r>
            <a:r>
              <a:rPr lang="ru-RU" dirty="0" err="1" smtClean="0"/>
              <a:t>невоможен</a:t>
            </a:r>
            <a:r>
              <a:rPr lang="ru-RU" dirty="0" smtClean="0"/>
              <a:t> до процедуры - вводить </a:t>
            </a:r>
            <a:r>
              <a:rPr lang="ru-RU" dirty="0"/>
              <a:t>в течение двух часов после </a:t>
            </a:r>
            <a:r>
              <a:rPr lang="ru-RU" dirty="0" smtClean="0"/>
              <a:t>процедуры (угроза более длительной бактериемии)</a:t>
            </a:r>
          </a:p>
          <a:p>
            <a:r>
              <a:rPr lang="ru-RU" dirty="0" smtClean="0"/>
              <a:t>При нескольких </a:t>
            </a:r>
            <a:r>
              <a:rPr lang="ru-RU" dirty="0"/>
              <a:t>вмешательствах, профилактика должна повторяться </a:t>
            </a:r>
            <a:r>
              <a:rPr lang="ru-RU" dirty="0" smtClean="0"/>
              <a:t>при каждом</a:t>
            </a:r>
          </a:p>
        </p:txBody>
      </p:sp>
      <p:sp>
        <p:nvSpPr>
          <p:cNvPr id="4" name="Прямоугольник 3"/>
          <p:cNvSpPr/>
          <p:nvPr/>
        </p:nvSpPr>
        <p:spPr>
          <a:xfrm>
            <a:off x="462390" y="6143131"/>
            <a:ext cx="7992888" cy="430887"/>
          </a:xfrm>
          <a:prstGeom prst="rect">
            <a:avLst/>
          </a:prstGeom>
        </p:spPr>
        <p:txBody>
          <a:bodyPr wrap="square">
            <a:spAutoFit/>
          </a:bodyPr>
          <a:lstStyle/>
          <a:p>
            <a:r>
              <a:rPr lang="en-US" sz="1100" kern="1800" dirty="0">
                <a:solidFill>
                  <a:srgbClr val="333333"/>
                </a:solidFill>
                <a:latin typeface="+mj-lt"/>
                <a:ea typeface="Times New Roman" panose="02020603050405020304" pitchFamily="18" charset="0"/>
                <a:cs typeface="Helvetica" panose="020B0604020202020204" pitchFamily="34" charset="0"/>
              </a:rPr>
              <a:t>How to achieve infective endocarditis </a:t>
            </a:r>
            <a:r>
              <a:rPr lang="en-US" sz="1100" kern="1800" dirty="0" smtClean="0">
                <a:solidFill>
                  <a:srgbClr val="333333"/>
                </a:solidFill>
                <a:latin typeface="+mj-lt"/>
                <a:ea typeface="Times New Roman" panose="02020603050405020304" pitchFamily="18" charset="0"/>
                <a:cs typeface="Helvetica" panose="020B0604020202020204" pitchFamily="34" charset="0"/>
              </a:rPr>
              <a:t>prophylaxis</a:t>
            </a:r>
            <a:r>
              <a:rPr lang="ru-RU" sz="1100" kern="1800" dirty="0" smtClean="0">
                <a:solidFill>
                  <a:srgbClr val="333333"/>
                </a:solidFill>
                <a:latin typeface="+mj-lt"/>
                <a:ea typeface="Times New Roman" panose="02020603050405020304" pitchFamily="18" charset="0"/>
                <a:cs typeface="Helvetica" panose="020B0604020202020204" pitchFamily="34" charset="0"/>
              </a:rPr>
              <a:t>. </a:t>
            </a:r>
            <a:r>
              <a:rPr lang="en-US" sz="1100" i="1" dirty="0">
                <a:latin typeface="+mj-lt"/>
              </a:rPr>
              <a:t>Interventional Cardiology and Cardiovascular </a:t>
            </a:r>
            <a:r>
              <a:rPr lang="en-US" sz="1100" i="1" dirty="0" smtClean="0">
                <a:latin typeface="+mj-lt"/>
              </a:rPr>
              <a:t>Surgery</a:t>
            </a:r>
            <a:r>
              <a:rPr lang="ru-RU" sz="1100" i="1" dirty="0" smtClean="0">
                <a:latin typeface="+mj-lt"/>
              </a:rPr>
              <a:t>. </a:t>
            </a:r>
            <a:r>
              <a:rPr lang="en-US" sz="1100" i="1" dirty="0" err="1" smtClean="0">
                <a:latin typeface="+mj-lt"/>
              </a:rPr>
              <a:t>Valvular</a:t>
            </a:r>
            <a:r>
              <a:rPr lang="en-US" sz="1100" i="1" dirty="0" smtClean="0">
                <a:latin typeface="+mj-lt"/>
              </a:rPr>
              <a:t> </a:t>
            </a:r>
            <a:r>
              <a:rPr lang="en-US" sz="1100" i="1" dirty="0">
                <a:latin typeface="+mj-lt"/>
              </a:rPr>
              <a:t>Heart </a:t>
            </a:r>
            <a:r>
              <a:rPr lang="en-US" sz="1100" i="1" dirty="0" smtClean="0">
                <a:latin typeface="+mj-lt"/>
              </a:rPr>
              <a:t>Disease</a:t>
            </a:r>
            <a:r>
              <a:rPr lang="ru-RU" sz="1100" i="1" dirty="0" smtClean="0">
                <a:latin typeface="+mj-lt"/>
              </a:rPr>
              <a:t>. </a:t>
            </a:r>
            <a:r>
              <a:rPr lang="en-US" sz="1100" dirty="0" smtClean="0">
                <a:solidFill>
                  <a:srgbClr val="333333"/>
                </a:solidFill>
                <a:latin typeface="+mj-lt"/>
                <a:ea typeface="Times New Roman" panose="02020603050405020304" pitchFamily="18" charset="0"/>
                <a:cs typeface="Helvetica" panose="020B0604020202020204" pitchFamily="34" charset="0"/>
              </a:rPr>
              <a:t>Vol</a:t>
            </a:r>
            <a:r>
              <a:rPr lang="en-US" sz="1100" dirty="0">
                <a:solidFill>
                  <a:srgbClr val="333333"/>
                </a:solidFill>
                <a:latin typeface="+mj-lt"/>
                <a:ea typeface="Times New Roman" panose="02020603050405020304" pitchFamily="18" charset="0"/>
                <a:cs typeface="Helvetica" panose="020B0604020202020204" pitchFamily="34" charset="0"/>
              </a:rPr>
              <a:t>. 16, N° 33 - 12 Dec </a:t>
            </a:r>
            <a:r>
              <a:rPr lang="en-US" sz="1100" dirty="0" smtClean="0">
                <a:solidFill>
                  <a:srgbClr val="333333"/>
                </a:solidFill>
                <a:latin typeface="+mj-lt"/>
                <a:ea typeface="Times New Roman" panose="02020603050405020304" pitchFamily="18" charset="0"/>
                <a:cs typeface="Helvetica" panose="020B0604020202020204" pitchFamily="34" charset="0"/>
              </a:rPr>
              <a:t>2018</a:t>
            </a:r>
            <a:r>
              <a:rPr lang="ru-RU" sz="1100" dirty="0" smtClean="0">
                <a:solidFill>
                  <a:srgbClr val="333333"/>
                </a:solidFill>
                <a:latin typeface="+mj-lt"/>
                <a:ea typeface="Times New Roman" panose="02020603050405020304" pitchFamily="18" charset="0"/>
                <a:cs typeface="Helvetica" panose="020B0604020202020204" pitchFamily="34" charset="0"/>
              </a:rPr>
              <a:t>. </a:t>
            </a:r>
            <a:r>
              <a:rPr lang="en-US" sz="1100" dirty="0" smtClean="0">
                <a:solidFill>
                  <a:srgbClr val="333333"/>
                </a:solidFill>
                <a:latin typeface="+mj-lt"/>
                <a:ea typeface="Times New Roman" panose="02020603050405020304" pitchFamily="18" charset="0"/>
                <a:cs typeface="Helvetica" panose="020B0604020202020204" pitchFamily="34" charset="0"/>
              </a:rPr>
              <a:t>Dr</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Cansın</a:t>
            </a:r>
            <a:r>
              <a:rPr lang="en-US" sz="1100" dirty="0">
                <a:solidFill>
                  <a:srgbClr val="333333"/>
                </a:solidFill>
                <a:latin typeface="+mj-lt"/>
                <a:ea typeface="Times New Roman" panose="02020603050405020304" pitchFamily="18" charset="0"/>
                <a:cs typeface="Helvetica" panose="020B0604020202020204" pitchFamily="34" charset="0"/>
              </a:rPr>
              <a:t> </a:t>
            </a:r>
            <a:r>
              <a:rPr lang="en-US" sz="1100" dirty="0" err="1">
                <a:solidFill>
                  <a:srgbClr val="333333"/>
                </a:solidFill>
                <a:latin typeface="+mj-lt"/>
                <a:ea typeface="Times New Roman" panose="02020603050405020304" pitchFamily="18" charset="0"/>
                <a:cs typeface="Helvetica" panose="020B0604020202020204" pitchFamily="34" charset="0"/>
              </a:rPr>
              <a:t>Tulunay</a:t>
            </a:r>
            <a:r>
              <a:rPr lang="en-US" sz="1100" dirty="0">
                <a:solidFill>
                  <a:srgbClr val="333333"/>
                </a:solidFill>
                <a:latin typeface="+mj-lt"/>
                <a:ea typeface="Times New Roman" panose="02020603050405020304" pitchFamily="18" charset="0"/>
                <a:cs typeface="Helvetica" panose="020B0604020202020204" pitchFamily="34" charset="0"/>
              </a:rPr>
              <a:t> Kaya </a:t>
            </a:r>
            <a:endParaRPr lang="ru-RU"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51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3447</TotalTime>
  <Words>9207</Words>
  <Application>Microsoft Office PowerPoint</Application>
  <PresentationFormat>Экран (4:3)</PresentationFormat>
  <Paragraphs>1651</Paragraphs>
  <Slides>174</Slides>
  <Notes>18</Notes>
  <HiddenSlides>5</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174</vt:i4>
      </vt:variant>
    </vt:vector>
  </HeadingPairs>
  <TitlesOfParts>
    <vt:vector size="183" baseType="lpstr">
      <vt:lpstr>AdvOT5415ed09.I</vt:lpstr>
      <vt:lpstr>AdvOTb7819099</vt:lpstr>
      <vt:lpstr>Arial</vt:lpstr>
      <vt:lpstr>Calibri</vt:lpstr>
      <vt:lpstr>Helvetica</vt:lpstr>
      <vt:lpstr>Symbol</vt:lpstr>
      <vt:lpstr>Times New Roman</vt:lpstr>
      <vt:lpstr>Wingdings</vt:lpstr>
      <vt:lpstr>Тема Office</vt:lpstr>
      <vt:lpstr>Лекция:  Инфекционный эндокардит 2022</vt:lpstr>
      <vt:lpstr>Презентация PowerPoint</vt:lpstr>
      <vt:lpstr>Презентация PowerPoint</vt:lpstr>
      <vt:lpstr>Инфекционный эндокардит</vt:lpstr>
      <vt:lpstr>Презентация PowerPoint</vt:lpstr>
      <vt:lpstr>Латентный инфекционный эндокардит </vt:lpstr>
      <vt:lpstr>Инфекция внутрисердечных устройств </vt:lpstr>
      <vt:lpstr>ИЭ: этиология</vt:lpstr>
      <vt:lpstr>Этиология в зависимости от базовой патологии</vt:lpstr>
      <vt:lpstr>Бактериемия</vt:lpstr>
      <vt:lpstr>Презентация PowerPoint</vt:lpstr>
      <vt:lpstr>Презентация PowerPoint</vt:lpstr>
      <vt:lpstr>Презентация PowerPoint</vt:lpstr>
      <vt:lpstr>Статистика</vt:lpstr>
      <vt:lpstr>Презентация PowerPoint</vt:lpstr>
      <vt:lpstr>Расположение высокоскоростных потоков внутри сердца  </vt:lpstr>
      <vt:lpstr>предшествующие факторы</vt:lpstr>
      <vt:lpstr>Презентация PowerPoint</vt:lpstr>
      <vt:lpstr>МКБ 10</vt:lpstr>
      <vt:lpstr>Классификация ИЭ</vt:lpstr>
      <vt:lpstr>Классификация ИЭ</vt:lpstr>
      <vt:lpstr>Классификация ИЭ</vt:lpstr>
      <vt:lpstr>Классификация ИЭ</vt:lpstr>
      <vt:lpstr>Классификация ИЭ</vt:lpstr>
      <vt:lpstr>Презентация PowerPoint</vt:lpstr>
      <vt:lpstr>Презентация PowerPoint</vt:lpstr>
      <vt:lpstr>Презентация PowerPoint</vt:lpstr>
      <vt:lpstr>Этапы диагностики ИЭ </vt:lpstr>
      <vt:lpstr>Клиническая картина</vt:lpstr>
      <vt:lpstr>Презентация PowerPoint</vt:lpstr>
      <vt:lpstr>Презентация PowerPoint</vt:lpstr>
      <vt:lpstr>ИЭ: клиника</vt:lpstr>
      <vt:lpstr>Кардиальные жалобы</vt:lpstr>
      <vt:lpstr>Презентация PowerPoint</vt:lpstr>
      <vt:lpstr>Презентация PowerPoint</vt:lpstr>
      <vt:lpstr>Презентация PowerPoint</vt:lpstr>
      <vt:lpstr>Другие жалобы</vt:lpstr>
      <vt:lpstr>Презентация PowerPoint</vt:lpstr>
      <vt:lpstr>Критерии установления диагноза Модифицированные критерии Дюка 2015 ЕОК </vt:lpstr>
      <vt:lpstr>Презентация PowerPoint</vt:lpstr>
      <vt:lpstr>Диагноз ИЭ в соответствии с модифицированными критериями Дюка 2015 ЕОК</vt:lpstr>
      <vt:lpstr>Презентация PowerPoint</vt:lpstr>
      <vt:lpstr>Алгоритм диагностики ИЭ</vt:lpstr>
      <vt:lpstr>Алгоритм лабораторной диагностики при культуропозитивном и культуронегативном ИЭ</vt:lpstr>
      <vt:lpstr>Презентация PowerPoint</vt:lpstr>
      <vt:lpstr>Презентация PowerPoint</vt:lpstr>
      <vt:lpstr>Периферические симптомы </vt:lpstr>
      <vt:lpstr>Презентация PowerPoint</vt:lpstr>
      <vt:lpstr>Периферические симптомы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Классическая триада ИЭ:</vt:lpstr>
      <vt:lpstr>Лабораторные диагностические исследования</vt:lpstr>
      <vt:lpstr>Лабораторные диагностические исследования</vt:lpstr>
      <vt:lpstr>Иные диагностические исследования</vt:lpstr>
      <vt:lpstr>Предикторы плохого прогноза у пациентов с ИЭ</vt:lpstr>
      <vt:lpstr>Презентация PowerPoint</vt:lpstr>
      <vt:lpstr>Шкала оценки периоперационного риска EuroSCORE II</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Клиническое проявление ИЭ</vt:lpstr>
      <vt:lpstr>ИЭ д.б. заподозрен, если лихорадка + </vt:lpstr>
      <vt:lpstr>ИЭ д.б. заподозрен, если лихорадка + </vt:lpstr>
      <vt:lpstr>Презентация PowerPoint</vt:lpstr>
      <vt:lpstr>Лихорадка м.отсутствовать</vt:lpstr>
      <vt:lpstr>ИЭ: принципы антибактериальной терапии</vt:lpstr>
      <vt:lpstr>Европейские рекомендации по ведению пациентов с ИЭ (2015)</vt:lpstr>
      <vt:lpstr>Пациенты с очень высоким риском</vt:lpstr>
      <vt:lpstr>Пациенты с очень высоким риском</vt:lpstr>
      <vt:lpstr>Состояния (группы) очень высокого риска ИЭ, при которых необходима профилактика, при выполнении процедур высокого риска</vt:lpstr>
      <vt:lpstr>Презентация PowerPoint</vt:lpstr>
      <vt:lpstr>Антибиотикопрофилактика не рекомендуется у пациентов со средним риском ИЭ </vt:lpstr>
      <vt:lpstr>Презентация PowerPoint</vt:lpstr>
      <vt:lpstr>Неспецифические меры профилактики у пациентов с высоким и промежуточным рисками</vt:lpstr>
      <vt:lpstr>Неспецифические меры профилактики у пациентов с высоким и промежуточным рисками</vt:lpstr>
      <vt:lpstr>Рекомендации по профилактике инфекционного эндокардита у пациентов самого высокого риска в зависимости от типа процедуры и риска</vt:lpstr>
      <vt:lpstr>Австралийские рекомендации</vt:lpstr>
      <vt:lpstr>Рекомендации по профилактике инфекционного эндокардита у пациентов самого высокого риска в зависимости от типа процедуры и риска</vt:lpstr>
      <vt:lpstr>Рекомендации по профилактике ИЭ у пациентов высокого риска при стоматологических процедурах высокого риска</vt:lpstr>
      <vt:lpstr>Рекомендации по профилактике ИЭ у пациентов высокого риска при стоматологических процедурах высокого риска</vt:lpstr>
      <vt:lpstr>Презентация PowerPoint</vt:lpstr>
      <vt:lpstr>Рекомендации по профилактике ИЭ у пациентов высокого риска при стоматологических процедурах высокого риска</vt:lpstr>
      <vt:lpstr>Аллергия на пенициллин или ампициллин  </vt:lpstr>
      <vt:lpstr>Аллергия на пенициллин или ампициллин  </vt:lpstr>
      <vt:lpstr>Презентация PowerPoint</vt:lpstr>
      <vt:lpstr>Презентация PowerPoint</vt:lpstr>
      <vt:lpstr>Профилактика при нестоматологичесих процедурах</vt:lpstr>
      <vt:lpstr>Инфекции дыхательных путей </vt:lpstr>
      <vt:lpstr>Инфекции дыхательных путей</vt:lpstr>
      <vt:lpstr>Желудочно-кишечные и  мочеполовые вмешательства </vt:lpstr>
      <vt:lpstr>Презентация PowerPoint</vt:lpstr>
      <vt:lpstr>Желудочно-кишечные и  мочеполовые вмешательства </vt:lpstr>
      <vt:lpstr>Кожные и  костно-мышечно вмешательства </vt:lpstr>
      <vt:lpstr>Кардиологические и  сосудистые вмешательства </vt:lpstr>
      <vt:lpstr>Кардиологические и  сосудистые вмешательства </vt:lpstr>
      <vt:lpstr>Кардиологические и  сосудистые вмешательства </vt:lpstr>
      <vt:lpstr>Кардиологические и  сосудистые вмешательства </vt:lpstr>
      <vt:lpstr>Эндокардит, связанный с оказанием медицинской  помощи</vt:lpstr>
      <vt:lpstr>Рекомендации по антибиотикопрофилактике локальных и системных инфекций при сердечных или сосудистых вмешательствах </vt:lpstr>
      <vt:lpstr>Таблица 7. Рекомендации по антибиотикопрофилактике для профилактики локальных и системных инфекций при сердечных или сосудистых вмешательствах </vt:lpstr>
      <vt:lpstr>Таблица 9 Рекомендации по направлению пациентов  в специализированный центр </vt:lpstr>
      <vt:lpstr>Лабораторные признаки</vt:lpstr>
      <vt:lpstr>Лабораторные признаки</vt:lpstr>
      <vt:lpstr>Методы визуализации</vt:lpstr>
      <vt:lpstr>Роль ЭХОКГ при ИЭ </vt:lpstr>
      <vt:lpstr>Презентация PowerPoint</vt:lpstr>
      <vt:lpstr>Презентация PowerPoint</vt:lpstr>
      <vt:lpstr>Презентация PowerPoint</vt:lpstr>
      <vt:lpstr>Показания для проведения ЭХОКГ при подозрении на ИЭ </vt:lpstr>
      <vt:lpstr>Анатомические и ЭХОКГ определения</vt:lpstr>
      <vt:lpstr>Анатомические и ЭХОКГ определения</vt:lpstr>
      <vt:lpstr>Анатомические и ЭХОКГ определения</vt:lpstr>
      <vt:lpstr>Анатомические и ЭХОКГ определения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Определения понятий,  используемых в  модифицированных критериях  для диагноза ИЭ 2015г ЕОК </vt:lpstr>
      <vt:lpstr>Большие критерии Дьюка</vt:lpstr>
      <vt:lpstr>Презентация PowerPoint</vt:lpstr>
      <vt:lpstr>Презентация PowerPoint</vt:lpstr>
      <vt:lpstr>Презентация PowerPoint</vt:lpstr>
      <vt:lpstr>Презентация PowerPoint</vt:lpstr>
      <vt:lpstr>Предикторы плохого прогноза у пациентов с ИЭ</vt:lpstr>
      <vt:lpstr>Предикторы плохого прогноза у пациентов с ИЭ</vt:lpstr>
      <vt:lpstr>Презентация PowerPoint</vt:lpstr>
      <vt:lpstr>Презентация PowerPoint</vt:lpstr>
      <vt:lpstr>антибиотикотерапия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Зульфия</cp:lastModifiedBy>
  <cp:revision>186</cp:revision>
  <dcterms:created xsi:type="dcterms:W3CDTF">2015-11-16T18:10:57Z</dcterms:created>
  <dcterms:modified xsi:type="dcterms:W3CDTF">2022-02-17T15:38:18Z</dcterms:modified>
</cp:coreProperties>
</file>