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sldIdLst>
    <p:sldId id="294" r:id="rId2"/>
    <p:sldId id="259" r:id="rId3"/>
    <p:sldId id="295" r:id="rId4"/>
    <p:sldId id="258" r:id="rId5"/>
    <p:sldId id="261" r:id="rId6"/>
    <p:sldId id="281" r:id="rId7"/>
    <p:sldId id="263" r:id="rId8"/>
    <p:sldId id="269" r:id="rId9"/>
    <p:sldId id="270" r:id="rId10"/>
    <p:sldId id="274" r:id="rId11"/>
    <p:sldId id="290" r:id="rId12"/>
    <p:sldId id="283" r:id="rId13"/>
    <p:sldId id="292" r:id="rId14"/>
    <p:sldId id="271" r:id="rId15"/>
    <p:sldId id="291" r:id="rId16"/>
    <p:sldId id="265" r:id="rId17"/>
    <p:sldId id="286" r:id="rId18"/>
    <p:sldId id="293" r:id="rId19"/>
    <p:sldId id="287" r:id="rId20"/>
    <p:sldId id="276" r:id="rId21"/>
    <p:sldId id="277" r:id="rId22"/>
    <p:sldId id="296" r:id="rId23"/>
  </p:sldIdLst>
  <p:sldSz cx="9144000" cy="6858000" type="screen4x3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27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850B44-CC74-408E-8458-D5C96888435A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696D74-E31A-4E09-99B5-12988735BE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067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Пока нет </a:t>
            </a:r>
            <a:r>
              <a:rPr lang="ru-RU" dirty="0" err="1" smtClean="0"/>
              <a:t>валидации</a:t>
            </a:r>
            <a:r>
              <a:rPr lang="ru-RU" dirty="0" smtClean="0"/>
              <a:t>, нет и методики,</a:t>
            </a:r>
            <a:r>
              <a:rPr lang="ru-RU" baseline="0" dirty="0" smtClean="0"/>
              <a:t> т.е. б</a:t>
            </a:r>
            <a:r>
              <a:rPr lang="ru-RU" dirty="0" smtClean="0"/>
              <a:t>ез </a:t>
            </a:r>
            <a:r>
              <a:rPr lang="ru-RU" dirty="0" err="1" smtClean="0"/>
              <a:t>валидации</a:t>
            </a:r>
            <a:r>
              <a:rPr lang="ru-RU" dirty="0" smtClean="0"/>
              <a:t> методика не может считаться разработанной (есть </a:t>
            </a:r>
            <a:r>
              <a:rPr lang="ru-RU" dirty="0" err="1" smtClean="0"/>
              <a:t>валидация</a:t>
            </a:r>
            <a:r>
              <a:rPr lang="ru-RU" dirty="0" smtClean="0"/>
              <a:t>, есть разработка; нет </a:t>
            </a:r>
            <a:r>
              <a:rPr lang="ru-RU" dirty="0" err="1" smtClean="0"/>
              <a:t>валидации</a:t>
            </a:r>
            <a:r>
              <a:rPr lang="ru-RU" dirty="0" smtClean="0"/>
              <a:t>, нет разработки). В случае верификации</a:t>
            </a:r>
            <a:r>
              <a:rPr lang="ru-RU" baseline="0" dirty="0" smtClean="0"/>
              <a:t> методика есть, но неизвестно, годится ли она для данного ЛС. Это и составляет предмет верификации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696D74-E31A-4E09-99B5-12988735BE4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57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 каким методам применима ВФМ? Для каких показателей качества проводится</a:t>
            </a:r>
            <a:r>
              <a:rPr lang="ru-RU" baseline="0" dirty="0" smtClean="0"/>
              <a:t> ВФМ? </a:t>
            </a:r>
            <a:r>
              <a:rPr lang="ru-RU" dirty="0" smtClean="0"/>
              <a:t>Верификация не проводится</a:t>
            </a:r>
            <a:r>
              <a:rPr lang="ru-RU" baseline="0" dirty="0" smtClean="0"/>
              <a:t> для уже существующих и успешно применяемых в лаборатории методик. Однако должна проводиться в 2-х случаях: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696D74-E31A-4E09-99B5-12988735BE49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783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Для понимания и выполнения ФМ в прописанном виде, пользователи должны иметь соответствующий опыт, знания и подготовку. ВФМ должна проводиться так, чтобы ее результаты обеспечивали уверенность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696D74-E31A-4E09-99B5-12988735BE49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7681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56ABA-655D-44C5-80F4-A07873E4F29B}" type="datetime1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60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80FB0-DC22-4014-9AD2-E59E064602BA}" type="datetime1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184988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80FB0-DC22-4014-9AD2-E59E064602BA}" type="datetime1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3921154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80FB0-DC22-4014-9AD2-E59E064602BA}" type="datetime1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075196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80FB0-DC22-4014-9AD2-E59E064602BA}" type="datetime1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0613326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80FB0-DC22-4014-9AD2-E59E064602BA}" type="datetime1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575589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93C8F-8F81-4D63-B2D2-47F4CA34CA27}" type="datetime1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44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D8B64-C739-40DF-9F4F-47883ED2A9E1}" type="datetime1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103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0419C-74AC-409A-A365-C68C4D241A58}" type="datetime1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6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18DF5-5F68-411B-88B2-1ED507384A8C}" type="datetime1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63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B0C3-F6C9-45FD-819B-984F2A4E1935}" type="datetime1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8917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C82D5-4961-493D-B567-AFEC9C31173E}" type="datetime1">
              <a:rPr lang="ru-RU" smtClean="0"/>
              <a:t>18.09.2024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8862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40958-DAAE-4B5C-A2CD-44F2C9879BE9}" type="datetime1">
              <a:rPr lang="ru-RU" smtClean="0"/>
              <a:t>18.09.2024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372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26965-B114-4327-9082-25DD1C316432}" type="datetime1">
              <a:rPr lang="ru-RU" smtClean="0"/>
              <a:t>18.09.2024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4875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80FB0-DC22-4014-9AD2-E59E064602BA}" type="datetime1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282283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177C3-FBF0-4F5A-B050-2023263DBDDC}" type="datetime1">
              <a:rPr lang="ru-RU" smtClean="0"/>
              <a:t>18.09.2024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0657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80FB0-DC22-4014-9AD2-E59E064602BA}" type="datetime1">
              <a:rPr lang="ru-RU" smtClean="0"/>
              <a:t>18.09.2024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Тулегенова А.У. Фармакопейный семинар № 2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94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07504" y="1988840"/>
            <a:ext cx="738031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kk-KZ" sz="4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ВЕРИФИКАЦИЯ ФАРМАКОПЕЙНЫХ МЕТОДИК </a:t>
            </a:r>
            <a:endParaRPr lang="ru-RU" sz="4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7851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Верификация                    </a:t>
            </a:r>
            <a:r>
              <a:rPr lang="ru-RU" sz="32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микробиологических методик</a:t>
            </a:r>
            <a:endParaRPr lang="ru-RU" sz="32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23528" y="1412776"/>
            <a:ext cx="4038600" cy="5328592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51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ГФ </a:t>
            </a:r>
            <a:r>
              <a:rPr lang="en-US" sz="51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&amp;</a:t>
            </a:r>
            <a:r>
              <a:rPr lang="ru-RU" sz="51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Европейская фармакопея</a:t>
            </a:r>
          </a:p>
          <a:p>
            <a:pPr marL="0" indent="0" algn="ctr">
              <a:buNone/>
            </a:pPr>
            <a:endParaRPr lang="en-US" sz="3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2.6.1. Стерильность</a:t>
            </a:r>
          </a:p>
          <a:p>
            <a:pPr marL="0" indent="0">
              <a:buNone/>
            </a:pP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2.6.12. Микробиологические испытания нестерильных продуктов: общее количество жизнеспособных аэробных микроорганизмов</a:t>
            </a:r>
          </a:p>
          <a:p>
            <a:pPr marL="0" indent="0">
              <a:buNone/>
            </a:pP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2.6.13. </a:t>
            </a:r>
            <a:r>
              <a:rPr lang="ru-RU" sz="4500" b="1" dirty="0">
                <a:latin typeface="Times New Roman" pitchFamily="18" charset="0"/>
                <a:cs typeface="Times New Roman" pitchFamily="18" charset="0"/>
              </a:rPr>
              <a:t>Микробиологические испытания нестерильных продуктов: 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испытание на определенные микроорганизмы</a:t>
            </a:r>
          </a:p>
          <a:p>
            <a:pPr marL="0" indent="0">
              <a:buNone/>
            </a:pP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2.6.31. Испытание микробиологической чистоты лекарственных растительных препаратов для орального применения и экстрактов, используемых 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их получения</a:t>
            </a:r>
          </a:p>
          <a:p>
            <a:pPr marL="0" indent="0">
              <a:buNone/>
            </a:pP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2.7.2.  Количественное определение антибиотиков микробиологическим методом</a:t>
            </a:r>
          </a:p>
          <a:p>
            <a:pPr marL="0" indent="0">
              <a:buNone/>
            </a:pP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5.1.9.  Руководство  по использованию испытания на стерильность</a:t>
            </a:r>
          </a:p>
          <a:p>
            <a:pPr marL="0" indent="0">
              <a:buNone/>
            </a:pPr>
            <a:endParaRPr lang="ru-RU" sz="34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3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3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362128" y="1412776"/>
            <a:ext cx="4032448" cy="504056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51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Фармакопея США</a:t>
            </a:r>
          </a:p>
          <a:p>
            <a:pPr marL="0" indent="0" algn="ctr">
              <a:buNone/>
            </a:pPr>
            <a:endParaRPr lang="ru-RU" sz="3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45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51  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</a:rPr>
              <a:t>Испытания антимикробной  активности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sz="4500" b="1" dirty="0">
                <a:latin typeface="Times New Roman" pitchFamily="18" charset="0"/>
                <a:cs typeface="Times New Roman" pitchFamily="18" charset="0"/>
                <a:sym typeface="Symbol"/>
              </a:rPr>
              <a:t>61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  Микробиологическая оценка  нестерильных продуктов:  перечень микробиологических испытаний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ru-RU" sz="4500" b="1" dirty="0">
                <a:latin typeface="Times New Roman" pitchFamily="18" charset="0"/>
                <a:cs typeface="Times New Roman" pitchFamily="18" charset="0"/>
                <a:sym typeface="Symbol"/>
              </a:rPr>
              <a:t>62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  Микробиологическая </a:t>
            </a:r>
            <a:r>
              <a:rPr lang="ru-RU" sz="4500" b="1" dirty="0">
                <a:latin typeface="Times New Roman" pitchFamily="18" charset="0"/>
                <a:cs typeface="Times New Roman" pitchFamily="18" charset="0"/>
                <a:sym typeface="Symbol"/>
              </a:rPr>
              <a:t>оценка 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нестерильных </a:t>
            </a:r>
            <a:r>
              <a:rPr lang="ru-RU" sz="4500" b="1" dirty="0">
                <a:latin typeface="Times New Roman" pitchFamily="18" charset="0"/>
                <a:cs typeface="Times New Roman" pitchFamily="18" charset="0"/>
                <a:sym typeface="Symbol"/>
              </a:rPr>
              <a:t>продуктов: 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испытания     </a:t>
            </a:r>
            <a:endParaRPr lang="ru-RU" sz="4500" b="1" dirty="0" smtClean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45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на 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определенные микроорганизмы </a:t>
            </a:r>
          </a:p>
          <a:p>
            <a:pPr marL="0" indent="0">
              <a:buNone/>
            </a:pPr>
            <a:r>
              <a:rPr lang="ru-RU" sz="4500" b="1" dirty="0">
                <a:latin typeface="Times New Roman" pitchFamily="18" charset="0"/>
                <a:cs typeface="Times New Roman" pitchFamily="18" charset="0"/>
                <a:sym typeface="Symbol"/>
              </a:rPr>
              <a:t>71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   Испытания стерильности </a:t>
            </a:r>
          </a:p>
          <a:p>
            <a:pPr marL="0" indent="0">
              <a:buNone/>
            </a:pPr>
            <a:r>
              <a:rPr lang="ru-RU" sz="4500" b="1" dirty="0">
                <a:latin typeface="Times New Roman" pitchFamily="18" charset="0"/>
                <a:cs typeface="Times New Roman" pitchFamily="18" charset="0"/>
                <a:sym typeface="Symbol"/>
              </a:rPr>
              <a:t>1227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  </a:t>
            </a:r>
            <a:r>
              <a:rPr lang="ru-RU" sz="45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Валидация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микробиологической </a:t>
            </a:r>
            <a:r>
              <a:rPr lang="ru-RU" sz="45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открываемости</a:t>
            </a:r>
            <a:r>
              <a:rPr lang="ru-RU" sz="4500" b="1" dirty="0" smtClean="0">
                <a:latin typeface="Times New Roman" pitchFamily="18" charset="0"/>
                <a:cs typeface="Times New Roman" pitchFamily="18" charset="0"/>
                <a:sym typeface="Symbol"/>
              </a:rPr>
              <a:t> в фармакопейных объектах</a:t>
            </a:r>
            <a:endParaRPr lang="ru-RU" sz="4500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>
              <a:buFont typeface="Wingdings" pitchFamily="2" charset="2"/>
              <a:buChar char="q"/>
            </a:pPr>
            <a:endParaRPr lang="ru-RU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>
              <a:buFont typeface="Wingdings" pitchFamily="2" charset="2"/>
              <a:buChar char="q"/>
            </a:pPr>
            <a:endParaRPr lang="ru-RU" dirty="0" smtClean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>
              <a:buFont typeface="Wingdings" pitchFamily="2" charset="2"/>
              <a:buChar char="q"/>
            </a:pPr>
            <a:endParaRPr lang="ru-RU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>
              <a:buFont typeface="Wingdings" pitchFamily="2" charset="2"/>
              <a:buChar char="q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56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95536" y="947861"/>
            <a:ext cx="6912768" cy="25531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Верификация фармакопейных методик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должна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проводиться пользователем так,                    чтобы ее результаты обеспечивали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уверенность 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правильности выполнения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методик.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8" name="Picture 4" descr="Валидация и верификация: Разниц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501008"/>
            <a:ext cx="3888432" cy="2051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1943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7571184" cy="1152128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Масштабы 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осуществления </a:t>
            </a: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верификации 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фармакопейных </a:t>
            </a: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методик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7544" y="1556792"/>
            <a:ext cx="5724636" cy="4752528"/>
          </a:xfrm>
        </p:spPr>
        <p:txBody>
          <a:bodyPr>
            <a:normAutofit fontScale="92500"/>
          </a:bodyPr>
          <a:lstStyle/>
          <a:p>
            <a:pPr marL="0" lvl="0" indent="0" algn="ctr">
              <a:buNone/>
            </a:pPr>
            <a:r>
              <a:rPr lang="ru-RU" sz="35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Факторы влияния</a:t>
            </a: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Уровень подготовленности, знания и опыт </a:t>
            </a: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пользователя</a:t>
            </a:r>
          </a:p>
          <a:p>
            <a:pPr lvl="0">
              <a:buFont typeface="Wingdings" pitchFamily="2" charset="2"/>
              <a:buChar char="q"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Тип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методики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испытание, метод)  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Оборудование </a:t>
            </a: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или </a:t>
            </a:r>
          </a:p>
          <a:p>
            <a:pPr marL="0" lvl="0" indent="0">
              <a:buNone/>
            </a:pP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  измерительные </a:t>
            </a: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приборы</a:t>
            </a:r>
          </a:p>
          <a:p>
            <a:pPr>
              <a:buFont typeface="Wingdings" pitchFamily="2" charset="2"/>
              <a:buChar char="q"/>
            </a:pP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Испытуемый(</a:t>
            </a:r>
            <a:r>
              <a:rPr lang="ru-RU" sz="3000" b="1" dirty="0" err="1">
                <a:latin typeface="Times New Roman" pitchFamily="18" charset="0"/>
                <a:cs typeface="Times New Roman" pitchFamily="18" charset="0"/>
              </a:rPr>
              <a:t>ые</a:t>
            </a: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материал(ы</a:t>
            </a: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0">
              <a:buFont typeface="Wingdings" pitchFamily="2" charset="2"/>
              <a:buChar char="q"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Конкретные </a:t>
            </a:r>
            <a:r>
              <a:rPr lang="kk-KZ" sz="3000" b="1" dirty="0">
                <a:latin typeface="Times New Roman" pitchFamily="18" charset="0"/>
                <a:cs typeface="Times New Roman" pitchFamily="18" charset="0"/>
              </a:rPr>
              <a:t>этапы</a:t>
            </a: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методики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472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27584" y="1124744"/>
            <a:ext cx="5050904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Верификационные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требования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             должны быть основаны на оценке сложности методики и материала, к которому применяется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методика.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290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Осуществление </a:t>
            </a: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верификации </a:t>
            </a:r>
            <a:b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фармакопейных методик</a:t>
            </a:r>
            <a:endParaRPr lang="ru-RU" sz="3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816" y="1601416"/>
            <a:ext cx="8136904" cy="525658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Верификация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не требует полной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ревалидации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ФМ.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Верификация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предусматривает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оценку отдельных рабочих аналитических характеристик, приемлемых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для данной ФМ.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Верификация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учитывает путь синтеза активной субстанции, технологию производства лекарственного препарата</a:t>
            </a:r>
          </a:p>
          <a:p>
            <a:pPr>
              <a:buFont typeface="Wingdings" pitchFamily="2" charset="2"/>
              <a:buChar char="q"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Верификация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включает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оценку таких факторов, как влияние вспомогательных веществ на величину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открываемости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пригодность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хроматографических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условий и колонки, приемлемость сигнала детектора 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т.д.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Повторная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верификация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не предусматривается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нормативными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требованиями. </a:t>
            </a: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Верификация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требует документирования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(протокол, отчет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917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052736"/>
            <a:ext cx="5338936" cy="50734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Верификация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           является                               более предпочтительной,                чем повторение                     процесса 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валидации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88247440"/>
              </p:ext>
            </p:extLst>
          </p:nvPr>
        </p:nvGraphicFramePr>
        <p:xfrm>
          <a:off x="5724525" y="1484313"/>
          <a:ext cx="2247900" cy="3306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Clip" r:id="rId3" imgW="2247900" imgH="3306763" progId="MS_ClipArt_Gallery.2">
                  <p:embed/>
                </p:oleObj>
              </mc:Choice>
              <mc:Fallback>
                <p:oleObj name="Clip" r:id="rId3" imgW="2247900" imgH="3306763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1484313"/>
                        <a:ext cx="2247900" cy="3306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82473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5" y="256990"/>
            <a:ext cx="7776864" cy="1930226"/>
          </a:xfrm>
        </p:spPr>
        <p:txBody>
          <a:bodyPr>
            <a:noAutofit/>
          </a:bodyPr>
          <a:lstStyle/>
          <a:p>
            <a:r>
              <a:rPr lang="ru-RU" sz="32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Валидационные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 верификационные требования к методикам 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жидкостной хроматографии </a:t>
            </a: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количественное определение </a:t>
            </a: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активного </a:t>
            </a: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вещества в </a:t>
            </a:r>
            <a:r>
              <a:rPr lang="ru-RU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фармацевтической субстанции)</a:t>
            </a: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6838248"/>
              </p:ext>
            </p:extLst>
          </p:nvPr>
        </p:nvGraphicFramePr>
        <p:xfrm>
          <a:off x="379713" y="2187216"/>
          <a:ext cx="7365102" cy="4408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78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31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41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24871"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Рабочие аналитические характеристики</a:t>
                      </a:r>
                    </a:p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0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Валидация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Верификация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5335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Правильность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Допускается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4839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Точность </a:t>
                      </a: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прецизионность</a:t>
                      </a: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335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Специфичность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335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Предел обнаружения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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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335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Предел количественного определения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+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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5335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Линейность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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1265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Диапазон применения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  <a:sym typeface="Symbol"/>
                        </a:rPr>
                        <a:t>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1000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Специфичность как 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ключевой параметр в </a:t>
            </a: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верификации 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фармакопейных </a:t>
            </a: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методик</a:t>
            </a:r>
            <a:endParaRPr lang="ru-RU" sz="36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1800200"/>
            <a:ext cx="2376264" cy="576063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Что влияет?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23528" y="2348880"/>
            <a:ext cx="4536504" cy="432048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  <a:buFont typeface="Wingdings" pitchFamily="2" charset="2"/>
              <a:buChar char="q"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Различный профиль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примесей в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активных субстанциях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     разных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производителей,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             не соответствующий ФМ </a:t>
            </a:r>
          </a:p>
          <a:p>
            <a:pPr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начительное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отличие вспомогательных веществ                       в лекарственных препаратах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разных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производителей</a:t>
            </a:r>
          </a:p>
          <a:p>
            <a:pPr>
              <a:buFont typeface="Wingdings" pitchFamily="2" charset="2"/>
              <a:buChar char="q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Возможное образование вспомогательными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веществами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примесей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определяемых ФМ</a:t>
            </a:r>
          </a:p>
          <a:p>
            <a:pPr>
              <a:buFont typeface="Wingdings" pitchFamily="2" charset="2"/>
              <a:buChar char="q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Возможное экстрагирование веществ из материала контейнера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283968" y="1875452"/>
            <a:ext cx="3477072" cy="504056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 подтверждается?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283968" y="2348880"/>
            <a:ext cx="3057601" cy="3312368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q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Соответствием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требованиям                               для коэффициента разделения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хроматографических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ФМ при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проверке пригодности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системы</a:t>
            </a:r>
          </a:p>
          <a:p>
            <a:pPr>
              <a:buFont typeface="Wingdings" pitchFamily="2" charset="2"/>
              <a:buChar char="q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Проведением испытаний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плацебо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369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476672"/>
            <a:ext cx="5410944" cy="576064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Сначала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                            проводят проверку пригодности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хроматографической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системы и проверяют соответствие полученных результатов требованиям пригодности,                               </a:t>
            </a:r>
            <a:r>
              <a:rPr lang="ru-RU" sz="4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затем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в случае соответствия                   - испытания по ФМ                                   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(не наоборот!)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373382"/>
              </p:ext>
            </p:extLst>
          </p:nvPr>
        </p:nvGraphicFramePr>
        <p:xfrm>
          <a:off x="6011863" y="2708275"/>
          <a:ext cx="2243137" cy="216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Clip" r:id="rId3" imgW="2286348" imgH="2206381" progId="MS_ClipArt_Gallery.2">
                  <p:embed/>
                </p:oleObj>
              </mc:Choice>
              <mc:Fallback>
                <p:oleObj name="Clip" r:id="rId3" imgW="2286348" imgH="2206381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63" y="2708275"/>
                        <a:ext cx="2243137" cy="2165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81170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7355160" cy="1584176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Дополнительные характеристики                при </a:t>
            </a: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верификации 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фармакопейных </a:t>
            </a: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методик</a:t>
            </a:r>
            <a:endParaRPr lang="ru-RU" sz="3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9552" y="1988840"/>
            <a:ext cx="3672408" cy="417646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Определение примесей</a:t>
            </a:r>
          </a:p>
          <a:p>
            <a:pPr marL="0" indent="0" algn="ctr">
              <a:buNone/>
            </a:pPr>
            <a:endParaRPr lang="ru-RU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427984" y="1944599"/>
            <a:ext cx="3826768" cy="417646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Предел обнаружения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Предел количественного определения</a:t>
            </a:r>
          </a:p>
          <a:p>
            <a:pPr>
              <a:buFont typeface="Wingdings" pitchFamily="2" charset="2"/>
              <a:buChar char="q"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Точность (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прецизионность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>
              <a:buNone/>
            </a:pP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10" name="Picture 62" descr="Верификация и валидация - QALigh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645024"/>
            <a:ext cx="4032448" cy="1728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1768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803176"/>
          </a:xfrm>
        </p:spPr>
        <p:txBody>
          <a:bodyPr>
            <a:normAutofit/>
          </a:bodyPr>
          <a:lstStyle/>
          <a:p>
            <a:r>
              <a:rPr lang="kk-KZ" sz="36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Содержание</a:t>
            </a:r>
            <a:endParaRPr lang="ru-RU" sz="3600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1049" y="1412776"/>
            <a:ext cx="7344816" cy="435334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ru-RU" sz="3200" dirty="0" smtClean="0">
                <a:latin typeface="Times New Roman" panose="02020603050405020304" pitchFamily="18" charset="0"/>
                <a:cs typeface="Times New Roman" pitchFamily="18" charset="0"/>
              </a:rPr>
              <a:t>Нормативная база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Понятие 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верификации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фармакопейных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Цели, задачи и область применения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верификации фармакопейных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методик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Осуществление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верификации фармакопейных методик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251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500" y="238634"/>
            <a:ext cx="8820980" cy="1066130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Неудовлетворительные результаты </a:t>
            </a: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верификации 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фармакопейных </a:t>
            </a: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методик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8230" y="1484784"/>
            <a:ext cx="4423810" cy="1355147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ФМ не может считаться пригодной для применения к испытуемому                в данной лаборатории объекту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43808" y="3212976"/>
            <a:ext cx="4163342" cy="1296144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Разработка и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валидация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альтернативной методики (АМ)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72000" y="4869160"/>
            <a:ext cx="4104456" cy="1224136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Обоснование включения АМ              или замена ею действующей ФМ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Соединительная линия уступом 9"/>
          <p:cNvCxnSpPr/>
          <p:nvPr/>
        </p:nvCxnSpPr>
        <p:spPr>
          <a:xfrm>
            <a:off x="1403648" y="3032956"/>
            <a:ext cx="1316487" cy="812372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Соединительная линия уступом 11"/>
          <p:cNvCxnSpPr/>
          <p:nvPr/>
        </p:nvCxnSpPr>
        <p:spPr>
          <a:xfrm>
            <a:off x="3419872" y="4770834"/>
            <a:ext cx="1080120" cy="710394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9091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764704"/>
            <a:ext cx="2664296" cy="634082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Заключение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1484784"/>
            <a:ext cx="6984776" cy="5112568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ru-RU" sz="3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Верификация фармакопейных </a:t>
            </a:r>
            <a:r>
              <a:rPr lang="ru-RU" sz="3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методик</a:t>
            </a:r>
            <a:r>
              <a:rPr lang="ru-RU" sz="3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должна осуществляться </a:t>
            </a:r>
            <a:r>
              <a:rPr lang="ru-RU" sz="3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соответствии с </a:t>
            </a:r>
            <a:r>
              <a:rPr lang="ru-RU" sz="3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требованиями </a:t>
            </a:r>
            <a:r>
              <a:rPr lang="en-US" sz="3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GMP</a:t>
            </a:r>
            <a:r>
              <a:rPr lang="ru-RU" sz="3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3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фармакопеи.</a:t>
            </a:r>
            <a:endParaRPr lang="ru-RU" sz="3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3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Сведения об </a:t>
            </a:r>
            <a:r>
              <a:rPr lang="ru-RU" sz="3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осуществлении </a:t>
            </a:r>
            <a:r>
              <a:rPr lang="ru-RU" sz="3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верификации </a:t>
            </a:r>
            <a:r>
              <a:rPr lang="ru-RU" sz="3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фармакопейных методик </a:t>
            </a:r>
            <a:r>
              <a:rPr lang="ru-RU" sz="3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должны быть отражены </a:t>
            </a:r>
            <a:r>
              <a:rPr lang="ru-RU" sz="3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регистрационном досье заявленного лекарственного </a:t>
            </a:r>
            <a:r>
              <a:rPr lang="ru-RU" sz="3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средства.</a:t>
            </a:r>
            <a:endParaRPr lang="ru-RU" sz="3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3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Сведения об осуществлении </a:t>
            </a:r>
            <a:r>
              <a:rPr lang="ru-RU" sz="3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верификации </a:t>
            </a:r>
            <a:r>
              <a:rPr lang="ru-RU" sz="3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фармакопейных методик </a:t>
            </a:r>
            <a:r>
              <a:rPr lang="ru-RU" sz="3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должны быть представлены при </a:t>
            </a:r>
            <a:r>
              <a:rPr lang="ru-RU" sz="3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оценке </a:t>
            </a:r>
            <a:r>
              <a:rPr lang="ru-RU" sz="3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условий производства </a:t>
            </a:r>
            <a:r>
              <a:rPr lang="ru-RU" sz="3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процессе выполнения экспертных работ при государственной регистрации лекарственного </a:t>
            </a:r>
            <a:r>
              <a:rPr lang="ru-RU" sz="3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средства.</a:t>
            </a:r>
            <a:endParaRPr lang="ru-RU" sz="3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193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564904"/>
            <a:ext cx="6347714" cy="13208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БЛАГОДАРЮ ЗА ВНИМАНИЕ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183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7056784" cy="6336704"/>
          </a:xfrm>
        </p:spPr>
        <p:txBody>
          <a:bodyPr>
            <a:noAutofit/>
          </a:bodyPr>
          <a:lstStyle/>
          <a:p>
            <a:r>
              <a:rPr lang="ru-RU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Валидация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подтверждение на основе предоставления объективных свидетельств того, что требования, предназначенные для конкретного использования или применения, выполнены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Верификация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— это подтверждение соответствия конечного продукта предопределённым эталонным требованиям.</a:t>
            </a:r>
          </a:p>
          <a:p>
            <a:pPr marL="0" indent="0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Верификация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подтверждение на основе предоставления объективных свидетельств того, что установленные требования выполнены.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804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Нормативная база </a:t>
            </a:r>
            <a:endParaRPr lang="ru-RU" sz="3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764704"/>
            <a:ext cx="3168352" cy="1008111"/>
          </a:xfrm>
        </p:spPr>
        <p:txBody>
          <a:bodyPr>
            <a:noAutofit/>
          </a:bodyPr>
          <a:lstStyle/>
          <a:p>
            <a:r>
              <a:rPr lang="ru-RU" sz="2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Требования </a:t>
            </a:r>
            <a:endParaRPr lang="ru-RU" sz="26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GMP </a:t>
            </a:r>
            <a:endParaRPr lang="ru-RU" sz="2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69801" y="1772815"/>
            <a:ext cx="2761339" cy="508518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GMP </a:t>
            </a:r>
            <a:r>
              <a:rPr lang="en-US" sz="3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EU</a:t>
            </a:r>
            <a:r>
              <a:rPr lang="ru-RU" sz="3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3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пункт </a:t>
            </a:r>
            <a:r>
              <a:rPr lang="en-US" sz="30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3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.15                           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(действующая версия с 01.10.2014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marL="0" indent="0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Методики испытаний должны быть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валидированы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 Лаборатория, использующая методику испытания и не проводившая ее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валидацию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должна верифицировать  пригодность этой методики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131840" y="758671"/>
            <a:ext cx="2736303" cy="864097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Фармакопейные </a:t>
            </a:r>
            <a:endParaRPr lang="ru-RU" sz="26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2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требования</a:t>
            </a:r>
            <a:endParaRPr lang="ru-RU" sz="2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012859" y="1694775"/>
            <a:ext cx="5194920" cy="453650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buFont typeface="Wingdings" pitchFamily="2" charset="2"/>
              <a:buChar char="q"/>
            </a:pP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U.S. Pharmacopeia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39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National </a:t>
            </a:r>
            <a:endParaRPr lang="ru-RU" sz="2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Formulary 34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Volume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I, Pages</a:t>
            </a:r>
            <a:r>
              <a:rPr lang="ru-RU" sz="2400" dirty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1162-1163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General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chapter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Verification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Compendial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Procedures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400" dirty="0">
                <a:latin typeface="Times New Roman" pitchFamily="18" charset="0"/>
                <a:cs typeface="Times New Roman" pitchFamily="18" charset="0"/>
                <a:sym typeface="Symbol"/>
              </a:rPr>
              <a:t>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1226</a:t>
            </a:r>
          </a:p>
          <a:p>
            <a:pPr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Государственная фармакопея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484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Определения</a:t>
            </a:r>
            <a:endParaRPr lang="ru-RU" sz="36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1412776"/>
            <a:ext cx="3538736" cy="792088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Верификация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23528" y="2420888"/>
            <a:ext cx="4173860" cy="28083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Оценка возможности использования методики по назначению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реальных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условиях ее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применения к лекарственному средству 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(активной субстанции и/или лекарственному препарату)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1080120"/>
          </a:xfrm>
        </p:spPr>
        <p:txBody>
          <a:bodyPr>
            <a:normAutofit/>
          </a:bodyPr>
          <a:lstStyle/>
          <a:p>
            <a:r>
              <a:rPr lang="ru-RU" sz="32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Валидация</a:t>
            </a:r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466423" y="2420888"/>
            <a:ext cx="3960440" cy="2232247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Экспериментальное доказательство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пригодности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методики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решения предполагаемых задач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2174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23528" y="908720"/>
            <a:ext cx="6984776" cy="51845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Пользователи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фармакопейных методик (ФМ) не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должны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проводить их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валидацию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если они впервые применяются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в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их лабораториях, однако они должны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установить 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документировать пригодность этих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методик в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реальных условиях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испытания данного лекарственного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средства.</a:t>
            </a:r>
          </a:p>
          <a:p>
            <a:pPr marL="0" indent="0">
              <a:buNone/>
            </a:pPr>
            <a:r>
              <a:rPr lang="ru-RU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Фармакопейные </a:t>
            </a:r>
            <a:r>
              <a:rPr lang="ru-RU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методики    </a:t>
            </a:r>
            <a:r>
              <a:rPr lang="ru-RU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валидированы</a:t>
            </a:r>
            <a:r>
              <a:rPr lang="ru-RU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2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82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7644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Цели и задачи 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ерификации </a:t>
            </a:r>
            <a:b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фармакопейных методик</a:t>
            </a:r>
            <a:endParaRPr lang="ru-RU" sz="3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1169595"/>
            <a:ext cx="4040188" cy="648071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endParaRPr lang="ru-RU" sz="2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23528" y="1934525"/>
            <a:ext cx="2818656" cy="39933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Подтверждение пригодности ФМ           для испытания лекарственного средства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635896" y="1133591"/>
            <a:ext cx="4041775" cy="72008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Задачи</a:t>
            </a:r>
            <a:endParaRPr lang="ru-RU" sz="2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256634" y="1916832"/>
            <a:ext cx="4546848" cy="455049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Подтверждение пригодности условий определения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Определение и оценка рабочих аналитических характеристик верификации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Установление факторов, влияющих на рабочие аналитические характеристики верификации  (вспомогательные вещества, профиль примесей и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т.п.)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545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r>
              <a:rPr lang="ru-RU" sz="36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Область применения </a:t>
            </a: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верификации </a:t>
            </a:r>
            <a:b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фармакопейных методик</a:t>
            </a:r>
            <a:endParaRPr lang="ru-RU" sz="36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1484784"/>
            <a:ext cx="4536504" cy="46413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Для каких методов?</a:t>
            </a:r>
            <a:endParaRPr lang="ru-RU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Титриметрия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Хроматография</a:t>
            </a:r>
          </a:p>
          <a:p>
            <a:pPr>
              <a:buFont typeface="Wingdings" pitchFamily="2" charset="2"/>
              <a:buChar char="q"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Спектрофотометрия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каких </a:t>
            </a:r>
            <a:endParaRPr lang="ru-RU" sz="32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показателей </a:t>
            </a:r>
            <a:r>
              <a:rPr lang="ru-RU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качества?</a:t>
            </a:r>
            <a:endParaRPr lang="ru-RU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Идентификация</a:t>
            </a:r>
          </a:p>
          <a:p>
            <a:pPr>
              <a:buFont typeface="Wingdings" pitchFamily="2" charset="2"/>
              <a:buChar char="q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Родственные примеси</a:t>
            </a:r>
          </a:p>
          <a:p>
            <a:pPr>
              <a:buFont typeface="Wingdings" pitchFamily="2" charset="2"/>
              <a:buChar char="q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Количественное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определение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427984" y="1465812"/>
            <a:ext cx="3888432" cy="384929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5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При каких условиях?</a:t>
            </a:r>
            <a:endParaRPr 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ФМ впервые выполняется в лаборатории </a:t>
            </a:r>
          </a:p>
          <a:p>
            <a:pPr>
              <a:buFont typeface="Wingdings" pitchFamily="2" charset="2"/>
              <a:buChar char="q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Если ФМ впервые  применяется к фармакопейным объектам испытания</a:t>
            </a:r>
          </a:p>
        </p:txBody>
      </p:sp>
    </p:spTree>
    <p:extLst>
      <p:ext uri="{BB962C8B-B14F-4D97-AF65-F5344CB8AC3E}">
        <p14:creationId xmlns:p14="http://schemas.microsoft.com/office/powerpoint/2010/main" val="181917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ФМ, не требующие верификации </a:t>
            </a:r>
            <a:endParaRPr lang="ru-RU" sz="36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11560" y="1268760"/>
            <a:ext cx="5904656" cy="5472608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Основные ФМ:</a:t>
            </a:r>
          </a:p>
          <a:p>
            <a:pPr marL="0" indent="0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методики мокрой  химии  </a:t>
            </a:r>
          </a:p>
          <a:p>
            <a:pPr marL="0" indent="0">
              <a:buNone/>
            </a:pP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(например, определение </a:t>
            </a:r>
          </a:p>
          <a:p>
            <a:pPr marL="0" indent="0">
              <a:buNone/>
            </a:pP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        кислотного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числа, 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воды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),  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     - простые инструментальные </a:t>
            </a:r>
          </a:p>
          <a:p>
            <a:pPr marL="0" indent="0">
              <a:buNone/>
            </a:pP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       определения 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                                   </a:t>
            </a:r>
          </a:p>
          <a:p>
            <a:pPr marL="0" indent="0">
              <a:buNone/>
            </a:pP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например,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измерение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рН)</a:t>
            </a:r>
          </a:p>
          <a:p>
            <a:pPr marL="0" indent="0">
              <a:buNone/>
            </a:pP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     - определение потери в массе  </a:t>
            </a:r>
          </a:p>
          <a:p>
            <a:pPr marL="0" indent="0">
              <a:buNone/>
            </a:pP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       при высушивании;                                            </a:t>
            </a:r>
          </a:p>
          <a:p>
            <a:pPr marL="0" indent="0">
              <a:buNone/>
            </a:pP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     - определение остатка после </a:t>
            </a:r>
          </a:p>
          <a:p>
            <a:pPr marL="0" indent="0">
              <a:buNone/>
            </a:pP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       прокаливания</a:t>
            </a:r>
          </a:p>
          <a:p>
            <a:pPr marL="0" indent="0">
              <a:buNone/>
            </a:pP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- определение 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тяжелых </a:t>
            </a: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металлов и 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др.</a:t>
            </a:r>
          </a:p>
          <a:p>
            <a:pPr>
              <a:buFont typeface="Wingdings" pitchFamily="2" charset="2"/>
              <a:buChar char="q"/>
            </a:pPr>
            <a:r>
              <a:rPr lang="ru-RU" sz="3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Повседневно выполняемые </a:t>
            </a:r>
            <a:r>
              <a:rPr lang="ru-RU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ФМ (рутинные)</a:t>
            </a:r>
            <a:endParaRPr lang="ru-RU" sz="3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5" descr="MMj03544060000[1]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44208" y="2204864"/>
            <a:ext cx="2160240" cy="2664296"/>
          </a:xfrm>
        </p:spPr>
      </p:pic>
    </p:spTree>
    <p:extLst>
      <p:ext uri="{BB962C8B-B14F-4D97-AF65-F5344CB8AC3E}">
        <p14:creationId xmlns:p14="http://schemas.microsoft.com/office/powerpoint/2010/main" val="2303762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1776</TotalTime>
  <Words>1001</Words>
  <Application>Microsoft Office PowerPoint</Application>
  <PresentationFormat>Экран (4:3)</PresentationFormat>
  <Paragraphs>161</Paragraphs>
  <Slides>22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1" baseType="lpstr">
      <vt:lpstr>Arial</vt:lpstr>
      <vt:lpstr>Calibri</vt:lpstr>
      <vt:lpstr>Symbol</vt:lpstr>
      <vt:lpstr>Times New Roman</vt:lpstr>
      <vt:lpstr>Trebuchet MS</vt:lpstr>
      <vt:lpstr>Wingdings</vt:lpstr>
      <vt:lpstr>Wingdings 3</vt:lpstr>
      <vt:lpstr>Аспект</vt:lpstr>
      <vt:lpstr>Clip</vt:lpstr>
      <vt:lpstr>Презентация PowerPoint</vt:lpstr>
      <vt:lpstr>Содержание</vt:lpstr>
      <vt:lpstr>Презентация PowerPoint</vt:lpstr>
      <vt:lpstr>Нормативная база </vt:lpstr>
      <vt:lpstr>Определения</vt:lpstr>
      <vt:lpstr>Презентация PowerPoint</vt:lpstr>
      <vt:lpstr>Цели и задачи верификации  фармакопейных методик</vt:lpstr>
      <vt:lpstr>Область применения верификации  фармакопейных методик</vt:lpstr>
      <vt:lpstr>ФМ, не требующие верификации </vt:lpstr>
      <vt:lpstr>Верификация                    микробиологических методик</vt:lpstr>
      <vt:lpstr>Презентация PowerPoint</vt:lpstr>
      <vt:lpstr>Масштабы осуществления верификации фармакопейных методик  </vt:lpstr>
      <vt:lpstr>Презентация PowerPoint</vt:lpstr>
      <vt:lpstr>Осуществление верификации  фармакопейных методик</vt:lpstr>
      <vt:lpstr>Презентация PowerPoint</vt:lpstr>
      <vt:lpstr>Валидационные и верификационные требования к методикам жидкостной хроматографии (количественное определение  активного вещества в фармацевтической субстанции)</vt:lpstr>
      <vt:lpstr>Специфичность как ключевой параметр в верификации фармакопейных методик</vt:lpstr>
      <vt:lpstr>Презентация PowerPoint</vt:lpstr>
      <vt:lpstr>Дополнительные характеристики                при верификации фармакопейных методик</vt:lpstr>
      <vt:lpstr>Неудовлетворительные результаты верификации фармакопейных методик </vt:lpstr>
      <vt:lpstr>Заключение</vt:lpstr>
      <vt:lpstr>БЛАГОДАРЮ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ВЕРИФИКАЦИЯ                         ФАРМАКОПЕЙНЫХ МЕТОДИК (ВФМ)</dc:title>
  <dc:creator>Тулегенова Ардак Уринбасаровна</dc:creator>
  <cp:lastModifiedBy>User</cp:lastModifiedBy>
  <cp:revision>158</cp:revision>
  <cp:lastPrinted>2016-05-27T06:45:13Z</cp:lastPrinted>
  <dcterms:created xsi:type="dcterms:W3CDTF">2016-04-21T07:01:32Z</dcterms:created>
  <dcterms:modified xsi:type="dcterms:W3CDTF">2024-09-18T12:56:53Z</dcterms:modified>
</cp:coreProperties>
</file>