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4"/>
  </p:notesMasterIdLst>
  <p:sldIdLst>
    <p:sldId id="294" r:id="rId2"/>
    <p:sldId id="259" r:id="rId3"/>
    <p:sldId id="295" r:id="rId4"/>
    <p:sldId id="258" r:id="rId5"/>
    <p:sldId id="261" r:id="rId6"/>
    <p:sldId id="281" r:id="rId7"/>
    <p:sldId id="263" r:id="rId8"/>
    <p:sldId id="269" r:id="rId9"/>
    <p:sldId id="270" r:id="rId10"/>
    <p:sldId id="274" r:id="rId11"/>
    <p:sldId id="290" r:id="rId12"/>
    <p:sldId id="283" r:id="rId13"/>
    <p:sldId id="292" r:id="rId14"/>
    <p:sldId id="271" r:id="rId15"/>
    <p:sldId id="291" r:id="rId16"/>
    <p:sldId id="265" r:id="rId17"/>
    <p:sldId id="286" r:id="rId18"/>
    <p:sldId id="293" r:id="rId19"/>
    <p:sldId id="287" r:id="rId20"/>
    <p:sldId id="276" r:id="rId21"/>
    <p:sldId id="277" r:id="rId22"/>
    <p:sldId id="296" r:id="rId23"/>
  </p:sldIdLst>
  <p:sldSz cx="9144000" cy="6858000" type="screen4x3"/>
  <p:notesSz cx="6858000" cy="99472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270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850B44-CC74-408E-8458-D5C96888435A}" type="datetimeFigureOut">
              <a:rPr lang="ru-RU" smtClean="0"/>
              <a:t>18.09.2024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24956"/>
            <a:ext cx="5486400" cy="447627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696D74-E31A-4E09-99B5-12988735BE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10677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Пока нет </a:t>
            </a:r>
            <a:r>
              <a:rPr lang="ru-RU" dirty="0" err="1" smtClean="0"/>
              <a:t>валидации</a:t>
            </a:r>
            <a:r>
              <a:rPr lang="ru-RU" dirty="0" smtClean="0"/>
              <a:t>, нет и методики,</a:t>
            </a:r>
            <a:r>
              <a:rPr lang="ru-RU" baseline="0" dirty="0" smtClean="0"/>
              <a:t> т.е. б</a:t>
            </a:r>
            <a:r>
              <a:rPr lang="ru-RU" dirty="0" smtClean="0"/>
              <a:t>ез </a:t>
            </a:r>
            <a:r>
              <a:rPr lang="ru-RU" dirty="0" err="1" smtClean="0"/>
              <a:t>валидации</a:t>
            </a:r>
            <a:r>
              <a:rPr lang="ru-RU" dirty="0" smtClean="0"/>
              <a:t> методика не может считаться разработанной (есть </a:t>
            </a:r>
            <a:r>
              <a:rPr lang="ru-RU" dirty="0" err="1" smtClean="0"/>
              <a:t>валидация</a:t>
            </a:r>
            <a:r>
              <a:rPr lang="ru-RU" dirty="0" smtClean="0"/>
              <a:t>, есть разработка; нет </a:t>
            </a:r>
            <a:r>
              <a:rPr lang="ru-RU" dirty="0" err="1" smtClean="0"/>
              <a:t>валидации</a:t>
            </a:r>
            <a:r>
              <a:rPr lang="ru-RU" dirty="0" smtClean="0"/>
              <a:t>, нет разработки). В случае верификации</a:t>
            </a:r>
            <a:r>
              <a:rPr lang="ru-RU" baseline="0" dirty="0" smtClean="0"/>
              <a:t> методика есть, но неизвестно, годится ли она для данного ЛС. Это и составляет предмет верификации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696D74-E31A-4E09-99B5-12988735BE49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5576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К каким методам применима ВФМ? Для каких показателей качества проводится</a:t>
            </a:r>
            <a:r>
              <a:rPr lang="ru-RU" baseline="0" dirty="0" smtClean="0"/>
              <a:t> ВФМ? </a:t>
            </a:r>
            <a:r>
              <a:rPr lang="ru-RU" dirty="0" smtClean="0"/>
              <a:t>Верификация не проводится</a:t>
            </a:r>
            <a:r>
              <a:rPr lang="ru-RU" baseline="0" dirty="0" smtClean="0"/>
              <a:t> для уже существующих и успешно применяемых в лаборатории методик. Однако должна проводиться в 2-х случаях: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696D74-E31A-4E09-99B5-12988735BE49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97838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Для понимания и выполнения ФМ в прописанном виде, пользователи должны иметь соответствующий опыт, знания и подготовку. ВФМ должна проводиться так, чтобы ее результаты обеспечивали уверенность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696D74-E31A-4E09-99B5-12988735BE49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76813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56ABA-655D-44C5-80F4-A07873E4F29B}" type="datetime1">
              <a:rPr lang="ru-RU" smtClean="0"/>
              <a:t>18.09.2024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Тулегенова А.У. Фармакопейный семинар № 2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6605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80FB0-DC22-4014-9AD2-E59E064602BA}" type="datetime1">
              <a:rPr lang="ru-RU" smtClean="0"/>
              <a:t>18.09.2024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Тулегенова А.У. Фармакопейный семинар № 2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8184988"/>
      </p:ext>
    </p:extLst>
  </p:cSld>
  <p:clrMapOvr>
    <a:masterClrMapping/>
  </p:clrMapOvr>
  <p:hf sldNum="0"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80FB0-DC22-4014-9AD2-E59E064602BA}" type="datetime1">
              <a:rPr lang="ru-RU" smtClean="0"/>
              <a:t>18.09.2024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Тулегенова А.У. Фармакопейный семинар № 2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83921154"/>
      </p:ext>
    </p:extLst>
  </p:cSld>
  <p:clrMapOvr>
    <a:masterClrMapping/>
  </p:clrMapOvr>
  <p:hf sldNum="0"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80FB0-DC22-4014-9AD2-E59E064602BA}" type="datetime1">
              <a:rPr lang="ru-RU" smtClean="0"/>
              <a:t>18.09.2024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Тулегенова А.У. Фармакопейный семинар № 2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2075196"/>
      </p:ext>
    </p:extLst>
  </p:cSld>
  <p:clrMapOvr>
    <a:masterClrMapping/>
  </p:clrMapOvr>
  <p:hf sldNum="0"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80FB0-DC22-4014-9AD2-E59E064602BA}" type="datetime1">
              <a:rPr lang="ru-RU" smtClean="0"/>
              <a:t>18.09.2024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Тулегенова А.У. Фармакопейный семинар № 2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50613326"/>
      </p:ext>
    </p:extLst>
  </p:cSld>
  <p:clrMapOvr>
    <a:masterClrMapping/>
  </p:clrMapOvr>
  <p:hf sldNum="0" hd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80FB0-DC22-4014-9AD2-E59E064602BA}" type="datetime1">
              <a:rPr lang="ru-RU" smtClean="0"/>
              <a:t>18.09.2024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Тулегенова А.У. Фармакопейный семинар № 2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3575589"/>
      </p:ext>
    </p:extLst>
  </p:cSld>
  <p:clrMapOvr>
    <a:masterClrMapping/>
  </p:clrMapOvr>
  <p:hf sldNum="0" hd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93C8F-8F81-4D63-B2D2-47F4CA34CA27}" type="datetime1">
              <a:rPr lang="ru-RU" smtClean="0"/>
              <a:t>18.09.2024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Тулегенова А.У. Фармакопейный семинар № 2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744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D8B64-C739-40DF-9F4F-47883ED2A9E1}" type="datetime1">
              <a:rPr lang="ru-RU" smtClean="0"/>
              <a:t>18.09.2024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Тулегенова А.У. Фармакопейный семинар № 2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21039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0419C-74AC-409A-A365-C68C4D241A58}" type="datetime1">
              <a:rPr lang="ru-RU" smtClean="0"/>
              <a:t>18.09.2024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Тулегенова А.У. Фармакопейный семинар № 2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7076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18DF5-5F68-411B-88B2-1ED507384A8C}" type="datetime1">
              <a:rPr lang="ru-RU" smtClean="0"/>
              <a:t>18.09.2024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Тулегенова А.У. Фармакопейный семинар № 2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3631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BB0C3-F6C9-45FD-819B-984F2A4E1935}" type="datetime1">
              <a:rPr lang="ru-RU" smtClean="0"/>
              <a:t>18.09.2024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Тулегенова А.У. Фармакопейный семинар № 2</a:t>
            </a: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89178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C82D5-4961-493D-B567-AFEC9C31173E}" type="datetime1">
              <a:rPr lang="ru-RU" smtClean="0"/>
              <a:t>18.09.2024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Тулегенова А.У. Фармакопейный семинар № 2</a:t>
            </a: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8862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40958-DAAE-4B5C-A2CD-44F2C9879BE9}" type="datetime1">
              <a:rPr lang="ru-RU" smtClean="0"/>
              <a:t>18.09.2024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Тулегенова А.У. Фармакопейный семинар № 2</a:t>
            </a: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3372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26965-B114-4327-9082-25DD1C316432}" type="datetime1">
              <a:rPr lang="ru-RU" smtClean="0"/>
              <a:t>18.09.2024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Тулегенова А.У. Фармакопейный семинар № 2</a:t>
            </a: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4875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80FB0-DC22-4014-9AD2-E59E064602BA}" type="datetime1">
              <a:rPr lang="ru-RU" smtClean="0"/>
              <a:t>18.09.2024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Тулегенова А.У. Фармакопейный семинар № 2</a:t>
            </a: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7282283"/>
      </p:ext>
    </p:extLst>
  </p:cSld>
  <p:clrMapOvr>
    <a:masterClrMapping/>
  </p:clrMapOvr>
  <p:hf sldNum="0"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177C3-FBF0-4F5A-B050-2023263DBDDC}" type="datetime1">
              <a:rPr lang="ru-RU" smtClean="0"/>
              <a:t>18.09.2024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Тулегенова А.У. Фармакопейный семинар № 2</a:t>
            </a: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06576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F80FB0-DC22-4014-9AD2-E59E064602BA}" type="datetime1">
              <a:rPr lang="ru-RU" smtClean="0"/>
              <a:t>18.09.2024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/>
              <a:t>Тулегенова А.У. Фармакопейный семинар № 2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99458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w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wmf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/>
          <p:cNvSpPr/>
          <p:nvPr/>
        </p:nvSpPr>
        <p:spPr>
          <a:xfrm>
            <a:off x="107504" y="1988840"/>
            <a:ext cx="7380312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kk-KZ" sz="44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ВЕРИФИКАЦИЯ ФАРМАКОПЕЙНЫХ МЕТОДИК </a:t>
            </a:r>
            <a:endParaRPr lang="ru-RU" sz="4400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578514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792088"/>
          </a:xfrm>
        </p:spPr>
        <p:txBody>
          <a:bodyPr>
            <a:noAutofit/>
          </a:bodyPr>
          <a:lstStyle/>
          <a:p>
            <a:r>
              <a:rPr lang="ru-RU" sz="36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Верификация                    </a:t>
            </a:r>
            <a:r>
              <a:rPr lang="ru-RU" sz="32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микробиологических методик</a:t>
            </a:r>
            <a:endParaRPr lang="ru-RU" sz="32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23528" y="1412776"/>
            <a:ext cx="4038600" cy="5328592"/>
          </a:xfrm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r>
              <a:rPr lang="ru-RU" sz="51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ГФ </a:t>
            </a:r>
            <a:r>
              <a:rPr lang="en-US" sz="51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&amp;</a:t>
            </a:r>
            <a:r>
              <a:rPr lang="ru-RU" sz="51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1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Европейская фармакопея</a:t>
            </a:r>
          </a:p>
          <a:p>
            <a:pPr marL="0" indent="0" algn="ctr">
              <a:buNone/>
            </a:pPr>
            <a:endParaRPr lang="en-US" sz="3400" b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4500" b="1" dirty="0" smtClean="0">
                <a:latin typeface="Times New Roman" pitchFamily="18" charset="0"/>
                <a:cs typeface="Times New Roman" pitchFamily="18" charset="0"/>
              </a:rPr>
              <a:t>2.6.1. Стерильность</a:t>
            </a:r>
          </a:p>
          <a:p>
            <a:pPr marL="0" indent="0">
              <a:buNone/>
            </a:pPr>
            <a:r>
              <a:rPr lang="ru-RU" sz="4500" b="1" dirty="0" smtClean="0">
                <a:latin typeface="Times New Roman" pitchFamily="18" charset="0"/>
                <a:cs typeface="Times New Roman" pitchFamily="18" charset="0"/>
              </a:rPr>
              <a:t>2.6.12. Микробиологические испытания нестерильных продуктов: общее количество жизнеспособных аэробных микроорганизмов</a:t>
            </a:r>
          </a:p>
          <a:p>
            <a:pPr marL="0" indent="0">
              <a:buNone/>
            </a:pPr>
            <a:r>
              <a:rPr lang="ru-RU" sz="4500" b="1" dirty="0" smtClean="0">
                <a:latin typeface="Times New Roman" pitchFamily="18" charset="0"/>
                <a:cs typeface="Times New Roman" pitchFamily="18" charset="0"/>
              </a:rPr>
              <a:t>2.6.13. </a:t>
            </a:r>
            <a:r>
              <a:rPr lang="ru-RU" sz="4500" b="1" dirty="0">
                <a:latin typeface="Times New Roman" pitchFamily="18" charset="0"/>
                <a:cs typeface="Times New Roman" pitchFamily="18" charset="0"/>
              </a:rPr>
              <a:t>Микробиологические испытания нестерильных продуктов: </a:t>
            </a:r>
            <a:r>
              <a:rPr lang="ru-RU" sz="4500" b="1" dirty="0" smtClean="0">
                <a:latin typeface="Times New Roman" pitchFamily="18" charset="0"/>
                <a:cs typeface="Times New Roman" pitchFamily="18" charset="0"/>
              </a:rPr>
              <a:t>испытание на определенные микроорганизмы</a:t>
            </a:r>
          </a:p>
          <a:p>
            <a:pPr marL="0" indent="0">
              <a:buNone/>
            </a:pPr>
            <a:r>
              <a:rPr lang="ru-RU" sz="4500" b="1" dirty="0" smtClean="0">
                <a:latin typeface="Times New Roman" pitchFamily="18" charset="0"/>
                <a:cs typeface="Times New Roman" pitchFamily="18" charset="0"/>
              </a:rPr>
              <a:t>2.6.31. Испытание микробиологической чистоты лекарственных растительных препаратов для орального применения и экстрактов, используемых </a:t>
            </a:r>
            <a:r>
              <a:rPr lang="ru-RU" sz="4500" b="1" dirty="0" smtClean="0"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sz="4500" b="1" dirty="0" smtClean="0">
                <a:latin typeface="Times New Roman" pitchFamily="18" charset="0"/>
                <a:cs typeface="Times New Roman" pitchFamily="18" charset="0"/>
              </a:rPr>
              <a:t>их получения</a:t>
            </a:r>
          </a:p>
          <a:p>
            <a:pPr marL="0" indent="0">
              <a:buNone/>
            </a:pPr>
            <a:r>
              <a:rPr lang="ru-RU" sz="4500" b="1" dirty="0" smtClean="0">
                <a:latin typeface="Times New Roman" pitchFamily="18" charset="0"/>
                <a:cs typeface="Times New Roman" pitchFamily="18" charset="0"/>
              </a:rPr>
              <a:t>2.7.2.  Количественное определение антибиотиков микробиологическим методом</a:t>
            </a:r>
          </a:p>
          <a:p>
            <a:pPr marL="0" indent="0">
              <a:buNone/>
            </a:pPr>
            <a:r>
              <a:rPr lang="ru-RU" sz="4500" b="1" dirty="0" smtClean="0">
                <a:latin typeface="Times New Roman" pitchFamily="18" charset="0"/>
                <a:cs typeface="Times New Roman" pitchFamily="18" charset="0"/>
              </a:rPr>
              <a:t>5.1.9.  Руководство  по использованию испытания на стерильность</a:t>
            </a:r>
          </a:p>
          <a:p>
            <a:pPr marL="0" indent="0">
              <a:buNone/>
            </a:pPr>
            <a:endParaRPr lang="ru-RU" sz="3400" b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3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q"/>
            </a:pPr>
            <a:endParaRPr lang="ru-RU" sz="34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362128" y="1412776"/>
            <a:ext cx="4032448" cy="5040560"/>
          </a:xfrm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r>
              <a:rPr lang="ru-RU" sz="51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Фармакопея США</a:t>
            </a:r>
          </a:p>
          <a:p>
            <a:pPr marL="0" indent="0" algn="ctr">
              <a:buNone/>
            </a:pPr>
            <a:endParaRPr lang="ru-RU" sz="3400" b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45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51  </a:t>
            </a:r>
            <a:r>
              <a:rPr lang="ru-RU" sz="4500" b="1" dirty="0" smtClean="0">
                <a:latin typeface="Times New Roman" pitchFamily="18" charset="0"/>
                <a:cs typeface="Times New Roman" pitchFamily="18" charset="0"/>
              </a:rPr>
              <a:t>Испытания антимикробной  активности 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ru-RU" sz="4500" b="1" dirty="0">
                <a:latin typeface="Times New Roman" pitchFamily="18" charset="0"/>
                <a:cs typeface="Times New Roman" pitchFamily="18" charset="0"/>
                <a:sym typeface="Symbol"/>
              </a:rPr>
              <a:t>61</a:t>
            </a:r>
            <a:r>
              <a:rPr lang="ru-RU" sz="45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  Микробиологическая оценка  нестерильных продуктов:  перечень микробиологических испытаний 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ru-RU" sz="4500" b="1" dirty="0">
                <a:latin typeface="Times New Roman" pitchFamily="18" charset="0"/>
                <a:cs typeface="Times New Roman" pitchFamily="18" charset="0"/>
                <a:sym typeface="Symbol"/>
              </a:rPr>
              <a:t>62</a:t>
            </a:r>
            <a:r>
              <a:rPr lang="ru-RU" sz="45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  Микробиологическая </a:t>
            </a:r>
            <a:r>
              <a:rPr lang="ru-RU" sz="4500" b="1" dirty="0">
                <a:latin typeface="Times New Roman" pitchFamily="18" charset="0"/>
                <a:cs typeface="Times New Roman" pitchFamily="18" charset="0"/>
                <a:sym typeface="Symbol"/>
              </a:rPr>
              <a:t>оценка </a:t>
            </a:r>
            <a:r>
              <a:rPr lang="ru-RU" sz="45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нестерильных </a:t>
            </a:r>
            <a:r>
              <a:rPr lang="ru-RU" sz="4500" b="1" dirty="0">
                <a:latin typeface="Times New Roman" pitchFamily="18" charset="0"/>
                <a:cs typeface="Times New Roman" pitchFamily="18" charset="0"/>
                <a:sym typeface="Symbol"/>
              </a:rPr>
              <a:t>продуктов: </a:t>
            </a:r>
            <a:r>
              <a:rPr lang="ru-RU" sz="45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 испытания     </a:t>
            </a:r>
            <a:endParaRPr lang="ru-RU" sz="4500" b="1" dirty="0" smtClean="0">
              <a:latin typeface="Times New Roman" pitchFamily="18" charset="0"/>
              <a:cs typeface="Times New Roman" pitchFamily="18" charset="0"/>
              <a:sym typeface="Symbol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45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на </a:t>
            </a:r>
            <a:r>
              <a:rPr lang="ru-RU" sz="45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определенные микроорганизмы </a:t>
            </a:r>
          </a:p>
          <a:p>
            <a:pPr marL="0" indent="0">
              <a:buNone/>
            </a:pPr>
            <a:r>
              <a:rPr lang="ru-RU" sz="4500" b="1" dirty="0">
                <a:latin typeface="Times New Roman" pitchFamily="18" charset="0"/>
                <a:cs typeface="Times New Roman" pitchFamily="18" charset="0"/>
                <a:sym typeface="Symbol"/>
              </a:rPr>
              <a:t>71</a:t>
            </a:r>
            <a:r>
              <a:rPr lang="ru-RU" sz="45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   Испытания стерильности </a:t>
            </a:r>
          </a:p>
          <a:p>
            <a:pPr marL="0" indent="0">
              <a:buNone/>
            </a:pPr>
            <a:r>
              <a:rPr lang="ru-RU" sz="4500" b="1" dirty="0">
                <a:latin typeface="Times New Roman" pitchFamily="18" charset="0"/>
                <a:cs typeface="Times New Roman" pitchFamily="18" charset="0"/>
                <a:sym typeface="Symbol"/>
              </a:rPr>
              <a:t>1227</a:t>
            </a:r>
            <a:r>
              <a:rPr lang="ru-RU" sz="45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  </a:t>
            </a:r>
            <a:r>
              <a:rPr lang="ru-RU" sz="4500" b="1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Валидация</a:t>
            </a:r>
            <a:r>
              <a:rPr lang="ru-RU" sz="45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ru-RU" sz="45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микробиологической </a:t>
            </a:r>
            <a:r>
              <a:rPr lang="ru-RU" sz="4500" b="1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открываемости</a:t>
            </a:r>
            <a:r>
              <a:rPr lang="ru-RU" sz="45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 в фармакопейных объектах</a:t>
            </a:r>
            <a:endParaRPr lang="ru-RU" sz="4500" dirty="0">
              <a:latin typeface="Times New Roman" pitchFamily="18" charset="0"/>
              <a:cs typeface="Times New Roman" pitchFamily="18" charset="0"/>
              <a:sym typeface="Symbol"/>
            </a:endParaRPr>
          </a:p>
          <a:p>
            <a:pPr>
              <a:buFont typeface="Wingdings" pitchFamily="2" charset="2"/>
              <a:buChar char="q"/>
            </a:pPr>
            <a:endParaRPr lang="ru-RU" dirty="0">
              <a:latin typeface="Times New Roman" pitchFamily="18" charset="0"/>
              <a:cs typeface="Times New Roman" pitchFamily="18" charset="0"/>
              <a:sym typeface="Symbol"/>
            </a:endParaRPr>
          </a:p>
          <a:p>
            <a:pPr>
              <a:buFont typeface="Wingdings" pitchFamily="2" charset="2"/>
              <a:buChar char="q"/>
            </a:pPr>
            <a:endParaRPr lang="ru-RU" dirty="0" smtClean="0">
              <a:latin typeface="Times New Roman" pitchFamily="18" charset="0"/>
              <a:cs typeface="Times New Roman" pitchFamily="18" charset="0"/>
              <a:sym typeface="Symbol"/>
            </a:endParaRPr>
          </a:p>
          <a:p>
            <a:pPr>
              <a:buFont typeface="Wingdings" pitchFamily="2" charset="2"/>
              <a:buChar char="q"/>
            </a:pPr>
            <a:endParaRPr lang="ru-RU" dirty="0">
              <a:latin typeface="Times New Roman" pitchFamily="18" charset="0"/>
              <a:cs typeface="Times New Roman" pitchFamily="18" charset="0"/>
              <a:sym typeface="Symbol"/>
            </a:endParaRPr>
          </a:p>
          <a:p>
            <a:pPr>
              <a:buFont typeface="Wingdings" pitchFamily="2" charset="2"/>
              <a:buChar char="q"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55656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95536" y="947861"/>
            <a:ext cx="6912768" cy="255314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Верификация фармакопейных методик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должна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проводиться пользователем так,                    чтобы ее результаты обеспечивали 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уверенность в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правильности выполнения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методик.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8" name="Picture 4" descr="Валидация и верификация: Разниц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3501008"/>
            <a:ext cx="3888432" cy="20512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51943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332656"/>
            <a:ext cx="7571184" cy="1152128"/>
          </a:xfrm>
        </p:spPr>
        <p:txBody>
          <a:bodyPr>
            <a:normAutofit fontScale="90000"/>
          </a:bodyPr>
          <a:lstStyle/>
          <a:p>
            <a:r>
              <a:rPr lang="ru-RU" sz="3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Масштабы </a:t>
            </a:r>
            <a:r>
              <a:rPr lang="ru-RU" sz="3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осуществления </a:t>
            </a:r>
            <a:r>
              <a:rPr lang="ru-RU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верификации </a:t>
            </a:r>
            <a:r>
              <a:rPr lang="ru-RU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фармакопейных </a:t>
            </a:r>
            <a:r>
              <a:rPr lang="ru-RU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методик</a:t>
            </a:r>
            <a:r>
              <a:rPr lang="ru-RU" sz="3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3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6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67544" y="1556792"/>
            <a:ext cx="5724636" cy="4752528"/>
          </a:xfrm>
        </p:spPr>
        <p:txBody>
          <a:bodyPr>
            <a:normAutofit fontScale="92500"/>
          </a:bodyPr>
          <a:lstStyle/>
          <a:p>
            <a:pPr marL="0" lvl="0" indent="0" algn="ctr">
              <a:buNone/>
            </a:pPr>
            <a:r>
              <a:rPr lang="ru-RU" sz="35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Факторы влияния</a:t>
            </a:r>
            <a:endParaRPr lang="ru-RU" sz="3000" b="1" dirty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q"/>
            </a:pP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Уровень подготовленности, знания и опыт </a:t>
            </a:r>
            <a:r>
              <a:rPr lang="ru-RU" sz="3000" b="1" dirty="0">
                <a:latin typeface="Times New Roman" pitchFamily="18" charset="0"/>
                <a:cs typeface="Times New Roman" pitchFamily="18" charset="0"/>
              </a:rPr>
              <a:t>пользователя</a:t>
            </a:r>
          </a:p>
          <a:p>
            <a:pPr lvl="0">
              <a:buFont typeface="Wingdings" pitchFamily="2" charset="2"/>
              <a:buChar char="q"/>
            </a:pP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Тип </a:t>
            </a: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методики 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испытание, метод)  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q"/>
            </a:pP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Оборудование </a:t>
            </a:r>
            <a:r>
              <a:rPr lang="ru-RU" sz="3000" b="1" dirty="0">
                <a:latin typeface="Times New Roman" pitchFamily="18" charset="0"/>
                <a:cs typeface="Times New Roman" pitchFamily="18" charset="0"/>
              </a:rPr>
              <a:t>или </a:t>
            </a:r>
          </a:p>
          <a:p>
            <a:pPr marL="0" lvl="0" indent="0">
              <a:buNone/>
            </a:pPr>
            <a:r>
              <a:rPr lang="ru-RU" sz="3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   измерительные </a:t>
            </a:r>
            <a:r>
              <a:rPr lang="ru-RU" sz="3000" b="1" dirty="0">
                <a:latin typeface="Times New Roman" pitchFamily="18" charset="0"/>
                <a:cs typeface="Times New Roman" pitchFamily="18" charset="0"/>
              </a:rPr>
              <a:t>приборы</a:t>
            </a:r>
          </a:p>
          <a:p>
            <a:pPr>
              <a:buFont typeface="Wingdings" pitchFamily="2" charset="2"/>
              <a:buChar char="q"/>
            </a:pPr>
            <a:r>
              <a:rPr lang="ru-RU" sz="3000" b="1" dirty="0">
                <a:latin typeface="Times New Roman" pitchFamily="18" charset="0"/>
                <a:cs typeface="Times New Roman" pitchFamily="18" charset="0"/>
              </a:rPr>
              <a:t>Испытуемый(</a:t>
            </a:r>
            <a:r>
              <a:rPr lang="ru-RU" sz="3000" b="1" dirty="0" err="1">
                <a:latin typeface="Times New Roman" pitchFamily="18" charset="0"/>
                <a:cs typeface="Times New Roman" pitchFamily="18" charset="0"/>
              </a:rPr>
              <a:t>ые</a:t>
            </a:r>
            <a:r>
              <a:rPr lang="ru-RU" sz="3000" b="1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материал(ы</a:t>
            </a:r>
            <a:r>
              <a:rPr lang="ru-RU" sz="3000" b="1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lvl="0">
              <a:buFont typeface="Wingdings" pitchFamily="2" charset="2"/>
              <a:buChar char="q"/>
            </a:pP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Конкретные </a:t>
            </a:r>
            <a:r>
              <a:rPr lang="kk-KZ" sz="3000" b="1" dirty="0">
                <a:latin typeface="Times New Roman" pitchFamily="18" charset="0"/>
                <a:cs typeface="Times New Roman" pitchFamily="18" charset="0"/>
              </a:rPr>
              <a:t>этапы</a:t>
            </a:r>
            <a:r>
              <a:rPr lang="ru-RU" sz="3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методики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1472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27584" y="1124744"/>
            <a:ext cx="5050904" cy="56494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Верификационные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                    </a:t>
            </a:r>
            <a:r>
              <a:rPr lang="ru-RU" sz="4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требования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                              должны быть основаны на оценке сложности методики и материала, к которому применяется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методика.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12901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404664"/>
            <a:ext cx="8229600" cy="1008112"/>
          </a:xfrm>
        </p:spPr>
        <p:txBody>
          <a:bodyPr>
            <a:normAutofit fontScale="90000"/>
          </a:bodyPr>
          <a:lstStyle/>
          <a:p>
            <a:r>
              <a:rPr lang="ru-RU" sz="3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Осуществление </a:t>
            </a:r>
            <a:r>
              <a:rPr lang="ru-RU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верификации </a:t>
            </a:r>
            <a:br>
              <a:rPr lang="ru-RU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фармакопейных методик</a:t>
            </a:r>
            <a:endParaRPr lang="ru-RU" sz="36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816" y="1601416"/>
            <a:ext cx="8136904" cy="5256584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q"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Верификация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не требует полной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ревалидации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ФМ.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Верификация 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предусматривает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оценку отдельных рабочих аналитических характеристик, приемлемых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для данной ФМ.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Верификация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учитывает путь синтеза активной субстанции, технологию производства лекарственного препарата</a:t>
            </a:r>
          </a:p>
          <a:p>
            <a:pPr>
              <a:buFont typeface="Wingdings" pitchFamily="2" charset="2"/>
              <a:buChar char="q"/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Верификация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включает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оценку таких факторов, как влияние вспомогательных веществ на величину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открываемости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, пригодность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хроматографических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условий и колонки, приемлемость сигнала детектора и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т.д.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Повторная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верификация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не предусматривается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нормативными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требованиями. </a:t>
            </a:r>
            <a:endParaRPr lang="en-US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Верификация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требует документирования 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(протокол, отчет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).</a:t>
            </a:r>
            <a:endParaRPr lang="ru-RU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3917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052736"/>
            <a:ext cx="5338936" cy="507342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Верификация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                    является                               более предпочтительной,                чем повторение                     процесса  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валидации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Объект 6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988247440"/>
              </p:ext>
            </p:extLst>
          </p:nvPr>
        </p:nvGraphicFramePr>
        <p:xfrm>
          <a:off x="5724525" y="1484313"/>
          <a:ext cx="2247900" cy="3306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4" name="Clip" r:id="rId3" imgW="2247900" imgH="3306763" progId="MS_ClipArt_Gallery.2">
                  <p:embed/>
                </p:oleObj>
              </mc:Choice>
              <mc:Fallback>
                <p:oleObj name="Clip" r:id="rId3" imgW="2247900" imgH="3306763" progId="MS_ClipArt_Gallery.2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24525" y="1484313"/>
                        <a:ext cx="2247900" cy="3306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824736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5" y="256990"/>
            <a:ext cx="7776864" cy="1930226"/>
          </a:xfrm>
        </p:spPr>
        <p:txBody>
          <a:bodyPr>
            <a:noAutofit/>
          </a:bodyPr>
          <a:lstStyle/>
          <a:p>
            <a:r>
              <a:rPr lang="ru-RU" sz="32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Валидационные</a:t>
            </a:r>
            <a:r>
              <a:rPr lang="ru-RU" sz="32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 верификационные требования к методикам </a:t>
            </a:r>
            <a:r>
              <a:rPr lang="ru-RU" sz="32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жидкостной хроматографии </a:t>
            </a:r>
            <a:r>
              <a:rPr lang="ru-RU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количественное определение </a:t>
            </a:r>
            <a:r>
              <a:rPr lang="ru-RU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активного </a:t>
            </a:r>
            <a:r>
              <a:rPr lang="ru-RU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вещества в </a:t>
            </a:r>
            <a:r>
              <a:rPr lang="ru-RU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фармацевтической субстанции)</a:t>
            </a:r>
            <a:endParaRPr lang="ru-RU" sz="20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56838248"/>
              </p:ext>
            </p:extLst>
          </p:nvPr>
        </p:nvGraphicFramePr>
        <p:xfrm>
          <a:off x="379713" y="2187216"/>
          <a:ext cx="7365102" cy="44081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478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431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741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024871">
                <a:tc>
                  <a:txBody>
                    <a:bodyPr/>
                    <a:lstStyle/>
                    <a:p>
                      <a:pPr algn="ctr"/>
                      <a:endParaRPr lang="ru-RU" sz="20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Рабочие аналитические характеристики</a:t>
                      </a:r>
                    </a:p>
                    <a:p>
                      <a:pPr algn="ctr"/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20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Валидация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Верификация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5335"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Правильность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Допускается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4839"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Точность </a:t>
                      </a:r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ru-RU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прецизионность</a:t>
                      </a:r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5335"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Специфичность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5335"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Предел обнаружения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  <a:sym typeface="Symbol"/>
                        </a:rPr>
                        <a:t>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  <a:sym typeface="Symbol"/>
                        </a:rPr>
                        <a:t>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5335"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Предел количественного определения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  <a:sym typeface="Symbol"/>
                        </a:rPr>
                        <a:t>+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  <a:sym typeface="Symbol"/>
                        </a:rPr>
                        <a:t>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5335"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Линейность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  <a:sym typeface="Symbol"/>
                        </a:rPr>
                        <a:t>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1265"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Диапазон применения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  <a:sym typeface="Symbol"/>
                        </a:rPr>
                        <a:t>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210007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Autofit/>
          </a:bodyPr>
          <a:lstStyle/>
          <a:p>
            <a:r>
              <a:rPr lang="ru-RU" sz="3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Специфичность как </a:t>
            </a:r>
            <a:r>
              <a:rPr lang="ru-RU" sz="3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ключевой параметр в </a:t>
            </a:r>
            <a:r>
              <a:rPr lang="ru-RU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верификации </a:t>
            </a:r>
            <a:r>
              <a:rPr lang="ru-RU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фармакопейных </a:t>
            </a:r>
            <a:r>
              <a:rPr lang="ru-RU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методик</a:t>
            </a:r>
            <a:endParaRPr lang="ru-RU" sz="36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23528" y="1800200"/>
            <a:ext cx="2376264" cy="576063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Что влияет?</a:t>
            </a:r>
            <a:endParaRPr lang="ru-RU" sz="2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23528" y="2348880"/>
            <a:ext cx="4536504" cy="4320480"/>
          </a:xfrm>
          <a:solidFill>
            <a:schemeClr val="bg1"/>
          </a:solidFill>
          <a:ln>
            <a:solidFill>
              <a:schemeClr val="bg1"/>
            </a:solidFill>
          </a:ln>
        </p:spPr>
        <p:txBody>
          <a:bodyPr>
            <a:normAutofit fontScale="92500" lnSpcReduction="10000"/>
          </a:bodyPr>
          <a:lstStyle/>
          <a:p>
            <a:pPr>
              <a:spcBef>
                <a:spcPts val="600"/>
              </a:spcBef>
              <a:buFont typeface="Wingdings" pitchFamily="2" charset="2"/>
              <a:buChar char="q"/>
            </a:pP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Различный профиль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примесей в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активных субстанциях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           разных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производителей,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                   не соответствующий ФМ </a:t>
            </a:r>
          </a:p>
          <a:p>
            <a:pPr>
              <a:lnSpc>
                <a:spcPct val="110000"/>
              </a:lnSpc>
              <a:spcBef>
                <a:spcPts val="600"/>
              </a:spcBef>
              <a:buFont typeface="Wingdings" pitchFamily="2" charset="2"/>
              <a:buChar char="q"/>
            </a:pP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начительное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отличие вспомогательных веществ                       в лекарственных препаратах </a:t>
            </a: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разных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производителей</a:t>
            </a:r>
          </a:p>
          <a:p>
            <a:pPr>
              <a:buFont typeface="Wingdings" pitchFamily="2" charset="2"/>
              <a:buChar char="q"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Возможное образование вспомогательными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веществами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примесей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определяемых ФМ</a:t>
            </a:r>
          </a:p>
          <a:p>
            <a:pPr>
              <a:buFont typeface="Wingdings" pitchFamily="2" charset="2"/>
              <a:buChar char="q"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Возможное экстрагирование веществ из материала контейнера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283968" y="1875452"/>
            <a:ext cx="3477072" cy="504056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Как подтверждается?</a:t>
            </a:r>
            <a:endParaRPr lang="ru-RU" sz="2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283968" y="2348880"/>
            <a:ext cx="3057601" cy="3312368"/>
          </a:xfrm>
          <a:solidFill>
            <a:schemeClr val="bg1"/>
          </a:solidFill>
          <a:ln>
            <a:solidFill>
              <a:schemeClr val="bg1"/>
            </a:solidFill>
          </a:ln>
        </p:spPr>
        <p:txBody>
          <a:bodyPr>
            <a:normAutofit fontScale="92500"/>
          </a:bodyPr>
          <a:lstStyle/>
          <a:p>
            <a:pPr>
              <a:buFont typeface="Wingdings" pitchFamily="2" charset="2"/>
              <a:buChar char="q"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Соответствием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требованиям                               для коэффициента разделения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хроматографических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ФМ при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проверке пригодности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системы</a:t>
            </a:r>
          </a:p>
          <a:p>
            <a:pPr>
              <a:buFont typeface="Wingdings" pitchFamily="2" charset="2"/>
              <a:buChar char="q"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Проведением испытаний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плацебо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23694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476672"/>
            <a:ext cx="5410944" cy="5760640"/>
          </a:xfrm>
        </p:spPr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ru-RU" sz="4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Сначала 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                              проводят проверку пригодности </a:t>
            </a:r>
            <a:r>
              <a:rPr lang="ru-RU" sz="4000" b="1" dirty="0" err="1" smtClean="0">
                <a:latin typeface="Times New Roman" pitchFamily="18" charset="0"/>
                <a:cs typeface="Times New Roman" pitchFamily="18" charset="0"/>
              </a:rPr>
              <a:t>хроматографической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системы и проверяют соответствие полученных результатов требованиям пригодности,                               </a:t>
            </a:r>
            <a:r>
              <a:rPr lang="ru-RU" sz="4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затем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в случае соответствия                   - испытания по ФМ                                    </a:t>
            </a: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(не наоборот!)</a:t>
            </a:r>
            <a:endParaRPr lang="ru-RU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Объект 7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0373382"/>
              </p:ext>
            </p:extLst>
          </p:nvPr>
        </p:nvGraphicFramePr>
        <p:xfrm>
          <a:off x="6011863" y="2708275"/>
          <a:ext cx="2243137" cy="2165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6" name="Clip" r:id="rId3" imgW="2286348" imgH="2206381" progId="MS_ClipArt_Gallery.2">
                  <p:embed/>
                </p:oleObj>
              </mc:Choice>
              <mc:Fallback>
                <p:oleObj name="Clip" r:id="rId3" imgW="2286348" imgH="2206381" progId="MS_ClipArt_Gallery.2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1863" y="2708275"/>
                        <a:ext cx="2243137" cy="2165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811708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60648"/>
            <a:ext cx="7355160" cy="1584176"/>
          </a:xfrm>
        </p:spPr>
        <p:txBody>
          <a:bodyPr>
            <a:noAutofit/>
          </a:bodyPr>
          <a:lstStyle/>
          <a:p>
            <a:r>
              <a:rPr lang="ru-RU" sz="3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Дополнительные характеристики                при </a:t>
            </a:r>
            <a:r>
              <a:rPr lang="ru-RU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верификации </a:t>
            </a:r>
            <a:r>
              <a:rPr lang="ru-RU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фармакопейных </a:t>
            </a:r>
            <a:r>
              <a:rPr lang="ru-RU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методик</a:t>
            </a:r>
            <a:endParaRPr lang="ru-RU" sz="36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39552" y="1988840"/>
            <a:ext cx="3672408" cy="417646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3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Определение примесей</a:t>
            </a:r>
          </a:p>
          <a:p>
            <a:pPr marL="0" indent="0" algn="ctr">
              <a:buNone/>
            </a:pPr>
            <a:endParaRPr lang="ru-RU" sz="32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427984" y="1944599"/>
            <a:ext cx="3826768" cy="4176464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Предел обнаружения</a:t>
            </a:r>
          </a:p>
          <a:p>
            <a:pPr>
              <a:buFont typeface="Wingdings" pitchFamily="2" charset="2"/>
              <a:buChar char="q"/>
            </a:pP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Предел количественного определения</a:t>
            </a:r>
          </a:p>
          <a:p>
            <a:pPr>
              <a:buFont typeface="Wingdings" pitchFamily="2" charset="2"/>
              <a:buChar char="q"/>
            </a:pP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Точность (</a:t>
            </a:r>
            <a:r>
              <a:rPr lang="ru-RU" sz="3200" b="1" dirty="0" err="1">
                <a:latin typeface="Times New Roman" pitchFamily="18" charset="0"/>
                <a:cs typeface="Times New Roman" pitchFamily="18" charset="0"/>
              </a:rPr>
              <a:t>прецизионность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0" indent="0">
              <a:buNone/>
            </a:pP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110" name="Picture 62" descr="Верификация и валидация - QALigh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645024"/>
            <a:ext cx="4032448" cy="17286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417687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803176"/>
          </a:xfrm>
        </p:spPr>
        <p:txBody>
          <a:bodyPr>
            <a:normAutofit/>
          </a:bodyPr>
          <a:lstStyle/>
          <a:p>
            <a:r>
              <a:rPr lang="kk-KZ" sz="36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Содержание</a:t>
            </a:r>
            <a:endParaRPr lang="ru-RU" sz="3600" i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11049" y="1412776"/>
            <a:ext cx="7344816" cy="4353347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ru-RU" sz="3200" dirty="0" smtClean="0">
                <a:latin typeface="Times New Roman" panose="02020603050405020304" pitchFamily="18" charset="0"/>
                <a:cs typeface="Times New Roman" pitchFamily="18" charset="0"/>
              </a:rPr>
              <a:t>Нормативная база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Понятие о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верификации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фармакопейных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методик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Цели, задачи и область применения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верификации фармакопейных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методик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Осуществление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верификации фармакопейных методик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72514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500" y="238634"/>
            <a:ext cx="8820980" cy="1066130"/>
          </a:xfrm>
        </p:spPr>
        <p:txBody>
          <a:bodyPr>
            <a:noAutofit/>
          </a:bodyPr>
          <a:lstStyle/>
          <a:p>
            <a:r>
              <a:rPr lang="ru-RU" sz="3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Неудовлетворительные результаты </a:t>
            </a:r>
            <a:r>
              <a:rPr lang="ru-RU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верификации </a:t>
            </a:r>
            <a:r>
              <a:rPr lang="ru-RU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фармакопейных </a:t>
            </a:r>
            <a:r>
              <a:rPr lang="ru-RU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методик</a:t>
            </a:r>
            <a:r>
              <a:rPr lang="ru-RU" sz="3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36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08230" y="1484784"/>
            <a:ext cx="4423810" cy="1355147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ФМ не может считаться пригодной для применения к испытуемому                в данной лаборатории объекту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843808" y="3212976"/>
            <a:ext cx="4163342" cy="1296144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Разработка и </a:t>
            </a:r>
            <a:r>
              <a:rPr lang="ru-RU" sz="2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валидация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альтернативной методики (АМ)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572000" y="4869160"/>
            <a:ext cx="4104456" cy="1224136"/>
          </a:xfrm>
          <a:prstGeom prst="roundRect">
            <a:avLst/>
          </a:prstGeom>
          <a:solidFill>
            <a:srgbClr val="00B0F0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Обоснование включения АМ              или замена ею действующей ФМ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0" name="Соединительная линия уступом 9"/>
          <p:cNvCxnSpPr/>
          <p:nvPr/>
        </p:nvCxnSpPr>
        <p:spPr>
          <a:xfrm>
            <a:off x="1403648" y="3032956"/>
            <a:ext cx="1316487" cy="812372"/>
          </a:xfrm>
          <a:prstGeom prst="bentConnector3">
            <a:avLst>
              <a:gd name="adj1" fmla="val 50000"/>
            </a:avLst>
          </a:prstGeom>
          <a:ln w="38100"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Соединительная линия уступом 11"/>
          <p:cNvCxnSpPr/>
          <p:nvPr/>
        </p:nvCxnSpPr>
        <p:spPr>
          <a:xfrm>
            <a:off x="3419872" y="4770834"/>
            <a:ext cx="1080120" cy="710394"/>
          </a:xfrm>
          <a:prstGeom prst="bentConnector3">
            <a:avLst>
              <a:gd name="adj1" fmla="val 50000"/>
            </a:avLst>
          </a:prstGeom>
          <a:ln w="38100"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99091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9712" y="764704"/>
            <a:ext cx="2664296" cy="634082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Заключение</a:t>
            </a:r>
            <a:endParaRPr lang="ru-RU" sz="36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51520" y="1484784"/>
            <a:ext cx="6984776" cy="5112568"/>
          </a:xfrm>
        </p:spPr>
        <p:txBody>
          <a:bodyPr>
            <a:normAutofit fontScale="77500" lnSpcReduction="20000"/>
          </a:bodyPr>
          <a:lstStyle/>
          <a:p>
            <a:pPr>
              <a:buFont typeface="Wingdings" pitchFamily="2" charset="2"/>
              <a:buChar char="q"/>
            </a:pPr>
            <a:r>
              <a:rPr lang="ru-RU" sz="3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Верификация фармакопейных </a:t>
            </a:r>
            <a:r>
              <a:rPr lang="ru-RU" sz="34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методик</a:t>
            </a:r>
            <a:r>
              <a:rPr lang="ru-RU" sz="3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должна осуществляться </a:t>
            </a:r>
            <a:r>
              <a:rPr lang="ru-RU" sz="3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3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соответствии с </a:t>
            </a:r>
            <a:r>
              <a:rPr lang="ru-RU" sz="3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требованиями </a:t>
            </a:r>
            <a:r>
              <a:rPr lang="en-US" sz="3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GMP</a:t>
            </a:r>
            <a:r>
              <a:rPr lang="ru-RU" sz="3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3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фармакопеи.</a:t>
            </a:r>
            <a:endParaRPr lang="ru-RU" sz="3400" b="1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ru-RU" sz="3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Сведения об </a:t>
            </a:r>
            <a:r>
              <a:rPr lang="ru-RU" sz="34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осуществлении </a:t>
            </a:r>
            <a:r>
              <a:rPr lang="ru-RU" sz="3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верификации </a:t>
            </a:r>
            <a:r>
              <a:rPr lang="ru-RU" sz="34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фармакопейных методик </a:t>
            </a:r>
            <a:r>
              <a:rPr lang="ru-RU" sz="34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должны быть отражены </a:t>
            </a:r>
            <a:r>
              <a:rPr lang="ru-RU" sz="3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34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регистрационном досье заявленного лекарственного </a:t>
            </a:r>
            <a:r>
              <a:rPr lang="ru-RU" sz="3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средства.</a:t>
            </a:r>
            <a:endParaRPr lang="ru-RU" sz="3400" b="1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ru-RU" sz="3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Сведения об осуществлении </a:t>
            </a:r>
            <a:r>
              <a:rPr lang="ru-RU" sz="3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верификации </a:t>
            </a:r>
            <a:r>
              <a:rPr lang="ru-RU" sz="34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фармакопейных методик </a:t>
            </a:r>
            <a:r>
              <a:rPr lang="ru-RU" sz="3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должны быть представлены при </a:t>
            </a:r>
            <a:r>
              <a:rPr lang="ru-RU" sz="3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оценке </a:t>
            </a:r>
            <a:r>
              <a:rPr lang="ru-RU" sz="3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условий производства </a:t>
            </a:r>
            <a:r>
              <a:rPr lang="ru-RU" sz="3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3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процессе выполнения экспертных работ при государственной регистрации лекарственного </a:t>
            </a:r>
            <a:r>
              <a:rPr lang="ru-RU" sz="3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средства.</a:t>
            </a:r>
            <a:endParaRPr lang="ru-RU" sz="3400" b="1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q"/>
            </a:pP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01931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564904"/>
            <a:ext cx="6347714" cy="1320800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БЛАГОДАРЮ ЗА ВНИМАНИЕ</a:t>
            </a:r>
            <a:endParaRPr lang="ru-RU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61834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332656"/>
            <a:ext cx="7056784" cy="6336704"/>
          </a:xfrm>
        </p:spPr>
        <p:txBody>
          <a:bodyPr>
            <a:noAutofit/>
          </a:bodyPr>
          <a:lstStyle/>
          <a:p>
            <a:r>
              <a:rPr lang="ru-RU" sz="28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Валидация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- подтверждение на основе предоставления объективных свидетельств того, что требования, предназначенные для конкретного использования или применения, выполнены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Верификация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— это подтверждение соответствия конечного продукта предопределённым эталонным требованиям.</a:t>
            </a:r>
          </a:p>
          <a:p>
            <a:pPr marL="0" indent="0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Верификация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- подтверждение на основе предоставления объективных свидетельств того, что установленные требования выполнены.</a:t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38045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936104"/>
          </a:xfrm>
        </p:spPr>
        <p:txBody>
          <a:bodyPr>
            <a:normAutofit/>
          </a:bodyPr>
          <a:lstStyle/>
          <a:p>
            <a:r>
              <a:rPr lang="ru-RU" sz="3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Нормативная база </a:t>
            </a:r>
            <a:endParaRPr lang="ru-RU" sz="36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1520" y="764704"/>
            <a:ext cx="3168352" cy="1008111"/>
          </a:xfrm>
        </p:spPr>
        <p:txBody>
          <a:bodyPr>
            <a:noAutofit/>
          </a:bodyPr>
          <a:lstStyle/>
          <a:p>
            <a:r>
              <a:rPr lang="ru-RU" sz="2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Требования </a:t>
            </a:r>
            <a:endParaRPr lang="ru-RU" sz="2600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GMP </a:t>
            </a:r>
            <a:endParaRPr lang="ru-RU" sz="26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69801" y="1772815"/>
            <a:ext cx="2761339" cy="5085185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3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GMP </a:t>
            </a:r>
            <a:r>
              <a:rPr lang="en-US" sz="3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EU</a:t>
            </a:r>
            <a:r>
              <a:rPr lang="ru-RU" sz="3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3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пункт </a:t>
            </a:r>
            <a:r>
              <a:rPr lang="en-US" sz="3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3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.15                            </a:t>
            </a: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(действующая версия с 01.10.2014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):</a:t>
            </a:r>
          </a:p>
          <a:p>
            <a:pPr marL="0" indent="0">
              <a:buNone/>
            </a:pP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Методики испытаний должны быть </a:t>
            </a:r>
            <a:r>
              <a:rPr lang="ru-RU" sz="3000" dirty="0" err="1" smtClean="0">
                <a:latin typeface="Times New Roman" pitchFamily="18" charset="0"/>
                <a:cs typeface="Times New Roman" pitchFamily="18" charset="0"/>
              </a:rPr>
              <a:t>валидированы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. Лаборатория, использующая методику испытания и не проводившая ее </a:t>
            </a:r>
            <a:r>
              <a:rPr lang="ru-RU" sz="3000" dirty="0" err="1" smtClean="0">
                <a:latin typeface="Times New Roman" pitchFamily="18" charset="0"/>
                <a:cs typeface="Times New Roman" pitchFamily="18" charset="0"/>
              </a:rPr>
              <a:t>валидацию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, должна верифицировать  пригодность этой методики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»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131840" y="758671"/>
            <a:ext cx="2736303" cy="864097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ru-RU" sz="2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Фармакопейные </a:t>
            </a:r>
            <a:endParaRPr lang="ru-RU" sz="2600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</a:pPr>
            <a:r>
              <a:rPr lang="ru-RU" sz="2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требования</a:t>
            </a:r>
            <a:endParaRPr lang="ru-RU" sz="26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012859" y="1694775"/>
            <a:ext cx="5194920" cy="4536504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buFont typeface="Wingdings" pitchFamily="2" charset="2"/>
              <a:buChar char="q"/>
            </a:pPr>
            <a:r>
              <a:rPr lang="en-US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U.S. Pharmacopeia 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39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National </a:t>
            </a:r>
            <a:endParaRPr lang="ru-RU" sz="24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Formulary 34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Volume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I, Pages</a:t>
            </a:r>
            <a:r>
              <a:rPr lang="ru-RU" sz="2400" dirty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  <a:sym typeface="Symbol"/>
              </a:rPr>
              <a:t>1162-1163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General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chapter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Verification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Compendial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Procedures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sz="2400" dirty="0">
                <a:latin typeface="Times New Roman" pitchFamily="18" charset="0"/>
                <a:cs typeface="Times New Roman" pitchFamily="18" charset="0"/>
                <a:sym typeface="Symbol"/>
              </a:rPr>
              <a:t>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  <a:sym typeface="Symbol"/>
              </a:rPr>
              <a:t>1226</a:t>
            </a:r>
          </a:p>
          <a:p>
            <a:pPr>
              <a:spcBef>
                <a:spcPts val="1200"/>
              </a:spcBef>
              <a:buFont typeface="Wingdings" pitchFamily="2" charset="2"/>
              <a:buChar char="q"/>
            </a:pP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Государственная фармакопея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5484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Определения</a:t>
            </a:r>
            <a:endParaRPr lang="ru-RU" sz="36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7544" y="1412776"/>
            <a:ext cx="3538736" cy="792088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Верификация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23528" y="2420888"/>
            <a:ext cx="4173860" cy="280831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Оценка возможности использования методики по назначению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реальных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условиях ее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применения к лекарственному средству 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(активной субстанции и/или лекарственному препарату)</a:t>
            </a: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196752"/>
            <a:ext cx="4041775" cy="1080120"/>
          </a:xfrm>
        </p:spPr>
        <p:txBody>
          <a:bodyPr>
            <a:normAutofit/>
          </a:bodyPr>
          <a:lstStyle/>
          <a:p>
            <a:r>
              <a:rPr lang="ru-RU" sz="32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Валидация</a:t>
            </a:r>
            <a:r>
              <a:rPr lang="ru-RU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466423" y="2420888"/>
            <a:ext cx="3960440" cy="2232247"/>
          </a:xfrm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Экспериментальное доказательство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пригодности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методики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решения предполагаемых задач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21742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23528" y="908720"/>
            <a:ext cx="6984776" cy="51845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Пользователи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фармакопейных методик (ФМ) не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должны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проводить их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валидацию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если они впервые применяются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                                     в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их лабораториях, однако они должны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установить и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документировать пригодность этих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методик в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реальных условиях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испытания данного лекарственного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средства.</a:t>
            </a:r>
          </a:p>
          <a:p>
            <a:pPr marL="0" indent="0">
              <a:buNone/>
            </a:pPr>
            <a:r>
              <a:rPr lang="ru-RU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Фармакопейные </a:t>
            </a:r>
            <a:r>
              <a:rPr lang="ru-RU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методики    </a:t>
            </a:r>
            <a:r>
              <a:rPr lang="ru-RU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валидированы</a:t>
            </a:r>
            <a:r>
              <a:rPr lang="ru-RU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!</a:t>
            </a:r>
            <a:endParaRPr lang="ru-RU" sz="28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3828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67644"/>
            <a:ext cx="8229600" cy="994122"/>
          </a:xfrm>
        </p:spPr>
        <p:txBody>
          <a:bodyPr>
            <a:normAutofit fontScale="90000"/>
          </a:bodyPr>
          <a:lstStyle/>
          <a:p>
            <a:r>
              <a:rPr lang="ru-RU" sz="3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Цели и задачи </a:t>
            </a:r>
            <a:r>
              <a:rPr lang="ru-RU" sz="3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ерификации </a:t>
            </a:r>
            <a:br>
              <a:rPr lang="ru-RU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фармакопейных методик</a:t>
            </a:r>
            <a:endParaRPr lang="ru-RU" sz="36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23528" y="1169595"/>
            <a:ext cx="4040188" cy="648071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Цель</a:t>
            </a:r>
            <a:endParaRPr lang="ru-RU" sz="28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23528" y="1934525"/>
            <a:ext cx="2818656" cy="399330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Подтверждение пригодности ФМ           для испытания лекарственного средства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635896" y="1133591"/>
            <a:ext cx="4041775" cy="720080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Задачи</a:t>
            </a:r>
            <a:endParaRPr lang="ru-RU" sz="28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256634" y="1916832"/>
            <a:ext cx="4546848" cy="4550493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q"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Подтверждение пригодности условий определения</a:t>
            </a:r>
          </a:p>
          <a:p>
            <a:pPr>
              <a:buFont typeface="Wingdings" pitchFamily="2" charset="2"/>
              <a:buChar char="q"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Определение и оценка рабочих аналитических характеристик верификации</a:t>
            </a:r>
          </a:p>
          <a:p>
            <a:pPr>
              <a:buFont typeface="Wingdings" pitchFamily="2" charset="2"/>
              <a:buChar char="q"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Установление факторов, влияющих на рабочие аналитические характеристики верификации  (вспомогательные вещества, профиль примесей и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т.п.)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85459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38138"/>
          </a:xfrm>
        </p:spPr>
        <p:txBody>
          <a:bodyPr>
            <a:normAutofit fontScale="90000"/>
          </a:bodyPr>
          <a:lstStyle/>
          <a:p>
            <a:r>
              <a:rPr lang="ru-RU" sz="36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Область применения </a:t>
            </a:r>
            <a:r>
              <a:rPr lang="ru-RU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верификации </a:t>
            </a:r>
            <a:br>
              <a:rPr lang="ru-RU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фармакопейных методик</a:t>
            </a:r>
            <a:endParaRPr lang="ru-RU" sz="36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79512" y="1484784"/>
            <a:ext cx="4536504" cy="464137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Для каких методов?</a:t>
            </a:r>
            <a:endParaRPr lang="ru-RU" sz="32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Титриметрия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Хроматография</a:t>
            </a:r>
          </a:p>
          <a:p>
            <a:pPr>
              <a:buFont typeface="Wingdings" pitchFamily="2" charset="2"/>
              <a:buChar char="q"/>
            </a:pP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Спектрофотометрия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3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sz="3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каких </a:t>
            </a:r>
            <a:endParaRPr lang="ru-RU" sz="3200" b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3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показателей </a:t>
            </a:r>
            <a:r>
              <a:rPr lang="ru-RU" sz="3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качества?</a:t>
            </a:r>
            <a:endParaRPr lang="ru-RU" sz="32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Идентификация</a:t>
            </a:r>
          </a:p>
          <a:p>
            <a:pPr>
              <a:buFont typeface="Wingdings" pitchFamily="2" charset="2"/>
              <a:buChar char="q"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Родственные примеси</a:t>
            </a:r>
          </a:p>
          <a:p>
            <a:pPr>
              <a:buFont typeface="Wingdings" pitchFamily="2" charset="2"/>
              <a:buChar char="q"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Количественное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определение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427984" y="1465812"/>
            <a:ext cx="3888432" cy="384929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5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При каких условиях?</a:t>
            </a:r>
            <a:endParaRPr lang="ru-RU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Если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ФМ впервые выполняется в лаборатории </a:t>
            </a:r>
          </a:p>
          <a:p>
            <a:pPr>
              <a:buFont typeface="Wingdings" pitchFamily="2" charset="2"/>
              <a:buChar char="q"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Если ФМ впервые  применяется к фармакопейным объектам испытания</a:t>
            </a:r>
          </a:p>
        </p:txBody>
      </p:sp>
    </p:spTree>
    <p:extLst>
      <p:ext uri="{BB962C8B-B14F-4D97-AF65-F5344CB8AC3E}">
        <p14:creationId xmlns:p14="http://schemas.microsoft.com/office/powerpoint/2010/main" val="181917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ru-RU" sz="3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ФМ, не требующие верификации </a:t>
            </a:r>
            <a:endParaRPr lang="ru-RU" sz="36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11560" y="1268760"/>
            <a:ext cx="5904656" cy="5472608"/>
          </a:xfrm>
        </p:spPr>
        <p:txBody>
          <a:bodyPr>
            <a:normAutofit fontScale="70000" lnSpcReduction="20000"/>
          </a:bodyPr>
          <a:lstStyle/>
          <a:p>
            <a:pPr>
              <a:buFont typeface="Wingdings" pitchFamily="2" charset="2"/>
              <a:buChar char="q"/>
            </a:pPr>
            <a:r>
              <a:rPr lang="ru-RU" sz="36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Основные ФМ:</a:t>
            </a:r>
          </a:p>
          <a:p>
            <a:pPr marL="0" indent="0"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      - </a:t>
            </a:r>
            <a:r>
              <a:rPr lang="ru-RU" sz="3100" b="1" dirty="0">
                <a:latin typeface="Times New Roman" pitchFamily="18" charset="0"/>
                <a:cs typeface="Times New Roman" pitchFamily="18" charset="0"/>
              </a:rPr>
              <a:t>методики мокрой  химии  </a:t>
            </a:r>
          </a:p>
          <a:p>
            <a:pPr marL="0" indent="0">
              <a:buNone/>
            </a:pPr>
            <a:r>
              <a:rPr lang="ru-RU" sz="3100" b="1" dirty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sz="2600" b="1" dirty="0">
                <a:latin typeface="Times New Roman" pitchFamily="18" charset="0"/>
                <a:cs typeface="Times New Roman" pitchFamily="18" charset="0"/>
              </a:rPr>
              <a:t>(например, определение </a:t>
            </a:r>
          </a:p>
          <a:p>
            <a:pPr marL="0" indent="0">
              <a:buNone/>
            </a:pPr>
            <a:r>
              <a:rPr lang="ru-RU" sz="2600" b="1" dirty="0">
                <a:latin typeface="Times New Roman" pitchFamily="18" charset="0"/>
                <a:cs typeface="Times New Roman" pitchFamily="18" charset="0"/>
              </a:rPr>
              <a:t>         кислотного </a:t>
            </a: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числа,  </a:t>
            </a:r>
            <a:r>
              <a:rPr lang="ru-RU" sz="2600" b="1" dirty="0">
                <a:latin typeface="Times New Roman" pitchFamily="18" charset="0"/>
                <a:cs typeface="Times New Roman" pitchFamily="18" charset="0"/>
              </a:rPr>
              <a:t>воды</a:t>
            </a: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),  </a:t>
            </a:r>
            <a:endParaRPr lang="ru-RU" sz="2600" b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3100" b="1" dirty="0">
                <a:latin typeface="Times New Roman" pitchFamily="18" charset="0"/>
                <a:cs typeface="Times New Roman" pitchFamily="18" charset="0"/>
              </a:rPr>
              <a:t>      - простые инструментальные </a:t>
            </a:r>
          </a:p>
          <a:p>
            <a:pPr marL="0" indent="0">
              <a:buNone/>
            </a:pPr>
            <a:r>
              <a:rPr lang="ru-RU" sz="3100" b="1" dirty="0">
                <a:latin typeface="Times New Roman" pitchFamily="18" charset="0"/>
                <a:cs typeface="Times New Roman" pitchFamily="18" charset="0"/>
              </a:rPr>
              <a:t>        определения </a:t>
            </a: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                                    </a:t>
            </a:r>
          </a:p>
          <a:p>
            <a:pPr marL="0" indent="0">
              <a:buNone/>
            </a:pPr>
            <a:r>
              <a:rPr lang="ru-RU" sz="31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600" b="1" dirty="0">
                <a:latin typeface="Times New Roman" pitchFamily="18" charset="0"/>
                <a:cs typeface="Times New Roman" pitchFamily="18" charset="0"/>
              </a:rPr>
              <a:t>например, </a:t>
            </a: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измерение </a:t>
            </a:r>
            <a:r>
              <a:rPr lang="ru-RU" sz="2600" b="1" dirty="0">
                <a:latin typeface="Times New Roman" pitchFamily="18" charset="0"/>
                <a:cs typeface="Times New Roman" pitchFamily="18" charset="0"/>
              </a:rPr>
              <a:t>рН)</a:t>
            </a:r>
          </a:p>
          <a:p>
            <a:pPr marL="0" indent="0">
              <a:buNone/>
            </a:pPr>
            <a:r>
              <a:rPr lang="ru-RU" sz="3100" b="1" dirty="0">
                <a:latin typeface="Times New Roman" pitchFamily="18" charset="0"/>
                <a:cs typeface="Times New Roman" pitchFamily="18" charset="0"/>
              </a:rPr>
              <a:t>      - определение потери в массе  </a:t>
            </a:r>
          </a:p>
          <a:p>
            <a:pPr marL="0" indent="0">
              <a:buNone/>
            </a:pPr>
            <a:r>
              <a:rPr lang="ru-RU" sz="3100" b="1" dirty="0">
                <a:latin typeface="Times New Roman" pitchFamily="18" charset="0"/>
                <a:cs typeface="Times New Roman" pitchFamily="18" charset="0"/>
              </a:rPr>
              <a:t>        при высушивании;                                            </a:t>
            </a:r>
          </a:p>
          <a:p>
            <a:pPr marL="0" indent="0">
              <a:buNone/>
            </a:pPr>
            <a:r>
              <a:rPr lang="ru-RU" sz="3100" b="1" dirty="0">
                <a:latin typeface="Times New Roman" pitchFamily="18" charset="0"/>
                <a:cs typeface="Times New Roman" pitchFamily="18" charset="0"/>
              </a:rPr>
              <a:t>      - определение остатка после </a:t>
            </a:r>
          </a:p>
          <a:p>
            <a:pPr marL="0" indent="0">
              <a:buNone/>
            </a:pPr>
            <a:r>
              <a:rPr lang="ru-RU" sz="3100" b="1" dirty="0">
                <a:latin typeface="Times New Roman" pitchFamily="18" charset="0"/>
                <a:cs typeface="Times New Roman" pitchFamily="18" charset="0"/>
              </a:rPr>
              <a:t>        прокаливания</a:t>
            </a:r>
          </a:p>
          <a:p>
            <a:pPr marL="0" indent="0">
              <a:buNone/>
            </a:pPr>
            <a:r>
              <a:rPr lang="ru-RU" sz="3100" b="1" dirty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- определение </a:t>
            </a:r>
            <a:r>
              <a:rPr lang="ru-RU" sz="3100" b="1" dirty="0">
                <a:latin typeface="Times New Roman" pitchFamily="18" charset="0"/>
                <a:cs typeface="Times New Roman" pitchFamily="18" charset="0"/>
              </a:rPr>
              <a:t>тяжелых </a:t>
            </a: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металлов и </a:t>
            </a:r>
            <a:r>
              <a:rPr lang="ru-RU" sz="3100" b="1" dirty="0">
                <a:latin typeface="Times New Roman" pitchFamily="18" charset="0"/>
                <a:cs typeface="Times New Roman" pitchFamily="18" charset="0"/>
              </a:rPr>
              <a:t>др.</a:t>
            </a:r>
          </a:p>
          <a:p>
            <a:pPr>
              <a:buFont typeface="Wingdings" pitchFamily="2" charset="2"/>
              <a:buChar char="q"/>
            </a:pPr>
            <a:r>
              <a:rPr lang="ru-RU" sz="36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Повседневно выполняемые </a:t>
            </a:r>
            <a:r>
              <a:rPr lang="ru-RU" sz="3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ФМ (рутинные)</a:t>
            </a:r>
            <a:endParaRPr lang="ru-RU" sz="36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5" descr="MMj03544060000[1]"/>
          <p:cNvPicPr>
            <a:picLocks noGrp="1" noChangeAspect="1" noChangeArrowheads="1" noCrop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444208" y="2204864"/>
            <a:ext cx="2160240" cy="2664296"/>
          </a:xfrm>
        </p:spPr>
      </p:pic>
    </p:spTree>
    <p:extLst>
      <p:ext uri="{BB962C8B-B14F-4D97-AF65-F5344CB8AC3E}">
        <p14:creationId xmlns:p14="http://schemas.microsoft.com/office/powerpoint/2010/main" val="2303762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1776</TotalTime>
  <Words>1001</Words>
  <Application>Microsoft Office PowerPoint</Application>
  <PresentationFormat>Экран (4:3)</PresentationFormat>
  <Paragraphs>161</Paragraphs>
  <Slides>22</Slides>
  <Notes>3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31" baseType="lpstr">
      <vt:lpstr>Arial</vt:lpstr>
      <vt:lpstr>Calibri</vt:lpstr>
      <vt:lpstr>Symbol</vt:lpstr>
      <vt:lpstr>Times New Roman</vt:lpstr>
      <vt:lpstr>Trebuchet MS</vt:lpstr>
      <vt:lpstr>Wingdings</vt:lpstr>
      <vt:lpstr>Wingdings 3</vt:lpstr>
      <vt:lpstr>Аспект</vt:lpstr>
      <vt:lpstr>Clip</vt:lpstr>
      <vt:lpstr>Презентация PowerPoint</vt:lpstr>
      <vt:lpstr>Содержание</vt:lpstr>
      <vt:lpstr>Презентация PowerPoint</vt:lpstr>
      <vt:lpstr>Нормативная база </vt:lpstr>
      <vt:lpstr>Определения</vt:lpstr>
      <vt:lpstr>Презентация PowerPoint</vt:lpstr>
      <vt:lpstr>Цели и задачи верификации  фармакопейных методик</vt:lpstr>
      <vt:lpstr>Область применения верификации  фармакопейных методик</vt:lpstr>
      <vt:lpstr>ФМ, не требующие верификации </vt:lpstr>
      <vt:lpstr>Верификация                    микробиологических методик</vt:lpstr>
      <vt:lpstr>Презентация PowerPoint</vt:lpstr>
      <vt:lpstr>Масштабы осуществления верификации фармакопейных методик  </vt:lpstr>
      <vt:lpstr>Презентация PowerPoint</vt:lpstr>
      <vt:lpstr>Осуществление верификации  фармакопейных методик</vt:lpstr>
      <vt:lpstr>Презентация PowerPoint</vt:lpstr>
      <vt:lpstr>Валидационные и верификационные требования к методикам жидкостной хроматографии (количественное определение  активного вещества в фармацевтической субстанции)</vt:lpstr>
      <vt:lpstr>Специфичность как ключевой параметр в верификации фармакопейных методик</vt:lpstr>
      <vt:lpstr>Презентация PowerPoint</vt:lpstr>
      <vt:lpstr>Дополнительные характеристики                при верификации фармакопейных методик</vt:lpstr>
      <vt:lpstr>Неудовлетворительные результаты верификации фармакопейных методик </vt:lpstr>
      <vt:lpstr>Заключение</vt:lpstr>
      <vt:lpstr>БЛАГОДАРЮ ЗА ВНИМАНИЕ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ВЕРИФИКАЦИЯ                         ФАРМАКОПЕЙНЫХ МЕТОДИК (ВФМ)</dc:title>
  <dc:creator>Тулегенова Ардак Уринбасаровна</dc:creator>
  <cp:lastModifiedBy>User</cp:lastModifiedBy>
  <cp:revision>158</cp:revision>
  <cp:lastPrinted>2016-05-27T06:45:13Z</cp:lastPrinted>
  <dcterms:created xsi:type="dcterms:W3CDTF">2016-04-21T07:01:32Z</dcterms:created>
  <dcterms:modified xsi:type="dcterms:W3CDTF">2024-09-18T12:56:53Z</dcterms:modified>
</cp:coreProperties>
</file>