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94" r:id="rId2"/>
    <p:sldId id="259" r:id="rId3"/>
    <p:sldId id="295" r:id="rId4"/>
    <p:sldId id="258" r:id="rId5"/>
    <p:sldId id="261" r:id="rId6"/>
    <p:sldId id="281" r:id="rId7"/>
    <p:sldId id="263" r:id="rId8"/>
    <p:sldId id="269" r:id="rId9"/>
    <p:sldId id="270" r:id="rId10"/>
    <p:sldId id="274" r:id="rId11"/>
    <p:sldId id="290" r:id="rId12"/>
    <p:sldId id="283" r:id="rId13"/>
    <p:sldId id="292" r:id="rId14"/>
    <p:sldId id="271" r:id="rId15"/>
    <p:sldId id="291" r:id="rId16"/>
    <p:sldId id="265" r:id="rId17"/>
    <p:sldId id="286" r:id="rId18"/>
    <p:sldId id="293" r:id="rId19"/>
    <p:sldId id="287" r:id="rId20"/>
    <p:sldId id="276" r:id="rId21"/>
    <p:sldId id="277" r:id="rId22"/>
    <p:sldId id="296" r:id="rId23"/>
  </p:sldIdLst>
  <p:sldSz cx="9144000" cy="6858000" type="screen4x3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27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50B44-CC74-408E-8458-D5C96888435A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96D74-E31A-4E09-99B5-12988735B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067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Пока нет </a:t>
            </a:r>
            <a:r>
              <a:rPr lang="ru-RU" dirty="0" err="1" smtClean="0"/>
              <a:t>валидации</a:t>
            </a:r>
            <a:r>
              <a:rPr lang="ru-RU" dirty="0" smtClean="0"/>
              <a:t>, нет и методики,</a:t>
            </a:r>
            <a:r>
              <a:rPr lang="ru-RU" baseline="0" dirty="0" smtClean="0"/>
              <a:t> т.е. б</a:t>
            </a:r>
            <a:r>
              <a:rPr lang="ru-RU" dirty="0" smtClean="0"/>
              <a:t>ез </a:t>
            </a:r>
            <a:r>
              <a:rPr lang="ru-RU" dirty="0" err="1" smtClean="0"/>
              <a:t>валидации</a:t>
            </a:r>
            <a:r>
              <a:rPr lang="ru-RU" dirty="0" smtClean="0"/>
              <a:t> методика не может считаться разработанной (есть </a:t>
            </a:r>
            <a:r>
              <a:rPr lang="ru-RU" dirty="0" err="1" smtClean="0"/>
              <a:t>валидация</a:t>
            </a:r>
            <a:r>
              <a:rPr lang="ru-RU" dirty="0" smtClean="0"/>
              <a:t>, есть разработка; нет </a:t>
            </a:r>
            <a:r>
              <a:rPr lang="ru-RU" dirty="0" err="1" smtClean="0"/>
              <a:t>валидации</a:t>
            </a:r>
            <a:r>
              <a:rPr lang="ru-RU" dirty="0" smtClean="0"/>
              <a:t>, нет разработки). В случае верификации</a:t>
            </a:r>
            <a:r>
              <a:rPr lang="ru-RU" baseline="0" dirty="0" smtClean="0"/>
              <a:t> методика есть, но неизвестно, годится ли она для данного ЛС. Это и составляет предмет верификации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96D74-E31A-4E09-99B5-12988735BE4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57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каким методам применима ВФМ? Для каких показателей качества проводится</a:t>
            </a:r>
            <a:r>
              <a:rPr lang="ru-RU" baseline="0" dirty="0" smtClean="0"/>
              <a:t> ВФМ? </a:t>
            </a:r>
            <a:r>
              <a:rPr lang="ru-RU" dirty="0" smtClean="0"/>
              <a:t>Верификация не проводится</a:t>
            </a:r>
            <a:r>
              <a:rPr lang="ru-RU" baseline="0" dirty="0" smtClean="0"/>
              <a:t> для уже существующих и успешно применяемых в лаборатории методик. Однако должна проводиться в 2-х случаях: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96D74-E31A-4E09-99B5-12988735BE4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783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понимания и выполнения ФМ в прописанном виде, пользователи должны иметь соответствующий опыт, знания и подготовку. ВФМ должна проводиться так, чтобы ее результаты обеспечивали уверенность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96D74-E31A-4E09-99B5-12988735BE4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681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56ABA-655D-44C5-80F4-A07873E4F29B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0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0FB0-DC22-4014-9AD2-E59E064602BA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184988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0FB0-DC22-4014-9AD2-E59E064602BA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392115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0FB0-DC22-4014-9AD2-E59E064602BA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75196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0FB0-DC22-4014-9AD2-E59E064602BA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0613326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0FB0-DC22-4014-9AD2-E59E064602BA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75589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93C8F-8F81-4D63-B2D2-47F4CA34CA27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D8B64-C739-40DF-9F4F-47883ED2A9E1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10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419C-74AC-409A-A365-C68C4D241A58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8DF5-5F68-411B-88B2-1ED507384A8C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BB0C3-F6C9-45FD-819B-984F2A4E1935}" type="datetime1">
              <a:rPr lang="ru-RU" smtClean="0"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1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C82D5-4961-493D-B567-AFEC9C31173E}" type="datetime1">
              <a:rPr lang="ru-RU" smtClean="0"/>
              <a:t>18.09.2024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86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40958-DAAE-4B5C-A2CD-44F2C9879BE9}" type="datetime1">
              <a:rPr lang="ru-RU" smtClean="0"/>
              <a:t>18.09.2024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7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965-B114-4327-9082-25DD1C316432}" type="datetime1">
              <a:rPr lang="ru-RU" smtClean="0"/>
              <a:t>18.09.2024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7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0FB0-DC22-4014-9AD2-E59E064602BA}" type="datetime1">
              <a:rPr lang="ru-RU" smtClean="0"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28228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77C3-FBF0-4F5A-B050-2023263DBDDC}" type="datetime1">
              <a:rPr lang="ru-RU" smtClean="0"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65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80FB0-DC22-4014-9AD2-E59E064602BA}" type="datetime1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Тулегенова А.У. Фармакопейный семинар № 2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94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07504" y="1988840"/>
            <a:ext cx="73803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kk-KZ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ВЕРИФИКАЦИЯ ФАРМАКОПЕЙНЫХ МЕТОДИК 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785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Верификация                    </a:t>
            </a:r>
            <a:r>
              <a:rPr 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микробиологических методик</a:t>
            </a:r>
            <a:endParaRPr lang="ru-RU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412776"/>
            <a:ext cx="4038600" cy="532859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1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ГФ </a:t>
            </a:r>
            <a:r>
              <a:rPr lang="en-US" sz="5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ru-RU" sz="5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Европейская фармакопея</a:t>
            </a:r>
          </a:p>
          <a:p>
            <a:pPr marL="0" indent="0" algn="ctr">
              <a:buNone/>
            </a:pPr>
            <a:endParaRPr lang="en-US" sz="3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2.6.1. Стерильность</a:t>
            </a:r>
          </a:p>
          <a:p>
            <a:pPr marL="0" indent="0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2.6.12. Микробиологические испытания нестерильных продуктов: общее количество жизнеспособных аэробных микроорганизмов</a:t>
            </a:r>
          </a:p>
          <a:p>
            <a:pPr marL="0" indent="0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2.6.13. </a:t>
            </a:r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Микробиологические испытания нестерильных продуктов: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испытание на определенные микроорганизмы</a:t>
            </a:r>
          </a:p>
          <a:p>
            <a:pPr marL="0" indent="0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2.6.31. Испытание микробиологической чистоты лекарственных растительных препаратов для орального применения и экстрактов, используемых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их получения</a:t>
            </a:r>
          </a:p>
          <a:p>
            <a:pPr marL="0" indent="0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2.7.2.  Количественное определение антибиотиков микробиологическим методом</a:t>
            </a:r>
          </a:p>
          <a:p>
            <a:pPr marL="0" indent="0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5.1.9.  Руководство  по использованию испытания на стерильность</a:t>
            </a:r>
          </a:p>
          <a:p>
            <a:pPr marL="0" indent="0">
              <a:buNone/>
            </a:pP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sz="3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62128" y="1412776"/>
            <a:ext cx="4032448" cy="504056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Фармакопея США</a:t>
            </a:r>
          </a:p>
          <a:p>
            <a:pPr marL="0" indent="0" algn="ctr">
              <a:buNone/>
            </a:pPr>
            <a:endParaRPr lang="ru-RU" sz="3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51 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Испытания антимикробной  активности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4500" b="1" dirty="0">
                <a:latin typeface="Times New Roman" pitchFamily="18" charset="0"/>
                <a:cs typeface="Times New Roman" pitchFamily="18" charset="0"/>
                <a:sym typeface="Symbol"/>
              </a:rPr>
              <a:t>61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  Микробиологическая оценка  нестерильных продуктов:  перечень микробиологических испытаний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4500" b="1" dirty="0">
                <a:latin typeface="Times New Roman" pitchFamily="18" charset="0"/>
                <a:cs typeface="Times New Roman" pitchFamily="18" charset="0"/>
                <a:sym typeface="Symbol"/>
              </a:rPr>
              <a:t>62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  Микробиологическая </a:t>
            </a:r>
            <a:r>
              <a:rPr lang="ru-RU" sz="4500" b="1" dirty="0">
                <a:latin typeface="Times New Roman" pitchFamily="18" charset="0"/>
                <a:cs typeface="Times New Roman" pitchFamily="18" charset="0"/>
                <a:sym typeface="Symbol"/>
              </a:rPr>
              <a:t>оценка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нестерильных </a:t>
            </a:r>
            <a:r>
              <a:rPr lang="ru-RU" sz="4500" b="1" dirty="0">
                <a:latin typeface="Times New Roman" pitchFamily="18" charset="0"/>
                <a:cs typeface="Times New Roman" pitchFamily="18" charset="0"/>
                <a:sym typeface="Symbol"/>
              </a:rPr>
              <a:t>продуктов: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испытания     </a:t>
            </a:r>
            <a:endParaRPr lang="ru-RU" sz="45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на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определенные микроорганизмы </a:t>
            </a:r>
          </a:p>
          <a:p>
            <a:pPr marL="0" indent="0">
              <a:buNone/>
            </a:pPr>
            <a:r>
              <a:rPr lang="ru-RU" sz="4500" b="1" dirty="0">
                <a:latin typeface="Times New Roman" pitchFamily="18" charset="0"/>
                <a:cs typeface="Times New Roman" pitchFamily="18" charset="0"/>
                <a:sym typeface="Symbol"/>
              </a:rPr>
              <a:t>71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   Испытания стерильности </a:t>
            </a:r>
          </a:p>
          <a:p>
            <a:pPr marL="0" indent="0">
              <a:buNone/>
            </a:pPr>
            <a:r>
              <a:rPr lang="ru-RU" sz="4500" b="1" dirty="0">
                <a:latin typeface="Times New Roman" pitchFamily="18" charset="0"/>
                <a:cs typeface="Times New Roman" pitchFamily="18" charset="0"/>
                <a:sym typeface="Symbol"/>
              </a:rPr>
              <a:t>1227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  </a:t>
            </a:r>
            <a:r>
              <a:rPr lang="ru-RU" sz="45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Валидация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микробиологической </a:t>
            </a:r>
            <a:r>
              <a:rPr lang="ru-RU" sz="45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открываемости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в фармакопейных объектах</a:t>
            </a:r>
            <a:endParaRPr lang="ru-RU" sz="4500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Wingdings" pitchFamily="2" charset="2"/>
              <a:buChar char="q"/>
            </a:pPr>
            <a:endParaRPr 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Wingdings" pitchFamily="2" charset="2"/>
              <a:buChar char="q"/>
            </a:pPr>
            <a:endParaRPr lang="ru-RU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Wingdings" pitchFamily="2" charset="2"/>
              <a:buChar char="q"/>
            </a:pPr>
            <a:endParaRPr 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Wingdings" pitchFamily="2" charset="2"/>
              <a:buChar char="q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56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947861"/>
            <a:ext cx="6912768" cy="25531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Верификация фармакопейных методик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должна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проводиться пользователем так,                    чтобы ее результаты обеспечивали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уверенность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правильности выполнения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Валидация и верификация: Разни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01008"/>
            <a:ext cx="3888432" cy="205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94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7571184" cy="1152128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Масштабы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осуществления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фармакопейных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5724636" cy="4752528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ru-RU" sz="3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Факторы влияния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Уровень подготовленности, знания и опыт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пользователя</a:t>
            </a:r>
          </a:p>
          <a:p>
            <a:pPr lvl="0"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методики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испытание, метод) 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Оборудование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или </a:t>
            </a:r>
          </a:p>
          <a:p>
            <a:pPr marL="0" lvl="0" indent="0">
              <a:buNone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измерительные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приборы</a:t>
            </a:r>
          </a:p>
          <a:p>
            <a:pPr>
              <a:buFont typeface="Wingdings" pitchFamily="2" charset="2"/>
              <a:buChar char="q"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Испытуемый(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ые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материал(ы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Конкретные </a:t>
            </a:r>
            <a:r>
              <a:rPr lang="kk-KZ" sz="3000" b="1" dirty="0">
                <a:latin typeface="Times New Roman" pitchFamily="18" charset="0"/>
                <a:cs typeface="Times New Roman" pitchFamily="18" charset="0"/>
              </a:rPr>
              <a:t>этапы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методики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1124744"/>
            <a:ext cx="5050904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Верификационные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должны быть основаны на оценке сложности методики и материала, к которому применяется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методика.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9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Осуществление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b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фармакопейных методик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816" y="1601416"/>
            <a:ext cx="8136904" cy="52565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Верификация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требует полной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ревалидации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ФМ.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Верификация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предусматривает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оценку отдельных рабочих аналитических характеристик, приемлемых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данной ФМ.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Верификация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учитывает путь синтеза активной субстанции, технологию производства лекарственного препарата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Верификация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оценку таких факторов, как влияние вспомогательных веществ на величину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открываемости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пригодность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хроматографических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условий и колонки, приемлемость сигнала детектора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т.д.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Повторная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верификация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предусматривается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нормативными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требованиями.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Верификация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требует документирования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(протокол, отчет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1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5338936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Верификация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является                               более предпочтительной,                чем повторение                     процесса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валидации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88247440"/>
              </p:ext>
            </p:extLst>
          </p:nvPr>
        </p:nvGraphicFramePr>
        <p:xfrm>
          <a:off x="5724525" y="1484313"/>
          <a:ext cx="2247900" cy="330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Clip" r:id="rId3" imgW="2247900" imgH="3306763" progId="MS_ClipArt_Gallery.2">
                  <p:embed/>
                </p:oleObj>
              </mc:Choice>
              <mc:Fallback>
                <p:oleObj name="Clip" r:id="rId3" imgW="2247900" imgH="3306763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1484313"/>
                        <a:ext cx="2247900" cy="330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247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5" y="256990"/>
            <a:ext cx="7776864" cy="1930226"/>
          </a:xfrm>
        </p:spPr>
        <p:txBody>
          <a:bodyPr>
            <a:noAutofit/>
          </a:bodyPr>
          <a:lstStyle/>
          <a:p>
            <a:r>
              <a:rPr lang="ru-RU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Валидационные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верификационные требования к методикам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жидкостной хроматографии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количественное определение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активного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вещества в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фармацевтической субстанции)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838248"/>
              </p:ext>
            </p:extLst>
          </p:nvPr>
        </p:nvGraphicFramePr>
        <p:xfrm>
          <a:off x="379713" y="2187216"/>
          <a:ext cx="7365102" cy="4408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7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4871"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Рабочие аналитические характеристики</a:t>
                      </a: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Валидация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Верификация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33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Правильность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Допускается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Точность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прецизионность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33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Специфичность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33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Предел обнаружения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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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33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Предел количественного определения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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33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Линейность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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26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Диапазон применения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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00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Специфичность как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ключевой параметр в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фармакопейных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</a:t>
            </a:r>
            <a:endParaRPr lang="ru-RU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800200"/>
            <a:ext cx="2376264" cy="576063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влияет?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2348880"/>
            <a:ext cx="4536504" cy="432048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buFont typeface="Wingdings" pitchFamily="2" charset="2"/>
              <a:buChar char="q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Различный профиль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примесей 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активных субстанциях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разных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производителей,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    не соответствующий ФМ </a:t>
            </a:r>
          </a:p>
          <a:p>
            <a:pPr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начительное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отличие вспомогательных веществ                       в лекарственных препаратах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разных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производителей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Возможное образование вспомогательными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веществами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примесей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определяемых ФМ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Возможное экстрагирование веществ из материала контейнера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83968" y="1875452"/>
            <a:ext cx="3477072" cy="50405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подтверждается?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283968" y="2348880"/>
            <a:ext cx="3057601" cy="3312368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Соответствием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требованиям                               для коэффициента разделения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хроматографических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ФМ при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проверке пригодности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системы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Проведением испытаний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плацебо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36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5410944" cy="576064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        проводят проверку пригодности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хроматографической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системы и проверяют соответствие полученных результатов требованиям пригодности,                              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затем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в случае соответствия                   - испытания по ФМ                              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(не наоборот!)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373382"/>
              </p:ext>
            </p:extLst>
          </p:nvPr>
        </p:nvGraphicFramePr>
        <p:xfrm>
          <a:off x="6011863" y="2708275"/>
          <a:ext cx="2243137" cy="216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Clip" r:id="rId3" imgW="2286348" imgH="2206381" progId="MS_ClipArt_Gallery.2">
                  <p:embed/>
                </p:oleObj>
              </mc:Choice>
              <mc:Fallback>
                <p:oleObj name="Clip" r:id="rId3" imgW="2286348" imgH="2206381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2708275"/>
                        <a:ext cx="2243137" cy="216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11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355160" cy="1584176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Дополнительные характеристики                при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фармакопейных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988840"/>
            <a:ext cx="3672408" cy="41764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Определение примесей</a:t>
            </a:r>
          </a:p>
          <a:p>
            <a:pPr marL="0" indent="0" algn="ctr">
              <a:buNone/>
            </a:pP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944599"/>
            <a:ext cx="3826768" cy="41764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Предел обнаружения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Предел количественного определения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Точность (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прецизионность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10" name="Picture 62" descr="Верификация и валидация - QALig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5024"/>
            <a:ext cx="4032448" cy="172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76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803176"/>
          </a:xfrm>
        </p:spPr>
        <p:txBody>
          <a:bodyPr>
            <a:normAutofit/>
          </a:bodyPr>
          <a:lstStyle/>
          <a:p>
            <a:r>
              <a:rPr lang="kk-KZ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36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049" y="1412776"/>
            <a:ext cx="7344816" cy="43533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anose="02020603050405020304" pitchFamily="18" charset="0"/>
                <a:cs typeface="Times New Roman" pitchFamily="18" charset="0"/>
              </a:rPr>
              <a:t>Нормативная база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Понятие 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верификации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фармакопейных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Цели, задачи и область применения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верификации фармакопейных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методик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Осуществление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верификации фармакопейных методик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25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00" y="238634"/>
            <a:ext cx="8820980" cy="106613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Неудовлетворительные результаты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фармакопейных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8230" y="1484784"/>
            <a:ext cx="4423810" cy="1355147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ФМ не может считаться пригодной для применения к испытуемому                в данной лаборатории объекту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43808" y="3212976"/>
            <a:ext cx="4163342" cy="1296144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и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валидация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альтернативной методики (АМ)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2000" y="4869160"/>
            <a:ext cx="4104456" cy="1224136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Обоснование включения АМ              или замена ею действующей ФМ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Соединительная линия уступом 9"/>
          <p:cNvCxnSpPr/>
          <p:nvPr/>
        </p:nvCxnSpPr>
        <p:spPr>
          <a:xfrm>
            <a:off x="1403648" y="3032956"/>
            <a:ext cx="1316487" cy="812372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>
            <a:off x="3419872" y="4770834"/>
            <a:ext cx="1080120" cy="710394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09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764704"/>
            <a:ext cx="2664296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484784"/>
            <a:ext cx="6984776" cy="511256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Верификация фармакопейных </a:t>
            </a: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методик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должна осуществляться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соответствии с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требованиями </a:t>
            </a:r>
            <a:r>
              <a:rPr lang="en-US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GMP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фармакопеи.</a:t>
            </a:r>
            <a:endParaRPr lang="ru-RU" sz="3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об </a:t>
            </a: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осуществлении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фармакопейных методик </a:t>
            </a: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должны быть отражены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регистрационном досье заявленного лекарственного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средства.</a:t>
            </a:r>
            <a:endParaRPr lang="ru-RU" sz="3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об осуществлении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фармакопейных методик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должны быть представлены при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оценке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 производства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процессе выполнения экспертных работ при государственной регистрации лекарственного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средства.</a:t>
            </a:r>
            <a:endParaRPr lang="ru-RU" sz="3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19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6347714" cy="1320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БЛАГОДАРЮ ЗА ВНИМАНИЕ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8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056784" cy="6336704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Валидация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подтверждение на основе предоставления объективных свидетельств того, что требования, предназначенные для конкретного использования или применения, выполнены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Верификация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это подтверждение соответствия конечного продукта предопределённым эталонным требованиям.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Верификация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подтверждение на основе предоставления объективных свидетельств того, что установленные требования выполнены.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Нормативная база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764704"/>
            <a:ext cx="3168352" cy="1008111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endParaRPr lang="ru-RU" sz="2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GMP </a:t>
            </a:r>
            <a:endParaRPr lang="ru-RU" sz="2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9801" y="1772815"/>
            <a:ext cx="2761339" cy="508518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GMP </a:t>
            </a:r>
            <a:r>
              <a:rPr lang="en-US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пункт 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.15                           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(действующая версия с 01.10.2014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0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Методики испытаний должны быть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валидированы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Лаборатория, использующая методику испытания и не проводившая ее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валидацию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должна верифицировать  пригодность этой методики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131840" y="758671"/>
            <a:ext cx="2736303" cy="86409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Фармакопейные </a:t>
            </a:r>
            <a:endParaRPr lang="ru-RU" sz="2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требования</a:t>
            </a:r>
            <a:endParaRPr lang="ru-RU" sz="2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012859" y="1694775"/>
            <a:ext cx="5194920" cy="45365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U.S. Pharmacopeia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National 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Formulary 34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Volume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I, Pages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1162-1163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General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chapter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Verification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Compendial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Procedures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1226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Государственная фармакопея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48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Определения</a:t>
            </a:r>
            <a:endParaRPr lang="ru-RU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3538736" cy="7920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Верификация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2420888"/>
            <a:ext cx="4173860" cy="2808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возможности использования методики по назначению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условиях ее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применения к лекарственному средству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(активной субстанции и/или лекарственному препарату)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1080120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Валидация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66423" y="2420888"/>
            <a:ext cx="3960440" cy="223224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Экспериментальное доказательство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пригодности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методики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решения предполагаемых задач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1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908720"/>
            <a:ext cx="6984776" cy="5184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Пользователи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фармакопейных методик (ФМ) 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проводить их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валидацию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если они впервые применяются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их лабораториях, однако они должны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установить 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документировать пригодность этих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методик 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реальных условиях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испытания данного лекарственного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средства.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Фармакопейные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методики    </a:t>
            </a:r>
            <a:r>
              <a:rPr lang="ru-RU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валидированы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8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7644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и задачи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ерификации </a:t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фармакопейных методик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69595"/>
            <a:ext cx="4040188" cy="64807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934525"/>
            <a:ext cx="2818656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Подтверждение пригодности ФМ           для испытания лекарственного средства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35896" y="1133591"/>
            <a:ext cx="4041775" cy="7200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256634" y="1916832"/>
            <a:ext cx="4546848" cy="455049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Подтверждение пригодности условий определения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и оценка рабочих аналитических характеристик верификации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Установление факторов, влияющих на рабочие аналитические характеристики верификации  (вспомогательные вещества, профиль примесей 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т.п.)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54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Область применения 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верификации </a:t>
            </a:r>
            <a:b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фармакопейных методик</a:t>
            </a:r>
            <a:endParaRPr lang="ru-RU" sz="3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536504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каких методов?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Титриметрия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Хроматография</a:t>
            </a:r>
          </a:p>
          <a:p>
            <a:pPr>
              <a:buFont typeface="Wingdings" pitchFamily="2" charset="2"/>
              <a:buChar char="q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Спектрофотометрия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каких </a:t>
            </a:r>
            <a:endParaRPr lang="ru-RU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показателей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качества?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Идентификация</a:t>
            </a:r>
          </a:p>
          <a:p>
            <a:pPr>
              <a:buFont typeface="Wingdings" pitchFamily="2" charset="2"/>
              <a:buChar char="q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Родственные примеси</a:t>
            </a:r>
          </a:p>
          <a:p>
            <a:pPr>
              <a:buFont typeface="Wingdings" pitchFamily="2" charset="2"/>
              <a:buChar char="q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Количественное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465812"/>
            <a:ext cx="3888432" cy="38492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 каких условиях?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ФМ впервые выполняется в лаборатории </a:t>
            </a:r>
          </a:p>
          <a:p>
            <a:pPr>
              <a:buFont typeface="Wingdings" pitchFamily="2" charset="2"/>
              <a:buChar char="q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Если ФМ впервые  применяется к фармакопейным объектам испытания</a:t>
            </a:r>
          </a:p>
        </p:txBody>
      </p:sp>
    </p:spTree>
    <p:extLst>
      <p:ext uri="{BB962C8B-B14F-4D97-AF65-F5344CB8AC3E}">
        <p14:creationId xmlns:p14="http://schemas.microsoft.com/office/powerpoint/2010/main" val="1819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ФМ, не требующие верификации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268760"/>
            <a:ext cx="5904656" cy="547260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Основные ФМ: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методики мокрой  химии  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(например, определение </a:t>
            </a:r>
          </a:p>
          <a:p>
            <a:pPr marL="0" indent="0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        кислотного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числа,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), 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- простые инструментальные 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  определения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рН)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- определение потери в массе  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  при высушивании;                                            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- определение остатка после 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  прокаливания</a:t>
            </a:r>
          </a:p>
          <a:p>
            <a:pPr marL="0" indent="0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- определение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тяжелых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металлов и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др.</a:t>
            </a:r>
          </a:p>
          <a:p>
            <a:pPr>
              <a:buFont typeface="Wingdings" pitchFamily="2" charset="2"/>
              <a:buChar char="q"/>
            </a:pP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Повседневно выполняемые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ФМ (рутинные)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MMj03544060000[1]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4208" y="2204864"/>
            <a:ext cx="2160240" cy="2664296"/>
          </a:xfrm>
        </p:spPr>
      </p:pic>
    </p:spTree>
    <p:extLst>
      <p:ext uri="{BB962C8B-B14F-4D97-AF65-F5344CB8AC3E}">
        <p14:creationId xmlns:p14="http://schemas.microsoft.com/office/powerpoint/2010/main" val="230376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1776</TotalTime>
  <Words>1001</Words>
  <Application>Microsoft Office PowerPoint</Application>
  <PresentationFormat>Экран (4:3)</PresentationFormat>
  <Paragraphs>161</Paragraphs>
  <Slides>22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Аспект</vt:lpstr>
      <vt:lpstr>Clip</vt:lpstr>
      <vt:lpstr>Презентация PowerPoint</vt:lpstr>
      <vt:lpstr>Содержание</vt:lpstr>
      <vt:lpstr>Презентация PowerPoint</vt:lpstr>
      <vt:lpstr>Нормативная база </vt:lpstr>
      <vt:lpstr>Определения</vt:lpstr>
      <vt:lpstr>Презентация PowerPoint</vt:lpstr>
      <vt:lpstr>Цели и задачи верификации  фармакопейных методик</vt:lpstr>
      <vt:lpstr>Область применения верификации  фармакопейных методик</vt:lpstr>
      <vt:lpstr>ФМ, не требующие верификации </vt:lpstr>
      <vt:lpstr>Верификация                    микробиологических методик</vt:lpstr>
      <vt:lpstr>Презентация PowerPoint</vt:lpstr>
      <vt:lpstr>Масштабы осуществления верификации фармакопейных методик  </vt:lpstr>
      <vt:lpstr>Презентация PowerPoint</vt:lpstr>
      <vt:lpstr>Осуществление верификации  фармакопейных методик</vt:lpstr>
      <vt:lpstr>Презентация PowerPoint</vt:lpstr>
      <vt:lpstr>Валидационные и верификационные требования к методикам жидкостной хроматографии (количественное определение  активного вещества в фармацевтической субстанции)</vt:lpstr>
      <vt:lpstr>Специфичность как ключевой параметр в верификации фармакопейных методик</vt:lpstr>
      <vt:lpstr>Презентация PowerPoint</vt:lpstr>
      <vt:lpstr>Дополнительные характеристики                при верификации фармакопейных методик</vt:lpstr>
      <vt:lpstr>Неудовлетворительные результаты верификации фармакопейных методик </vt:lpstr>
      <vt:lpstr>Заключение</vt:lpstr>
      <vt:lpstr>БЛАГОДАРЮ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ВЕРИФИКАЦИЯ                         ФАРМАКОПЕЙНЫХ МЕТОДИК (ВФМ)</dc:title>
  <dc:creator>Тулегенова Ардак Уринбасаровна</dc:creator>
  <cp:lastModifiedBy>User</cp:lastModifiedBy>
  <cp:revision>158</cp:revision>
  <cp:lastPrinted>2016-05-27T06:45:13Z</cp:lastPrinted>
  <dcterms:created xsi:type="dcterms:W3CDTF">2016-04-21T07:01:32Z</dcterms:created>
  <dcterms:modified xsi:type="dcterms:W3CDTF">2024-09-18T12:56:53Z</dcterms:modified>
</cp:coreProperties>
</file>