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89" r:id="rId7"/>
    <p:sldId id="28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405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467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614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259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675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132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509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503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909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490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218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E6D94-A02E-48CB-9021-7403DD38B537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769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87890" y="475989"/>
            <a:ext cx="11812044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Бессмертника песчаного цветки           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Helichrysi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arenarii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flores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Бессмертник песчаный  </a:t>
            </a:r>
            <a:r>
              <a:rPr kumimoji="0" lang="en-US" sz="3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Helichrysum</a:t>
            </a: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arenarium</a:t>
            </a: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.)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Moench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сем. Астровые                                       </a:t>
            </a:r>
            <a:r>
              <a:rPr kumimoji="0" lang="en-US" sz="3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Asteraceae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E:\Фото растений\Цветки\Helichrysum arenarium\65272_77d73ee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29382" y="2286000"/>
            <a:ext cx="5308600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587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E:\Фото растений\Цветки\Helichrysum arenarium\99425_7ecd12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44648" y="951979"/>
            <a:ext cx="6747353" cy="5060514"/>
          </a:xfrm>
          <a:prstGeom prst="rect">
            <a:avLst/>
          </a:prstGeom>
          <a:noFill/>
        </p:spPr>
      </p:pic>
      <p:pic>
        <p:nvPicPr>
          <p:cNvPr id="13314" name="Picture 2" descr="E:\Фото растений\Цветки\Helichrysum arenarium\99427_c9dd3c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964505"/>
            <a:ext cx="6713949" cy="50354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449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924476" y="195220"/>
            <a:ext cx="43636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Химический состав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02290" y="4945560"/>
            <a:ext cx="101460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     </a:t>
            </a:r>
            <a:r>
              <a:rPr lang="ru-RU" sz="2800" dirty="0" err="1" smtClean="0"/>
              <a:t>изосалипурпозид</a:t>
            </a:r>
            <a:r>
              <a:rPr lang="ru-RU" sz="2800" dirty="0" smtClean="0"/>
              <a:t>                                   </a:t>
            </a:r>
            <a:r>
              <a:rPr lang="ru-RU" sz="2800" dirty="0" err="1" smtClean="0"/>
              <a:t>салипурпозид</a:t>
            </a:r>
            <a:endParaRPr lang="ru-RU" sz="2800" dirty="0"/>
          </a:p>
        </p:txBody>
      </p:sp>
      <p:graphicFrame>
        <p:nvGraphicFramePr>
          <p:cNvPr id="12295" name="Object 7"/>
          <p:cNvGraphicFramePr>
            <a:graphicFrameLocks noChangeAspect="1"/>
          </p:cNvGraphicFramePr>
          <p:nvPr/>
        </p:nvGraphicFramePr>
        <p:xfrm>
          <a:off x="836074" y="1490597"/>
          <a:ext cx="10136726" cy="28850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" name="CS ChemDraw Drawing" r:id="rId3" imgW="6603371" imgH="1879122" progId="ChemDraw.Document.6.0">
                  <p:embed/>
                </p:oleObj>
              </mc:Choice>
              <mc:Fallback>
                <p:oleObj name="CS ChemDraw Drawing" r:id="rId3" imgW="6603371" imgH="1879122" progId="ChemDraw.Document.6.0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6074" y="1490597"/>
                        <a:ext cx="10136726" cy="28850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469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4476" y="0"/>
            <a:ext cx="37144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Стандартизация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7865" y="903106"/>
            <a:ext cx="117517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Times New Roman" panose="02020603050405020304" pitchFamily="18" charset="0"/>
              </a:rPr>
              <a:t>      </a:t>
            </a:r>
            <a:endParaRPr lang="ru-RU" sz="3200" dirty="0">
              <a:effectLst/>
            </a:endParaRPr>
          </a:p>
        </p:txBody>
      </p:sp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275573" y="977030"/>
            <a:ext cx="1171183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Цветки бессмертника песчаного включены в ГФ </a:t>
            </a:r>
            <a:r>
              <a:rPr kumimoji="0" 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XIV</a:t>
            </a:r>
            <a:r>
              <a:rPr kumimoji="0" lang="ru-RU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– ФС.2.5.0007.15. Цветки бессмертника песчаного стандартизуются по содержанию суммы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флавоноидов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в пересчете на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изосалипурпозид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(не менее 3%), определяемой методом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дифференциаль-ной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спектрофотометрии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после реакции с AlCl</a:t>
            </a:r>
            <a:r>
              <a:rPr kumimoji="0" lang="ru-RU" sz="4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78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70600" y="246020"/>
            <a:ext cx="80908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Препараты бессмертника песчаного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46081" name="Picture 1" descr="C:\Users\User\Downloads\item_106432_big.750x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95569" y="1082719"/>
            <a:ext cx="4031651" cy="5775281"/>
          </a:xfrm>
          <a:prstGeom prst="rect">
            <a:avLst/>
          </a:prstGeom>
          <a:noFill/>
        </p:spPr>
      </p:pic>
      <p:pic>
        <p:nvPicPr>
          <p:cNvPr id="46082" name="Picture 2" descr="F:\ЛЕКАРСТВЕННЫЕ РАСТЕНИЯ\Фитопрепараты\Фитогепатол №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47531" y="1102291"/>
            <a:ext cx="4111222" cy="57557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120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1" descr="C:\Users\User\Downloads\flamin-0-05-n30-ta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112700" cy="3873924"/>
          </a:xfrm>
          <a:prstGeom prst="rect">
            <a:avLst/>
          </a:prstGeom>
          <a:noFill/>
        </p:spPr>
      </p:pic>
      <p:pic>
        <p:nvPicPr>
          <p:cNvPr id="45058" name="Picture 2" descr="C:\Users\User\Downloads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6505" y="0"/>
            <a:ext cx="6265496" cy="3845490"/>
          </a:xfrm>
          <a:prstGeom prst="rect">
            <a:avLst/>
          </a:prstGeom>
          <a:noFill/>
        </p:spPr>
      </p:pic>
      <p:pic>
        <p:nvPicPr>
          <p:cNvPr id="45059" name="Picture 3" descr="C:\Users\User\Downloads\original_flamin_gran_dsusp_dlya_detej_138_g_pak_up_20_www_piluli_ru_eapt23330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30424" y="3422188"/>
            <a:ext cx="5162223" cy="34358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" descr="F:\ЛЕКАРСТВЕННЫЕ РАСТЕНИЯ\Фитопрепараты\Эликсир Эвалар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75774" y="1"/>
            <a:ext cx="312039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845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1017</TotalTime>
  <Words>65</Words>
  <Application>Microsoft Office PowerPoint</Application>
  <PresentationFormat>Широкоэкранный</PresentationFormat>
  <Paragraphs>9</Paragraphs>
  <Slides>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CS ChemDraw Drawing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171</cp:revision>
  <dcterms:created xsi:type="dcterms:W3CDTF">2017-09-02T10:15:39Z</dcterms:created>
  <dcterms:modified xsi:type="dcterms:W3CDTF">2019-09-04T14:27:14Z</dcterms:modified>
</cp:coreProperties>
</file>