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-90" y="-7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26.10.2017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26.10.2017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26.10.2017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26.10.2017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26.10.2017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26.10.2017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26.10.2017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75574" y="237994"/>
            <a:ext cx="11624154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Виснаги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морковевидной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плоды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Visnagae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daucoidis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fructus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Амми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зубной плодов с половой смесь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Ammi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visnagae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fructum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cum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                 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palea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mixtio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Виснага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морковевидная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амми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зубная)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</a:t>
            </a:r>
            <a:r>
              <a:rPr kumimoji="0" lang="en-US" sz="3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Visnaga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daucoides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Gaertn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                        (</a:t>
            </a:r>
            <a:r>
              <a:rPr kumimoji="0" lang="en-US" sz="3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Ammi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visnaga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.) 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Lam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.)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сем. Сельдерейные                     </a:t>
            </a:r>
            <a:r>
              <a:rPr kumimoji="0" lang="ru-RU" sz="3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sz="3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Apiaceae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:\Фото растений\Плоды, семена, почки\Ammi visnaga\ammi_visnag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36505" y="1192387"/>
            <a:ext cx="6655496" cy="4485017"/>
          </a:xfrm>
          <a:prstGeom prst="rect">
            <a:avLst/>
          </a:prstGeom>
          <a:noFill/>
        </p:spPr>
      </p:pic>
      <p:pic>
        <p:nvPicPr>
          <p:cNvPr id="13316" name="Picture 4" descr="E:\Фото растений\Плоды, семена, почки\Ammi visnaga\Ammi_visnaga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00519"/>
            <a:ext cx="6306985" cy="45113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0521" y="3590662"/>
            <a:ext cx="50354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</a:t>
            </a:r>
            <a:r>
              <a:rPr lang="ru-RU" sz="2800" dirty="0" err="1" smtClean="0"/>
              <a:t>келлин</a:t>
            </a:r>
            <a:r>
              <a:rPr lang="ru-RU" sz="2800" dirty="0" smtClean="0"/>
              <a:t>                            </a:t>
            </a:r>
            <a:r>
              <a:rPr lang="ru-RU" sz="2800" dirty="0" err="1" smtClean="0"/>
              <a:t>виснагин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graphicFrame>
        <p:nvGraphicFramePr>
          <p:cNvPr id="12297" name="Object 9"/>
          <p:cNvGraphicFramePr>
            <a:graphicFrameLocks noChangeAspect="1"/>
          </p:cNvGraphicFramePr>
          <p:nvPr/>
        </p:nvGraphicFramePr>
        <p:xfrm>
          <a:off x="174028" y="1503124"/>
          <a:ext cx="5725596" cy="1803747"/>
        </p:xfrm>
        <a:graphic>
          <a:graphicData uri="http://schemas.openxmlformats.org/presentationml/2006/ole">
            <p:oleObj spid="_x0000_s12297" name="CS ChemDraw Drawing" r:id="rId3" imgW="5407368" imgH="1703233" progId="ChemDraw.Document.6.0">
              <p:embed/>
            </p:oleObj>
          </a:graphicData>
        </a:graphic>
      </p:graphicFrame>
      <p:graphicFrame>
        <p:nvGraphicFramePr>
          <p:cNvPr id="12298" name="Object 10"/>
          <p:cNvGraphicFramePr>
            <a:graphicFrameLocks noChangeAspect="1"/>
          </p:cNvGraphicFramePr>
          <p:nvPr/>
        </p:nvGraphicFramePr>
        <p:xfrm>
          <a:off x="6101459" y="1255013"/>
          <a:ext cx="5877599" cy="2619402"/>
        </p:xfrm>
        <a:graphic>
          <a:graphicData uri="http://schemas.openxmlformats.org/presentationml/2006/ole">
            <p:oleObj spid="_x0000_s12298" name="CS ChemDraw Drawing" r:id="rId4" imgW="5375000" imgH="2395711" progId="ChemDraw.Document.6.0">
              <p:embed/>
            </p:oleObj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6563639" y="4294207"/>
            <a:ext cx="54613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</a:t>
            </a:r>
            <a:r>
              <a:rPr lang="ru-RU" sz="2800" dirty="0" err="1" smtClean="0"/>
              <a:t>виснадин</a:t>
            </a:r>
            <a:r>
              <a:rPr lang="ru-RU" sz="2800" dirty="0" smtClean="0"/>
              <a:t>             </a:t>
            </a:r>
            <a:r>
              <a:rPr lang="ru-RU" sz="2800" dirty="0" err="1" smtClean="0"/>
              <a:t>дигидросамидин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19522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237995" y="1252603"/>
            <a:ext cx="11786992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Плоды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амми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зубной стандартизуются ФС 42-2098-83 по содержанию суммы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хромонов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 пересчете на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келлин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определяемых фотоколориметрическим методом (не менее 1%). Смесь плодов с половой стандартизуется ФС 42-530-72, содержание суммы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хромонов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должно быть не менее 0,8%.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172474" y="271073"/>
            <a:ext cx="55812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</a:t>
            </a:r>
            <a:r>
              <a:rPr lang="ru-RU" sz="4000" dirty="0" err="1" smtClean="0">
                <a:solidFill>
                  <a:srgbClr val="C00000"/>
                </a:solidFill>
              </a:rPr>
              <a:t>амми</a:t>
            </a:r>
            <a:r>
              <a:rPr lang="ru-RU" sz="4000" dirty="0" smtClean="0">
                <a:solidFill>
                  <a:srgbClr val="C00000"/>
                </a:solidFill>
              </a:rPr>
              <a:t> </a:t>
            </a:r>
            <a:r>
              <a:rPr lang="ru-RU" sz="4000" dirty="0" smtClean="0">
                <a:solidFill>
                  <a:srgbClr val="C00000"/>
                </a:solidFill>
              </a:rPr>
              <a:t>зубной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27649" name="Picture 1" descr="C:\Users\User\Downloads\avis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53437"/>
            <a:ext cx="6465297" cy="5204564"/>
          </a:xfrm>
          <a:prstGeom prst="rect">
            <a:avLst/>
          </a:prstGeom>
          <a:noFill/>
        </p:spPr>
      </p:pic>
      <p:pic>
        <p:nvPicPr>
          <p:cNvPr id="27651" name="Picture 3" descr="F:\ЛЕКАРСТВЕННЫЕ РАСТЕНИЯ\Фитопрепараты\Марелин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1210" y="1635435"/>
            <a:ext cx="5770790" cy="52225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F:\ЛЕКАРСТВЕННЫЕ РАСТЕНИЯ\Фитопрепараты\Викалин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90597" y="916340"/>
            <a:ext cx="9294311" cy="50121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815</TotalTime>
  <Words>98</Words>
  <Application>Microsoft Office PowerPoint</Application>
  <PresentationFormat>Произвольный</PresentationFormat>
  <Paragraphs>15</Paragraphs>
  <Slides>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8" baseType="lpstr">
      <vt:lpstr>Тема Office</vt:lpstr>
      <vt:lpstr>CS ChemDraw Drawing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160</cp:revision>
  <dcterms:created xsi:type="dcterms:W3CDTF">2017-09-02T10:15:39Z</dcterms:created>
  <dcterms:modified xsi:type="dcterms:W3CDTF">2017-10-26T20:21:21Z</dcterms:modified>
</cp:coreProperties>
</file>