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6400" y="300335"/>
            <a:ext cx="115189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</a:rPr>
              <a:t>Черемухи обыкновенной плоды       </a:t>
            </a:r>
            <a:r>
              <a:rPr lang="ru-RU" sz="3600" b="1" dirty="0" smtClean="0"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</a:rPr>
              <a:t>Padi</a:t>
            </a:r>
            <a:r>
              <a:rPr lang="en-US" sz="3600" b="1" dirty="0" smtClean="0"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</a:rPr>
              <a:t>avii</a:t>
            </a:r>
            <a:r>
              <a:rPr lang="en-US" sz="3600" b="1" dirty="0"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</a:rPr>
              <a:t>fructus</a:t>
            </a:r>
            <a:r>
              <a:rPr lang="ru-RU" sz="3600" b="1" dirty="0">
                <a:latin typeface="Times New Roman" panose="02020603050405020304" pitchFamily="18" charset="0"/>
              </a:rPr>
              <a:t>                                 </a:t>
            </a:r>
            <a:endParaRPr lang="ru-RU" sz="3600" dirty="0"/>
          </a:p>
          <a:p>
            <a:pPr algn="just"/>
            <a:r>
              <a:rPr lang="ru-RU" sz="4000" dirty="0">
                <a:latin typeface="Times New Roman" panose="02020603050405020304" pitchFamily="18" charset="0"/>
              </a:rPr>
              <a:t>Черемуха обыкновенная           </a:t>
            </a:r>
            <a:r>
              <a:rPr lang="ru-RU" sz="4000" dirty="0" smtClean="0">
                <a:latin typeface="Times New Roman" panose="02020603050405020304" pitchFamily="18" charset="0"/>
              </a:rPr>
              <a:t>      </a:t>
            </a:r>
            <a:r>
              <a:rPr lang="en-US" sz="4000" i="1" dirty="0" err="1" smtClean="0">
                <a:latin typeface="Times New Roman" panose="02020603050405020304" pitchFamily="18" charset="0"/>
              </a:rPr>
              <a:t>Padus</a:t>
            </a:r>
            <a:r>
              <a:rPr lang="en-US" sz="4000" i="1" dirty="0" smtClean="0">
                <a:latin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</a:rPr>
              <a:t>avium</a:t>
            </a:r>
            <a:r>
              <a:rPr lang="en-US" sz="4000" i="1" dirty="0">
                <a:latin typeface="Times New Roman" panose="02020603050405020304" pitchFamily="18" charset="0"/>
              </a:rPr>
              <a:t> </a:t>
            </a:r>
            <a:r>
              <a:rPr lang="en-US" sz="4000" dirty="0">
                <a:latin typeface="Times New Roman" panose="02020603050405020304" pitchFamily="18" charset="0"/>
              </a:rPr>
              <a:t>Mill</a:t>
            </a:r>
            <a:r>
              <a:rPr lang="ru-RU" sz="4000" dirty="0">
                <a:latin typeface="Times New Roman" panose="02020603050405020304" pitchFamily="18" charset="0"/>
              </a:rPr>
              <a:t>.</a:t>
            </a:r>
            <a:endParaRPr lang="ru-RU" sz="4000" dirty="0"/>
          </a:p>
          <a:p>
            <a:pPr algn="just"/>
            <a:r>
              <a:rPr lang="ru-RU" sz="4000" dirty="0">
                <a:latin typeface="Times New Roman" panose="02020603050405020304" pitchFamily="18" charset="0"/>
              </a:rPr>
              <a:t>сем. Розоцветные                             </a:t>
            </a:r>
            <a:r>
              <a:rPr lang="en-US" sz="4000" i="1" dirty="0" err="1" smtClean="0">
                <a:latin typeface="Times New Roman" panose="02020603050405020304" pitchFamily="18" charset="0"/>
              </a:rPr>
              <a:t>Rosaceae</a:t>
            </a:r>
            <a:endParaRPr lang="ru-RU" sz="4000" dirty="0"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000" y="2440819"/>
            <a:ext cx="6324600" cy="4417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300" y="0"/>
            <a:ext cx="5435600" cy="689991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0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76861" y="362049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7500" y="1065945"/>
            <a:ext cx="11633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Плоды </a:t>
            </a:r>
            <a:r>
              <a:rPr lang="ru-RU" sz="3200" dirty="0">
                <a:latin typeface="Times New Roman" panose="02020603050405020304" pitchFamily="18" charset="0"/>
              </a:rPr>
              <a:t>черемухи содержат дубильные вещества преимущественно конденсированной природы (4,5-8%, в мякоти плодов – до 15%). Ко второй группе БАВ следует отнести </a:t>
            </a:r>
            <a:r>
              <a:rPr lang="ru-RU" sz="3200" dirty="0" err="1">
                <a:latin typeface="Times New Roman" panose="02020603050405020304" pitchFamily="18" charset="0"/>
              </a:rPr>
              <a:t>флавоноиды</a:t>
            </a:r>
            <a:r>
              <a:rPr lang="ru-RU" sz="3200" dirty="0">
                <a:latin typeface="Times New Roman" panose="02020603050405020304" pitchFamily="18" charset="0"/>
              </a:rPr>
              <a:t>, представленные антоцианами (3-О-глюкозид и 3-О-рутинозид </a:t>
            </a:r>
            <a:r>
              <a:rPr lang="ru-RU" sz="3200" dirty="0" err="1">
                <a:latin typeface="Times New Roman" panose="02020603050405020304" pitchFamily="18" charset="0"/>
              </a:rPr>
              <a:t>цианидина</a:t>
            </a:r>
            <a:r>
              <a:rPr lang="ru-RU" dirty="0">
                <a:latin typeface="Times New Roman" panose="02020603050405020304" pitchFamily="18" charset="0"/>
              </a:rPr>
              <a:t>). </a:t>
            </a:r>
            <a:endParaRPr lang="ru-RU" dirty="0"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3400" y="4631035"/>
            <a:ext cx="114173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Плоды </a:t>
            </a:r>
            <a:r>
              <a:rPr lang="ru-RU" sz="3200" dirty="0">
                <a:latin typeface="Times New Roman" panose="02020603050405020304" pitchFamily="18" charset="0"/>
              </a:rPr>
              <a:t>черемухи обыкновенной стандартизуется ГФ </a:t>
            </a:r>
            <a:r>
              <a:rPr lang="en-US" sz="3200" smtClean="0">
                <a:latin typeface="Times New Roman" panose="02020603050405020304" pitchFamily="18" charset="0"/>
              </a:rPr>
              <a:t>XIV</a:t>
            </a:r>
            <a:r>
              <a:rPr lang="ru-RU" sz="3200" smtClean="0">
                <a:latin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</a:rPr>
              <a:t>– ФС.2.5.0049.15 по содержанию 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</a:rPr>
              <a:t>дубильных веществ </a:t>
            </a:r>
            <a:r>
              <a:rPr lang="ru-RU" sz="3200" dirty="0">
                <a:latin typeface="Times New Roman" panose="02020603050405020304" pitchFamily="18" charset="0"/>
              </a:rPr>
              <a:t>в пересчете на танин (не менее 1,7%).</a:t>
            </a:r>
            <a:endParaRPr lang="ru-RU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56232" y="204553"/>
            <a:ext cx="81809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черемухи обыкновенной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231" y="1263507"/>
            <a:ext cx="3712475" cy="559449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0" y="1263507"/>
            <a:ext cx="4836906" cy="559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79</Words>
  <Application>Microsoft Office PowerPoint</Application>
  <PresentationFormat>Широкоэкранный</PresentationFormat>
  <Paragraphs>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151</cp:revision>
  <dcterms:created xsi:type="dcterms:W3CDTF">2017-09-02T10:15:39Z</dcterms:created>
  <dcterms:modified xsi:type="dcterms:W3CDTF">2019-09-05T11:16:34Z</dcterms:modified>
</cp:coreProperties>
</file>