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56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2A512-7938-4260-8DB6-CDB0010B2AF4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10434-C260-4274-A413-664118BF4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0F18-48C7-4722-97F2-414E269048F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69FF-836D-4444-B916-529501DAD35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01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0F18-48C7-4722-97F2-414E269048F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69FF-836D-4444-B916-529501DA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0F18-48C7-4722-97F2-414E269048F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69FF-836D-4444-B916-529501DA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6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0F18-48C7-4722-97F2-414E269048F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69FF-836D-4444-B916-529501DA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42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0F18-48C7-4722-97F2-414E269048F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69FF-836D-4444-B916-529501DAD35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04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0F18-48C7-4722-97F2-414E269048F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69FF-836D-4444-B916-529501DA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7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0F18-48C7-4722-97F2-414E269048F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69FF-836D-4444-B916-529501DA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1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0F18-48C7-4722-97F2-414E269048F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69FF-836D-4444-B916-529501DA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8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0F18-48C7-4722-97F2-414E269048F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69FF-836D-4444-B916-529501DA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2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E7E0F18-48C7-4722-97F2-414E269048F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7069FF-836D-4444-B916-529501DA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35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0F18-48C7-4722-97F2-414E269048F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69FF-836D-4444-B916-529501DA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64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7E0F18-48C7-4722-97F2-414E269048FA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7069FF-836D-4444-B916-529501DAD35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98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Методы фармакопейного анализа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Хроматография на бумаге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987824" y="1916832"/>
            <a:ext cx="5522952" cy="4023360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 smtClean="0">
                <a:solidFill>
                  <a:schemeClr val="tx1"/>
                </a:solidFill>
              </a:rPr>
              <a:t>Хроматографический</a:t>
            </a:r>
            <a:r>
              <a:rPr lang="ru-RU" sz="2400" dirty="0" smtClean="0">
                <a:solidFill>
                  <a:schemeClr val="tx1"/>
                </a:solidFill>
              </a:rPr>
              <a:t> процесс, протекающий на листе фильтровальной бумаги при перемещении по ее капиллярам и поверхности подвижной фазы.</a:t>
            </a:r>
          </a:p>
          <a:p>
            <a:pPr algn="just"/>
            <a:r>
              <a:rPr lang="ru-RU" sz="2400" b="1" u="sng" dirty="0" smtClean="0">
                <a:solidFill>
                  <a:schemeClr val="tx1"/>
                </a:solidFill>
              </a:rPr>
              <a:t>Неподвижная фаза </a:t>
            </a:r>
            <a:r>
              <a:rPr lang="ru-RU" sz="2400" dirty="0" smtClean="0">
                <a:solidFill>
                  <a:schemeClr val="tx1"/>
                </a:solidFill>
              </a:rPr>
              <a:t>– бумага или вещества, нанесенные на ее волокна.</a:t>
            </a:r>
          </a:p>
          <a:p>
            <a:pPr algn="just"/>
            <a:r>
              <a:rPr lang="ru-RU" sz="2400" b="1" u="sng" dirty="0" smtClean="0">
                <a:solidFill>
                  <a:schemeClr val="tx1"/>
                </a:solidFill>
              </a:rPr>
              <a:t>Механизм</a:t>
            </a:r>
            <a:r>
              <a:rPr lang="ru-RU" sz="2400" dirty="0" smtClean="0">
                <a:solidFill>
                  <a:schemeClr val="tx1"/>
                </a:solidFill>
              </a:rPr>
              <a:t> – распределительный или адсорбционный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1560" y="2132856"/>
            <a:ext cx="2194320" cy="330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8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Применение в фармакопейном анализе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u="sng" dirty="0" smtClean="0">
                <a:solidFill>
                  <a:schemeClr val="tx1"/>
                </a:solidFill>
              </a:rPr>
              <a:t>1. Определение подлинности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Одновременно </a:t>
            </a:r>
            <a:r>
              <a:rPr lang="ru-RU" sz="2400" dirty="0" err="1" smtClean="0">
                <a:solidFill>
                  <a:schemeClr val="tx1"/>
                </a:solidFill>
              </a:rPr>
              <a:t>хроматографируют</a:t>
            </a:r>
            <a:r>
              <a:rPr lang="ru-RU" sz="2400" dirty="0" smtClean="0">
                <a:solidFill>
                  <a:schemeClr val="tx1"/>
                </a:solidFill>
              </a:rPr>
              <a:t> растворы анализируемого и стандартного веществ.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Если вещества идентичны, то зоны адсорбции имеют одинаковый вид и равные </a:t>
            </a:r>
            <a:r>
              <a:rPr lang="en-US" sz="2400" dirty="0" err="1" smtClean="0">
                <a:solidFill>
                  <a:schemeClr val="tx1"/>
                </a:solidFill>
              </a:rPr>
              <a:t>Rf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Можно </a:t>
            </a:r>
            <a:r>
              <a:rPr lang="ru-RU" sz="2400" dirty="0" err="1" smtClean="0">
                <a:solidFill>
                  <a:schemeClr val="tx1"/>
                </a:solidFill>
              </a:rPr>
              <a:t>хроматографировать</a:t>
            </a:r>
            <a:r>
              <a:rPr lang="ru-RU" sz="2400" dirty="0" smtClean="0">
                <a:solidFill>
                  <a:schemeClr val="tx1"/>
                </a:solidFill>
              </a:rPr>
              <a:t> смесь равных количеств анализируемого и стандартного веществ – одно пятно зоны адсорбции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</a:rPr>
              <a:t>Rf</a:t>
            </a:r>
            <a:r>
              <a:rPr lang="ru-RU" sz="2400" dirty="0" smtClean="0">
                <a:solidFill>
                  <a:schemeClr val="tx1"/>
                </a:solidFill>
              </a:rPr>
              <a:t> должно быть 0 - 1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11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b="1" u="sng" dirty="0" smtClean="0">
                <a:solidFill>
                  <a:schemeClr val="tx1"/>
                </a:solidFill>
              </a:rPr>
              <a:t>2. Испытание на чистоту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Примеси и основное вещество должны иметь разные </a:t>
            </a:r>
            <a:r>
              <a:rPr lang="en-US" sz="2400" dirty="0" err="1" smtClean="0">
                <a:solidFill>
                  <a:schemeClr val="tx1"/>
                </a:solidFill>
              </a:rPr>
              <a:t>Rf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О чистоте анализируемого вещества судят по величине и интенсивности окраски зон адсорбции примесей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u="sng" dirty="0" smtClean="0">
                <a:solidFill>
                  <a:schemeClr val="tx1"/>
                </a:solidFill>
              </a:rPr>
              <a:t>3. Количественное определение: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Проводят после экстракции </a:t>
            </a:r>
            <a:r>
              <a:rPr lang="ru-RU" sz="2400" dirty="0" err="1" smtClean="0">
                <a:solidFill>
                  <a:schemeClr val="tx1"/>
                </a:solidFill>
              </a:rPr>
              <a:t>хроматограммы</a:t>
            </a:r>
            <a:r>
              <a:rPr lang="ru-RU" sz="2400" dirty="0" smtClean="0">
                <a:solidFill>
                  <a:schemeClr val="tx1"/>
                </a:solidFill>
              </a:rPr>
              <a:t>. Зоны адсорбции вырезают и экстрагируют подходящим растворителем.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Определяют содержание вещества любым аналитическим методом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Применение в фармакопейном анализе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9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Оборудование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060848"/>
            <a:ext cx="4154800" cy="1656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Герметизированная камера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Растворитель – подвижная фаза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1"/>
                </a:solidFill>
              </a:rPr>
              <a:t>Хроматографическая</a:t>
            </a:r>
            <a:r>
              <a:rPr lang="ru-RU" dirty="0" smtClean="0">
                <a:solidFill>
                  <a:schemeClr val="tx1"/>
                </a:solidFill>
              </a:rPr>
              <a:t> бумага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060848"/>
            <a:ext cx="3346188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989" y="3573016"/>
            <a:ext cx="2261071" cy="10781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413" y="4977117"/>
            <a:ext cx="2189054" cy="1151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184" y="4509120"/>
            <a:ext cx="2689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Одномерная хроматография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134054" y="5946038"/>
            <a:ext cx="2545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Двумерная хроматография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8089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Тонкослойная хроматография</a:t>
            </a:r>
            <a:endParaRPr lang="ru-RU" sz="4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ОФС.1.2.1.2.0003.15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030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Тонкослойная хроматография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1" y="1845734"/>
            <a:ext cx="7755200" cy="439157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chemeClr val="tx1"/>
                </a:solidFill>
              </a:rPr>
              <a:t>Хроматографический</a:t>
            </a:r>
            <a:r>
              <a:rPr lang="ru-RU" sz="2400" dirty="0" smtClean="0">
                <a:solidFill>
                  <a:schemeClr val="tx1"/>
                </a:solidFill>
              </a:rPr>
              <a:t> процесс, протекающий при движении подвижной фазы в тонком слое сорбента, нанесенном на инертную твердую подложку из соответствующего материала (стекла, металла или полимера).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b="1" u="sng" dirty="0" smtClean="0">
                <a:solidFill>
                  <a:schemeClr val="tx1"/>
                </a:solidFill>
              </a:rPr>
              <a:t>Основные материалы: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Пластинка с закрепленным слоем сорбента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chemeClr val="tx1"/>
                </a:solidFill>
              </a:rPr>
              <a:t>Хроматографическая</a:t>
            </a:r>
            <a:r>
              <a:rPr lang="ru-RU" sz="2400" dirty="0" smtClean="0">
                <a:solidFill>
                  <a:schemeClr val="tx1"/>
                </a:solidFill>
              </a:rPr>
              <a:t> камера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Капилляры или </a:t>
            </a:r>
            <a:r>
              <a:rPr lang="ru-RU" sz="2400" dirty="0" err="1" smtClean="0">
                <a:solidFill>
                  <a:schemeClr val="tx1"/>
                </a:solidFill>
              </a:rPr>
              <a:t>микрошприцы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Устройства для нанесения обнаруживающих реагентов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Стандартные образцы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УФ-лампы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5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Применение в фармакопейном анализе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Идентификация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Определение примесей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Количественное определение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00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Количественное определение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Если вещества реагируют на излучение УФ и видимой области спектра, можно определить непосредственно на пластинке при помощи специального оборудования.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Измеряют интенсивность отраженного света, передвигая пластинку или регистрирующее устройство вдоль оси </a:t>
            </a:r>
            <a:r>
              <a:rPr lang="ru-RU" sz="2800" dirty="0" err="1" smtClean="0">
                <a:solidFill>
                  <a:schemeClr val="tx1"/>
                </a:solidFill>
              </a:rPr>
              <a:t>хроматограммы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73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Оборудование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chemeClr val="tx1"/>
                </a:solidFill>
              </a:rPr>
              <a:t>Полуавтоматическое или автоматическое устройство для точного нанесения необходимого количества анализируемого вещества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chemeClr val="tx1"/>
                </a:solidFill>
              </a:rPr>
              <a:t>Фотометр, способный перемещать пластинку,  с источником монохроматического излучения для измерения отражения или пропускания.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5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Хроматография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ОФС.1.2.1.2.0001.15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Хроматография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u="sng" dirty="0" smtClean="0">
                <a:solidFill>
                  <a:srgbClr val="C00000"/>
                </a:solidFill>
              </a:rPr>
              <a:t>Хроматография</a:t>
            </a:r>
            <a:r>
              <a:rPr lang="ru-RU" sz="3200" dirty="0" smtClean="0">
                <a:solidFill>
                  <a:schemeClr val="tx1"/>
                </a:solidFill>
              </a:rPr>
              <a:t> – метод разделения смесей веществ, основанный на их многократном перераспределении между двумя контактирующими фазами, одна из которых неподвижна, а другая имеет постоянное  направление движения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3200" dirty="0">
              <a:solidFill>
                <a:schemeClr val="tx1"/>
              </a:solidFill>
            </a:endParaRPr>
          </a:p>
          <a:p>
            <a:pPr algn="just"/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836712"/>
            <a:ext cx="882230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Хроматограмма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2348880"/>
            <a:ext cx="3461009" cy="107921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Графическое представление сигнала детектора от времени или объема подвижной фазы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845734"/>
            <a:ext cx="4157665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861048"/>
            <a:ext cx="2761690" cy="2289189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35896" y="4797152"/>
            <a:ext cx="4104456" cy="10792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alibri" panose="020F0502020204030204" pitchFamily="34" charset="0"/>
              <a:buNone/>
            </a:pPr>
            <a:r>
              <a:rPr lang="ru-RU" dirty="0" smtClean="0">
                <a:solidFill>
                  <a:schemeClr val="tx1"/>
                </a:solidFill>
              </a:rPr>
              <a:t>Зафиксированная на бумаге или ТСХ-пластинке последовательность зон адсорбции веществ анализируемой смеси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809688" y="332656"/>
                <a:ext cx="4010784" cy="2735856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3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endParaRPr lang="en-US" sz="3000" b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1800" b="1" dirty="0" smtClean="0">
                    <a:solidFill>
                      <a:schemeClr val="tx1"/>
                    </a:solidFill>
                  </a:rPr>
                  <a:t> - </a:t>
                </a:r>
                <a:r>
                  <a:rPr lang="ru-RU" sz="1800" b="1" dirty="0" smtClean="0">
                    <a:solidFill>
                      <a:schemeClr val="tx1"/>
                    </a:solidFill>
                  </a:rPr>
                  <a:t>фактор удерживания</a:t>
                </a: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a – 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расстояние от точки нанесения пробы до центра пятна зоны адсорбции</a:t>
                </a: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b – 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расстояние от линии старта до линии фронта элюента</a:t>
                </a:r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9688" y="332656"/>
                <a:ext cx="4010784" cy="2735856"/>
              </a:xfrm>
              <a:blipFill>
                <a:blip r:embed="rId2"/>
                <a:stretch>
                  <a:fillRect l="-1368" b="-1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988840"/>
            <a:ext cx="4032448" cy="35443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2"/>
              <p:cNvSpPr txBox="1">
                <a:spLocks/>
              </p:cNvSpPr>
              <p:nvPr/>
            </p:nvSpPr>
            <p:spPr>
              <a:xfrm>
                <a:off x="4809688" y="3429000"/>
                <a:ext cx="4010784" cy="273585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𝒔𝒕</m:t>
                        </m:r>
                      </m:sub>
                    </m:sSub>
                    <m:r>
                      <a:rPr lang="en-US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000" b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– 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значение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ru-RU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1800" b="1" i="1" smtClean="0">
                        <a:solidFill>
                          <a:schemeClr val="tx1"/>
                        </a:solidFill>
                      </a:rPr>
                      <m:t>для анализируемого вещества</m:t>
                    </m:r>
                  </m:oMath>
                </a14:m>
                <a:endParaRPr lang="ru-RU" sz="1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– </a:t>
                </a:r>
                <a:r>
                  <a:rPr lang="ru-RU" sz="1800" dirty="0">
                    <a:solidFill>
                      <a:schemeClr val="tx1"/>
                    </a:solidFill>
                  </a:rPr>
                  <a:t>значение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ru-RU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для вещества</m:t>
                    </m:r>
                    <m:r>
                      <a:rPr lang="ru-R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принятого за стандарт</m:t>
                    </m:r>
                  </m:oMath>
                </a14:m>
                <a:endParaRPr lang="ru-RU" sz="1800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1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𝐬𝐭</m:t>
                        </m:r>
                        <m:r>
                          <a:rPr lang="ru-RU" sz="1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ru-RU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ru-RU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ru-RU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ru-RU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ru-RU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1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688" y="3429000"/>
                <a:ext cx="4010784" cy="2735856"/>
              </a:xfrm>
              <a:prstGeom prst="rect">
                <a:avLst/>
              </a:prstGeom>
              <a:blipFill>
                <a:blip r:embed="rId4"/>
                <a:stretch>
                  <a:fillRect r="-2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27584" y="548680"/>
                <a:ext cx="3168352" cy="73699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ru-RU" sz="2000" b="1" i="1" dirty="0" smtClean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𝒔𝒕</m:t>
                        </m:r>
                      </m:sub>
                    </m:sSub>
                  </m:oMath>
                </a14:m>
                <a:r>
                  <a:rPr lang="ru-RU" sz="2000" b="1" i="1" dirty="0" smtClean="0"/>
                  <a:t> используют для идентификации веществ </a:t>
                </a:r>
                <a:endParaRPr lang="ru-RU" sz="2000" b="1" i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48680"/>
                <a:ext cx="3168352" cy="736997"/>
              </a:xfrm>
              <a:prstGeom prst="rect">
                <a:avLst/>
              </a:prstGeom>
              <a:blipFill>
                <a:blip r:embed="rId5"/>
                <a:stretch>
                  <a:fillRect l="-1916" t="-2439" r="-1533" b="-130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64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Подтверждение разделительной способности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5179" y="2132856"/>
            <a:ext cx="4464496" cy="402336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Проводят </a:t>
            </a:r>
            <a:r>
              <a:rPr lang="ru-RU" dirty="0" err="1" smtClean="0">
                <a:solidFill>
                  <a:schemeClr val="tx1"/>
                </a:solidFill>
              </a:rPr>
              <a:t>хроматографирование</a:t>
            </a:r>
            <a:r>
              <a:rPr lang="ru-RU" dirty="0" smtClean="0">
                <a:solidFill>
                  <a:schemeClr val="tx1"/>
                </a:solidFill>
              </a:rPr>
              <a:t> стандартного раствора, содержащего два или более веществ с известным значением </a:t>
            </a:r>
            <a:r>
              <a:rPr lang="en-US" dirty="0" err="1" smtClean="0">
                <a:solidFill>
                  <a:schemeClr val="tx1"/>
                </a:solidFill>
              </a:rPr>
              <a:t>Rf</a:t>
            </a:r>
            <a:r>
              <a:rPr lang="ru-RU" dirty="0" smtClean="0">
                <a:solidFill>
                  <a:schemeClr val="tx1"/>
                </a:solidFill>
              </a:rPr>
              <a:t>. После </a:t>
            </a:r>
            <a:r>
              <a:rPr lang="ru-RU" dirty="0" err="1" smtClean="0">
                <a:solidFill>
                  <a:schemeClr val="tx1"/>
                </a:solidFill>
              </a:rPr>
              <a:t>хроматографирования</a:t>
            </a:r>
            <a:r>
              <a:rPr lang="ru-RU" dirty="0" smtClean="0">
                <a:solidFill>
                  <a:schemeClr val="tx1"/>
                </a:solidFill>
              </a:rPr>
              <a:t> эти вещества должны разделиться, образуя зоны адсорбции, значения </a:t>
            </a:r>
            <a:r>
              <a:rPr lang="en-US" dirty="0" err="1" smtClean="0">
                <a:solidFill>
                  <a:schemeClr val="tx1"/>
                </a:solidFill>
              </a:rPr>
              <a:t>Rf</a:t>
            </a:r>
            <a:r>
              <a:rPr lang="ru-RU" dirty="0" smtClean="0">
                <a:solidFill>
                  <a:schemeClr val="tx1"/>
                </a:solidFill>
              </a:rPr>
              <a:t> которых соответствуют заданным.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94" y="2035303"/>
            <a:ext cx="3905055" cy="36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8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Подтверждение чувствительности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280" y="1988840"/>
            <a:ext cx="7395160" cy="402336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Определенное количество стандартного вещества наносят на </a:t>
            </a:r>
            <a:r>
              <a:rPr lang="ru-RU" sz="2400" dirty="0" err="1" smtClean="0">
                <a:solidFill>
                  <a:schemeClr val="tx1"/>
                </a:solidFill>
              </a:rPr>
              <a:t>хроматографическую</a:t>
            </a:r>
            <a:r>
              <a:rPr lang="ru-RU" sz="2400" dirty="0" smtClean="0">
                <a:solidFill>
                  <a:schemeClr val="tx1"/>
                </a:solidFill>
              </a:rPr>
              <a:t> пластинку, </a:t>
            </a:r>
            <a:r>
              <a:rPr lang="ru-RU" sz="2400" dirty="0" err="1" smtClean="0">
                <a:solidFill>
                  <a:schemeClr val="tx1"/>
                </a:solidFill>
              </a:rPr>
              <a:t>хроматографируют</a:t>
            </a:r>
            <a:r>
              <a:rPr lang="ru-RU" sz="2400" dirty="0" smtClean="0">
                <a:solidFill>
                  <a:schemeClr val="tx1"/>
                </a:solidFill>
              </a:rPr>
              <a:t>. Зона стандартного вещества должна четко обнаруживаться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00520"/>
            <a:ext cx="4320480" cy="2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1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Хроматография на бумаге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ОФС.1.2.1.2.0002.15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34683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446</TotalTime>
  <Words>399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Cambria Math</vt:lpstr>
      <vt:lpstr>Wingdings</vt:lpstr>
      <vt:lpstr>Ретро</vt:lpstr>
      <vt:lpstr>Методы фармакопейного анализа</vt:lpstr>
      <vt:lpstr>Хроматография</vt:lpstr>
      <vt:lpstr>Хроматография</vt:lpstr>
      <vt:lpstr>Презентация PowerPoint</vt:lpstr>
      <vt:lpstr>Хроматограмма</vt:lpstr>
      <vt:lpstr>Презентация PowerPoint</vt:lpstr>
      <vt:lpstr>Подтверждение разделительной способности</vt:lpstr>
      <vt:lpstr>Подтверждение чувствительности</vt:lpstr>
      <vt:lpstr>Хроматография на бумаге</vt:lpstr>
      <vt:lpstr>Хроматография на бумаге</vt:lpstr>
      <vt:lpstr>Применение в фармакопейном анализе</vt:lpstr>
      <vt:lpstr>Применение в фармакопейном анализе</vt:lpstr>
      <vt:lpstr>Оборудование</vt:lpstr>
      <vt:lpstr>Тонкослойная хроматография</vt:lpstr>
      <vt:lpstr>Тонкослойная хроматография</vt:lpstr>
      <vt:lpstr>Применение в фармакопейном анализе</vt:lpstr>
      <vt:lpstr>Количественное определение</vt:lpstr>
      <vt:lpstr>Оборудование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ХИМИЯ</dc:title>
  <dc:creator>Алекс</dc:creator>
  <cp:lastModifiedBy>Александр</cp:lastModifiedBy>
  <cp:revision>23</cp:revision>
  <dcterms:created xsi:type="dcterms:W3CDTF">2017-11-06T20:44:55Z</dcterms:created>
  <dcterms:modified xsi:type="dcterms:W3CDTF">2021-10-15T13:26:08Z</dcterms:modified>
</cp:coreProperties>
</file>