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7" r:id="rId2"/>
    <p:sldId id="258" r:id="rId3"/>
    <p:sldId id="259" r:id="rId4"/>
    <p:sldId id="290" r:id="rId5"/>
    <p:sldId id="260" r:id="rId6"/>
    <p:sldId id="261" r:id="rId7"/>
    <p:sldId id="289" r:id="rId8"/>
    <p:sldId id="28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50729" y="388307"/>
            <a:ext cx="11461316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Березы почки           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Betulae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gemmae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Березы листья          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Betulae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folia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Береза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повислая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Betula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pendula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(Б. бородавчатая)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Roth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.(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verrucosa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Ehrh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.)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Береза пушистая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Betula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pubescens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Ehrh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Березовые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Betulaceae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:\Фото растений\Плоды, семена, почки\Betula\110458_099e7f0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7736" y="1052186"/>
            <a:ext cx="6864264" cy="5148198"/>
          </a:xfrm>
          <a:prstGeom prst="rect">
            <a:avLst/>
          </a:prstGeom>
          <a:noFill/>
        </p:spPr>
      </p:pic>
      <p:pic>
        <p:nvPicPr>
          <p:cNvPr id="3" name="Picture 2" descr="E:\Фото растений\Плоды, семена, почки\Betula\11192_341db99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27134"/>
            <a:ext cx="5286273" cy="51607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52605" y="3267072"/>
            <a:ext cx="87431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</a:t>
            </a:r>
            <a:r>
              <a:rPr lang="en-US" sz="2800" dirty="0" smtClean="0"/>
              <a:t>   </a:t>
            </a:r>
            <a:r>
              <a:rPr lang="ru-RU" sz="2800" dirty="0" err="1" smtClean="0"/>
              <a:t>пиностробин</a:t>
            </a:r>
            <a:r>
              <a:rPr lang="ru-RU" sz="2800" dirty="0" smtClean="0"/>
              <a:t>                                   </a:t>
            </a:r>
            <a:r>
              <a:rPr lang="ru-RU" sz="2800" dirty="0" err="1" smtClean="0"/>
              <a:t>пиноцембрин</a:t>
            </a:r>
            <a:endParaRPr lang="ru-RU" sz="2800" dirty="0"/>
          </a:p>
        </p:txBody>
      </p:sp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1546056" y="851769"/>
          <a:ext cx="7953588" cy="2330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2" name="CS ChemDraw Drawing" r:id="rId3" imgW="6355754" imgH="1862370" progId="ChemDraw.Document.6.0">
                  <p:embed/>
                </p:oleObj>
              </mc:Choice>
              <mc:Fallback>
                <p:oleObj name="CS ChemDraw Drawing" r:id="rId3" imgW="6355754" imgH="1862370" progId="ChemDraw.Document.6.0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6056" y="851769"/>
                        <a:ext cx="7953588" cy="23300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9"/>
          <p:cNvGraphicFramePr>
            <a:graphicFrameLocks noChangeAspect="1"/>
          </p:cNvGraphicFramePr>
          <p:nvPr/>
        </p:nvGraphicFramePr>
        <p:xfrm>
          <a:off x="3569918" y="3871127"/>
          <a:ext cx="4041392" cy="2755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CS ChemDraw Drawing" r:id="rId5" imgW="3302360" imgH="2250623" progId="ChemDraw.Document.6.0">
                  <p:embed/>
                </p:oleObj>
              </mc:Choice>
              <mc:Fallback>
                <p:oleObj name="CS ChemDraw Drawing" r:id="rId5" imgW="3302360" imgH="2250623" progId="ChemDraw.Document.6.0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9918" y="3871127"/>
                        <a:ext cx="4041392" cy="27551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150279" y="5974782"/>
            <a:ext cx="27807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</a:t>
            </a:r>
            <a:r>
              <a:rPr lang="en-US" sz="2800" dirty="0" smtClean="0"/>
              <a:t>   </a:t>
            </a:r>
            <a:r>
              <a:rPr lang="ru-RU" sz="2800" dirty="0" err="1" smtClean="0"/>
              <a:t>лютеолин</a:t>
            </a:r>
            <a:r>
              <a:rPr lang="ru-RU" sz="2800" dirty="0" smtClean="0"/>
              <a:t>                              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549406" y="197503"/>
          <a:ext cx="3881160" cy="26459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5" name="CS ChemDraw Drawing" r:id="rId3" imgW="3302360" imgH="2250623" progId="ChemDraw.Document.6.0">
                  <p:embed/>
                </p:oleObj>
              </mc:Choice>
              <mc:Fallback>
                <p:oleObj name="CS ChemDraw Drawing" r:id="rId3" imgW="3302360" imgH="2250623" progId="ChemDraw.Document.6.0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406" y="197503"/>
                        <a:ext cx="3881160" cy="26459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5810337" y="210029"/>
          <a:ext cx="3899534" cy="2658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6" name="CS ChemDraw Drawing" r:id="rId5" imgW="3302629" imgH="2250623" progId="ChemDraw.Document.6.0">
                  <p:embed/>
                </p:oleObj>
              </mc:Choice>
              <mc:Fallback>
                <p:oleObj name="CS ChemDraw Drawing" r:id="rId5" imgW="3302629" imgH="2250623" progId="ChemDraw.Document.6.0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337" y="210029"/>
                        <a:ext cx="3899534" cy="26584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277657" y="2966447"/>
            <a:ext cx="87431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</a:t>
            </a:r>
            <a:r>
              <a:rPr lang="ru-RU" sz="2800" dirty="0" err="1" smtClean="0"/>
              <a:t>гиперозид</a:t>
            </a:r>
            <a:r>
              <a:rPr lang="ru-RU" sz="2800" dirty="0" smtClean="0"/>
              <a:t>                                               рутин</a:t>
            </a:r>
            <a:endParaRPr lang="ru-RU" sz="2800" dirty="0"/>
          </a:p>
        </p:txBody>
      </p:sp>
      <p:graphicFrame>
        <p:nvGraphicFramePr>
          <p:cNvPr id="31748" name="Object 4"/>
          <p:cNvGraphicFramePr>
            <a:graphicFrameLocks noChangeAspect="1"/>
          </p:cNvGraphicFramePr>
          <p:nvPr/>
        </p:nvGraphicFramePr>
        <p:xfrm>
          <a:off x="2442576" y="3646941"/>
          <a:ext cx="5642128" cy="22219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7" name="CS ChemDraw Drawing" r:id="rId7" imgW="4829596" imgH="1901547" progId="ChemDraw.Document.6.0">
                  <p:embed/>
                </p:oleObj>
              </mc:Choice>
              <mc:Fallback>
                <p:oleObj name="CS ChemDraw Drawing" r:id="rId7" imgW="4829596" imgH="1901547" progId="ChemDraw.Document.6.0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2576" y="3646941"/>
                        <a:ext cx="5642128" cy="22219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916444" y="6162898"/>
            <a:ext cx="66968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   </a:t>
            </a:r>
            <a:r>
              <a:rPr lang="ru-RU" sz="2800" dirty="0" err="1" smtClean="0"/>
              <a:t>α-бетуленол                            β-бетуленол</a:t>
            </a:r>
            <a:r>
              <a:rPr lang="ru-RU" sz="2800" dirty="0" smtClean="0"/>
              <a:t>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endParaRPr lang="ru-RU" sz="3200" dirty="0">
              <a:effectLst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79540" y="901874"/>
            <a:ext cx="11857972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Почки березы стандартизуются ГФ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XIV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ФС.2.5.0006.15 по содержанию суммы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флавоноидов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лютеолин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определяемой 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спектрофотометрическим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методом при 400 нм после реакции с хлоридом алюминия (не менее 2,5%) и содержанию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эфирного масла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(не менее 0,2%). Листья березы также включены в ГФ Х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IV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ФС.2.5.0005.15. Стандартизуются по содержанию суммы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флавоноидов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гиперозид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определяемой спектрофотометрическим методом при 410 нм после реакции с хлоридом алюминия (не менее 1,5%).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В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EuPh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включены в качестве сырья только листья березы, которые стандартизуются по содержанию суммы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флавоноидов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гиперозид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определяемой спектрофотометрическим методом при 425 нм после гидролиза с НС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последующей реакции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агликонов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 хлоридом алюминия (не менее 1,5%).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60365" y="258546"/>
            <a:ext cx="43189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березы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9697" name="Picture 1" descr="C:\Users\User\Downloads\1a9cc4c761b13d2cd73e44f5102cf58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63624"/>
            <a:ext cx="3243861" cy="4816889"/>
          </a:xfrm>
          <a:prstGeom prst="rect">
            <a:avLst/>
          </a:prstGeom>
          <a:noFill/>
        </p:spPr>
      </p:pic>
      <p:pic>
        <p:nvPicPr>
          <p:cNvPr id="7" name="Picture 2" descr="F:\ЛЕКАРСТВЕННЫЕ РАСТЕНИЯ\Фитопрепараты\Кедровит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43861" y="1426483"/>
            <a:ext cx="4199184" cy="485403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800" y="1426483"/>
            <a:ext cx="5384800" cy="490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 descr="C:\Users\User\Downloads\ac1677ebc7c67b4ce3a07d8634f596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2082" y="864362"/>
            <a:ext cx="3629025" cy="5705475"/>
          </a:xfrm>
          <a:prstGeom prst="rect">
            <a:avLst/>
          </a:prstGeom>
          <a:noFill/>
        </p:spPr>
      </p:pic>
      <p:pic>
        <p:nvPicPr>
          <p:cNvPr id="6" name="Picture 2" descr="C:\Users\User\Downloads\dfca2a30353efaf1dc6fa0119466c27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2547" y="864296"/>
            <a:ext cx="5438379" cy="5993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5128"/>
            <a:ext cx="7469571" cy="49832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327" y="1280987"/>
            <a:ext cx="4969502" cy="496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5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1170</TotalTime>
  <Words>176</Words>
  <Application>Microsoft Office PowerPoint</Application>
  <PresentationFormat>Широкоэкранный</PresentationFormat>
  <Paragraphs>16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188</cp:revision>
  <dcterms:created xsi:type="dcterms:W3CDTF">2017-09-02T10:15:39Z</dcterms:created>
  <dcterms:modified xsi:type="dcterms:W3CDTF">2019-11-01T06:46:17Z</dcterms:modified>
</cp:coreProperties>
</file>