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6" r:id="rId2"/>
    <p:sldId id="257" r:id="rId3"/>
    <p:sldId id="291" r:id="rId4"/>
    <p:sldId id="293" r:id="rId5"/>
    <p:sldId id="292" r:id="rId6"/>
    <p:sldId id="258" r:id="rId7"/>
    <p:sldId id="259" r:id="rId8"/>
    <p:sldId id="264" r:id="rId9"/>
    <p:sldId id="265" r:id="rId10"/>
    <p:sldId id="260" r:id="rId11"/>
    <p:sldId id="269" r:id="rId12"/>
    <p:sldId id="298" r:id="rId13"/>
    <p:sldId id="300" r:id="rId14"/>
    <p:sldId id="301" r:id="rId15"/>
    <p:sldId id="302" r:id="rId16"/>
    <p:sldId id="261" r:id="rId17"/>
    <p:sldId id="271" r:id="rId18"/>
    <p:sldId id="304" r:id="rId19"/>
    <p:sldId id="305" r:id="rId20"/>
    <p:sldId id="308" r:id="rId21"/>
    <p:sldId id="307" r:id="rId22"/>
    <p:sldId id="309" r:id="rId23"/>
    <p:sldId id="310" r:id="rId24"/>
    <p:sldId id="311" r:id="rId25"/>
    <p:sldId id="312" r:id="rId26"/>
    <p:sldId id="313" r:id="rId27"/>
    <p:sldId id="324" r:id="rId28"/>
    <p:sldId id="314" r:id="rId29"/>
    <p:sldId id="315" r:id="rId30"/>
    <p:sldId id="316" r:id="rId31"/>
    <p:sldId id="318" r:id="rId32"/>
    <p:sldId id="320" r:id="rId33"/>
    <p:sldId id="321" r:id="rId34"/>
    <p:sldId id="322" r:id="rId35"/>
    <p:sldId id="277" r:id="rId36"/>
    <p:sldId id="329" r:id="rId37"/>
    <p:sldId id="331" r:id="rId38"/>
    <p:sldId id="332" r:id="rId39"/>
    <p:sldId id="33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2650D-0BB8-4AEB-954D-CD7197D6FCF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C1B86-C357-4494-9416-6D8CEB659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7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fld id="{76E2DA41-26D0-43B1-91C5-AE945537FB83}" type="slidenum">
              <a:rPr lang="ru-RU" altLang="ru-RU">
                <a:latin typeface="Arial" pitchFamily="34" charset="0"/>
              </a:rPr>
              <a:pPr>
                <a:buClrTx/>
                <a:buFontTx/>
                <a:buNone/>
              </a:pPr>
              <a:t>37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524050" y="7427888"/>
            <a:ext cx="2695963" cy="3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945C68BF-4C47-418F-8CC8-04B1203B68D8}" type="slidenum">
              <a:rPr lang="ru-RU" altLang="ru-RU">
                <a:latin typeface="Arial" pitchFamily="34" charset="0"/>
              </a:rPr>
              <a:pPr algn="r" eaLnBrk="1" hangingPunct="1">
                <a:buSzPct val="100000"/>
              </a:pPr>
              <a:t>37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835288" y="586519"/>
            <a:ext cx="4550878" cy="293395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524051" y="7429245"/>
            <a:ext cx="2697403" cy="3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797" tIns="40398" rIns="80797" bIns="403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SzPct val="100000"/>
            </a:pPr>
            <a:fld id="{A9F790A0-9DDA-4EB0-AEA8-291F118ADB81}" type="slidenum">
              <a:rPr lang="ru-RU" altLang="ru-RU" b="1">
                <a:solidFill>
                  <a:srgbClr val="F8F8F8"/>
                </a:solidFill>
                <a:latin typeface="Arial Unicode MS" pitchFamily="34" charset="-128"/>
                <a:ea typeface="MS Gothic" pitchFamily="49" charset="-128"/>
              </a:rPr>
              <a:pPr algn="r" eaLnBrk="1" hangingPunct="1">
                <a:buSzPct val="100000"/>
              </a:pPr>
              <a:t>37</a:t>
            </a:fld>
            <a:endParaRPr lang="ru-RU" altLang="ru-RU" b="1">
              <a:solidFill>
                <a:srgbClr val="F8F8F8"/>
              </a:solidFill>
              <a:latin typeface="Arial Unicode MS" pitchFamily="34" charset="-128"/>
              <a:ea typeface="MS Gothic" pitchFamily="49" charset="-128"/>
            </a:endParaRP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743118" y="3714623"/>
            <a:ext cx="4656009" cy="351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743118" y="3714623"/>
            <a:ext cx="4654569" cy="351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95"/>
              </a:spcBef>
              <a:buSzPct val="100000"/>
            </a:pPr>
            <a:r>
              <a:rPr lang="ru-RU" altLang="ru-RU">
                <a:latin typeface="Arial" pitchFamily="34" charset="0"/>
              </a:rPr>
              <a:t>Визуализирующий агент с одноцветным окрашиванием = хромогенная детекция</a:t>
            </a:r>
          </a:p>
        </p:txBody>
      </p:sp>
    </p:spTree>
    <p:extLst>
      <p:ext uri="{BB962C8B-B14F-4D97-AF65-F5344CB8AC3E}">
        <p14:creationId xmlns:p14="http://schemas.microsoft.com/office/powerpoint/2010/main" val="139655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01654" algn="l"/>
                <a:tab pos="1603309" algn="l"/>
                <a:tab pos="2404963" algn="l"/>
                <a:tab pos="3206618" algn="l"/>
                <a:tab pos="4008272" algn="l"/>
                <a:tab pos="4809927" algn="l"/>
                <a:tab pos="5611581" algn="l"/>
                <a:tab pos="6413236" algn="l"/>
                <a:tab pos="7214890" algn="l"/>
                <a:tab pos="8016545" algn="l"/>
                <a:tab pos="8818199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fld id="{4831B54B-2799-4414-900E-936228095B03}" type="slidenum">
              <a:rPr lang="ru-RU" altLang="ru-RU">
                <a:latin typeface="Arial" pitchFamily="34" charset="0"/>
              </a:rPr>
              <a:pPr>
                <a:buClrTx/>
                <a:buFontTx/>
                <a:buNone/>
              </a:pPr>
              <a:t>39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85788"/>
            <a:ext cx="3913187" cy="29337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0868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D4B7-94F5-4C8D-8EC7-E642DA4EE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A7A3-E3A5-42BF-B512-9664544CC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D01E62-4574-4422-B1E6-6C97EB4FC10D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C0FC49-EDDF-4DF8-8A04-BD338B84A6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  <p:sldLayoutId id="214748378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с операционным и </a:t>
            </a:r>
            <a:r>
              <a:rPr lang="ru-RU" dirty="0" err="1" smtClean="0"/>
              <a:t>биопсийным</a:t>
            </a:r>
            <a:r>
              <a:rPr lang="ru-RU" dirty="0" smtClean="0"/>
              <a:t> материалом. Современные диагностические методы.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Хирургическая патология.</a:t>
            </a:r>
            <a:br>
              <a:rPr lang="ru-RU" dirty="0" smtClean="0"/>
            </a:br>
            <a:r>
              <a:rPr lang="ru-RU" dirty="0" smtClean="0"/>
              <a:t>Прижизненная диагностика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02" y="4365104"/>
            <a:ext cx="2465554" cy="2150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2178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Доц. Шакирова А.З.</a:t>
            </a:r>
          </a:p>
          <a:p>
            <a:r>
              <a:rPr lang="ru-RU" dirty="0" smtClean="0"/>
              <a:t>Доц. Ахметов Т.Р.</a:t>
            </a:r>
          </a:p>
          <a:p>
            <a:r>
              <a:rPr lang="ru-RU" dirty="0" smtClean="0"/>
              <a:t>Проф. Петров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0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Эндоскопическая биопсия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sz="2400" dirty="0" smtClean="0"/>
              <a:t>	Адекватная верификации </a:t>
            </a:r>
            <a:r>
              <a:rPr lang="ru-RU" sz="2400" dirty="0"/>
              <a:t>патологического процесса может быть обеспечена только при исследовании 4–6 </a:t>
            </a:r>
            <a:r>
              <a:rPr lang="ru-RU" sz="2400" dirty="0" err="1"/>
              <a:t>биоптатов</a:t>
            </a:r>
            <a:r>
              <a:rPr lang="ru-RU" sz="2400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Проводится через естественное отверстие или  минимальный хирургический доступ в полости </a:t>
            </a:r>
          </a:p>
          <a:p>
            <a:r>
              <a:rPr lang="ru-RU" dirty="0" smtClean="0"/>
              <a:t>ФЭГДС, </a:t>
            </a:r>
            <a:r>
              <a:rPr lang="ru-RU" dirty="0" err="1" smtClean="0"/>
              <a:t>колоноскопия</a:t>
            </a:r>
            <a:endParaRPr lang="en-US" dirty="0" smtClean="0"/>
          </a:p>
          <a:p>
            <a:r>
              <a:rPr lang="ru-RU" dirty="0" smtClean="0"/>
              <a:t>Цистоскопия</a:t>
            </a:r>
            <a:endParaRPr lang="en-US" dirty="0" smtClean="0"/>
          </a:p>
          <a:p>
            <a:r>
              <a:rPr lang="ru-RU" dirty="0" smtClean="0"/>
              <a:t>Лапароскопия</a:t>
            </a:r>
            <a:endParaRPr lang="en-US" dirty="0" smtClean="0"/>
          </a:p>
          <a:p>
            <a:r>
              <a:rPr lang="ru-RU" dirty="0" err="1" smtClean="0"/>
              <a:t>Артроскопия</a:t>
            </a:r>
            <a:endParaRPr lang="en-US" dirty="0" smtClean="0"/>
          </a:p>
          <a:p>
            <a:r>
              <a:rPr lang="ru-RU" dirty="0" err="1" smtClean="0"/>
              <a:t>Медиастиноскопия</a:t>
            </a:r>
            <a:r>
              <a:rPr lang="ru-RU" dirty="0" smtClean="0"/>
              <a:t> и торакоскопия</a:t>
            </a:r>
            <a:endParaRPr lang="en-US" dirty="0" smtClean="0"/>
          </a:p>
          <a:p>
            <a:r>
              <a:rPr lang="ru-RU" dirty="0" smtClean="0"/>
              <a:t>Ларингоскопия и бронхоскопия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Определите патологические процессы на изображениях справа (в </a:t>
            </a:r>
            <a:r>
              <a:rPr lang="ru-RU" sz="2800" dirty="0" err="1" smtClean="0"/>
              <a:t>биоптатах</a:t>
            </a:r>
            <a:r>
              <a:rPr lang="ru-RU" sz="2800" dirty="0" smtClean="0"/>
              <a:t> желудка)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8946"/>
            <a:ext cx="3312368" cy="22069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7834"/>
            <a:ext cx="3865078" cy="242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534544" cy="2656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22" y="386104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Забор материала для цитологического </a:t>
            </a: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Отпечаток </a:t>
            </a:r>
            <a:r>
              <a:rPr lang="ru-RU" dirty="0"/>
              <a:t>с патологического образования (эрозии, язвы) — материал переносится на предметное стекло прикладыванием его к изъязвленной поверхности.</a:t>
            </a:r>
          </a:p>
          <a:p>
            <a:r>
              <a:rPr lang="ru-RU" dirty="0"/>
              <a:t>Мазок-отпечаток с патологического образования — материал соскребается с патологического образования шпателем, скальпелем, </a:t>
            </a:r>
            <a:r>
              <a:rPr lang="ru-RU" dirty="0" err="1"/>
              <a:t>цитощёткой</a:t>
            </a:r>
            <a:r>
              <a:rPr lang="ru-RU" dirty="0"/>
              <a:t> затем переносится на предметное стекло.</a:t>
            </a:r>
          </a:p>
          <a:p>
            <a:r>
              <a:rPr lang="ru-RU" dirty="0"/>
              <a:t>Тонкоигольная аспирационная биопсия (FNAB) — забор материала для исследования обычно с помощью пункционной иглы и шприца. Применяется как для биопсии кистозных образований, так и солидных опухолей.</a:t>
            </a:r>
          </a:p>
          <a:p>
            <a:r>
              <a:rPr lang="ru-RU" dirty="0"/>
              <a:t>Аспирационная биопсия — вариант FNAB жидкостных образований: кист, забора жидкости из плевральной либо брюшной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186771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2" y="1700808"/>
            <a:ext cx="2376264" cy="3153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606"/>
            <a:ext cx="4757680" cy="309249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Цитологическое исследование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00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Тонкоигольная аспирационная биопсия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Тонкоигольная аспирационная биопсия (FNAB) — забор материала для исследования обычно с помощью пункционной иглы и шприца. </a:t>
            </a:r>
            <a:r>
              <a:rPr lang="ru-RU" dirty="0" smtClean="0"/>
              <a:t> Поскольку в результате получается цитологический материал, также обозначатся как </a:t>
            </a:r>
            <a:r>
              <a:rPr lang="en-US" dirty="0" smtClean="0"/>
              <a:t>FNA</a:t>
            </a:r>
            <a:r>
              <a:rPr lang="en-US" b="1" dirty="0" smtClean="0"/>
              <a:t>C</a:t>
            </a:r>
            <a:r>
              <a:rPr lang="en-US" dirty="0" smtClean="0"/>
              <a:t>.</a:t>
            </a:r>
          </a:p>
          <a:p>
            <a:r>
              <a:rPr lang="ru-RU" dirty="0" smtClean="0"/>
              <a:t>Преимущества. Быстрее, дешевле, требует лишь местного обезболивания, быстрое получение результата, отсутствие необходимости в наложении швов.</a:t>
            </a:r>
          </a:p>
          <a:p>
            <a:r>
              <a:rPr lang="ru-RU" dirty="0" smtClean="0"/>
              <a:t>Недостатки. Малый объём материала уменьшает информативность, повышает вероятность ошибки. Могут потребоваться повторные биопсии.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Тонкоигольная аспирационная </a:t>
            </a:r>
            <a:r>
              <a:rPr lang="ru-RU" dirty="0" smtClean="0"/>
              <a:t>биопсия узла щитовидной железы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" y="2492896"/>
            <a:ext cx="3025851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2987824" y="1635490"/>
            <a:ext cx="6192688" cy="50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Обращение с </a:t>
            </a:r>
            <a:r>
              <a:rPr lang="ru-RU" sz="3200" dirty="0" err="1" smtClean="0"/>
              <a:t>биопсийным</a:t>
            </a:r>
            <a:r>
              <a:rPr lang="ru-RU" sz="3200" dirty="0" smtClean="0"/>
              <a:t> материалом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Любые излишние манипуляции могут приводить к деформации ткани и разрушению клеток.</a:t>
            </a:r>
            <a:endParaRPr lang="en-US" dirty="0" smtClean="0"/>
          </a:p>
          <a:p>
            <a:r>
              <a:rPr lang="ru-RU" dirty="0" smtClean="0"/>
              <a:t>Требуется немедленно полностью </a:t>
            </a:r>
            <a:r>
              <a:rPr lang="ru-RU" dirty="0"/>
              <a:t>поместить ткань </a:t>
            </a:r>
            <a:r>
              <a:rPr lang="ru-RU" dirty="0" smtClean="0"/>
              <a:t>в 10% нейтральный формалин</a:t>
            </a:r>
            <a:r>
              <a:rPr lang="en-US" dirty="0" smtClean="0"/>
              <a:t>.</a:t>
            </a:r>
          </a:p>
          <a:p>
            <a:r>
              <a:rPr lang="ru-RU" dirty="0" smtClean="0"/>
              <a:t>Для ориентации, оценки объёма поражения возможно окрашивание краев, составление схемы места взятия.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2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Биопсия эндометрия (</a:t>
            </a:r>
            <a:r>
              <a:rPr lang="ru-RU" dirty="0" err="1" smtClean="0"/>
              <a:t>кюретаж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139440" cy="1200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02920"/>
            <a:ext cx="3139440" cy="780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20" y="1340768"/>
            <a:ext cx="5036632" cy="34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885698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effectLst/>
              </a:rPr>
              <a:t>Порядок направления диагностического и операционного, </a:t>
            </a:r>
            <a:r>
              <a:rPr lang="ru-RU" sz="2400" dirty="0" err="1" smtClean="0">
                <a:effectLst/>
              </a:rPr>
              <a:t>биопсийного</a:t>
            </a:r>
            <a:r>
              <a:rPr lang="ru-RU" sz="2400" dirty="0" smtClean="0">
                <a:effectLst/>
              </a:rPr>
              <a:t> материала на  патогистологическое исследование П</a:t>
            </a:r>
            <a:r>
              <a:rPr lang="ru-RU" sz="2400" b="1" dirty="0" smtClean="0">
                <a:effectLst/>
              </a:rPr>
              <a:t>риказ № 179н от  24.03.2016 </a:t>
            </a:r>
            <a:br>
              <a:rPr lang="ru-RU" sz="2400" b="1" dirty="0" smtClean="0">
                <a:effectLst/>
              </a:rPr>
            </a:br>
            <a:r>
              <a:rPr lang="ru-RU" sz="2000" b="1" dirty="0" smtClean="0">
                <a:effectLst/>
              </a:rPr>
              <a:t>«О правилах проведения патологоанатомических исследований».</a:t>
            </a:r>
            <a:r>
              <a:rPr lang="ru-RU" sz="4000" dirty="0" smtClean="0"/>
              <a:t> 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66627"/>
            <a:ext cx="4648200" cy="4530725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/>
              </a:rPr>
              <a:t>Ответственность за соблюдение условий направления и хранения операционного (</a:t>
            </a:r>
            <a:r>
              <a:rPr lang="ru-RU" sz="2400" dirty="0" err="1" smtClean="0">
                <a:effectLst/>
              </a:rPr>
              <a:t>биопсийного</a:t>
            </a:r>
            <a:r>
              <a:rPr lang="ru-RU" sz="2400" dirty="0" smtClean="0">
                <a:effectLst/>
              </a:rPr>
              <a:t>) материала несет оперирующий хирург (врач, производящий биопсию). </a:t>
            </a:r>
            <a:endParaRPr lang="ru-RU" sz="2400" dirty="0" smtClean="0">
              <a:effectLst/>
              <a:latin typeface="Times New Roman" pitchFamily="18" charset="0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832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Это означает, что врач производящий биопсию должен знать: </a:t>
            </a:r>
            <a:br>
              <a:rPr lang="ru-RU" sz="2400" dirty="0" smtClean="0"/>
            </a:br>
            <a:r>
              <a:rPr lang="ru-RU" sz="2400" dirty="0" smtClean="0"/>
              <a:t>1- как правильно взять материал, </a:t>
            </a:r>
            <a:br>
              <a:rPr lang="ru-RU" sz="2400" dirty="0" smtClean="0"/>
            </a:br>
            <a:r>
              <a:rPr lang="ru-RU" sz="2400" dirty="0" smtClean="0"/>
              <a:t>2-как обеспечить его сохранность и транспортировку, </a:t>
            </a:r>
            <a:br>
              <a:rPr lang="ru-RU" sz="2400" dirty="0" smtClean="0"/>
            </a:br>
            <a:r>
              <a:rPr lang="ru-RU" sz="2400" dirty="0" smtClean="0"/>
              <a:t>3-как правильно оформить документы по биопсии, </a:t>
            </a:r>
            <a:br>
              <a:rPr lang="ru-RU" sz="2400" dirty="0" smtClean="0"/>
            </a:br>
            <a:r>
              <a:rPr lang="ru-RU" sz="2400" dirty="0" smtClean="0"/>
              <a:t>4-как верно понимать ответ </a:t>
            </a:r>
            <a:r>
              <a:rPr lang="ru-RU" sz="2400" dirty="0" err="1" smtClean="0"/>
              <a:t>патогистолога</a:t>
            </a:r>
            <a:r>
              <a:rPr lang="ru-RU" sz="2400" dirty="0" smtClean="0"/>
              <a:t>. </a:t>
            </a:r>
            <a:endParaRPr lang="ru-RU" sz="2400" b="1" i="1" dirty="0" smtClean="0"/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1. </a:t>
            </a:r>
            <a:r>
              <a:rPr lang="ru-RU" sz="2400" b="1" dirty="0" smtClean="0">
                <a:effectLst/>
              </a:rPr>
              <a:t>Все</a:t>
            </a:r>
            <a:r>
              <a:rPr lang="ru-RU" sz="2400" dirty="0" smtClean="0">
                <a:effectLst/>
              </a:rPr>
              <a:t> кусочки (фрагменты) органов и тканей, взятые с диагностической целью (диагностические биопсии), органы и ткани, удаленные при хирургических операциях (операционные биопсии), а так же последы и самопроизвольно выделившиеся  у пациента кусочки ткани </a:t>
            </a:r>
            <a:r>
              <a:rPr lang="ru-RU" sz="2400" b="1" dirty="0" smtClean="0">
                <a:effectLst/>
              </a:rPr>
              <a:t>подлежат обязательному</a:t>
            </a:r>
            <a:r>
              <a:rPr lang="ru-RU" sz="2400" dirty="0" smtClean="0">
                <a:effectLst/>
              </a:rPr>
              <a:t> направлению на патологоанатомическое (патогистологическое) исследование </a:t>
            </a:r>
            <a:r>
              <a:rPr lang="ru-RU" sz="1600" i="1" dirty="0" smtClean="0">
                <a:effectLst/>
              </a:rPr>
              <a:t>(Выдержка из Положения Федеральной службы надзора в сфере здравоохранения).</a:t>
            </a:r>
            <a:r>
              <a:rPr lang="ru-RU" sz="2400" dirty="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При отказе пациента от </a:t>
            </a:r>
            <a:r>
              <a:rPr lang="ru-RU" sz="2400" dirty="0" err="1"/>
              <a:t>биопсийного</a:t>
            </a:r>
            <a:r>
              <a:rPr lang="ru-RU" sz="2400" dirty="0"/>
              <a:t> исследования лечащий врач обязан предупредить о последствиях, </a:t>
            </a:r>
            <a:br>
              <a:rPr lang="ru-RU" sz="2400" dirty="0"/>
            </a:br>
            <a:r>
              <a:rPr lang="ru-RU" sz="2400" dirty="0"/>
              <a:t>с письменным подтверждением отказа  в  мед. документах. </a:t>
            </a: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3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(от греч</a:t>
            </a:r>
            <a:r>
              <a:rPr lang="ru-RU" dirty="0" smtClean="0"/>
              <a:t>. взгляд на живое), </a:t>
            </a:r>
            <a:r>
              <a:rPr lang="ru-RU" dirty="0"/>
              <a:t>прижизненное взятие   части или целиком тканей и органов для микроскопического исследования их в целях диагностики,  </a:t>
            </a:r>
            <a:r>
              <a:rPr lang="ru-RU" dirty="0">
                <a:solidFill>
                  <a:schemeClr val="tx2"/>
                </a:solidFill>
              </a:rPr>
              <a:t>а также для изучения динамики течения заболевания и влияния на него лечебных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4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24936" cy="4572000"/>
          </a:xfrm>
        </p:spPr>
        <p:txBody>
          <a:bodyPr>
            <a:normAutofit/>
          </a:bodyPr>
          <a:lstStyle/>
          <a:p>
            <a:r>
              <a:rPr lang="ru-RU" sz="2000" dirty="0"/>
              <a:t>2. З</a:t>
            </a:r>
            <a:r>
              <a:rPr lang="ru-RU" sz="2000" b="1" dirty="0"/>
              <a:t>апрещается делить материал</a:t>
            </a:r>
            <a:r>
              <a:rPr lang="ru-RU" sz="2000" dirty="0"/>
              <a:t> на части для одновременного направления в разные патологоанатомические учреждения (подразделения). В подобных случаях морфологические изменения, характерные для данного патологического процесса, могут оказаться только в одной части объекта, а, следовательно, и результаты исследования будут различны. Это может дезориентировать лечащих врачей и нанести вред больному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Материал для патогистологического исследования доставляется с соответствующей маркировкой и направлением на патогистологическое исследование (форма 014/У или компьютерная форма лечебно-профилактического учреждения), которое заполняется лечащим врачом или врачом, осуществляющим забор материала для исследования.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752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53244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effectLst/>
              </a:rPr>
              <a:t>  В направлении на патогистологическое исследование четко обозначаются: </a:t>
            </a:r>
          </a:p>
          <a:p>
            <a:pPr marL="0" indent="0">
              <a:buNone/>
            </a:pPr>
            <a:r>
              <a:rPr lang="ru-RU" sz="1600" b="1" i="1" dirty="0">
                <a:latin typeface="Verdana" pitchFamily="34" charset="0"/>
              </a:rPr>
              <a:t>Разборчивым </a:t>
            </a:r>
            <a:r>
              <a:rPr lang="ru-RU" sz="1600" b="1" i="1" dirty="0" smtClean="0">
                <a:latin typeface="Verdana" pitchFamily="34" charset="0"/>
              </a:rPr>
              <a:t>почерком (печатными </a:t>
            </a:r>
            <a:r>
              <a:rPr lang="ru-RU" sz="1600" b="1" i="1" dirty="0">
                <a:latin typeface="Verdana" pitchFamily="34" charset="0"/>
              </a:rPr>
              <a:t>буквами)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наименование лечебного учреждения,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фамилия, имя отчество, возраст и пол больного, номер карты амбулаторного или стационарного больного.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дата и время взятия материала,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количество направляемых объектов (при необходимости описание или схема места взятия материала),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предполагаемый клинический диагноз,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проводимое или проведенное ранее лечение (химиотерапевтическое, лучевое, оперативное и др.),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данные предшествующего патогистологического исследования (если оно производилось) и других методов исследования (если это необходимо).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фамилия, имя, отчество врача,  направившего материал на исследование,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другая информация, важная для установления патологоанатомического (патогистологического) диагноза. </a:t>
            </a:r>
          </a:p>
        </p:txBody>
      </p:sp>
    </p:spTree>
    <p:extLst>
      <p:ext uri="{BB962C8B-B14F-4D97-AF65-F5344CB8AC3E}">
        <p14:creationId xmlns:p14="http://schemas.microsoft.com/office/powerpoint/2010/main" val="15494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/>
              </a:rPr>
              <a:t>Дефекты заполнения направления </a:t>
            </a:r>
            <a:r>
              <a:rPr lang="ru-RU" sz="2400" dirty="0" smtClean="0">
                <a:effectLst/>
              </a:rPr>
              <a:t>(неразборчиво, отсутствуют ФИО, возраст, дата забора, результаты инструментальных методов </a:t>
            </a:r>
            <a:r>
              <a:rPr lang="ru-RU" sz="2400" dirty="0" err="1" smtClean="0">
                <a:effectLst/>
              </a:rPr>
              <a:t>исс</a:t>
            </a:r>
            <a:r>
              <a:rPr lang="ru-RU" sz="2400" dirty="0" smtClean="0">
                <a:effectLst/>
              </a:rPr>
              <a:t>-я, проводимом лечении, данные предыдущих исследований)</a:t>
            </a:r>
          </a:p>
          <a:p>
            <a:pPr eaLnBrk="1" hangingPunct="1"/>
            <a:r>
              <a:rPr lang="ru-RU" sz="2800" dirty="0" smtClean="0">
                <a:effectLst/>
              </a:rPr>
              <a:t>Дефекты вырезки</a:t>
            </a:r>
            <a:r>
              <a:rPr lang="ru-RU" sz="2400" dirty="0" smtClean="0">
                <a:effectLst/>
              </a:rPr>
              <a:t> (не маркированы кусочки, откуда, какой орган или часть)</a:t>
            </a:r>
          </a:p>
          <a:p>
            <a:pPr eaLnBrk="1" hangingPunct="1"/>
            <a:r>
              <a:rPr lang="ru-RU" sz="2800" dirty="0" smtClean="0">
                <a:effectLst/>
              </a:rPr>
              <a:t>Дефекты фиксации</a:t>
            </a:r>
            <a:r>
              <a:rPr lang="ru-RU" sz="2400" dirty="0" smtClean="0">
                <a:effectLst/>
              </a:rPr>
              <a:t> (отсутствие фиксатора, соотношение, кровь, грубое перемешивание,  флаконы с узким горлом, вместо 10% формалина - 40% формальдегид, хуже спирт, </a:t>
            </a:r>
            <a:r>
              <a:rPr lang="ru-RU" sz="2400" dirty="0" err="1" smtClean="0">
                <a:effectLst/>
              </a:rPr>
              <a:t>физ.р</a:t>
            </a:r>
            <a:r>
              <a:rPr lang="ru-RU" sz="2400" dirty="0" smtClean="0">
                <a:effectLst/>
              </a:rPr>
              <a:t>-р, деформация материала, прилипшие ко дну)</a:t>
            </a:r>
          </a:p>
          <a:p>
            <a:pPr eaLnBrk="1" hangingPunct="1"/>
            <a:r>
              <a:rPr lang="ru-RU" sz="2800" dirty="0" smtClean="0">
                <a:effectLst/>
              </a:rPr>
              <a:t>Дефекты хранения и транспортировки </a:t>
            </a:r>
            <a:r>
              <a:rPr lang="ru-RU" sz="2400" dirty="0" smtClean="0">
                <a:effectLst/>
              </a:rPr>
              <a:t>(в холодильнике, на солнце, заморозка в авто, разбитые флаконы, залитые направления со смытой информацией)  </a:t>
            </a:r>
            <a:r>
              <a:rPr lang="ru-RU" sz="2800" dirty="0" smtClean="0">
                <a:effectLst/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16632"/>
            <a:ext cx="8532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i="1" dirty="0">
                <a:latin typeface="Verdana" pitchFamily="34" charset="0"/>
              </a:rPr>
              <a:t>   </a:t>
            </a:r>
            <a:r>
              <a:rPr lang="ru-RU" b="1" i="1" dirty="0" smtClean="0">
                <a:latin typeface="Verdana" pitchFamily="34" charset="0"/>
              </a:rPr>
              <a:t>Дефекты при направлении материала на гистологическое исследование</a:t>
            </a:r>
            <a:endParaRPr lang="ru-RU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712"/>
            <a:ext cx="8892480" cy="62646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/>
              </a:rPr>
              <a:t>Диагностический и операционный материал, доставленный на патогистологическое исследование,  должен быть тщательно маркирован с указанием фамилии, инициалов больного и номера истории болезни. Эти данные наносят (или наклеивают) на емкость с объектом, подлежащим исследованию.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effectLst/>
              </a:rPr>
              <a:t>При помещении в одну посуду нескольких объектов, каждый из них отдельно завязывается в марлю с прикрепленной к ней биркой, не размокающей в жидкости, на которой простым карандашом должен быть указан характер материала (например, левая, правая доля щитовидной железы, сектор молочной железы, лимфатические узлы и пр.).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effectLst/>
              </a:rPr>
              <a:t>Рекомендуется использование специальных контейнеров и бирок для направление материала на патогистологическое исследование.  При направлении  материала с плохо визуализируемыми патологическими изменения врачу-клиницисту целесообразно прошить нитью или  пометить  специальным раствором (например, раствором бриллиантовой зелени) место, требующего прицельного  морфологического исследования.</a:t>
            </a:r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0"/>
            <a:ext cx="6781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effectLst/>
              </a:rPr>
              <a:t>Не допускается  высушивания, обмывания водой (!), разминания, сдавливания забираемой ткани. </a:t>
            </a: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5.  В ёмкость  с объектом наливается достаточный объём фиксирующей жидкости (10% нейтральный формалин), чтобы исследуемый объект полностью был погружён в фиксирующую жидкость (соотношение не менее 1:10). Если после погружения кусочка фиксирующая жидкость изменила свой цвет (окрасилась кровью, секретом и др.), её следует слить и заменить свежей порцией фиксирующего раствора.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effectLst/>
              </a:rPr>
              <a:t>6. Фиксированный материал может храниться до доставки на исследование при комнатной (!) температуре, в тёмном помещении, не вблизи обогревательных приборов. </a:t>
            </a:r>
            <a:r>
              <a:rPr lang="ru-RU" sz="2400" b="1" dirty="0" smtClean="0">
                <a:effectLst/>
              </a:rPr>
              <a:t>Не допускается хранения в холодильнике и замораживание материала!</a:t>
            </a: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40964" name="Содержимое 5" descr="эндокопическая биопс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/>
          <p:nvPr/>
        </p:nvSpPr>
        <p:spPr>
          <a:xfrm rot="5065759">
            <a:off x="525463" y="4811713"/>
            <a:ext cx="1217612" cy="474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2400" y="5943600"/>
            <a:ext cx="2043113" cy="6413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Эндоскопический</a:t>
            </a:r>
          </a:p>
          <a:p>
            <a:r>
              <a:rPr lang="ru-RU"/>
              <a:t> биоптат желудка</a:t>
            </a:r>
          </a:p>
        </p:txBody>
      </p:sp>
    </p:spTree>
    <p:extLst>
      <p:ext uri="{BB962C8B-B14F-4D97-AF65-F5344CB8AC3E}">
        <p14:creationId xmlns:p14="http://schemas.microsoft.com/office/powerpoint/2010/main" val="2871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332656"/>
            <a:ext cx="9144000" cy="6858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Материал на исследование доставляется в патологоанатомическое учреждение (подразделение) персоналом клинического отделения (медицинской организации), где он был взят (получен).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Подсохший, загнивший, замороженный, значительно механически поврежденный, неверно фиксированный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биопсийный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или операционный материал для патогистологического исследования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пригоден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и не принимается в патологоанатомическое учреждение (подразделение).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     Об этом немедленно ставят в известность заведующего (начальника) патологоанатомическим учреждением (подразделением) и клиническим отделениями (или руководство медицинской организацией).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8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88640"/>
            <a:ext cx="9144000" cy="1196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Этапы изготовления гистологических препаратов: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Сверка, вырезка и описание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Фиксация </a:t>
            </a:r>
            <a:r>
              <a:rPr lang="ru-RU" sz="2400" b="1" dirty="0"/>
              <a:t>(10% р-р формалина, этиловый спирт)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Промывка (проточная водопроводная вода)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Обезвоживание (спирты возрастающей концентрации)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Удаление спирта (хлороформ, ксилол, толуол)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Пропитывание и заливка (парафин)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Изготовление парафиновых блоков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Изготовление парафиновых срезов на микротоме и помещение их на предметное стекло</a:t>
            </a:r>
          </a:p>
          <a:p>
            <a:pPr>
              <a:lnSpc>
                <a:spcPct val="90000"/>
              </a:lnSpc>
            </a:pPr>
            <a:r>
              <a:rPr lang="ru-RU" sz="2400" b="1" dirty="0" err="1"/>
              <a:t>Депарафинирование</a:t>
            </a:r>
            <a:r>
              <a:rPr lang="ru-RU" sz="2400" b="1" dirty="0"/>
              <a:t> (ксилол-спирты-дистиллированная вода)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Окрашивание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Обезвоживание и просветление срезов (ксилол, толуол)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Заключение в смолы под покровное стекло (канадский бальзам)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42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105400" cy="5334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effectLst/>
              </a:rPr>
              <a:t>Вырезка </a:t>
            </a:r>
            <a:r>
              <a:rPr lang="ru-RU" sz="2400" dirty="0" smtClean="0">
                <a:effectLst/>
              </a:rPr>
              <a:t>    (вырезаются кусочки, оптимальные для дальнейшего исследования).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/>
              <a:t>          </a:t>
            </a: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  <a:effectLst/>
            </a:endParaRP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   </a:t>
            </a:r>
            <a:r>
              <a:rPr lang="ru-RU" sz="2800" b="1" dirty="0" smtClean="0">
                <a:effectLst/>
              </a:rPr>
              <a:t>1 см </a:t>
            </a:r>
            <a:r>
              <a:rPr lang="en-US" sz="2800" b="1" dirty="0" smtClean="0">
                <a:effectLst/>
              </a:rPr>
              <a:t>X 1</a:t>
            </a:r>
            <a:r>
              <a:rPr lang="ru-RU" sz="2800" b="1" dirty="0" smtClean="0">
                <a:effectLst/>
              </a:rPr>
              <a:t>см</a:t>
            </a:r>
            <a:r>
              <a:rPr lang="en-US" sz="2800" b="1" dirty="0" smtClean="0">
                <a:effectLst/>
              </a:rPr>
              <a:t> X 0,5 </a:t>
            </a:r>
            <a:r>
              <a:rPr lang="ru-RU" sz="2800" b="1" dirty="0" smtClean="0">
                <a:effectLst/>
              </a:rPr>
              <a:t>см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    </a:t>
            </a:r>
          </a:p>
          <a:p>
            <a:pPr marL="533400" indent="-533400" eaLnBrk="1" hangingPunct="1">
              <a:defRPr/>
            </a:pPr>
            <a:r>
              <a:rPr lang="ru-RU" sz="2800" b="1" dirty="0" err="1" smtClean="0">
                <a:effectLst/>
              </a:rPr>
              <a:t>Биоптаты</a:t>
            </a:r>
            <a:r>
              <a:rPr lang="ru-RU" sz="2800" b="1" dirty="0" smtClean="0">
                <a:effectLst/>
              </a:rPr>
              <a:t> забираются полностью.</a:t>
            </a:r>
            <a:br>
              <a:rPr lang="ru-RU" sz="2800" b="1" dirty="0" smtClean="0">
                <a:effectLst/>
              </a:rPr>
            </a:br>
            <a:endParaRPr lang="ru-RU" sz="2800" b="1" dirty="0" smtClean="0">
              <a:effectLst/>
            </a:endParaRPr>
          </a:p>
        </p:txBody>
      </p:sp>
      <p:pic>
        <p:nvPicPr>
          <p:cNvPr id="53251" name="Picture 4" descr="Выре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990600"/>
            <a:ext cx="3689350" cy="4876800"/>
          </a:xfrm>
        </p:spPr>
      </p:pic>
      <p:pic>
        <p:nvPicPr>
          <p:cNvPr id="53252" name="Picture 5" descr="IMG_5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13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96552" y="-17140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Фиксация </a:t>
            </a:r>
            <a:r>
              <a:rPr lang="ru-RU" sz="2800" dirty="0">
                <a:solidFill>
                  <a:schemeClr val="tx1"/>
                </a:solidFill>
              </a:rPr>
              <a:t>24-48 часов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/>
              <a:t>(10</a:t>
            </a:r>
            <a:r>
              <a:rPr lang="ru-RU" sz="2800" dirty="0"/>
              <a:t>% </a:t>
            </a:r>
            <a:r>
              <a:rPr lang="ru-RU" sz="2800" dirty="0" err="1"/>
              <a:t>забуференный</a:t>
            </a:r>
            <a:r>
              <a:rPr lang="ru-RU" sz="2800" dirty="0"/>
              <a:t>  раствор </a:t>
            </a:r>
            <a:r>
              <a:rPr lang="ru-RU" sz="2800" dirty="0" smtClean="0"/>
              <a:t>формальдегида)</a:t>
            </a:r>
            <a:endParaRPr lang="ru-RU" sz="2800" dirty="0"/>
          </a:p>
        </p:txBody>
      </p:sp>
      <p:pic>
        <p:nvPicPr>
          <p:cNvPr id="16389" name="Picture 5" descr="HIST018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85225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Обезвоживание и удаление спирта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438" name="Picture 6" descr="HIST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713788" cy="56165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биопсий: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Диагностическая биопсия- </a:t>
            </a:r>
            <a:r>
              <a:rPr lang="ru-RU" dirty="0"/>
              <a:t>прижизненное исследование тканей с целью установления диагноза.  </a:t>
            </a:r>
          </a:p>
          <a:p>
            <a:pPr>
              <a:defRPr/>
            </a:pPr>
            <a:r>
              <a:rPr lang="ru-RU" dirty="0" smtClean="0"/>
              <a:t>Операционная биопсия (операционный </a:t>
            </a:r>
            <a:r>
              <a:rPr lang="ru-RU" dirty="0"/>
              <a:t>материал) - прижизненное исследование тканей с целью установления (диагностики) или подтверждения диагноза, если материал получен при хирургической операции и др. манипуляциях, проведенных в лечебных целях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срокам: </a:t>
            </a:r>
            <a:r>
              <a:rPr lang="ru-RU" dirty="0" err="1"/>
              <a:t>Интраоперационная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u="sng" dirty="0"/>
              <a:t>срочные исследования</a:t>
            </a:r>
            <a:r>
              <a:rPr lang="ru-RU" dirty="0" smtClean="0"/>
              <a:t>) и  плановая </a:t>
            </a:r>
            <a:r>
              <a:rPr lang="ru-RU" dirty="0"/>
              <a:t>гистологическая диагностика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9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Заливка в парафин</a:t>
            </a:r>
          </a:p>
        </p:txBody>
      </p:sp>
      <p:pic>
        <p:nvPicPr>
          <p:cNvPr id="24582" name="Picture 6" descr="HIST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713788" cy="54721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9144000" cy="119697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Изготовление парафиновых срезов на микротоме</a:t>
            </a:r>
          </a:p>
        </p:txBody>
      </p:sp>
      <p:pic>
        <p:nvPicPr>
          <p:cNvPr id="27654" name="Picture 6" descr="HIST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341438"/>
            <a:ext cx="5184775" cy="53276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548680"/>
            <a:ext cx="9144000" cy="10128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Помещение парафиновых срезов на предметное стекло</a:t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26" name="Picture 6" descr="HIST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8713788" cy="52562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Парафиновый срез</a:t>
            </a:r>
          </a:p>
        </p:txBody>
      </p:sp>
      <p:pic>
        <p:nvPicPr>
          <p:cNvPr id="33798" name="Picture 6" descr="HIST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8785225" cy="55435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2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612576" y="517426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Окрашивание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42" name="Picture 6" descr="HIST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713788" cy="56165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Иммуногистохимический</a:t>
            </a:r>
            <a:r>
              <a:rPr lang="ru-RU" dirty="0" smtClean="0"/>
              <a:t> (ИГХ) метод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0"/>
          <a:stretch/>
        </p:blipFill>
        <p:spPr>
          <a:xfrm>
            <a:off x="107504" y="1988840"/>
            <a:ext cx="3486253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21" y="1628800"/>
            <a:ext cx="5124775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869160"/>
            <a:ext cx="5373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Современная полимерная система визуализации </a:t>
            </a:r>
          </a:p>
          <a:p>
            <a:r>
              <a:rPr lang="ru-RU" dirty="0" smtClean="0"/>
              <a:t>Для повышения яркости реакции </a:t>
            </a:r>
          </a:p>
          <a:p>
            <a:r>
              <a:rPr lang="ru-RU" dirty="0" smtClean="0"/>
              <a:t>(чувствительности)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013176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 непрямой ИГХ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2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" y="97931"/>
            <a:ext cx="8818560" cy="914496"/>
          </a:xfrm>
        </p:spPr>
        <p:txBody>
          <a:bodyPr lIns="82945" tIns="41473" rIns="82945">
            <a:normAutofit fontScale="90000"/>
          </a:bodyPr>
          <a:lstStyle/>
          <a:p>
            <a:pPr>
              <a:defRPr/>
            </a:pPr>
            <a:r>
              <a:rPr lang="ru-RU" sz="2900" dirty="0">
                <a:solidFill>
                  <a:schemeClr val="accent6"/>
                </a:solidFill>
                <a:latin typeface="Comic Sans MS" panose="030F0702030302020204" pitchFamily="66" charset="0"/>
              </a:rPr>
              <a:t>ИГХ: выявление </a:t>
            </a:r>
            <a:r>
              <a:rPr lang="ru-RU" sz="29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диагностически</a:t>
            </a:r>
            <a:r>
              <a:rPr lang="ru-RU" sz="2900" dirty="0">
                <a:solidFill>
                  <a:schemeClr val="accent6"/>
                </a:solidFill>
                <a:latin typeface="Comic Sans MS" panose="030F0702030302020204" pitchFamily="66" charset="0"/>
              </a:rPr>
              <a:t> значимых антигенов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95841" y="881372"/>
            <a:ext cx="8817120" cy="5813891"/>
          </a:xfrm>
        </p:spPr>
        <p:txBody>
          <a:bodyPr lIns="82945" tIns="41473" rIns="82945" bIns="41473"/>
          <a:lstStyle/>
          <a:p>
            <a:endParaRPr lang="ru-RU" smtClean="0"/>
          </a:p>
          <a:p>
            <a:r>
              <a:rPr lang="ru-RU" smtClean="0"/>
              <a:t>-вирусные антигены (</a:t>
            </a:r>
            <a:r>
              <a:rPr lang="en-US" smtClean="0"/>
              <a:t>HBV, CMV, EBV</a:t>
            </a:r>
            <a:r>
              <a:rPr lang="ru-RU" smtClean="0"/>
              <a:t> и др.)</a:t>
            </a:r>
          </a:p>
          <a:p>
            <a:r>
              <a:rPr lang="ru-RU" smtClean="0"/>
              <a:t>-бактерии</a:t>
            </a:r>
            <a:r>
              <a:rPr lang="en-US" smtClean="0"/>
              <a:t> (</a:t>
            </a:r>
            <a:r>
              <a:rPr lang="ru-RU" smtClean="0"/>
              <a:t>(например, </a:t>
            </a:r>
            <a:r>
              <a:rPr lang="en-US" smtClean="0"/>
              <a:t>H</a:t>
            </a:r>
            <a:r>
              <a:rPr lang="ru-RU" smtClean="0"/>
              <a:t>.</a:t>
            </a:r>
            <a:r>
              <a:rPr lang="en-US" smtClean="0"/>
              <a:t>pylori</a:t>
            </a:r>
            <a:r>
              <a:rPr lang="ru-RU" smtClean="0"/>
              <a:t>) </a:t>
            </a:r>
          </a:p>
          <a:p>
            <a:r>
              <a:rPr lang="ru-RU" smtClean="0"/>
              <a:t>-простейшие</a:t>
            </a:r>
          </a:p>
          <a:p>
            <a:r>
              <a:rPr lang="ru-RU" smtClean="0"/>
              <a:t>-клеточные, цито- и тканеспецифичные  маркёры (эпителий, мышца, иммунные клетки и др.)</a:t>
            </a:r>
          </a:p>
          <a:p>
            <a:r>
              <a:rPr lang="ru-RU" smtClean="0"/>
              <a:t>-нормальные и патологические компоненты матрикса (коллаген, амилоид)</a:t>
            </a:r>
          </a:p>
          <a:p>
            <a:r>
              <a:rPr lang="ru-RU" smtClean="0"/>
              <a:t>-Продукты жизнедеятельности клетки (иммуно-глобулины, фибриноген, гормоны и др.)</a:t>
            </a:r>
          </a:p>
          <a:p>
            <a:r>
              <a:rPr lang="ru-RU" smtClean="0"/>
              <a:t>-опухолевые маркеры (панель антител)</a:t>
            </a:r>
          </a:p>
        </p:txBody>
      </p:sp>
    </p:spTree>
    <p:extLst>
      <p:ext uri="{BB962C8B-B14F-4D97-AF65-F5344CB8AC3E}">
        <p14:creationId xmlns:p14="http://schemas.microsoft.com/office/powerpoint/2010/main" val="3561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792001" y="87850"/>
            <a:ext cx="766512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3975"/>
              </a:lnSpc>
              <a:spcBef>
                <a:spcPct val="0"/>
              </a:spcBef>
              <a:buClrTx/>
              <a:defRPr/>
            </a:pPr>
            <a:r>
              <a:rPr lang="en-US" altLang="ru-RU" b="1" dirty="0" smtClean="0">
                <a:latin typeface="Comic Sans MS" panose="030F0702030302020204" pitchFamily="66" charset="0"/>
              </a:rPr>
              <a:t>In situ </a:t>
            </a:r>
            <a:r>
              <a:rPr lang="ru-RU" altLang="ru-RU" b="1" dirty="0" smtClean="0">
                <a:latin typeface="Comic Sans MS" panose="030F0702030302020204" pitchFamily="66" charset="0"/>
              </a:rPr>
              <a:t>гибридизация ISH</a:t>
            </a:r>
            <a:r>
              <a:rPr lang="ru-RU" altLang="ru-RU" b="1" dirty="0">
                <a:latin typeface="Comic Sans MS" panose="030F0702030302020204" pitchFamily="66" charset="0"/>
              </a:rPr>
              <a:t>: механизм </a:t>
            </a:r>
            <a:r>
              <a:rPr lang="ru-RU" altLang="ru-RU" b="1" dirty="0" err="1">
                <a:latin typeface="Comic Sans MS" panose="030F0702030302020204" pitchFamily="66" charset="0"/>
              </a:rPr>
              <a:t>детекции</a:t>
            </a:r>
            <a:r>
              <a:rPr lang="ru-RU" altLang="ru-RU" b="1" dirty="0">
                <a:latin typeface="Comic Sans MS" panose="030F0702030302020204" pitchFamily="66" charset="0"/>
              </a:rPr>
              <a:t> амплификации гена HER2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1" t="39786" r="23621" b="18896"/>
          <a:stretch>
            <a:fillRect/>
          </a:stretch>
        </p:blipFill>
        <p:spPr bwMode="auto">
          <a:xfrm>
            <a:off x="2528640" y="1336461"/>
            <a:ext cx="2511360" cy="115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621" t="39786" r="23621" b="188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401760" y="1710900"/>
            <a:ext cx="1081440" cy="4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>
                <a:latin typeface="Arial Unicode MS" panose="020B0604020202020204" pitchFamily="34" charset="-128"/>
              </a:rPr>
              <a:t>FISH +</a:t>
            </a:r>
            <a:r>
              <a:rPr lang="ru-RU" altLang="ru-RU" sz="2000" b="1" baseline="3000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5106241" y="1741144"/>
            <a:ext cx="3264480" cy="34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>
                <a:latin typeface="Arial Unicode MS" panose="020B0604020202020204" pitchFamily="34" charset="-128"/>
              </a:rPr>
              <a:t>Флюоресцирующий ДНК зонд</a:t>
            </a:r>
          </a:p>
        </p:txBody>
      </p:sp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40" y="2585072"/>
            <a:ext cx="2511360" cy="11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404640" y="2960951"/>
            <a:ext cx="1110240" cy="4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>
                <a:latin typeface="Arial Unicode MS" panose="020B0604020202020204" pitchFamily="34" charset="-128"/>
              </a:rPr>
              <a:t>CISH +</a:t>
            </a:r>
            <a:r>
              <a:rPr lang="ru-RU" altLang="ru-RU" sz="2000" b="1" baseline="300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5106240" y="2744929"/>
            <a:ext cx="3227040" cy="8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>
                <a:latin typeface="Arial Unicode MS" panose="020B0604020202020204" pitchFamily="34" charset="-128"/>
              </a:rPr>
              <a:t>Меченные дигоксигенином ДНК зонды с хромогенной детекцией (DAB сигнал)</a:t>
            </a:r>
          </a:p>
        </p:txBody>
      </p:sp>
      <p:pic>
        <p:nvPicPr>
          <p:cNvPr id="6656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6"/>
          <a:stretch>
            <a:fillRect/>
          </a:stretch>
        </p:blipFill>
        <p:spPr bwMode="auto">
          <a:xfrm>
            <a:off x="2528640" y="3843764"/>
            <a:ext cx="2511360" cy="11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67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4" name="Text Box 9"/>
          <p:cNvSpPr txBox="1">
            <a:spLocks noChangeArrowheads="1"/>
          </p:cNvSpPr>
          <p:nvPr/>
        </p:nvSpPr>
        <p:spPr bwMode="auto">
          <a:xfrm>
            <a:off x="413280" y="4219643"/>
            <a:ext cx="1087200" cy="4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>
                <a:latin typeface="Arial Unicode MS" panose="020B0604020202020204" pitchFamily="34" charset="-128"/>
              </a:rPr>
              <a:t>SISH +</a:t>
            </a:r>
            <a:r>
              <a:rPr lang="ru-RU" altLang="ru-RU" sz="2000" b="1" baseline="300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82955" name="Text Box 10"/>
          <p:cNvSpPr txBox="1">
            <a:spLocks noChangeArrowheads="1"/>
          </p:cNvSpPr>
          <p:nvPr/>
        </p:nvSpPr>
        <p:spPr bwMode="auto">
          <a:xfrm>
            <a:off x="5106240" y="4003621"/>
            <a:ext cx="3407040" cy="8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>
                <a:latin typeface="Arial Unicode MS" panose="020B0604020202020204" pitchFamily="34" charset="-128"/>
              </a:rPr>
              <a:t>Меченные динитрофенолом ДНК зонды с хромогенной детекцией (сигнал серебра)</a:t>
            </a:r>
          </a:p>
        </p:txBody>
      </p:sp>
      <p:sp>
        <p:nvSpPr>
          <p:cNvPr id="82956" name="Rectangle 11"/>
          <p:cNvSpPr>
            <a:spLocks noChangeArrowheads="1"/>
          </p:cNvSpPr>
          <p:nvPr/>
        </p:nvSpPr>
        <p:spPr bwMode="auto">
          <a:xfrm>
            <a:off x="4201920" y="6264658"/>
            <a:ext cx="4625280" cy="43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baseline="30000">
                <a:latin typeface="Arial Unicode MS" panose="020B0604020202020204" pitchFamily="34" charset="-128"/>
              </a:rPr>
              <a:t>a</a:t>
            </a:r>
            <a:r>
              <a:rPr lang="ru-RU" altLang="ru-RU" sz="1400" b="1">
                <a:latin typeface="Arial Unicode MS" panose="020B0604020202020204" pitchFamily="34" charset="-128"/>
              </a:rPr>
              <a:t>Слайд панельW Hanna;</a:t>
            </a:r>
            <a:r>
              <a:rPr lang="ru-RU" altLang="ru-RU" sz="1400" b="1" baseline="30000">
                <a:latin typeface="Arial Unicode MS" panose="020B0604020202020204" pitchFamily="34" charset="-128"/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baseline="30000">
                <a:latin typeface="Arial Unicode MS" panose="020B0604020202020204" pitchFamily="34" charset="-128"/>
              </a:rPr>
              <a:t>b</a:t>
            </a:r>
            <a:r>
              <a:rPr lang="ru-RU" altLang="ru-RU" sz="1400" b="1">
                <a:latin typeface="Arial Unicode MS" panose="020B0604020202020204" pitchFamily="34" charset="-128"/>
              </a:rPr>
              <a:t>Слайд Invitrogen; </a:t>
            </a:r>
            <a:r>
              <a:rPr lang="ru-RU" altLang="ru-RU" sz="1400" b="1" baseline="30000">
                <a:latin typeface="Arial Unicode MS" panose="020B0604020202020204" pitchFamily="34" charset="-128"/>
              </a:rPr>
              <a:t>c</a:t>
            </a:r>
            <a:r>
              <a:rPr lang="ru-RU" altLang="ru-RU" sz="1400" b="1">
                <a:latin typeface="Arial Unicode MS" panose="020B0604020202020204" pitchFamily="34" charset="-128"/>
              </a:rPr>
              <a:t>Слайд Ventana</a:t>
            </a:r>
          </a:p>
        </p:txBody>
      </p:sp>
      <p:pic>
        <p:nvPicPr>
          <p:cNvPr id="6657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40" y="5102456"/>
            <a:ext cx="2511360" cy="115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58" name="Text Box 13"/>
          <p:cNvSpPr txBox="1">
            <a:spLocks noChangeArrowheads="1"/>
          </p:cNvSpPr>
          <p:nvPr/>
        </p:nvSpPr>
        <p:spPr bwMode="auto">
          <a:xfrm>
            <a:off x="397440" y="5357363"/>
            <a:ext cx="1938240" cy="6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>
                <a:latin typeface="Arial Unicode MS" panose="020B0604020202020204" pitchFamily="34" charset="-128"/>
              </a:rPr>
              <a:t>Dual SISH / Red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>
                <a:latin typeface="Arial Unicode MS" panose="020B0604020202020204" pitchFamily="34" charset="-128"/>
              </a:rPr>
              <a:t>Amplified HER2</a:t>
            </a:r>
            <a:r>
              <a:rPr lang="ru-RU" altLang="ru-RU" sz="1800" b="1" baseline="300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5114880" y="5142781"/>
            <a:ext cx="3407040" cy="10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6795" rIns="89992" bIns="46795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>
                <a:latin typeface="Arial Unicode MS" panose="020B0604020202020204" pitchFamily="34" charset="-128"/>
              </a:rPr>
              <a:t>Меченные динитрофенолом ДНК зонды и центромерные зонды с хромогенной детекцией (серебро и Alk-Phos Red)</a:t>
            </a:r>
          </a:p>
        </p:txBody>
      </p:sp>
    </p:spTree>
    <p:extLst>
      <p:ext uri="{BB962C8B-B14F-4D97-AF65-F5344CB8AC3E}">
        <p14:creationId xmlns:p14="http://schemas.microsoft.com/office/powerpoint/2010/main" val="320723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9200" cy="1389745"/>
          </a:xfrm>
        </p:spPr>
        <p:txBody>
          <a:bodyPr lIns="82945" tIns="41473" rIns="82945"/>
          <a:lstStyle/>
          <a:p>
            <a:pPr eaLnBrk="1" hangingPunct="1">
              <a:defRPr/>
            </a:pPr>
            <a:r>
              <a:rPr lang="ru-RU" sz="2400" b="1" dirty="0"/>
              <a:t>РАК МОЛОЧНОЙ ЖЕЛЕЗЫ. </a:t>
            </a:r>
            <a:r>
              <a:rPr lang="ru-RU" sz="2400" b="1" dirty="0" smtClean="0"/>
              <a:t>АМПЛИФИКАЦИЯ </a:t>
            </a:r>
            <a:r>
              <a:rPr lang="ru-RU" sz="2400" b="1" dirty="0"/>
              <a:t>ГЕНА </a:t>
            </a:r>
            <a:r>
              <a:rPr lang="en-US" sz="2400" b="1" dirty="0"/>
              <a:t>HER-2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ИНВАЗИВНОМ КОМПОНЕНТЕ (СПРАВА)</a:t>
            </a:r>
          </a:p>
        </p:txBody>
      </p:sp>
      <p:pic>
        <p:nvPicPr>
          <p:cNvPr id="68611" name="Содержимое 4" descr="2в FISH 400.tif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28992"/>
            <a:ext cx="4572000" cy="5029008"/>
          </a:xfrm>
        </p:spPr>
      </p:pic>
      <p:pic>
        <p:nvPicPr>
          <p:cNvPr id="68612" name="Содержимое 5" descr="2г FISH 100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40" y="1905320"/>
            <a:ext cx="4381920" cy="49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90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324001" y="214583"/>
            <a:ext cx="8619840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Предиктивные 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маркеры для </a:t>
            </a:r>
            <a:r>
              <a:rPr lang="ru-RU" alt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таргетной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терапии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3568" y="1052751"/>
            <a:ext cx="7770240" cy="56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CD117 –</a:t>
            </a:r>
            <a:r>
              <a:rPr lang="ru-RU" altLang="ru-RU" sz="2200" b="1" dirty="0" err="1">
                <a:latin typeface="+mj-lt"/>
              </a:rPr>
              <a:t>гливек</a:t>
            </a:r>
            <a:r>
              <a:rPr lang="ru-RU" altLang="ru-RU" sz="2200" b="1" dirty="0">
                <a:latin typeface="+mj-lt"/>
              </a:rPr>
              <a:t>, ST1571 и др.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HER2/</a:t>
            </a:r>
            <a:r>
              <a:rPr lang="ru-RU" altLang="ru-RU" sz="2200" b="1" dirty="0" err="1">
                <a:latin typeface="+mj-lt"/>
              </a:rPr>
              <a:t>neu</a:t>
            </a:r>
            <a:r>
              <a:rPr lang="ru-RU" altLang="ru-RU" sz="2200" b="1" dirty="0">
                <a:latin typeface="+mj-lt"/>
              </a:rPr>
              <a:t>- </a:t>
            </a:r>
            <a:r>
              <a:rPr lang="ru-RU" altLang="ru-RU" sz="2200" b="1" dirty="0" err="1">
                <a:latin typeface="+mj-lt"/>
              </a:rPr>
              <a:t>герцептин</a:t>
            </a:r>
            <a:r>
              <a:rPr lang="ru-RU" altLang="ru-RU" sz="2200" b="1" dirty="0">
                <a:latin typeface="+mj-lt"/>
              </a:rPr>
              <a:t> и др.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CD20 – </a:t>
            </a:r>
            <a:r>
              <a:rPr lang="ru-RU" altLang="ru-RU" sz="2200" b="1" dirty="0" err="1">
                <a:latin typeface="+mj-lt"/>
              </a:rPr>
              <a:t>мабтера</a:t>
            </a:r>
            <a:r>
              <a:rPr lang="ru-RU" altLang="ru-RU" sz="2200" b="1" dirty="0">
                <a:latin typeface="+mj-lt"/>
              </a:rPr>
              <a:t> и др.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CD33 –</a:t>
            </a:r>
            <a:r>
              <a:rPr lang="ru-RU" altLang="ru-RU" sz="2200" b="1" dirty="0" err="1">
                <a:latin typeface="+mj-lt"/>
              </a:rPr>
              <a:t>миотаг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err="1">
                <a:latin typeface="+mj-lt"/>
              </a:rPr>
              <a:t>гемтузумаб</a:t>
            </a:r>
            <a:endParaRPr lang="ru-RU" altLang="ru-RU" sz="2200" b="1" dirty="0">
              <a:latin typeface="+mj-lt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EGFR-1 (КР) – </a:t>
            </a:r>
            <a:r>
              <a:rPr lang="ru-RU" altLang="ru-RU" sz="2200" b="1" dirty="0" err="1">
                <a:latin typeface="+mj-lt"/>
              </a:rPr>
              <a:t>цетуксимаб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err="1">
                <a:latin typeface="+mj-lt"/>
              </a:rPr>
              <a:t>эрбитукс</a:t>
            </a:r>
            <a:r>
              <a:rPr lang="ru-RU" altLang="ru-RU" sz="2200" b="1" dirty="0">
                <a:latin typeface="+mj-lt"/>
              </a:rPr>
              <a:t> и др.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EGFR-1 (</a:t>
            </a:r>
            <a:r>
              <a:rPr lang="ru-RU" altLang="ru-RU" sz="2200" b="1" dirty="0" err="1">
                <a:latin typeface="+mj-lt"/>
              </a:rPr>
              <a:t>немелкокл</a:t>
            </a:r>
            <a:r>
              <a:rPr lang="ru-RU" altLang="ru-RU" sz="2200" b="1" dirty="0">
                <a:latin typeface="+mj-lt"/>
              </a:rPr>
              <a:t>. РЛ) – </a:t>
            </a:r>
            <a:r>
              <a:rPr lang="ru-RU" altLang="ru-RU" sz="2200" b="1" dirty="0" err="1">
                <a:latin typeface="+mj-lt"/>
              </a:rPr>
              <a:t>гефинитиб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err="1">
                <a:latin typeface="+mj-lt"/>
              </a:rPr>
              <a:t>иресса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smtClean="0">
                <a:latin typeface="+mj-lt"/>
              </a:rPr>
              <a:t>                                              </a:t>
            </a:r>
            <a:r>
              <a:rPr lang="ru-RU" altLang="ru-RU" sz="2200" b="1" dirty="0" err="1">
                <a:latin typeface="+mj-lt"/>
              </a:rPr>
              <a:t>эрлотиниб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smtClean="0">
                <a:latin typeface="+mj-lt"/>
              </a:rPr>
              <a:t>   </a:t>
            </a:r>
            <a:r>
              <a:rPr lang="ru-RU" altLang="ru-RU" sz="2200" b="1" dirty="0" err="1">
                <a:latin typeface="+mj-lt"/>
              </a:rPr>
              <a:t>тарцева</a:t>
            </a:r>
            <a:endParaRPr lang="ru-RU" altLang="ru-RU" sz="2200" b="1" dirty="0">
              <a:latin typeface="+mj-lt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EGFR-1 + EGFR-2 – </a:t>
            </a:r>
            <a:r>
              <a:rPr lang="ru-RU" altLang="ru-RU" sz="2200" b="1" dirty="0" err="1">
                <a:latin typeface="+mj-lt"/>
              </a:rPr>
              <a:t>лапатиниб</a:t>
            </a:r>
            <a:r>
              <a:rPr lang="ru-RU" altLang="ru-RU" sz="2200" b="1" dirty="0">
                <a:latin typeface="+mj-lt"/>
              </a:rPr>
              <a:t> и др.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Comic Sans MS" pitchFamily="64" charset="0"/>
              <a:buChar char="•"/>
              <a:defRPr/>
            </a:pPr>
            <a:r>
              <a:rPr lang="ru-RU" altLang="ru-RU" sz="2200" b="1" dirty="0">
                <a:latin typeface="+mj-lt"/>
              </a:rPr>
              <a:t>Рецепторы </a:t>
            </a:r>
            <a:r>
              <a:rPr lang="ru-RU" altLang="ru-RU" sz="2200" b="1" dirty="0" err="1">
                <a:latin typeface="+mj-lt"/>
              </a:rPr>
              <a:t>соматостатина</a:t>
            </a:r>
            <a:r>
              <a:rPr lang="ru-RU" altLang="ru-RU" sz="2200" b="1" dirty="0">
                <a:latin typeface="+mj-lt"/>
              </a:rPr>
              <a:t> - </a:t>
            </a:r>
            <a:r>
              <a:rPr lang="ru-RU" altLang="ru-RU" sz="2200" b="1" dirty="0" err="1">
                <a:latin typeface="+mj-lt"/>
              </a:rPr>
              <a:t>сандостатин</a:t>
            </a:r>
            <a:r>
              <a:rPr lang="ru-RU" altLang="ru-RU" sz="2200" b="1" dirty="0">
                <a:latin typeface="+mj-lt"/>
              </a:rPr>
              <a:t>, </a:t>
            </a:r>
            <a:r>
              <a:rPr lang="ru-RU" altLang="ru-RU" sz="2200" b="1" dirty="0" err="1">
                <a:latin typeface="+mj-lt"/>
              </a:rPr>
              <a:t>октреотид</a:t>
            </a:r>
            <a:r>
              <a:rPr lang="ru-RU" altLang="ru-RU" sz="2200" b="1" dirty="0">
                <a:latin typeface="+mj-lt"/>
              </a:rPr>
              <a:t> и др</a:t>
            </a:r>
            <a:r>
              <a:rPr lang="ru-RU" altLang="ru-RU" sz="2200" b="1" dirty="0" smtClean="0">
                <a:latin typeface="+mj-lt"/>
              </a:rPr>
              <a:t>.</a:t>
            </a:r>
            <a:endParaRPr lang="ru-RU" alt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842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b="6843"/>
          <a:stretch/>
        </p:blipFill>
        <p:spPr bwMode="auto">
          <a:xfrm>
            <a:off x="251520" y="771859"/>
            <a:ext cx="8337376" cy="582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579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Сроки диагностического заключения по материалу: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8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биопсии для гистологического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Эксцизионная</a:t>
            </a:r>
            <a:r>
              <a:rPr lang="ru-RU" dirty="0" smtClean="0"/>
              <a:t> </a:t>
            </a:r>
            <a:r>
              <a:rPr lang="ru-RU" dirty="0"/>
              <a:t>биопсия — забор для исследования патологического образования целиком.</a:t>
            </a:r>
          </a:p>
          <a:p>
            <a:r>
              <a:rPr lang="ru-RU" dirty="0" err="1"/>
              <a:t>Инцизионная</a:t>
            </a:r>
            <a:r>
              <a:rPr lang="ru-RU" dirty="0"/>
              <a:t> биопсия — забор для исследования части патологического образования либо диффузно измененного органа.</a:t>
            </a:r>
          </a:p>
          <a:p>
            <a:r>
              <a:rPr lang="ru-RU" dirty="0"/>
              <a:t>Щипковая биопсия — с помощью </a:t>
            </a:r>
            <a:r>
              <a:rPr lang="ru-RU" dirty="0" err="1"/>
              <a:t>биопсийных</a:t>
            </a:r>
            <a:r>
              <a:rPr lang="ru-RU" dirty="0"/>
              <a:t> щипцов (</a:t>
            </a:r>
            <a:r>
              <a:rPr lang="ru-RU" dirty="0" err="1"/>
              <a:t>punch-biopsy</a:t>
            </a:r>
            <a:r>
              <a:rPr lang="ru-RU" dirty="0"/>
              <a:t>)</a:t>
            </a:r>
          </a:p>
          <a:p>
            <a:r>
              <a:rPr lang="ru-RU" dirty="0"/>
              <a:t>Трепан-биопсия — забор столбика плотной ткани с помощью полой трубки с заострённым краем — трепана. Применяется для биопсии костей и плотных опухолей.</a:t>
            </a:r>
          </a:p>
          <a:p>
            <a:r>
              <a:rPr lang="ru-RU" dirty="0"/>
              <a:t>Сердцевинная (</a:t>
            </a:r>
            <a:r>
              <a:rPr lang="ru-RU" dirty="0" err="1"/>
              <a:t>core</a:t>
            </a:r>
            <a:r>
              <a:rPr lang="ru-RU" dirty="0"/>
              <a:t>-биопсия, </a:t>
            </a:r>
            <a:r>
              <a:rPr lang="ru-RU" dirty="0" err="1"/>
              <a:t>кор</a:t>
            </a:r>
            <a:r>
              <a:rPr lang="ru-RU" dirty="0"/>
              <a:t>-биопсия, режущая биопсия) — забор столбика материала из мягких тканей при помощи специального трепана, состоящего из гарпунной системы и полой трубки с заострённым краем.</a:t>
            </a:r>
          </a:p>
          <a:p>
            <a:r>
              <a:rPr lang="ru-RU" dirty="0" err="1"/>
              <a:t>Скарификационная</a:t>
            </a:r>
            <a:r>
              <a:rPr lang="ru-RU" dirty="0"/>
              <a:t> (поверхностная) биопсия (</a:t>
            </a:r>
            <a:r>
              <a:rPr lang="ru-RU" dirty="0" err="1"/>
              <a:t>shaving</a:t>
            </a:r>
            <a:r>
              <a:rPr lang="ru-RU" dirty="0"/>
              <a:t> </a:t>
            </a:r>
            <a:r>
              <a:rPr lang="ru-RU" dirty="0" err="1"/>
              <a:t>biopsy</a:t>
            </a:r>
            <a:r>
              <a:rPr lang="ru-RU" dirty="0"/>
              <a:t>) — забор материала путём срезания с поверхности образования тонкого пласта ткани, применяется для биопсии патологических образований кожи.</a:t>
            </a:r>
          </a:p>
          <a:p>
            <a:r>
              <a:rPr lang="ru-RU" dirty="0"/>
              <a:t>Петлевая биопсия — забор материала петлей при помощи коагулятора в режиме резания тканей либо радиочастотного хирургического аппарата. Применяется в ЛОР, гинекологии и при эндоскопических исследованиях.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200579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Открытая (хирургическая) биопсия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Эксцизионная</a:t>
            </a:r>
            <a:r>
              <a:rPr lang="ru-RU" dirty="0" smtClean="0"/>
              <a:t> </a:t>
            </a:r>
            <a:r>
              <a:rPr lang="ru-RU" dirty="0"/>
              <a:t>биопсия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Забор </a:t>
            </a:r>
            <a:r>
              <a:rPr lang="ru-RU" dirty="0"/>
              <a:t>для исследования патологического образования целиком.</a:t>
            </a:r>
          </a:p>
          <a:p>
            <a:r>
              <a:rPr lang="ru-RU" dirty="0" smtClean="0"/>
              <a:t>Показания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Образования небольшого размера. Менее 1 см</a:t>
            </a:r>
            <a:endParaRPr lang="en-US" dirty="0" smtClean="0"/>
          </a:p>
          <a:p>
            <a:r>
              <a:rPr lang="ru-RU" dirty="0" smtClean="0"/>
              <a:t>Предположительно доброкачественный характер образования</a:t>
            </a:r>
            <a:r>
              <a:rPr lang="en-US" dirty="0" smtClean="0"/>
              <a:t>.</a:t>
            </a:r>
          </a:p>
          <a:p>
            <a:r>
              <a:rPr lang="ru-RU" dirty="0" smtClean="0"/>
              <a:t>Возможна резекция с захватом окружающей нормальной ткани (2-3 мм) без значительного дефекта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Лимфатические узлы</a:t>
            </a:r>
            <a:endParaRPr lang="en-US" dirty="0" smtClean="0"/>
          </a:p>
          <a:p>
            <a:r>
              <a:rPr lang="ru-RU" dirty="0" smtClean="0"/>
              <a:t>Небольшие опухоли </a:t>
            </a:r>
            <a:r>
              <a:rPr lang="en-US" dirty="0" smtClean="0"/>
              <a:t>(</a:t>
            </a:r>
            <a:r>
              <a:rPr lang="ru-RU" dirty="0" err="1" smtClean="0"/>
              <a:t>невусы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ru-RU" dirty="0" err="1" smtClean="0"/>
              <a:t>лампэктомия</a:t>
            </a:r>
            <a:r>
              <a:rPr lang="ru-RU" dirty="0" smtClean="0"/>
              <a:t> </a:t>
            </a:r>
            <a:r>
              <a:rPr lang="ru-RU" dirty="0" err="1" smtClean="0"/>
              <a:t>оббразований</a:t>
            </a:r>
            <a:r>
              <a:rPr lang="ru-RU" dirty="0" smtClean="0"/>
              <a:t> </a:t>
            </a:r>
            <a:r>
              <a:rPr lang="ru-RU" dirty="0" smtClean="0"/>
              <a:t>молочной железы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4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Открытая (хирургическая) биопсия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Эксцизионная</a:t>
            </a:r>
            <a:r>
              <a:rPr lang="ru-RU" dirty="0"/>
              <a:t> биопсия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Инцизионная</a:t>
            </a:r>
            <a:r>
              <a:rPr lang="ru-RU" dirty="0"/>
              <a:t> биопсия — забор для исследования части патологического образования либо диффузно измененного органа.</a:t>
            </a:r>
          </a:p>
          <a:p>
            <a:r>
              <a:rPr lang="ru-RU" dirty="0" smtClean="0"/>
              <a:t>Показания: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ru-RU" dirty="0" smtClean="0"/>
              <a:t>Крупный размер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ru-RU" dirty="0" smtClean="0"/>
              <a:t>Сложный хирургический доступ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ru-RU" dirty="0" smtClean="0"/>
              <a:t>Предположительно злокачественное образование</a:t>
            </a:r>
            <a:endParaRPr lang="en-US" dirty="0" smtClean="0"/>
          </a:p>
          <a:p>
            <a:r>
              <a:rPr lang="ru-RU" dirty="0" smtClean="0"/>
              <a:t>Техника:</a:t>
            </a:r>
            <a:endParaRPr lang="en-US" dirty="0" smtClean="0"/>
          </a:p>
          <a:p>
            <a:r>
              <a:rPr lang="en-US" dirty="0" smtClean="0"/>
              <a:t>–</a:t>
            </a:r>
            <a:r>
              <a:rPr lang="ru-RU" dirty="0" smtClean="0"/>
              <a:t>Вырезается фрагмент треугольного сечения</a:t>
            </a:r>
            <a:r>
              <a:rPr lang="ru-RU" dirty="0"/>
              <a:t> </a:t>
            </a:r>
            <a:r>
              <a:rPr lang="ru-RU" dirty="0" smtClean="0"/>
              <a:t>с углублением в подлежащую нормальную ткань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marL="320040" lvl="1" indent="0">
              <a:buNone/>
            </a:pPr>
            <a:r>
              <a:rPr lang="ru-RU" dirty="0" smtClean="0"/>
              <a:t>Предпочтительней глубокий узкий разрез , а не поверхностный широкий (слева – оптимальный вариант). Избегать захвата </a:t>
            </a:r>
            <a:r>
              <a:rPr lang="ru-RU" dirty="0" err="1" smtClean="0"/>
              <a:t>некротизированных</a:t>
            </a:r>
            <a:r>
              <a:rPr lang="ru-RU" dirty="0" smtClean="0"/>
              <a:t> участков.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ru-RU" dirty="0" err="1" smtClean="0"/>
              <a:t>Мягкотканные</a:t>
            </a:r>
            <a:r>
              <a:rPr lang="ru-RU" dirty="0" smtClean="0"/>
              <a:t> опухоли, подозрение на саркому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79" y="2060848"/>
            <a:ext cx="2448272" cy="17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точности биопсий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Классическая </a:t>
            </a:r>
            <a:r>
              <a:rPr lang="ru-RU" dirty="0"/>
              <a:t>биопсия</a:t>
            </a:r>
          </a:p>
          <a:p>
            <a:r>
              <a:rPr lang="ru-RU" dirty="0"/>
              <a:t>Прицельная биопсия</a:t>
            </a:r>
          </a:p>
          <a:p>
            <a:r>
              <a:rPr lang="ru-RU" dirty="0"/>
              <a:t>Эндоскопическая</a:t>
            </a:r>
          </a:p>
          <a:p>
            <a:r>
              <a:rPr lang="ru-RU" dirty="0"/>
              <a:t>Биопсия под контролем УЗИ</a:t>
            </a:r>
          </a:p>
          <a:p>
            <a:r>
              <a:rPr lang="ru-RU" dirty="0"/>
              <a:t>Биопсия под рентгенологическим контролем</a:t>
            </a:r>
          </a:p>
          <a:p>
            <a:r>
              <a:rPr lang="ru-RU" dirty="0"/>
              <a:t>Стереотаксическая биопсия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Автоматизированная пункционная </a:t>
            </a:r>
            <a:r>
              <a:rPr lang="en-US" dirty="0" err="1" smtClean="0"/>
              <a:t>tru</a:t>
            </a:r>
            <a:r>
              <a:rPr lang="en-US" dirty="0" smtClean="0"/>
              <a:t>-cut </a:t>
            </a:r>
            <a:r>
              <a:rPr lang="ru-RU" dirty="0" smtClean="0"/>
              <a:t>биопсия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838325"/>
            <a:ext cx="4629150" cy="3790950"/>
          </a:xfrm>
        </p:spPr>
      </p:pic>
    </p:spTree>
    <p:extLst>
      <p:ext uri="{BB962C8B-B14F-4D97-AF65-F5344CB8AC3E}">
        <p14:creationId xmlns:p14="http://schemas.microsoft.com/office/powerpoint/2010/main" val="3769825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</TotalTime>
  <Words>1794</Words>
  <Application>Microsoft Office PowerPoint</Application>
  <PresentationFormat>Экран (4:3)</PresentationFormat>
  <Paragraphs>183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Microsoft YaHei</vt:lpstr>
      <vt:lpstr>MS Gothic</vt:lpstr>
      <vt:lpstr>Arial</vt:lpstr>
      <vt:lpstr>Arial Unicode MS</vt:lpstr>
      <vt:lpstr>Calibri</vt:lpstr>
      <vt:lpstr>Cambria</vt:lpstr>
      <vt:lpstr>Comic Sans MS</vt:lpstr>
      <vt:lpstr>Franklin Gothic Book</vt:lpstr>
      <vt:lpstr>Perpetua</vt:lpstr>
      <vt:lpstr>Times New Roman</vt:lpstr>
      <vt:lpstr>Verdana</vt:lpstr>
      <vt:lpstr>Wingdings</vt:lpstr>
      <vt:lpstr>Wingdings 2</vt:lpstr>
      <vt:lpstr>Справедливость</vt:lpstr>
      <vt:lpstr>Хирургическая патология. Прижизненная диагностика</vt:lpstr>
      <vt:lpstr>Биопсия</vt:lpstr>
      <vt:lpstr>Виды биопсий:</vt:lpstr>
      <vt:lpstr>Презентация PowerPoint</vt:lpstr>
      <vt:lpstr>Виды биопсии для гистологического исследования</vt:lpstr>
      <vt:lpstr>Открытая (хирургическая) биопсия Эксцизионная биопсия </vt:lpstr>
      <vt:lpstr>Открытая (хирургическая) биопсия Эксцизионная биопсия </vt:lpstr>
      <vt:lpstr>Контроль точности биопсий</vt:lpstr>
      <vt:lpstr>Автоматизированная пункционная tru-cut биопсия</vt:lpstr>
      <vt:lpstr>Эндоскопическая биопсия</vt:lpstr>
      <vt:lpstr>Определите патологические процессы на изображениях справа (в биоптатах желудка)</vt:lpstr>
      <vt:lpstr>Забор материала для цитологического исследования</vt:lpstr>
      <vt:lpstr>Цитологическое исследование</vt:lpstr>
      <vt:lpstr>Тонкоигольная аспирационная биопсия</vt:lpstr>
      <vt:lpstr>Тонкоигольная аспирационная биопсия узла щитовидной железы</vt:lpstr>
      <vt:lpstr>Обращение с биопсийным материалом </vt:lpstr>
      <vt:lpstr>Биопсия эндометрия (кюретаж)</vt:lpstr>
      <vt:lpstr>Порядок направления диагностического и операционного, биопсийного материала на  патогистологическое исследование Приказ № 179н от  24.03.2016  «О правилах проведения патологоанатомических исследований».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изготовления гистологических препаратов:</vt:lpstr>
      <vt:lpstr>Презентация PowerPoint</vt:lpstr>
      <vt:lpstr>Фиксация 24-48 часов. (10% забуференный  раствор формальдегида)</vt:lpstr>
      <vt:lpstr>Обезвоживание и удаление спирта </vt:lpstr>
      <vt:lpstr>Заливка в парафин</vt:lpstr>
      <vt:lpstr>Изготовление парафиновых срезов на микротоме</vt:lpstr>
      <vt:lpstr>Помещение парафиновых срезов на предметное стекло </vt:lpstr>
      <vt:lpstr>Парафиновый срез</vt:lpstr>
      <vt:lpstr>Окрашивание </vt:lpstr>
      <vt:lpstr>Иммуногистохимический (ИГХ) метод</vt:lpstr>
      <vt:lpstr>ИГХ: выявление диагностически значимых антигенов</vt:lpstr>
      <vt:lpstr>Презентация PowerPoint</vt:lpstr>
      <vt:lpstr>РАК МОЛОЧНОЙ ЖЕЛЕЗЫ. АМПЛИФИКАЦИЯ ГЕНА HER-2 В ИНВАЗИВНОМ КОМПОНЕНТЕ (СПРАВА)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2014-11-30T17:41:54Z</dcterms:created>
  <dcterms:modified xsi:type="dcterms:W3CDTF">2021-10-05T09:14:17Z</dcterms:modified>
</cp:coreProperties>
</file>