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79C74-DC22-4EDF-905A-D7EE7F49A43A}" type="datetimeFigureOut">
              <a:rPr lang="ru-RU" smtClean="0"/>
              <a:pPr/>
              <a:t>18.10.2020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FA2CE-03F8-443B-9323-88EEC95DC7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rtl="0"/>
            <a:endParaRPr lang="ru-RU" dirty="0"/>
          </a:p>
        </p:txBody>
      </p:sp>
      <p:sp>
        <p:nvSpPr>
          <p:cNvPr id="4" name="Номер слайда 3"/>
          <p:cNvSpPr>
            <a:spLocks noGrp="1"/>
          </p:cNvSpPr>
          <p:nvPr>
            <p:ph type="sldNum" sz="quarter" idx="10"/>
          </p:nvPr>
        </p:nvSpPr>
        <p:spPr/>
        <p:txBody>
          <a:bodyPr/>
          <a:lstStyle/>
          <a:p>
            <a:fld id="{A2B0B7A5-1B53-4776-B2B3-8F52FBA26960}"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28670"/>
            <a:ext cx="7772400" cy="3000395"/>
          </a:xfrm>
        </p:spPr>
        <p:txBody>
          <a:bodyPr>
            <a:normAutofit fontScale="90000"/>
          </a:bodyPr>
          <a:lstStyle/>
          <a:p>
            <a:pPr algn="l" rtl="0"/>
            <a:r>
              <a:rPr lang="ru-RU" dirty="0" smtClean="0"/>
              <a:t>Ethyl alcohol as a solvent and </a:t>
            </a:r>
            <a:r>
              <a:rPr lang="ru-RU" dirty="0" err="1" smtClean="0"/>
              <a:t>extractant</a:t>
            </a:r>
            <a:r>
              <a:rPr lang="ru-RU" dirty="0" smtClean="0"/>
              <a:t>. Dilution and strengthening of alcohol solutions.</a:t>
            </a:r>
            <a:br>
              <a:rPr lang="ru-RU" dirty="0" smtClean="0"/>
            </a:br>
            <a:r>
              <a:rPr lang="ru-RU" dirty="0" smtClean="0"/>
              <a:t>Determination of the concentration of alcohol solutions.</a:t>
            </a:r>
            <a:endParaRPr lang="ru-RU" dirty="0"/>
          </a:p>
        </p:txBody>
      </p:sp>
      <p:sp>
        <p:nvSpPr>
          <p:cNvPr id="3" name="Подзаголовок 2"/>
          <p:cNvSpPr>
            <a:spLocks noGrp="1"/>
          </p:cNvSpPr>
          <p:nvPr>
            <p:ph type="subTitle" idx="1"/>
          </p:nvPr>
        </p:nvSpPr>
        <p:spPr/>
        <p:txBody>
          <a:bodyPr/>
          <a:lstStyle/>
          <a:p>
            <a:pPr algn="l" rtl="0"/>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357982"/>
          </a:xfrm>
        </p:spPr>
        <p:txBody>
          <a:bodyPr>
            <a:normAutofit fontScale="92500" lnSpcReduction="10000"/>
          </a:bodyPr>
          <a:lstStyle/>
          <a:p>
            <a:pPr>
              <a:buNone/>
            </a:pPr>
            <a:r>
              <a:rPr lang="ru-RU" dirty="0" smtClean="0"/>
              <a:t>Supercritical fluids have been widely used since the 1980s, when the general level of industry development </a:t>
            </a:r>
            <a:r>
              <a:rPr lang="ru-RU" dirty="0" err="1" smtClean="0"/>
              <a:t>made</a:t>
            </a:r>
            <a:r>
              <a:rPr lang="ru-RU" dirty="0" smtClean="0"/>
              <a:t> </a:t>
            </a:r>
            <a:r>
              <a:rPr lang="en-US" dirty="0" smtClean="0"/>
              <a:t>its</a:t>
            </a:r>
            <a:r>
              <a:rPr lang="ru-RU" dirty="0" smtClean="0"/>
              <a:t> facilities widely available. From that moment on, the intensive development of supercritical technologies began.</a:t>
            </a:r>
          </a:p>
          <a:p>
            <a:pPr>
              <a:buNone/>
            </a:pPr>
            <a:r>
              <a:rPr lang="ru-RU" dirty="0" smtClean="0"/>
              <a:t>First of all, the researchers focused on the high dissolving power </a:t>
            </a:r>
            <a:r>
              <a:rPr lang="ru-RU" dirty="0" err="1" smtClean="0"/>
              <a:t>of</a:t>
            </a:r>
            <a:r>
              <a:rPr lang="ru-RU" dirty="0" smtClean="0"/>
              <a:t> </a:t>
            </a:r>
            <a:r>
              <a:rPr lang="ru-RU" dirty="0" err="1" smtClean="0"/>
              <a:t>Supercritical</a:t>
            </a:r>
            <a:r>
              <a:rPr lang="ru-RU" dirty="0" smtClean="0"/>
              <a:t> </a:t>
            </a:r>
            <a:r>
              <a:rPr lang="ru-RU" dirty="0" err="1" smtClean="0"/>
              <a:t>fluids</a:t>
            </a:r>
            <a:r>
              <a:rPr lang="ru-RU" dirty="0" smtClean="0"/>
              <a:t>  - against the background of traditional methods, the use of supercritical fluids turned out to be very effective. </a:t>
            </a:r>
          </a:p>
          <a:p>
            <a:pPr algn="l" rtl="0">
              <a:buNone/>
            </a:pPr>
            <a:r>
              <a:rPr lang="ru-RU" dirty="0" smtClean="0"/>
              <a:t>SCF is not only good solvents, but also substances with a high diffusion coefficient, that is, they easily penetrate into the deep layers of various solids and materials.</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200" dirty="0" smtClean="0"/>
              <a:t>Benefits of Supercritical Carbon Dioxide</a:t>
            </a:r>
            <a:endParaRPr lang="ru-RU" sz="3200" dirty="0"/>
          </a:p>
        </p:txBody>
      </p:sp>
      <p:sp>
        <p:nvSpPr>
          <p:cNvPr id="3" name="Содержимое 2"/>
          <p:cNvSpPr>
            <a:spLocks noGrp="1"/>
          </p:cNvSpPr>
          <p:nvPr>
            <p:ph idx="1"/>
          </p:nvPr>
        </p:nvSpPr>
        <p:spPr>
          <a:xfrm>
            <a:off x="457200" y="1428736"/>
            <a:ext cx="8229600" cy="5214974"/>
          </a:xfrm>
        </p:spPr>
        <p:txBody>
          <a:bodyPr>
            <a:normAutofit fontScale="85000" lnSpcReduction="20000"/>
          </a:bodyPr>
          <a:lstStyle/>
          <a:p>
            <a:pPr algn="l" rtl="0">
              <a:buNone/>
            </a:pPr>
            <a:r>
              <a:rPr lang="ru-RU" dirty="0" smtClean="0"/>
              <a:t>The most widely used supercritical CO2, which has taken a leading position in the world of supercritical technologies, since it has a whole complex </a:t>
            </a:r>
            <a:r>
              <a:rPr lang="ru-RU" b="1" dirty="0" smtClean="0"/>
              <a:t>advantages:</a:t>
            </a:r>
          </a:p>
          <a:p>
            <a:pPr marL="514350" indent="-514350" algn="l" rtl="0">
              <a:buFont typeface="Wingdings" pitchFamily="2" charset="2"/>
              <a:buChar char="q"/>
            </a:pPr>
            <a:r>
              <a:rPr lang="ru-RU" dirty="0" smtClean="0"/>
              <a:t> It is quite easy to transfer it to a supercritical state (</a:t>
            </a:r>
            <a:r>
              <a:rPr lang="ru-RU" dirty="0" err="1" smtClean="0"/>
              <a:t>tcr</a:t>
            </a:r>
            <a:r>
              <a:rPr lang="ru-RU" dirty="0" smtClean="0"/>
              <a:t> - 31 ° C, </a:t>
            </a:r>
            <a:r>
              <a:rPr lang="en-US" dirty="0" smtClean="0"/>
              <a:t>pressure c</a:t>
            </a:r>
            <a:r>
              <a:rPr lang="ru-RU" dirty="0" err="1" smtClean="0"/>
              <a:t>r</a:t>
            </a:r>
            <a:r>
              <a:rPr lang="ru-RU" dirty="0" smtClean="0"/>
              <a:t> </a:t>
            </a:r>
            <a:r>
              <a:rPr lang="ru-RU" dirty="0" smtClean="0"/>
              <a:t>- 73.8 </a:t>
            </a:r>
            <a:r>
              <a:rPr lang="ru-RU" dirty="0" err="1" smtClean="0"/>
              <a:t>atm</a:t>
            </a:r>
            <a:r>
              <a:rPr lang="ru-RU" dirty="0" smtClean="0"/>
              <a:t>), </a:t>
            </a:r>
          </a:p>
          <a:p>
            <a:pPr marL="514350" indent="-514350" algn="l" rtl="0">
              <a:buFont typeface="Wingdings" pitchFamily="2" charset="2"/>
              <a:buChar char="q"/>
            </a:pPr>
            <a:r>
              <a:rPr lang="ru-RU" dirty="0" smtClean="0"/>
              <a:t>it is non-toxic, non-flammable, non-explosive </a:t>
            </a:r>
          </a:p>
          <a:p>
            <a:pPr marL="514350" indent="-514350" algn="l" rtl="0">
              <a:buFont typeface="Wingdings" pitchFamily="2" charset="2"/>
              <a:buChar char="q"/>
            </a:pPr>
            <a:r>
              <a:rPr lang="ru-RU" dirty="0" smtClean="0"/>
              <a:t>cheap and affordable. </a:t>
            </a:r>
          </a:p>
          <a:p>
            <a:pPr algn="l" rtl="0">
              <a:buNone/>
            </a:pPr>
            <a:r>
              <a:rPr lang="ru-RU" dirty="0" smtClean="0"/>
              <a:t>From the point of view of any technologist, CO2 is an ideal component of any technological process. It is especially attractive because it is an integral part of atmospheric air and, therefore, does not pollute the environment. Supercritical CO2 can be considered an absolutely environmentally friendly solvent.</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429420"/>
          </a:xfrm>
        </p:spPr>
        <p:txBody>
          <a:bodyPr>
            <a:normAutofit lnSpcReduction="10000"/>
          </a:bodyPr>
          <a:lstStyle/>
          <a:p>
            <a:pPr algn="l" rtl="0"/>
            <a:r>
              <a:rPr lang="ru-RU" dirty="0" smtClean="0"/>
              <a:t>The pharmaceutical industry was one of the first to turn to the new technology, since SCF allowed the most complete isolation of biologically active substances from plant materials, while keeping their composition unchanged. The new technology fully complied with modern sanitary and hygienic standards for the production of medicines. In addition, the step of distilling off the extracting solvent and its subsequent purification for repeated cycles was excluded. Currently, the production of some vitamins, steroids, and other drugs is organized using this technology.</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rtl="0"/>
            <a:r>
              <a:rPr lang="ru-RU" sz="2700" dirty="0" smtClean="0"/>
              <a:t/>
            </a:r>
            <a:br>
              <a:rPr lang="ru-RU" sz="2700" dirty="0" smtClean="0"/>
            </a:br>
            <a:r>
              <a:rPr lang="ru-RU" sz="2700" b="1" dirty="0" smtClean="0"/>
              <a:t>The most common and frequently used solvent in the manufacture of herbal medicines is ethyl alcohol. </a:t>
            </a:r>
            <a:r>
              <a:rPr lang="ru-RU" dirty="0" smtClean="0"/>
              <a:t/>
            </a:r>
            <a:br>
              <a:rPr lang="ru-RU" dirty="0" smtClean="0"/>
            </a:br>
            <a:endParaRPr lang="ru-RU" dirty="0"/>
          </a:p>
        </p:txBody>
      </p:sp>
      <p:sp>
        <p:nvSpPr>
          <p:cNvPr id="3" name="Содержимое 2"/>
          <p:cNvSpPr>
            <a:spLocks noGrp="1"/>
          </p:cNvSpPr>
          <p:nvPr>
            <p:ph idx="1"/>
          </p:nvPr>
        </p:nvSpPr>
        <p:spPr>
          <a:xfrm>
            <a:off x="457200" y="1428736"/>
            <a:ext cx="8229600" cy="5000660"/>
          </a:xfrm>
        </p:spPr>
        <p:txBody>
          <a:bodyPr>
            <a:normAutofit fontScale="85000" lnSpcReduction="20000"/>
          </a:bodyPr>
          <a:lstStyle/>
          <a:p>
            <a:pPr>
              <a:buNone/>
            </a:pPr>
            <a:r>
              <a:rPr lang="ru-RU" dirty="0" smtClean="0"/>
              <a:t/>
            </a:r>
            <a:br>
              <a:rPr lang="ru-RU" dirty="0" smtClean="0"/>
            </a:br>
            <a:r>
              <a:rPr lang="ru-RU" dirty="0" smtClean="0"/>
              <a:t>Ethyl alcohol is a colorless, transparent, highly mobile liquid with a characteristic odor, pungent taste, physiologically </a:t>
            </a:r>
            <a:r>
              <a:rPr lang="ru-RU" b="1" dirty="0" smtClean="0"/>
              <a:t>non-indifferent</a:t>
            </a:r>
            <a:r>
              <a:rPr lang="ru-RU" dirty="0" smtClean="0"/>
              <a:t>, miscible with water, ether, chloroform and many organic solvents in any ratio. Ethyl alcohol is flammable liquid. For medical purposes as a </a:t>
            </a:r>
            <a:r>
              <a:rPr lang="ru-RU" dirty="0" err="1" smtClean="0"/>
              <a:t>solvent</a:t>
            </a:r>
            <a:r>
              <a:rPr lang="ru-RU" dirty="0" smtClean="0"/>
              <a:t> </a:t>
            </a:r>
            <a:r>
              <a:rPr lang="ru-RU" dirty="0" err="1" smtClean="0"/>
              <a:t>and</a:t>
            </a:r>
            <a:r>
              <a:rPr lang="en-US" dirty="0" smtClean="0"/>
              <a:t> </a:t>
            </a:r>
            <a:r>
              <a:rPr lang="ru-RU" dirty="0" err="1" smtClean="0"/>
              <a:t>extractant</a:t>
            </a:r>
            <a:r>
              <a:rPr lang="en-US" dirty="0" smtClean="0"/>
              <a:t> </a:t>
            </a:r>
            <a:r>
              <a:rPr lang="ru-RU" dirty="0" err="1" smtClean="0"/>
              <a:t>only</a:t>
            </a:r>
            <a:r>
              <a:rPr lang="ru-RU" dirty="0" smtClean="0"/>
              <a:t> </a:t>
            </a:r>
            <a:r>
              <a:rPr lang="ru-RU" b="1" dirty="0" smtClean="0"/>
              <a:t>rectified </a:t>
            </a:r>
            <a:r>
              <a:rPr lang="ru-RU" dirty="0" smtClean="0"/>
              <a:t>alcohol is used, obtained by fermentation of starch and sugar-containing products, followed by purification and rectification and complying with the requirements of pharmacopoeial monographs. Currently, </a:t>
            </a:r>
            <a:r>
              <a:rPr lang="en-US" dirty="0" err="1" smtClean="0"/>
              <a:t>RPh</a:t>
            </a:r>
            <a:r>
              <a:rPr lang="en-US" dirty="0" smtClean="0"/>
              <a:t> monograph is</a:t>
            </a:r>
            <a:r>
              <a:rPr lang="ru-RU" dirty="0" smtClean="0"/>
              <a:t> </a:t>
            </a:r>
            <a:r>
              <a:rPr lang="ru-RU" dirty="0" smtClean="0"/>
              <a:t>42-3071-00 (ethyl alcohol 90%, 70%, 40%) </a:t>
            </a:r>
            <a:r>
              <a:rPr lang="ru-RU" dirty="0" err="1" smtClean="0"/>
              <a:t>and</a:t>
            </a:r>
            <a:r>
              <a:rPr lang="ru-RU" dirty="0" smtClean="0"/>
              <a:t> </a:t>
            </a:r>
            <a:r>
              <a:rPr lang="en-US" dirty="0" err="1" smtClean="0"/>
              <a:t>RPh</a:t>
            </a:r>
            <a:r>
              <a:rPr lang="en-US" dirty="0" smtClean="0"/>
              <a:t> monograph </a:t>
            </a:r>
            <a:r>
              <a:rPr lang="ru-RU" dirty="0" smtClean="0"/>
              <a:t> </a:t>
            </a:r>
            <a:r>
              <a:rPr lang="ru-RU" dirty="0" smtClean="0"/>
              <a:t>42-3072-00 (ethyl alcohol 95%) are in force.</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smtClean="0"/>
              <a:t>Ethanol</a:t>
            </a:r>
            <a:br>
              <a:rPr lang="ru-RU" dirty="0" smtClean="0"/>
            </a:br>
            <a:endParaRPr lang="ru-RU" dirty="0"/>
          </a:p>
        </p:txBody>
      </p:sp>
      <p:sp>
        <p:nvSpPr>
          <p:cNvPr id="3" name="Содержимое 2"/>
          <p:cNvSpPr>
            <a:spLocks noGrp="1"/>
          </p:cNvSpPr>
          <p:nvPr>
            <p:ph idx="1"/>
          </p:nvPr>
        </p:nvSpPr>
        <p:spPr>
          <a:xfrm>
            <a:off x="457200" y="642918"/>
            <a:ext cx="8229600" cy="5929354"/>
          </a:xfrm>
        </p:spPr>
        <p:txBody>
          <a:bodyPr>
            <a:normAutofit fontScale="62500" lnSpcReduction="20000"/>
          </a:bodyPr>
          <a:lstStyle/>
          <a:p>
            <a:pPr algn="l" rtl="0">
              <a:buNone/>
            </a:pPr>
            <a:r>
              <a:rPr lang="ru-RU" dirty="0" smtClean="0"/>
              <a:t>In pharmacy as independent </a:t>
            </a:r>
            <a:r>
              <a:rPr lang="ru-RU" dirty="0" err="1" smtClean="0"/>
              <a:t>extractants</a:t>
            </a:r>
            <a:r>
              <a:rPr lang="ru-RU" dirty="0" smtClean="0"/>
              <a:t> and in the manufacture of complex </a:t>
            </a:r>
            <a:r>
              <a:rPr lang="ru-RU" dirty="0" err="1" smtClean="0"/>
              <a:t>extractants</a:t>
            </a:r>
            <a:r>
              <a:rPr lang="ru-RU" dirty="0" smtClean="0"/>
              <a:t> allowed to use:</a:t>
            </a:r>
          </a:p>
          <a:p>
            <a:pPr algn="l" rtl="0">
              <a:buNone/>
            </a:pPr>
            <a:r>
              <a:rPr lang="ru-RU" dirty="0" smtClean="0"/>
              <a:t>ethyl </a:t>
            </a:r>
            <a:r>
              <a:rPr lang="ru-RU" dirty="0" err="1" smtClean="0"/>
              <a:t>alcohol</a:t>
            </a:r>
            <a:r>
              <a:rPr lang="ru-RU" dirty="0" smtClean="0"/>
              <a:t> </a:t>
            </a:r>
            <a:r>
              <a:rPr lang="ru-RU" dirty="0" smtClean="0"/>
              <a:t>(</a:t>
            </a:r>
            <a:r>
              <a:rPr lang="en-US" dirty="0" smtClean="0"/>
              <a:t>absolute </a:t>
            </a:r>
            <a:r>
              <a:rPr lang="ru-RU" dirty="0" err="1" smtClean="0"/>
              <a:t>ethanol</a:t>
            </a:r>
            <a:r>
              <a:rPr lang="ru-RU" dirty="0" smtClean="0"/>
              <a:t>)</a:t>
            </a:r>
            <a:r>
              <a:rPr lang="en-US" dirty="0" smtClean="0"/>
              <a:t> </a:t>
            </a:r>
            <a:r>
              <a:rPr lang="ru-RU" dirty="0" smtClean="0"/>
              <a:t> (</a:t>
            </a:r>
            <a:r>
              <a:rPr lang="en-US" dirty="0" err="1" smtClean="0"/>
              <a:t>RPh</a:t>
            </a:r>
            <a:r>
              <a:rPr lang="ru-RU" dirty="0" smtClean="0"/>
              <a:t> </a:t>
            </a:r>
            <a:r>
              <a:rPr lang="ru-RU" dirty="0" smtClean="0"/>
              <a:t>42-3072-94);</a:t>
            </a:r>
          </a:p>
          <a:p>
            <a:pPr algn="l" rtl="0">
              <a:buNone/>
            </a:pPr>
            <a:r>
              <a:rPr lang="ru-RU" dirty="0" smtClean="0"/>
              <a:t>ethanol </a:t>
            </a:r>
            <a:r>
              <a:rPr lang="ru-RU" dirty="0" err="1" smtClean="0"/>
              <a:t>rectified</a:t>
            </a:r>
            <a:r>
              <a:rPr lang="ru-RU" dirty="0" smtClean="0"/>
              <a:t> </a:t>
            </a:r>
            <a:r>
              <a:rPr lang="ru-RU" dirty="0" smtClean="0"/>
              <a:t>(S</a:t>
            </a:r>
            <a:r>
              <a:rPr lang="en-US" dirty="0" err="1" smtClean="0"/>
              <a:t>tandard</a:t>
            </a:r>
            <a:r>
              <a:rPr lang="en-US" dirty="0" smtClean="0"/>
              <a:t> N</a:t>
            </a:r>
            <a:r>
              <a:rPr lang="ru-RU" dirty="0" smtClean="0"/>
              <a:t> </a:t>
            </a:r>
            <a:r>
              <a:rPr lang="ru-RU" dirty="0" smtClean="0"/>
              <a:t>5962-67).</a:t>
            </a:r>
          </a:p>
          <a:p>
            <a:pPr algn="l" rtl="0">
              <a:buNone/>
            </a:pPr>
            <a:r>
              <a:rPr lang="ru-RU" dirty="0" smtClean="0"/>
              <a:t>Ethyl alcohol as </a:t>
            </a:r>
            <a:r>
              <a:rPr lang="ru-RU" dirty="0" err="1" smtClean="0"/>
              <a:t>extractant</a:t>
            </a:r>
            <a:r>
              <a:rPr lang="ru-RU" dirty="0" smtClean="0"/>
              <a:t> has its advantages and disadvantages.</a:t>
            </a:r>
          </a:p>
          <a:p>
            <a:pPr algn="l" rtl="0">
              <a:buNone/>
            </a:pPr>
            <a:r>
              <a:rPr lang="ru-RU" b="1" dirty="0" smtClean="0"/>
              <a:t>Benefits:</a:t>
            </a:r>
            <a:endParaRPr lang="ru-RU" dirty="0" smtClean="0"/>
          </a:p>
          <a:p>
            <a:pPr lvl="0" algn="l" rtl="0"/>
            <a:r>
              <a:rPr lang="ru-RU" dirty="0" smtClean="0"/>
              <a:t>It dissolves well medicinal substances that are rather poorly soluble in water.</a:t>
            </a:r>
          </a:p>
          <a:p>
            <a:pPr lvl="0"/>
            <a:r>
              <a:rPr lang="ru-RU" dirty="0" smtClean="0"/>
              <a:t> </a:t>
            </a:r>
            <a:r>
              <a:rPr lang="en-US" dirty="0" smtClean="0"/>
              <a:t>I</a:t>
            </a:r>
            <a:r>
              <a:rPr lang="ru-RU" dirty="0" err="1" smtClean="0"/>
              <a:t>n</a:t>
            </a:r>
            <a:r>
              <a:rPr lang="ru-RU" dirty="0" smtClean="0"/>
              <a:t> </a:t>
            </a:r>
            <a:r>
              <a:rPr lang="ru-RU" dirty="0" smtClean="0"/>
              <a:t>comparison with water, </a:t>
            </a:r>
            <a:r>
              <a:rPr lang="ru-RU" dirty="0" err="1" smtClean="0"/>
              <a:t>it</a:t>
            </a:r>
            <a:r>
              <a:rPr lang="ru-RU" dirty="0" smtClean="0"/>
              <a:t> </a:t>
            </a:r>
            <a:r>
              <a:rPr lang="en-US" dirty="0" smtClean="0"/>
              <a:t>t</a:t>
            </a:r>
            <a:r>
              <a:rPr lang="ru-RU" dirty="0" err="1" smtClean="0"/>
              <a:t>o</a:t>
            </a:r>
            <a:r>
              <a:rPr lang="ru-RU" dirty="0" smtClean="0"/>
              <a:t> </a:t>
            </a:r>
            <a:r>
              <a:rPr lang="ru-RU" dirty="0" err="1" smtClean="0"/>
              <a:t>a</a:t>
            </a:r>
            <a:r>
              <a:rPr lang="ru-RU" dirty="0" smtClean="0"/>
              <a:t> </a:t>
            </a:r>
            <a:r>
              <a:rPr lang="ru-RU" dirty="0" err="1" smtClean="0"/>
              <a:t>lesser</a:t>
            </a:r>
            <a:r>
              <a:rPr lang="ru-RU" dirty="0" smtClean="0"/>
              <a:t> </a:t>
            </a:r>
            <a:r>
              <a:rPr lang="ru-RU" dirty="0" err="1" smtClean="0"/>
              <a:t>extent</a:t>
            </a:r>
            <a:r>
              <a:rPr lang="ru-RU" dirty="0" smtClean="0"/>
              <a:t> </a:t>
            </a:r>
            <a:r>
              <a:rPr lang="ru-RU" dirty="0" err="1" smtClean="0"/>
              <a:t>promotes</a:t>
            </a:r>
            <a:r>
              <a:rPr lang="ru-RU" dirty="0" smtClean="0"/>
              <a:t> </a:t>
            </a:r>
            <a:r>
              <a:rPr lang="ru-RU" dirty="0" smtClean="0"/>
              <a:t>the course of hydrolytic processes (depends on the concentration of ethanol).</a:t>
            </a:r>
          </a:p>
          <a:p>
            <a:pPr lvl="0" algn="l" rtl="0"/>
            <a:r>
              <a:rPr lang="ru-RU" dirty="0" smtClean="0"/>
              <a:t> Inactivates many enzymes.</a:t>
            </a:r>
          </a:p>
          <a:p>
            <a:pPr lvl="0" algn="l" rtl="0"/>
            <a:r>
              <a:rPr lang="ru-RU" dirty="0" smtClean="0"/>
              <a:t>Has a bactericidal effect.</a:t>
            </a:r>
          </a:p>
          <a:p>
            <a:pPr algn="l" rtl="0"/>
            <a:r>
              <a:rPr lang="ru-RU" dirty="0" smtClean="0"/>
              <a:t>Volatile enough, has a boiling point in the range from 88.5-78.8 </a:t>
            </a:r>
            <a:r>
              <a:rPr lang="ru-RU" baseline="30000" dirty="0" smtClean="0"/>
              <a:t>0</a:t>
            </a:r>
            <a:r>
              <a:rPr lang="ru-RU" dirty="0" smtClean="0"/>
              <a:t>C when changing the concentration from 20 to 90%, which allows you to maintain </a:t>
            </a:r>
            <a:r>
              <a:rPr lang="ru-RU" dirty="0" err="1" smtClean="0"/>
              <a:t>thermolabile</a:t>
            </a:r>
            <a:r>
              <a:rPr lang="ru-RU" dirty="0" smtClean="0"/>
              <a:t> substances during evaporation and drying.</a:t>
            </a:r>
          </a:p>
          <a:p>
            <a:pPr algn="l" rtl="0">
              <a:buNone/>
            </a:pPr>
            <a:r>
              <a:rPr lang="ru-RU" b="1" dirty="0" smtClean="0"/>
              <a:t>Disadvantages:</a:t>
            </a:r>
            <a:endParaRPr lang="ru-RU" dirty="0" smtClean="0"/>
          </a:p>
          <a:p>
            <a:pPr lvl="0" algn="l" rtl="0">
              <a:buFont typeface="Wingdings" pitchFamily="2" charset="2"/>
              <a:buChar char="§"/>
            </a:pPr>
            <a:r>
              <a:rPr lang="ru-RU" dirty="0" smtClean="0"/>
              <a:t>It is more difficult than water to penetrate the cell walls.</a:t>
            </a:r>
          </a:p>
          <a:p>
            <a:pPr lvl="0" algn="l" rtl="0">
              <a:buFont typeface="Wingdings" pitchFamily="2" charset="2"/>
              <a:buChar char="§"/>
            </a:pPr>
            <a:r>
              <a:rPr lang="ru-RU" dirty="0" smtClean="0"/>
              <a:t>Flammable (requires special working conditions).</a:t>
            </a:r>
          </a:p>
          <a:p>
            <a:pPr lvl="0" algn="l" rtl="0">
              <a:buFont typeface="Wingdings" pitchFamily="2" charset="2"/>
              <a:buChar char="§"/>
            </a:pPr>
            <a:r>
              <a:rPr lang="ru-RU" dirty="0" smtClean="0"/>
              <a:t>Pharmacologically non-indifferent.</a:t>
            </a:r>
          </a:p>
          <a:p>
            <a:pPr algn="l" rtl="0"/>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rtl="0"/>
            <a:r>
              <a:rPr lang="ru-RU" sz="2400" dirty="0" smtClean="0"/>
              <a:t>Methods for the quantitative determination of ethyl alcohol can be divided into physical, physicochemical, and chemical.</a:t>
            </a:r>
            <a:br>
              <a:rPr lang="ru-RU" sz="2400" dirty="0" smtClean="0"/>
            </a:br>
            <a:endParaRPr lang="ru-RU" sz="2400" dirty="0"/>
          </a:p>
        </p:txBody>
      </p:sp>
      <p:sp>
        <p:nvSpPr>
          <p:cNvPr id="3" name="Содержимое 2"/>
          <p:cNvSpPr>
            <a:spLocks noGrp="1"/>
          </p:cNvSpPr>
          <p:nvPr>
            <p:ph idx="1"/>
          </p:nvPr>
        </p:nvSpPr>
        <p:spPr>
          <a:xfrm>
            <a:off x="457200" y="1285860"/>
            <a:ext cx="8229600" cy="5286412"/>
          </a:xfrm>
        </p:spPr>
        <p:txBody>
          <a:bodyPr>
            <a:normAutofit fontScale="70000" lnSpcReduction="20000"/>
          </a:bodyPr>
          <a:lstStyle/>
          <a:p>
            <a:pPr algn="l" rtl="0"/>
            <a:r>
              <a:rPr lang="ru-RU" b="1" dirty="0" smtClean="0"/>
              <a:t>Physical and physico-chemical methods</a:t>
            </a:r>
            <a:endParaRPr lang="ru-RU" dirty="0" smtClean="0"/>
          </a:p>
          <a:p>
            <a:pPr algn="l" rtl="0"/>
            <a:r>
              <a:rPr lang="ru-RU" dirty="0" err="1" smtClean="0"/>
              <a:t>for</a:t>
            </a:r>
            <a:r>
              <a:rPr lang="ru-RU" dirty="0" smtClean="0"/>
              <a:t> </a:t>
            </a:r>
            <a:r>
              <a:rPr lang="ru-RU" dirty="0" smtClean="0"/>
              <a:t>determining the concentration of </a:t>
            </a:r>
            <a:r>
              <a:rPr lang="ru-RU" dirty="0" err="1" smtClean="0"/>
              <a:t>ethanol</a:t>
            </a:r>
            <a:r>
              <a:rPr lang="ru-RU" dirty="0" smtClean="0"/>
              <a:t> </a:t>
            </a:r>
            <a:r>
              <a:rPr lang="en-US" dirty="0" smtClean="0"/>
              <a:t>it </a:t>
            </a:r>
            <a:r>
              <a:rPr lang="ru-RU" dirty="0" err="1" smtClean="0"/>
              <a:t>is</a:t>
            </a:r>
            <a:r>
              <a:rPr lang="ru-RU" dirty="0" smtClean="0"/>
              <a:t> </a:t>
            </a:r>
            <a:r>
              <a:rPr lang="en-US" dirty="0" smtClean="0"/>
              <a:t>necessary</a:t>
            </a:r>
            <a:r>
              <a:rPr lang="ru-RU" dirty="0" smtClean="0"/>
              <a:t> </a:t>
            </a:r>
            <a:r>
              <a:rPr lang="ru-RU" dirty="0" err="1" smtClean="0"/>
              <a:t>to</a:t>
            </a:r>
            <a:r>
              <a:rPr lang="ru-RU" dirty="0" smtClean="0"/>
              <a:t> </a:t>
            </a:r>
            <a:r>
              <a:rPr lang="ru-RU" dirty="0" err="1" smtClean="0"/>
              <a:t>find</a:t>
            </a:r>
            <a:r>
              <a:rPr lang="ru-RU" dirty="0" smtClean="0"/>
              <a:t> </a:t>
            </a:r>
            <a:r>
              <a:rPr lang="ru-RU" dirty="0" smtClean="0"/>
              <a:t>any physical parameter of the test solution, which changes naturally with a change in its concentration. More often than other indicators determine the density, refractive index, the difference between the refractive indices of the test substance and water. Having measured one of these values, according to </a:t>
            </a:r>
            <a:r>
              <a:rPr lang="ru-RU" dirty="0" err="1" smtClean="0"/>
              <a:t>tables</a:t>
            </a:r>
            <a:r>
              <a:rPr lang="ru-RU" dirty="0" smtClean="0"/>
              <a:t> </a:t>
            </a:r>
            <a:r>
              <a:rPr lang="ru-RU" dirty="0" err="1" smtClean="0"/>
              <a:t>or</a:t>
            </a:r>
            <a:r>
              <a:rPr lang="en-US" dirty="0" smtClean="0"/>
              <a:t> </a:t>
            </a:r>
            <a:r>
              <a:rPr lang="ru-RU" dirty="0" err="1" smtClean="0"/>
              <a:t>calibration</a:t>
            </a:r>
            <a:r>
              <a:rPr lang="ru-RU" dirty="0" smtClean="0"/>
              <a:t> </a:t>
            </a:r>
            <a:r>
              <a:rPr lang="ru-RU" dirty="0" err="1" smtClean="0"/>
              <a:t>graph</a:t>
            </a:r>
            <a:r>
              <a:rPr lang="en-US" dirty="0" err="1" smtClean="0"/>
              <a:t>ic</a:t>
            </a:r>
            <a:r>
              <a:rPr lang="ru-RU" dirty="0" err="1" smtClean="0"/>
              <a:t>s</a:t>
            </a:r>
            <a:r>
              <a:rPr lang="en-US" dirty="0" smtClean="0"/>
              <a:t> it is possible to</a:t>
            </a:r>
            <a:r>
              <a:rPr lang="ru-RU" dirty="0" smtClean="0"/>
              <a:t> </a:t>
            </a:r>
            <a:r>
              <a:rPr lang="ru-RU" dirty="0" smtClean="0"/>
              <a:t>find the actual ethyl alcohol content of the product.</a:t>
            </a:r>
          </a:p>
          <a:p>
            <a:pPr algn="l" rtl="0"/>
            <a:r>
              <a:rPr lang="ru-RU" dirty="0" smtClean="0"/>
              <a:t>Tables and graphical relationships between alcohol concentration and physical constants are drawn up for pure aqueous-alcoholic solutions. The presence of extractives in the investigated products distorts the actual alcohol content in them, since in their physical properties they differ sharply from ethyl alcohol. For example, their density is always greater than one, and that of ethyl alcohol is less, therefore, extractives </a:t>
            </a:r>
            <a:r>
              <a:rPr lang="ru-RU" dirty="0" err="1" smtClean="0"/>
              <a:t>always</a:t>
            </a:r>
            <a:r>
              <a:rPr lang="ru-RU" dirty="0" smtClean="0"/>
              <a:t> </a:t>
            </a:r>
            <a:r>
              <a:rPr lang="ru-RU" dirty="0" err="1" smtClean="0"/>
              <a:t>under</a:t>
            </a:r>
            <a:r>
              <a:rPr lang="en-US" dirty="0" smtClean="0"/>
              <a:t> </a:t>
            </a:r>
            <a:r>
              <a:rPr lang="ru-RU" dirty="0" err="1" smtClean="0"/>
              <a:t>estimate</a:t>
            </a:r>
            <a:r>
              <a:rPr lang="ru-RU" dirty="0" smtClean="0"/>
              <a:t> </a:t>
            </a:r>
            <a:r>
              <a:rPr lang="ru-RU" dirty="0" smtClean="0"/>
              <a:t>the actual alcohol content in the studied products. In this regard, the products, which include extractives, are first subjected to distillation before determining the alcohol.</a:t>
            </a:r>
          </a:p>
          <a:p>
            <a:pPr algn="l" rtl="0"/>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Pycnometric method</a:t>
            </a:r>
            <a:r>
              <a:rPr lang="ru-RU" dirty="0" smtClean="0"/>
              <a:t/>
            </a:r>
            <a:br>
              <a:rPr lang="ru-RU" dirty="0" smtClean="0"/>
            </a:br>
            <a:endParaRPr lang="ru-RU" dirty="0"/>
          </a:p>
        </p:txBody>
      </p:sp>
      <p:sp>
        <p:nvSpPr>
          <p:cNvPr id="3" name="Содержимое 2"/>
          <p:cNvSpPr>
            <a:spLocks noGrp="1"/>
          </p:cNvSpPr>
          <p:nvPr>
            <p:ph idx="1"/>
          </p:nvPr>
        </p:nvSpPr>
        <p:spPr>
          <a:xfrm>
            <a:off x="457200" y="857232"/>
            <a:ext cx="8229600" cy="5786478"/>
          </a:xfrm>
        </p:spPr>
        <p:txBody>
          <a:bodyPr>
            <a:normAutofit fontScale="55000" lnSpcReduction="20000"/>
          </a:bodyPr>
          <a:lstStyle/>
          <a:p>
            <a:pPr algn="l" rtl="0"/>
            <a:r>
              <a:rPr lang="ru-RU" dirty="0" smtClean="0"/>
              <a:t>The density of the aqueous-alcoholic solution changes regularly from 1.00 to 0.79 g / cm</a:t>
            </a:r>
            <a:r>
              <a:rPr lang="ru-RU" baseline="30000" dirty="0" smtClean="0"/>
              <a:t>3</a:t>
            </a:r>
            <a:r>
              <a:rPr lang="ru-RU" dirty="0" smtClean="0"/>
              <a:t>with an increase in the concentration of ethyl alcohol. The density of alcohol is found in an aqueous solution.</a:t>
            </a:r>
          </a:p>
          <a:p>
            <a:r>
              <a:rPr lang="ru-RU" dirty="0" smtClean="0"/>
              <a:t>The density of aqueous-alcoholic solutions is determined using pycnometers. The accuracy of the pycnometric method depends mainly on the accuracy of finding the density of the aqueous-alcoholic solution. Having established the density of the solution with a pycnometer with an accuracy of 0.0001, the concentration of alcohol in the solution is determined with the following accuracy: </a:t>
            </a:r>
            <a:r>
              <a:rPr lang="en-US" dirty="0" smtClean="0"/>
              <a:t>the accuracy is </a:t>
            </a:r>
            <a:r>
              <a:rPr lang="ru-RU" dirty="0" smtClean="0"/>
              <a:t>± </a:t>
            </a:r>
            <a:r>
              <a:rPr lang="ru-RU" dirty="0" smtClean="0"/>
              <a:t>0.10 - 0.08% - in solutions containing 1 - 30% vol. alcohol; </a:t>
            </a:r>
            <a:r>
              <a:rPr lang="en-US" dirty="0" smtClean="0"/>
              <a:t>the accuracy is </a:t>
            </a:r>
            <a:r>
              <a:rPr lang="ru-RU" dirty="0" smtClean="0"/>
              <a:t>± </a:t>
            </a:r>
            <a:r>
              <a:rPr lang="ru-RU" dirty="0" smtClean="0"/>
              <a:t>0.08 - 0.05% - in solutions containing 30 - 50</a:t>
            </a:r>
            <a:r>
              <a:rPr lang="ru-RU" dirty="0" smtClean="0"/>
              <a:t>%</a:t>
            </a:r>
            <a:r>
              <a:rPr lang="en-US" dirty="0" smtClean="0"/>
              <a:t> </a:t>
            </a:r>
            <a:r>
              <a:rPr lang="ru-RU" dirty="0" err="1" smtClean="0"/>
              <a:t>volume</a:t>
            </a:r>
            <a:r>
              <a:rPr lang="ru-RU" dirty="0" smtClean="0"/>
              <a:t> </a:t>
            </a:r>
            <a:r>
              <a:rPr lang="ru-RU" dirty="0" err="1" smtClean="0"/>
              <a:t>of</a:t>
            </a:r>
            <a:r>
              <a:rPr lang="ru-RU" dirty="0" smtClean="0"/>
              <a:t> </a:t>
            </a:r>
            <a:r>
              <a:rPr lang="ru-RU" dirty="0" err="1" smtClean="0"/>
              <a:t>alcohol</a:t>
            </a:r>
            <a:r>
              <a:rPr lang="ru-RU" dirty="0" smtClean="0"/>
              <a:t>; </a:t>
            </a:r>
            <a:r>
              <a:rPr lang="en-US" dirty="0" smtClean="0"/>
              <a:t>the accuracy is </a:t>
            </a:r>
            <a:r>
              <a:rPr lang="ru-RU" dirty="0" smtClean="0"/>
              <a:t>± </a:t>
            </a:r>
            <a:r>
              <a:rPr lang="ru-RU" dirty="0" smtClean="0"/>
              <a:t>0.05 - 0.04% - in solutions containing 50 - 70% vol. alcohol; </a:t>
            </a:r>
            <a:r>
              <a:rPr lang="en-US" dirty="0" smtClean="0"/>
              <a:t>the accuracy is </a:t>
            </a:r>
            <a:r>
              <a:rPr lang="ru-RU" dirty="0" smtClean="0"/>
              <a:t>± </a:t>
            </a:r>
            <a:r>
              <a:rPr lang="ru-RU" dirty="0" smtClean="0"/>
              <a:t>0.04 - 0.02% - in solutions containing 70 - 97% vol. alcohol.</a:t>
            </a:r>
          </a:p>
          <a:p>
            <a:pPr algn="l" rtl="0"/>
            <a:r>
              <a:rPr lang="ru-RU" dirty="0" smtClean="0"/>
              <a:t>It can be seen from the data presented that the accuracy of the method significantly decreases in the region of low alcohol concentrations. When analyzing aqueous-alcoholic solutions containing 1 - 2% alcohol, the relative error of the method reaches 25 - 13%. Therefore, such solutions are analyzed by more accurate methods (flotation or chemical). In the region of medium and high alcohol concentrations, the relative error of the method is insignificant, –0.5 - 0.05%, and therefore the pycnometric method is </a:t>
            </a:r>
            <a:r>
              <a:rPr lang="ru-RU" dirty="0" err="1" smtClean="0"/>
              <a:t>successfully</a:t>
            </a:r>
            <a:r>
              <a:rPr lang="ru-RU" dirty="0" smtClean="0"/>
              <a:t> </a:t>
            </a:r>
            <a:r>
              <a:rPr lang="en-US" dirty="0" smtClean="0"/>
              <a:t>can be </a:t>
            </a:r>
            <a:r>
              <a:rPr lang="ru-RU" dirty="0" err="1" smtClean="0"/>
              <a:t>used</a:t>
            </a:r>
            <a:r>
              <a:rPr lang="ru-RU" dirty="0" smtClean="0"/>
              <a:t> </a:t>
            </a:r>
            <a:r>
              <a:rPr lang="ru-RU" dirty="0" smtClean="0"/>
              <a:t>in the indicated concentration range. In the practice of factory laboratories, this method is widely used in the analysis </a:t>
            </a:r>
            <a:r>
              <a:rPr lang="ru-RU" dirty="0" err="1" smtClean="0"/>
              <a:t>of</a:t>
            </a:r>
            <a:r>
              <a:rPr lang="ru-RU" dirty="0" smtClean="0"/>
              <a:t> </a:t>
            </a:r>
            <a:r>
              <a:rPr lang="en-US" dirty="0" smtClean="0"/>
              <a:t> alcoholic solutions</a:t>
            </a:r>
            <a:r>
              <a:rPr lang="ru-RU" dirty="0" smtClean="0"/>
              <a:t>.</a:t>
            </a:r>
            <a:endParaRPr lang="ru-RU" dirty="0" smtClean="0"/>
          </a:p>
          <a:p>
            <a:pPr algn="l" rtl="0"/>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Areometric method</a:t>
            </a:r>
            <a:r>
              <a:rPr lang="ru-RU" dirty="0" smtClean="0"/>
              <a:t/>
            </a:r>
            <a:br>
              <a:rPr lang="ru-RU" dirty="0" smtClean="0"/>
            </a:br>
            <a:endParaRPr lang="ru-RU" dirty="0"/>
          </a:p>
        </p:txBody>
      </p:sp>
      <p:sp>
        <p:nvSpPr>
          <p:cNvPr id="3" name="Содержимое 2"/>
          <p:cNvSpPr>
            <a:spLocks noGrp="1"/>
          </p:cNvSpPr>
          <p:nvPr>
            <p:ph idx="1"/>
          </p:nvPr>
        </p:nvSpPr>
        <p:spPr>
          <a:xfrm>
            <a:off x="457200" y="857232"/>
            <a:ext cx="8229600" cy="5786478"/>
          </a:xfrm>
        </p:spPr>
        <p:txBody>
          <a:bodyPr>
            <a:normAutofit fontScale="77500" lnSpcReduction="20000"/>
          </a:bodyPr>
          <a:lstStyle/>
          <a:p>
            <a:pPr algn="l" rtl="0"/>
            <a:r>
              <a:rPr lang="ru-RU" dirty="0" smtClean="0"/>
              <a:t>To determine the content of ethyl alcohol in aqueous-alcoholic solutions, special-purpose hydrometers are used - alcohol meters. With their help, the content of ethyl alcohol in solutions with a temperature from minus 25 to plus 40 ° C is determined. Knowing the temperature of the solution and the reading of the alcohol meter, according to special tables, the relative content of ethyl alcohol in water-alcohol solutions is found in terms of a temperature </a:t>
            </a:r>
            <a:r>
              <a:rPr lang="ru-RU" dirty="0" err="1" smtClean="0"/>
              <a:t>of</a:t>
            </a:r>
            <a:r>
              <a:rPr lang="ru-RU" dirty="0" smtClean="0"/>
              <a:t> </a:t>
            </a:r>
            <a:r>
              <a:rPr lang="ru-RU" dirty="0" smtClean="0"/>
              <a:t>20</a:t>
            </a:r>
            <a:r>
              <a:rPr lang="en-US" dirty="0" smtClean="0"/>
              <a:t> C⁰.</a:t>
            </a:r>
            <a:endParaRPr lang="ru-RU" dirty="0" smtClean="0"/>
          </a:p>
          <a:p>
            <a:pPr algn="l" rtl="0"/>
            <a:r>
              <a:rPr lang="ru-RU" dirty="0" smtClean="0"/>
              <a:t>At present, the content of ethyl alcohol in aqueous-alcoholic solutions is determined with a glass alcohol meter. A metal alcohol meter can also be used for this purpose.</a:t>
            </a:r>
          </a:p>
          <a:p>
            <a:r>
              <a:rPr lang="ru-RU" dirty="0" smtClean="0"/>
              <a:t>A glass alcohol meter designed to measure the strength of aqueous-alcoholic solutions is a constant mass hydrometer, which is made in the form of a cylindrical float. Scale divisions at a solution temperature </a:t>
            </a:r>
            <a:r>
              <a:rPr lang="ru-RU" dirty="0" err="1" smtClean="0"/>
              <a:t>of</a:t>
            </a:r>
            <a:r>
              <a:rPr lang="ru-RU" dirty="0" smtClean="0"/>
              <a:t> </a:t>
            </a:r>
            <a:r>
              <a:rPr lang="ru-RU" dirty="0" smtClean="0"/>
              <a:t>20</a:t>
            </a:r>
            <a:r>
              <a:rPr lang="en-US" dirty="0" smtClean="0"/>
              <a:t> C⁰ </a:t>
            </a:r>
            <a:r>
              <a:rPr lang="ru-RU" dirty="0" err="1" smtClean="0"/>
              <a:t>show</a:t>
            </a:r>
            <a:r>
              <a:rPr lang="ru-RU" dirty="0" smtClean="0"/>
              <a:t> </a:t>
            </a:r>
            <a:r>
              <a:rPr lang="ru-RU" dirty="0" smtClean="0"/>
              <a:t>the alcohol content in it in percent by volume.</a:t>
            </a:r>
          </a:p>
          <a:p>
            <a:pPr algn="l" rtl="0"/>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smtClean="0"/>
              <a:t/>
            </a:r>
            <a:br>
              <a:rPr lang="ru-RU" dirty="0" smtClean="0"/>
            </a:br>
            <a:r>
              <a:rPr lang="ru-RU" dirty="0" smtClean="0"/>
              <a:t>Alcohol meters</a:t>
            </a:r>
            <a:br>
              <a:rPr lang="ru-RU" dirty="0" smtClean="0"/>
            </a:br>
            <a:endParaRPr lang="ru-RU" dirty="0"/>
          </a:p>
        </p:txBody>
      </p:sp>
      <p:sp>
        <p:nvSpPr>
          <p:cNvPr id="3" name="Содержимое 2"/>
          <p:cNvSpPr>
            <a:spLocks noGrp="1"/>
          </p:cNvSpPr>
          <p:nvPr>
            <p:ph idx="1"/>
          </p:nvPr>
        </p:nvSpPr>
        <p:spPr>
          <a:xfrm>
            <a:off x="457200" y="857232"/>
            <a:ext cx="8229600" cy="5715040"/>
          </a:xfrm>
        </p:spPr>
        <p:txBody>
          <a:bodyPr>
            <a:normAutofit fontScale="85000" lnSpcReduction="10000"/>
          </a:bodyPr>
          <a:lstStyle/>
          <a:p>
            <a:pPr algn="l" rtl="0"/>
            <a:r>
              <a:rPr lang="ru-RU" dirty="0" smtClean="0"/>
              <a:t>Metal and glass alcohol meters are used. A metal alcohol meter is a variable mass hydrometer, graduated in conventional units. This alcohol meter consists of a brass ball, to the upper and lower parts of which rods are soldered: the upper - with a scale, the lower - with a slight thickening at the end for hanging weights. To prevent oxidation, the alcohol meter and weights are gilded. On the upper rod (scale) there are 10 large equal divisions, which have the numbers 0, 1, 2, 3, 4, 5, 6, 7, 8, 9, 10 from the bottom up. Below, under the zero line, there is the number 100. Each major division of the scale is in turn subdivided into five minor ones; therefore, each minor division is equal to 0.2 major divisions. All divisions are counted from bottom to top.</a:t>
            </a:r>
          </a:p>
          <a:p>
            <a:pPr algn="l" rtl="0"/>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472898516.jpg"/>
          <p:cNvPicPr>
            <a:picLocks noChangeAspect="1" noChangeArrowheads="1"/>
          </p:cNvPicPr>
          <p:nvPr/>
        </p:nvPicPr>
        <p:blipFill>
          <a:blip r:embed="rId2"/>
          <a:srcRect/>
          <a:stretch>
            <a:fillRect/>
          </a:stretch>
        </p:blipFill>
        <p:spPr bwMode="auto">
          <a:xfrm>
            <a:off x="428596" y="1152525"/>
            <a:ext cx="3929090" cy="4491053"/>
          </a:xfrm>
          <a:prstGeom prst="rect">
            <a:avLst/>
          </a:prstGeom>
          <a:noFill/>
        </p:spPr>
      </p:pic>
      <p:pic>
        <p:nvPicPr>
          <p:cNvPr id="1027" name="Picture 3" descr="C:\Users\User\Pictures\2700713718.jpg"/>
          <p:cNvPicPr>
            <a:picLocks noChangeAspect="1" noChangeArrowheads="1"/>
          </p:cNvPicPr>
          <p:nvPr/>
        </p:nvPicPr>
        <p:blipFill>
          <a:blip r:embed="rId3"/>
          <a:srcRect/>
          <a:stretch>
            <a:fillRect/>
          </a:stretch>
        </p:blipFill>
        <p:spPr bwMode="auto">
          <a:xfrm>
            <a:off x="4786314" y="1214422"/>
            <a:ext cx="3929090" cy="44291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smtClean="0"/>
              <a:t>Lecture plan</a:t>
            </a:r>
            <a:endParaRPr lang="ru-RU" dirty="0"/>
          </a:p>
        </p:txBody>
      </p:sp>
      <p:sp>
        <p:nvSpPr>
          <p:cNvPr id="3" name="Содержимое 2"/>
          <p:cNvSpPr>
            <a:spLocks noGrp="1"/>
          </p:cNvSpPr>
          <p:nvPr>
            <p:ph idx="1"/>
          </p:nvPr>
        </p:nvSpPr>
        <p:spPr>
          <a:xfrm>
            <a:off x="457200" y="1142984"/>
            <a:ext cx="8229600" cy="4983179"/>
          </a:xfrm>
        </p:spPr>
        <p:txBody>
          <a:bodyPr>
            <a:normAutofit/>
          </a:bodyPr>
          <a:lstStyle/>
          <a:p>
            <a:pPr marL="514350" indent="-514350" algn="l" rtl="0">
              <a:buAutoNum type="arabicPeriod"/>
            </a:pPr>
            <a:r>
              <a:rPr lang="ru-RU" dirty="0" smtClean="0"/>
              <a:t>Solvents and </a:t>
            </a:r>
            <a:r>
              <a:rPr lang="ru-RU" dirty="0" err="1" smtClean="0"/>
              <a:t>extractants</a:t>
            </a:r>
            <a:r>
              <a:rPr lang="ru-RU" dirty="0" smtClean="0"/>
              <a:t>. Requirements </a:t>
            </a:r>
            <a:r>
              <a:rPr lang="ru-RU" dirty="0" err="1" smtClean="0"/>
              <a:t>toextractants</a:t>
            </a:r>
            <a:r>
              <a:rPr lang="ru-RU" dirty="0" smtClean="0"/>
              <a:t>. Ethyl alcohol as a </a:t>
            </a:r>
            <a:r>
              <a:rPr lang="ru-RU" dirty="0" err="1" smtClean="0"/>
              <a:t>solvent</a:t>
            </a:r>
            <a:r>
              <a:rPr lang="ru-RU" dirty="0" smtClean="0"/>
              <a:t> </a:t>
            </a:r>
            <a:r>
              <a:rPr lang="ru-RU" dirty="0" err="1" smtClean="0"/>
              <a:t>and</a:t>
            </a:r>
            <a:r>
              <a:rPr lang="ru-RU" dirty="0" smtClean="0"/>
              <a:t> </a:t>
            </a:r>
            <a:r>
              <a:rPr lang="ru-RU" dirty="0" err="1" smtClean="0"/>
              <a:t>extractant</a:t>
            </a:r>
            <a:r>
              <a:rPr lang="ru-RU" dirty="0" smtClean="0"/>
              <a:t>.</a:t>
            </a:r>
          </a:p>
          <a:p>
            <a:pPr marL="514350" indent="-514350" algn="l" rtl="0">
              <a:buAutoNum type="arabicPeriod"/>
            </a:pPr>
            <a:r>
              <a:rPr lang="ru-RU" dirty="0" smtClean="0"/>
              <a:t>Dilution and strengthening of alcohol solutions.</a:t>
            </a:r>
          </a:p>
          <a:p>
            <a:pPr marL="514350" indent="-514350" algn="l" rtl="0">
              <a:buAutoNum type="arabicPeriod"/>
            </a:pPr>
            <a:r>
              <a:rPr lang="ru-RU" dirty="0" smtClean="0"/>
              <a:t>Determination of the concentration of alcohol solutions.</a:t>
            </a:r>
          </a:p>
          <a:p>
            <a:pPr marL="514350" indent="-514350" algn="l" rtl="0">
              <a:buNone/>
            </a:pPr>
            <a:endParaRPr lang="ru-RU" dirty="0" smtClean="0"/>
          </a:p>
          <a:p>
            <a:pPr algn="l" rtl="0">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metallicheskij-spirtomer-gost-3638--53-2-5673213.jpg"/>
          <p:cNvPicPr>
            <a:picLocks noChangeAspect="1" noChangeArrowheads="1"/>
          </p:cNvPicPr>
          <p:nvPr/>
        </p:nvPicPr>
        <p:blipFill>
          <a:blip r:embed="rId2"/>
          <a:srcRect/>
          <a:stretch>
            <a:fillRect/>
          </a:stretch>
        </p:blipFill>
        <p:spPr bwMode="auto">
          <a:xfrm>
            <a:off x="428596" y="571480"/>
            <a:ext cx="8240715" cy="56436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еталлический и стеклянный спиртометры"/>
          <p:cNvPicPr/>
          <p:nvPr/>
        </p:nvPicPr>
        <p:blipFill>
          <a:blip r:embed="rId2"/>
          <a:srcRect/>
          <a:stretch>
            <a:fillRect/>
          </a:stretch>
        </p:blipFill>
        <p:spPr bwMode="auto">
          <a:xfrm>
            <a:off x="1000100" y="785794"/>
            <a:ext cx="7429552" cy="55721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571472" y="500042"/>
            <a:ext cx="821537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C242F"/>
                </a:solidFill>
                <a:effectLst/>
                <a:latin typeface="Helvetica"/>
                <a:ea typeface="Times New Roman" pitchFamily="18" charset="0"/>
                <a:cs typeface="Times New Roman" pitchFamily="18" charset="0"/>
              </a:rPr>
              <a:t>The metal alcohol meter comes with eight round (with a cutout in the middle) weights, designated by the numbers 20, 30, 40, 50, 60, 70, 80, 90; the higher the serial number of the weight, the lighter it is. Previously, a set of ten weights with the designations 0 and 10 was made for alcohol meters in addition to those indicated above. When determining the weights, they are hung, as required, on the lower rod of the alcohol meter using a cutout, and the put on weight should be turned with the convex side down and lie tightly on the lower thickened part of the rod.</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C242F"/>
                </a:solidFill>
                <a:effectLst/>
                <a:latin typeface="Helvetica"/>
                <a:ea typeface="Times New Roman" pitchFamily="18" charset="0"/>
                <a:cs typeface="Times New Roman" pitchFamily="18" charset="0"/>
              </a:rPr>
              <a:t>It is necessary to put the weights on the upper thinned part of the rod carefully so as not to scratch the gilding of the rod and hold it slightly until it reaches the lower part of the rod. Each alcohol meter has its own number, which is printed on all weights to it. The weights of one metal alcohol meter cannot be used to work with another alcohol meter.</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3600" dirty="0" smtClean="0"/>
              <a:t>Determination of alcohol content with a metal alcohol meter</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8229600" cy="5054617"/>
          </a:xfrm>
        </p:spPr>
        <p:txBody>
          <a:bodyPr>
            <a:normAutofit fontScale="77500" lnSpcReduction="20000"/>
          </a:bodyPr>
          <a:lstStyle/>
          <a:p>
            <a:pPr algn="l" rtl="0"/>
            <a:r>
              <a:rPr lang="ru-RU" dirty="0" smtClean="0"/>
              <a:t>To work with an alcohol meter, a glass cylinder of such a diameter is required so that the alcohol meter freely descends into the cylinder without touching its walls. Before determination, the cylinder should be thoroughly washed, wiped and rinsed with the tested alcohol. Alcohol meter readings depend on the relative density of the alcohol-water solution and its temperature. The temperature of the test solution is measured with a special thermometer with a scale from -25 to + 40 ° C and a graduation of 0.5 degrees. Before determination, the aqueous-alcoholic solution is thoroughly mixed and poured into a cylinder. Removal of air bubbles that appear in the cylinder during pouring is accelerated by stirring, which can be carried out before immersion in the alcohol meter solution.</a:t>
            </a:r>
          </a:p>
          <a:p>
            <a:pPr algn="l" rtl="0"/>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fontScale="85000" lnSpcReduction="10000"/>
          </a:bodyPr>
          <a:lstStyle/>
          <a:p>
            <a:pPr algn="l" rtl="0"/>
            <a:r>
              <a:rPr lang="ru-RU" dirty="0" smtClean="0"/>
              <a:t>It is necessary to completely remove air bubbles, since when the alcohol meter is lowered into the cylinder, they will push or throw the alcohol meter upwards and thus can cause incorrect readings of the alcohol meter. After removing all air bubbles, without removing the thermometer, the alcohol meter is carefully lowered into the cylinder, holding it by the narrow ribs of the upper rod with the thumb and forefinger and without touching the submerged part with your hands. The alcohol meter should not touch either the thermometer immersed in alcohol or the walls of the cylinder. The alcohol meter must be completely clean. A contaminated alcohol meter must be rinsed in strong alcohol and wiped off, lightly squeezing it, using a specially designed soft towel or gauze.</a:t>
            </a:r>
          </a:p>
          <a:p>
            <a:pPr algn="l" rtl="0"/>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rmAutofit fontScale="70000" lnSpcReduction="20000"/>
          </a:bodyPr>
          <a:lstStyle/>
          <a:p>
            <a:pPr algn="l" rtl="0"/>
            <a:r>
              <a:rPr lang="ru-RU" dirty="0" smtClean="0"/>
              <a:t>Air bubbles from the surface of the alcohol meter are removed by gently shaking the alcohol meter without removing it from the liquid. If the alcohol meter rod is wetted more than two small divisions above the meniscus, the alcohol meter is raised without exposing the body, and the rod is wiped. After keeping the alcohol meter and thermometer in the liquid for 3-5 minutes, the immersion of the alcohol meter and the thermometer are simultaneously counted. When reading, the eye should be slightly below the liquid level, since it is in this position that the line of intersection of the liquid level with the scale is more clearly visible.</a:t>
            </a:r>
          </a:p>
          <a:p>
            <a:pPr algn="l" rtl="0"/>
            <a:r>
              <a:rPr lang="ru-RU" dirty="0" smtClean="0"/>
              <a:t>The readings of the alcohol meter are counted after it has completely settled down in the liquid. It is impossible to equalize the temperature of the liquid while the alcohol meter is in it by stirring with a thermometer, since the thermometer can accidentally </a:t>
            </a:r>
            <a:r>
              <a:rPr lang="ru-RU" dirty="0" err="1" smtClean="0"/>
              <a:t>break</a:t>
            </a:r>
            <a:r>
              <a:rPr lang="ru-RU" dirty="0" smtClean="0"/>
              <a:t> </a:t>
            </a:r>
            <a:r>
              <a:rPr lang="ru-RU" dirty="0" err="1" smtClean="0"/>
              <a:t>and</a:t>
            </a:r>
            <a:r>
              <a:rPr lang="en-US" dirty="0" smtClean="0"/>
              <a:t> </a:t>
            </a:r>
            <a:r>
              <a:rPr lang="ru-RU" dirty="0" err="1" smtClean="0"/>
              <a:t>amalgamate</a:t>
            </a:r>
            <a:r>
              <a:rPr lang="en-US" dirty="0" smtClean="0"/>
              <a:t> by </a:t>
            </a:r>
            <a:r>
              <a:rPr lang="ru-RU" dirty="0" err="1" smtClean="0"/>
              <a:t>mercury</a:t>
            </a:r>
            <a:r>
              <a:rPr lang="ru-RU" dirty="0" smtClean="0"/>
              <a:t> </a:t>
            </a:r>
            <a:r>
              <a:rPr lang="ru-RU" dirty="0" smtClean="0"/>
              <a:t>alcohol meter. After recording the readings, the thermometer and alcohol meter are removed from the liquid, gently wiped off with a towel and placed in specially designed storage cases.</a:t>
            </a:r>
          </a:p>
          <a:p>
            <a:pPr algn="l" rtl="0"/>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357982"/>
          </a:xfrm>
        </p:spPr>
        <p:txBody>
          <a:bodyPr>
            <a:normAutofit fontScale="77500" lnSpcReduction="20000"/>
          </a:bodyPr>
          <a:lstStyle/>
          <a:p>
            <a:pPr algn="ctr" rtl="0">
              <a:buNone/>
            </a:pPr>
            <a:r>
              <a:rPr lang="ru-RU" sz="4000" b="1" dirty="0" smtClean="0"/>
              <a:t>Countdown of indications of a metal alcohol meter</a:t>
            </a:r>
          </a:p>
          <a:p>
            <a:pPr algn="l" rtl="0"/>
            <a:r>
              <a:rPr lang="ru-RU" dirty="0" smtClean="0"/>
              <a:t>Having lowered the alcohol meter into a liquid without a weight or with one or another weight, they look at how much it has plunged; if the lower (zero) line on the scale is above the liquid, then the alcohol meter is removed and the weight is replaced with a heavier one; if the liquid level is above the upper line of the scale, the weight is replaced with a lighter one. Having picked up the weights, successively moving from the smallest to the largest, and having found the immersion point, the count is carried out as follows. If the alcohol meter without a weight plunged to the level, the reading of the alcohol meter will be 109.6, since the liquid level is three divisions above 9 (recall that the price of each small division is 0.2). The number 100 is added to 9.6, indicated on the rod of the alcohol meter above the zero line. If the alcohol meter with a weight of 50 plunged to the M-H level, its reading would be 59.6.</a:t>
            </a:r>
          </a:p>
          <a:p>
            <a:pPr algn="l" rtl="0"/>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pPr rtl="0"/>
            <a:r>
              <a:rPr lang="ru-RU" sz="3200" dirty="0" smtClean="0"/>
              <a:t>Glass alcohol meter</a:t>
            </a:r>
            <a:endParaRPr lang="ru-RU" sz="3200" dirty="0"/>
          </a:p>
        </p:txBody>
      </p:sp>
      <p:sp>
        <p:nvSpPr>
          <p:cNvPr id="3" name="Содержимое 2"/>
          <p:cNvSpPr>
            <a:spLocks noGrp="1"/>
          </p:cNvSpPr>
          <p:nvPr>
            <p:ph idx="1"/>
          </p:nvPr>
        </p:nvSpPr>
        <p:spPr>
          <a:xfrm>
            <a:off x="457200" y="928670"/>
            <a:ext cx="5400684" cy="5786478"/>
          </a:xfrm>
        </p:spPr>
        <p:txBody>
          <a:bodyPr>
            <a:normAutofit fontScale="62500" lnSpcReduction="20000"/>
          </a:bodyPr>
          <a:lstStyle/>
          <a:p>
            <a:pPr algn="just" rtl="0"/>
            <a:r>
              <a:rPr lang="ru-RU" dirty="0" smtClean="0"/>
              <a:t>A glass alcohol meter is a constant mass hydrometer. It is a float of regular cylindrical shape, consisting of two parts: a lower large diameter, where a weight in the form of a metal shot is placed, and an upper smaller diameter with a measuring scale. Scale divisions at 20 ° C show the alcohol content in the solution in percent by volume.</a:t>
            </a:r>
          </a:p>
          <a:p>
            <a:pPr algn="just" rtl="0"/>
            <a:r>
              <a:rPr lang="ru-RU" dirty="0" smtClean="0"/>
              <a:t>The set of glass alcohol meters includes 11 alcohol meters with the following scale limits in% vol .: 0-10, 10-20, 20-30, 30-40, 40-50, 50-60, 60-70, 70-80, 90- 100, 95-105. Alcohol meter with a scale </a:t>
            </a:r>
            <a:r>
              <a:rPr lang="ru-RU" dirty="0" err="1" smtClean="0"/>
              <a:t>of</a:t>
            </a:r>
            <a:r>
              <a:rPr lang="ru-RU" dirty="0" smtClean="0"/>
              <a:t> </a:t>
            </a:r>
            <a:r>
              <a:rPr lang="ru-RU" dirty="0" smtClean="0"/>
              <a:t>95-105 </a:t>
            </a:r>
            <a:r>
              <a:rPr lang="ru-RU" dirty="0" smtClean="0"/>
              <a:t>used for the analysis of high-strength solutions at temperatures above 20 ° C; the scale in the range from 100 to 105 is expressed in arbitrary units. Glass alcohol meters are produced of types A, B, C, D without thermometers and type D with a thermometer. They differ in the price of the smallest division and in the limits of measurements. Alcohol meter type A with the smallest graduation 0.1% vol. used in the analysis of alcohol.</a:t>
            </a:r>
          </a:p>
          <a:p>
            <a:pPr algn="l" rtl="0"/>
            <a:endParaRPr lang="ru-RU" dirty="0"/>
          </a:p>
        </p:txBody>
      </p:sp>
      <p:pic>
        <p:nvPicPr>
          <p:cNvPr id="12290" name="Picture 2"/>
          <p:cNvPicPr>
            <a:picLocks noChangeAspect="1" noChangeArrowheads="1"/>
          </p:cNvPicPr>
          <p:nvPr/>
        </p:nvPicPr>
        <p:blipFill>
          <a:blip r:embed="rId2" cstate="print"/>
          <a:srcRect/>
          <a:stretch>
            <a:fillRect/>
          </a:stretch>
        </p:blipFill>
        <p:spPr bwMode="auto">
          <a:xfrm>
            <a:off x="6286512" y="2143116"/>
            <a:ext cx="2498719" cy="249871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sz="2700" dirty="0" smtClean="0"/>
              <a:t>Determination of alcohol content with a glass alcohol meter</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197493"/>
          </a:xfrm>
        </p:spPr>
        <p:txBody>
          <a:bodyPr>
            <a:normAutofit fontScale="92500"/>
          </a:bodyPr>
          <a:lstStyle/>
          <a:p>
            <a:pPr algn="l" rtl="0">
              <a:buNone/>
            </a:pPr>
            <a:r>
              <a:rPr lang="ru-RU" dirty="0" smtClean="0"/>
              <a:t>The determination of the alcohol content with a glass alcohol meter is carried out in the same way as with a metal one. Glass alcohol meters show the alcohol </a:t>
            </a:r>
            <a:r>
              <a:rPr lang="ru-RU" dirty="0" err="1" smtClean="0"/>
              <a:t>content</a:t>
            </a:r>
            <a:r>
              <a:rPr lang="ru-RU" dirty="0" smtClean="0"/>
              <a:t> </a:t>
            </a:r>
            <a:r>
              <a:rPr lang="ru-RU" dirty="0" err="1" smtClean="0"/>
              <a:t>in</a:t>
            </a:r>
            <a:r>
              <a:rPr lang="en-US" dirty="0" smtClean="0"/>
              <a:t> </a:t>
            </a:r>
            <a:r>
              <a:rPr lang="ru-RU" dirty="0" smtClean="0"/>
              <a:t>% </a:t>
            </a:r>
            <a:r>
              <a:rPr lang="ru-RU" dirty="0" smtClean="0"/>
              <a:t>vol. at a temperature of the investigated aqueous-alcoholic solution of 20 ° C. Bringing the temperature of the aqueous-alcoholic solution to 20 ° C is often difficult and not always possible. Therefore, tables are used to determine the alcohol content at 20 ° C according to the readings of a glass alcohol meter obtained at a different temperature.</a:t>
            </a:r>
          </a:p>
          <a:p>
            <a:pPr algn="l" rtl="0"/>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pPr algn="l" rtl="0"/>
            <a:r>
              <a:rPr lang="ru-RU" dirty="0" smtClean="0"/>
              <a:t>Determination method</a:t>
            </a:r>
            <a:endParaRPr lang="ru-RU" dirty="0"/>
          </a:p>
        </p:txBody>
      </p:sp>
      <p:sp>
        <p:nvSpPr>
          <p:cNvPr id="3" name="Содержимое 2"/>
          <p:cNvSpPr>
            <a:spLocks noGrp="1"/>
          </p:cNvSpPr>
          <p:nvPr>
            <p:ph idx="1"/>
          </p:nvPr>
        </p:nvSpPr>
        <p:spPr>
          <a:xfrm>
            <a:off x="457200" y="785794"/>
            <a:ext cx="8229600" cy="5929354"/>
          </a:xfrm>
        </p:spPr>
        <p:txBody>
          <a:bodyPr>
            <a:normAutofit fontScale="55000" lnSpcReduction="20000"/>
          </a:bodyPr>
          <a:lstStyle/>
          <a:p>
            <a:pPr algn="l" rtl="0"/>
            <a:r>
              <a:rPr lang="ru-RU" dirty="0" smtClean="0"/>
              <a:t>The alcohol content in a water-alcohol solution is determined in clean glass cylinders that allow free immersion of the alcohol meter and thermometer. Before determination, the cylinder is rinsed three times with </a:t>
            </a:r>
            <a:r>
              <a:rPr lang="ru-RU" dirty="0" err="1" smtClean="0"/>
              <a:t>about</a:t>
            </a:r>
            <a:r>
              <a:rPr lang="ru-RU" dirty="0" smtClean="0"/>
              <a:t> </a:t>
            </a:r>
            <a:r>
              <a:rPr lang="ru-RU" dirty="0" smtClean="0"/>
              <a:t>50</a:t>
            </a:r>
            <a:r>
              <a:rPr lang="en-US" dirty="0" smtClean="0"/>
              <a:t>0</a:t>
            </a:r>
            <a:r>
              <a:rPr lang="ru-RU" dirty="0" smtClean="0"/>
              <a:t> </a:t>
            </a:r>
            <a:r>
              <a:rPr lang="ru-RU" dirty="0" smtClean="0"/>
              <a:t>cm</a:t>
            </a:r>
            <a:r>
              <a:rPr lang="ru-RU" baseline="30000" dirty="0" smtClean="0"/>
              <a:t>3</a:t>
            </a:r>
            <a:r>
              <a:rPr lang="ru-RU" dirty="0" smtClean="0"/>
              <a:t>test solution. A clean and dry alcohol meter is wiped with a soft (preferably linen) towel before immersion in the solution. After that, the test solution is poured into the cylinder and the thermometer is immersed in it. Having measured the temperature of the solution, a glass alcohol meter is carefully lowered into the cylinder. The alcohol meter is taken by its upper thinned end and carefully lowered into the liquid so that the measuring part is not moistened more than 2 - 3 mm above the upper part of the meniscus. The first measurement is approximate, the next 2 - 3 measurements are used for calculations. During repeated measurements, the measuring part of the device must be dried with a towel. After keeping the alcohol meter and thermometer for 3 - 4 minutes in the liquid, readings are made on the scale of the alcohol meter and thermometer. After removing the alcohol meter from the solution, check the accuracy of the temperature determination. To do this, carefully stir the liquid with a thermometer, set the thermometer along the axial line of the cylinder and take a reading. If the temperature has changed by more than ± </a:t>
            </a:r>
            <a:r>
              <a:rPr lang="ru-RU" dirty="0" smtClean="0"/>
              <a:t>0.1, </a:t>
            </a:r>
            <a:r>
              <a:rPr lang="ru-RU" dirty="0" smtClean="0"/>
              <a:t>the determination of the alcohol strength is repeated. The method is accurate, easy to carry out and </a:t>
            </a:r>
            <a:r>
              <a:rPr lang="ru-RU" dirty="0" err="1" smtClean="0"/>
              <a:t>gives</a:t>
            </a:r>
            <a:r>
              <a:rPr lang="ru-RU" dirty="0" smtClean="0"/>
              <a:t> </a:t>
            </a:r>
            <a:r>
              <a:rPr lang="ru-RU" dirty="0" err="1" smtClean="0"/>
              <a:t>good</a:t>
            </a:r>
            <a:r>
              <a:rPr lang="en-US" dirty="0" smtClean="0"/>
              <a:t> </a:t>
            </a:r>
            <a:r>
              <a:rPr lang="ru-RU" dirty="0" err="1" smtClean="0"/>
              <a:t>reproducibility</a:t>
            </a:r>
            <a:r>
              <a:rPr lang="ru-RU" dirty="0" smtClean="0"/>
              <a:t> </a:t>
            </a:r>
            <a:r>
              <a:rPr lang="ru-RU" dirty="0" smtClean="0"/>
              <a:t>analysis results.</a:t>
            </a:r>
          </a:p>
          <a:p>
            <a:pPr algn="l" rtl="0"/>
            <a:r>
              <a:rPr lang="ru-RU" dirty="0" smtClean="0"/>
              <a:t>Knowing the readings of an alcohol meter and a thermometer, the strength of the solution is found using special tables. </a:t>
            </a:r>
          </a:p>
          <a:p>
            <a:pPr algn="l" rtl="0"/>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pPr algn="l" rtl="0"/>
            <a:r>
              <a:rPr lang="ru-RU" sz="3600" b="1" dirty="0" smtClean="0"/>
              <a:t/>
            </a:r>
            <a:br>
              <a:rPr lang="ru-RU" sz="3600" b="1" dirty="0" smtClean="0"/>
            </a:br>
            <a:r>
              <a:rPr lang="ru-RU" sz="3600" b="1" dirty="0" smtClean="0"/>
              <a:t>Requirements for </a:t>
            </a:r>
            <a:r>
              <a:rPr lang="ru-RU" sz="3600" b="1" dirty="0" err="1" smtClean="0"/>
              <a:t>extractant</a:t>
            </a:r>
            <a:r>
              <a:rPr lang="ru-RU" dirty="0" smtClean="0"/>
              <a:t/>
            </a:r>
            <a:br>
              <a:rPr lang="ru-RU" dirty="0" smtClean="0"/>
            </a:br>
            <a:endParaRPr lang="ru-RU" dirty="0"/>
          </a:p>
        </p:txBody>
      </p:sp>
      <p:sp>
        <p:nvSpPr>
          <p:cNvPr id="3" name="Содержимое 2"/>
          <p:cNvSpPr>
            <a:spLocks noGrp="1"/>
          </p:cNvSpPr>
          <p:nvPr>
            <p:ph idx="1"/>
          </p:nvPr>
        </p:nvSpPr>
        <p:spPr>
          <a:xfrm>
            <a:off x="457200" y="785794"/>
            <a:ext cx="8229600" cy="5857916"/>
          </a:xfrm>
        </p:spPr>
        <p:txBody>
          <a:bodyPr>
            <a:normAutofit fontScale="62500" lnSpcReduction="20000"/>
          </a:bodyPr>
          <a:lstStyle/>
          <a:p>
            <a:pPr marL="0" indent="0" algn="l" rtl="0">
              <a:buNone/>
            </a:pPr>
            <a:r>
              <a:rPr lang="en-US" dirty="0" smtClean="0"/>
              <a:t>The </a:t>
            </a:r>
            <a:r>
              <a:rPr lang="en-US" dirty="0" err="1" smtClean="0"/>
              <a:t>extractant</a:t>
            </a:r>
            <a:r>
              <a:rPr lang="en-US" dirty="0" smtClean="0"/>
              <a:t> must:</a:t>
            </a:r>
            <a:r>
              <a:rPr lang="ru-RU" dirty="0" smtClean="0"/>
              <a:t> </a:t>
            </a:r>
          </a:p>
          <a:p>
            <a:pPr marL="0" indent="0" algn="l" rtl="0">
              <a:buNone/>
            </a:pPr>
            <a:r>
              <a:rPr lang="ru-RU" dirty="0" smtClean="0"/>
              <a:t>- </a:t>
            </a:r>
            <a:r>
              <a:rPr lang="ru-RU" dirty="0" err="1" smtClean="0"/>
              <a:t>dissolve</a:t>
            </a:r>
            <a:r>
              <a:rPr lang="ru-RU" dirty="0" smtClean="0"/>
              <a:t> the maximum amount of active substances and the minimum amount of ballast substances;</a:t>
            </a:r>
            <a:br>
              <a:rPr lang="ru-RU" dirty="0" smtClean="0"/>
            </a:br>
            <a:r>
              <a:rPr lang="ru-RU" dirty="0" smtClean="0"/>
              <a:t/>
            </a:r>
            <a:br>
              <a:rPr lang="ru-RU" dirty="0" smtClean="0"/>
            </a:br>
            <a:r>
              <a:rPr lang="ru-RU" dirty="0" smtClean="0"/>
              <a:t>- be selective (selective);</a:t>
            </a:r>
            <a:br>
              <a:rPr lang="ru-RU" dirty="0" smtClean="0"/>
            </a:br>
            <a:r>
              <a:rPr lang="ru-RU" dirty="0" smtClean="0"/>
              <a:t/>
            </a:r>
            <a:br>
              <a:rPr lang="ru-RU" dirty="0" smtClean="0"/>
            </a:br>
            <a:r>
              <a:rPr lang="ru-RU" dirty="0" smtClean="0"/>
              <a:t>- easily penetrate (diffuse) through the cell walls;</a:t>
            </a:r>
            <a:br>
              <a:rPr lang="ru-RU" dirty="0" smtClean="0"/>
            </a:br>
            <a:r>
              <a:rPr lang="ru-RU" dirty="0" smtClean="0"/>
              <a:t/>
            </a:r>
            <a:br>
              <a:rPr lang="ru-RU" dirty="0" smtClean="0"/>
            </a:br>
            <a:r>
              <a:rPr lang="ru-RU" dirty="0" smtClean="0"/>
              <a:t>- to be physiologically indifferent, i.e. not to have a harmful effect on the human body;</a:t>
            </a:r>
            <a:br>
              <a:rPr lang="ru-RU" dirty="0" smtClean="0"/>
            </a:br>
            <a:r>
              <a:rPr lang="ru-RU" dirty="0" smtClean="0"/>
              <a:t/>
            </a:r>
            <a:br>
              <a:rPr lang="ru-RU" dirty="0" smtClean="0"/>
            </a:br>
            <a:r>
              <a:rPr lang="ru-RU" dirty="0" smtClean="0"/>
              <a:t>- to be chemically indifferent, i.e. the solvent should not interact with the extracted substances;</a:t>
            </a:r>
            <a:br>
              <a:rPr lang="ru-RU" dirty="0" smtClean="0"/>
            </a:br>
            <a:r>
              <a:rPr lang="ru-RU" dirty="0" smtClean="0"/>
              <a:t/>
            </a:r>
            <a:br>
              <a:rPr lang="ru-RU" dirty="0" smtClean="0"/>
            </a:br>
            <a:r>
              <a:rPr lang="ru-RU" dirty="0" smtClean="0"/>
              <a:t>- must be volatile, have a low boiling point;</a:t>
            </a:r>
            <a:br>
              <a:rPr lang="ru-RU" dirty="0" smtClean="0"/>
            </a:br>
            <a:r>
              <a:rPr lang="ru-RU" dirty="0" smtClean="0"/>
              <a:t/>
            </a:r>
            <a:br>
              <a:rPr lang="ru-RU" dirty="0" smtClean="0"/>
            </a:br>
            <a:r>
              <a:rPr lang="ru-RU" dirty="0" smtClean="0"/>
              <a:t>- to be </a:t>
            </a:r>
            <a:r>
              <a:rPr lang="ru-RU" dirty="0" err="1" smtClean="0"/>
              <a:t>fire</a:t>
            </a:r>
            <a:r>
              <a:rPr lang="ru-RU" dirty="0" smtClean="0"/>
              <a:t>- and explosion-proof;</a:t>
            </a:r>
            <a:br>
              <a:rPr lang="ru-RU" dirty="0" smtClean="0"/>
            </a:br>
            <a:r>
              <a:rPr lang="ru-RU" dirty="0" smtClean="0"/>
              <a:t/>
            </a:r>
            <a:br>
              <a:rPr lang="ru-RU" dirty="0" smtClean="0"/>
            </a:br>
            <a:r>
              <a:rPr lang="ru-RU" dirty="0" smtClean="0"/>
              <a:t>- be affordable, cheap;</a:t>
            </a:r>
            <a:br>
              <a:rPr lang="ru-RU" dirty="0" smtClean="0"/>
            </a:br>
            <a:r>
              <a:rPr lang="ru-RU" dirty="0" smtClean="0"/>
              <a:t/>
            </a:r>
            <a:br>
              <a:rPr lang="ru-RU" dirty="0" smtClean="0"/>
            </a:br>
            <a:r>
              <a:rPr lang="ru-RU" dirty="0" smtClean="0"/>
              <a:t>- prevent the development of microorganisms, fungi, mold.</a:t>
            </a:r>
            <a:br>
              <a:rPr lang="ru-RU" dirty="0" smtClean="0"/>
            </a:b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Autofit/>
          </a:bodyPr>
          <a:lstStyle/>
          <a:p>
            <a:pPr algn="l" rtl="0"/>
            <a:r>
              <a:rPr lang="ru-RU" sz="2400" dirty="0" smtClean="0"/>
              <a:t>Taking readings</a:t>
            </a:r>
            <a:endParaRPr lang="ru-RU" sz="2400" dirty="0"/>
          </a:p>
        </p:txBody>
      </p:sp>
      <p:sp>
        <p:nvSpPr>
          <p:cNvPr id="3" name="Содержимое 2"/>
          <p:cNvSpPr>
            <a:spLocks noGrp="1"/>
          </p:cNvSpPr>
          <p:nvPr>
            <p:ph idx="1"/>
          </p:nvPr>
        </p:nvSpPr>
        <p:spPr>
          <a:xfrm>
            <a:off x="457200" y="714356"/>
            <a:ext cx="8229600" cy="5929354"/>
          </a:xfrm>
        </p:spPr>
        <p:txBody>
          <a:bodyPr>
            <a:normAutofit fontScale="55000" lnSpcReduction="20000"/>
          </a:bodyPr>
          <a:lstStyle/>
          <a:p>
            <a:r>
              <a:rPr lang="ru-RU" dirty="0" smtClean="0"/>
              <a:t>When counting the readings of the alcohol meter and thermometer, the following rules are followed: for an accurate reading of the readings of the scale of the alcohol meter, the observer's eyes must be below the liquid level so that the base of the meniscus in the form of an ellipse is visible. Then, raising the head, they notice how the ellipse, narrowing, turns into a straight line, clearly projected on the scale of the device. At this moment, a count is made; the counting is carried out with an accuracy of one smallest division of the alcohol meter scale; if, when measuring the strength, the base of the meniscus of the liquid is lower or higher than the reading scale by more than 1 - 2 divisions, select another alcohol meter; with accurate readings, amendments to alcohol meters and thermometers are taken into account, which are available in the documents on the verification of devices; the temperature of the solution is determined with an accuracy of ± 0.1 </a:t>
            </a:r>
            <a:r>
              <a:rPr lang="ru-RU" dirty="0" err="1" smtClean="0"/>
              <a:t>or</a:t>
            </a:r>
            <a:r>
              <a:rPr lang="ru-RU" dirty="0" smtClean="0"/>
              <a:t> </a:t>
            </a:r>
            <a:r>
              <a:rPr lang="ru-RU" dirty="0" smtClean="0"/>
              <a:t>0.5</a:t>
            </a:r>
            <a:r>
              <a:rPr lang="en-US" dirty="0" smtClean="0"/>
              <a:t> </a:t>
            </a:r>
            <a:r>
              <a:rPr lang="ru-RU" dirty="0" smtClean="0"/>
              <a:t>C</a:t>
            </a:r>
            <a:r>
              <a:rPr lang="ru-RU" dirty="0" smtClean="0"/>
              <a:t>⁰ </a:t>
            </a:r>
            <a:r>
              <a:rPr lang="en-US" dirty="0" smtClean="0"/>
              <a:t>d</a:t>
            </a:r>
            <a:r>
              <a:rPr lang="ru-RU" dirty="0" err="1" smtClean="0"/>
              <a:t>epending</a:t>
            </a:r>
            <a:r>
              <a:rPr lang="ru-RU" dirty="0" smtClean="0"/>
              <a:t> </a:t>
            </a:r>
            <a:r>
              <a:rPr lang="ru-RU" dirty="0" smtClean="0"/>
              <a:t>on the thermometer used. If the temperature of the solution, taking into account the amendment, contains hundredths of a degree, its value is rounded to tenths. It is easier to work if the temperature of the solution is an integer number of degrees or ± </a:t>
            </a:r>
            <a:r>
              <a:rPr lang="ru-RU" dirty="0" smtClean="0"/>
              <a:t>0.5C⁰, </a:t>
            </a:r>
            <a:r>
              <a:rPr lang="ru-RU" dirty="0" smtClean="0"/>
              <a:t>therefore, in practice, the solution is often heated or cooled by 0.1 - </a:t>
            </a:r>
            <a:r>
              <a:rPr lang="ru-RU" dirty="0" smtClean="0"/>
              <a:t>0.9C ⁰; </a:t>
            </a:r>
            <a:r>
              <a:rPr lang="ru-RU" dirty="0" smtClean="0"/>
              <a:t>accurate analysis results are obtained if the temperatures of the solution and the room air are equal or differ by an insignificant amount (1 - </a:t>
            </a:r>
            <a:r>
              <a:rPr lang="ru-RU" dirty="0" smtClean="0"/>
              <a:t>2C ⁰) </a:t>
            </a:r>
            <a:r>
              <a:rPr lang="ru-RU" dirty="0" smtClean="0"/>
              <a:t>At a greater temperature difference, the strength is determined only after the test sample has taken the ambient temperature. It is not allowed to measure the strength of the solution near heating devices and in a draft; due to the fact that in the conversion tables the temperature is indicated </a:t>
            </a:r>
            <a:r>
              <a:rPr lang="ru-RU" dirty="0" err="1" smtClean="0"/>
              <a:t>after</a:t>
            </a:r>
            <a:r>
              <a:rPr lang="ru-RU" dirty="0" smtClean="0"/>
              <a:t> </a:t>
            </a:r>
            <a:r>
              <a:rPr lang="ru-RU" dirty="0" smtClean="0"/>
              <a:t>1</a:t>
            </a:r>
            <a:r>
              <a:rPr lang="ru-RU" dirty="0" smtClean="0"/>
              <a:t>C </a:t>
            </a:r>
            <a:r>
              <a:rPr lang="ru-RU" dirty="0" smtClean="0"/>
              <a:t>⁰, </a:t>
            </a:r>
            <a:r>
              <a:rPr lang="ru-RU" dirty="0" smtClean="0"/>
              <a:t>and the reading of the alcohol meter through 0.5 units, with intermediate values ​​of the readings of the alcohol meter and the thermometer, the strength of ethyl alcohol is determined by linear interpolation.</a:t>
            </a:r>
          </a:p>
          <a:p>
            <a:pPr algn="l" rtl="0"/>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dirty="0" smtClean="0"/>
              <a:t>Tables for alcohol meters</a:t>
            </a:r>
            <a:br>
              <a:rPr lang="ru-RU" dirty="0" smtClean="0"/>
            </a:br>
            <a:endParaRPr lang="ru-RU" dirty="0"/>
          </a:p>
        </p:txBody>
      </p:sp>
      <p:sp>
        <p:nvSpPr>
          <p:cNvPr id="3" name="Содержимое 2"/>
          <p:cNvSpPr>
            <a:spLocks noGrp="1"/>
          </p:cNvSpPr>
          <p:nvPr>
            <p:ph idx="1"/>
          </p:nvPr>
        </p:nvSpPr>
        <p:spPr>
          <a:xfrm>
            <a:off x="457200" y="857232"/>
            <a:ext cx="8229600" cy="5715040"/>
          </a:xfrm>
        </p:spPr>
        <p:txBody>
          <a:bodyPr>
            <a:normAutofit fontScale="85000" lnSpcReduction="20000"/>
          </a:bodyPr>
          <a:lstStyle/>
          <a:p>
            <a:pPr algn="l" rtl="0"/>
            <a:r>
              <a:rPr lang="ru-RU" dirty="0" smtClean="0"/>
              <a:t>the alcohol meter is graduated in conventional units. To convert its readings into volume percentages, special tables are used. There are tables for determining the alcohol content at 20 ° C according to the readings of glass and metal alcohol meters obtained at a different </a:t>
            </a:r>
            <a:r>
              <a:rPr lang="ru-RU" dirty="0" err="1" smtClean="0"/>
              <a:t>temperature</a:t>
            </a:r>
            <a:r>
              <a:rPr lang="ru-RU" dirty="0" smtClean="0"/>
              <a:t> </a:t>
            </a:r>
            <a:r>
              <a:rPr lang="ru-RU" dirty="0" smtClean="0"/>
              <a:t>(S</a:t>
            </a:r>
            <a:r>
              <a:rPr lang="en-US" dirty="0" err="1" smtClean="0"/>
              <a:t>tandard</a:t>
            </a:r>
            <a:r>
              <a:rPr lang="ru-RU" dirty="0" smtClean="0"/>
              <a:t> </a:t>
            </a:r>
            <a:r>
              <a:rPr lang="ru-RU" dirty="0" smtClean="0"/>
              <a:t>tables No. 3 and 4).</a:t>
            </a:r>
          </a:p>
          <a:p>
            <a:pPr algn="l" rtl="0"/>
            <a:r>
              <a:rPr lang="ru-RU" dirty="0" smtClean="0"/>
              <a:t>The volume of a water-alcohol solution is expressed in liters at a solution temperature of 20 ° C. When alcohol is taken into account, the number of liters of anhydrous alcohol contained in a given volume of a water-alcohol solution is determined. At a temperature of 20 ° C, the amount of anhydrous alcohol is found by multiplying the volume of a water-alcohol solution by the alcohol content in percent by volume.</a:t>
            </a:r>
          </a:p>
          <a:p>
            <a:pPr algn="l" rtl="0"/>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357982"/>
          </a:xfrm>
        </p:spPr>
        <p:txBody>
          <a:bodyPr>
            <a:normAutofit fontScale="70000" lnSpcReduction="20000"/>
          </a:bodyPr>
          <a:lstStyle/>
          <a:p>
            <a:pPr algn="l" rtl="0"/>
            <a:r>
              <a:rPr lang="ru-RU" dirty="0" smtClean="0"/>
              <a:t>In most cases, when taking into account aqueous-alcoholic solutions, their volumes have to be measured at temperatures different from 20 ° C, and, therefore, the alcohol content per unit volume changes; with decreasing temperature it increases, and with increasing temperature it decreases. Therefore, there is a table of factors required to determine the volume of anhydrous alcohol at 20 ° C, contained in a given volume of a water-alcohol solution, regardless of the change in the volume of liquid under the influence of temperature fluctuations. The factor is found by knowing the alcohol </a:t>
            </a:r>
            <a:r>
              <a:rPr lang="ru-RU" dirty="0" err="1" smtClean="0"/>
              <a:t>content</a:t>
            </a:r>
            <a:r>
              <a:rPr lang="ru-RU" dirty="0" smtClean="0"/>
              <a:t> </a:t>
            </a:r>
            <a:r>
              <a:rPr lang="ru-RU" dirty="0" err="1" smtClean="0"/>
              <a:t>in</a:t>
            </a:r>
            <a:r>
              <a:rPr lang="en-US" dirty="0" smtClean="0"/>
              <a:t> </a:t>
            </a:r>
            <a:r>
              <a:rPr lang="ru-RU" dirty="0" smtClean="0"/>
              <a:t>% </a:t>
            </a:r>
            <a:r>
              <a:rPr lang="ru-RU" dirty="0" smtClean="0"/>
              <a:t>vol. and the temperature at which the volume of the aqueous alcohol solution was measured. Multiplying the volume of a water-alcohol solution determined at a given temperature by the factor found, the volume of anhydrous alcohol contained in the liquid, referred to a temperature of 20 ° C, is obtained.</a:t>
            </a:r>
          </a:p>
          <a:p>
            <a:pPr algn="l" rtl="0"/>
            <a:r>
              <a:rPr lang="ru-RU" dirty="0" smtClean="0"/>
              <a:t>All these tables are placed in the book "Tables for determining the content of ethyl alcohol in aqueous-alcoholic solutions at 20 ° C" (Committee of standards, measures and measuring instruments under the Council of Ministers of the USSR. M., 1966). There are 6 </a:t>
            </a:r>
            <a:r>
              <a:rPr lang="ru-RU" dirty="0" err="1" smtClean="0"/>
              <a:t>tables</a:t>
            </a:r>
            <a:r>
              <a:rPr lang="en-US" dirty="0" smtClean="0"/>
              <a:t> of Standard</a:t>
            </a:r>
            <a:r>
              <a:rPr lang="ru-RU" dirty="0" smtClean="0"/>
              <a:t>.</a:t>
            </a:r>
            <a:endParaRPr lang="ru-RU" dirty="0" smtClean="0"/>
          </a:p>
          <a:p>
            <a:pPr algn="l" rtl="0"/>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8544"/>
          </a:xfrm>
        </p:spPr>
        <p:txBody>
          <a:bodyPr>
            <a:normAutofit fontScale="90000"/>
          </a:bodyPr>
          <a:lstStyle/>
          <a:p>
            <a:pPr algn="l" rtl="0"/>
            <a:r>
              <a:rPr lang="ru-RU" sz="2700" b="1" dirty="0" smtClean="0"/>
              <a:t/>
            </a:r>
            <a:br>
              <a:rPr lang="ru-RU" sz="2700" b="1" dirty="0" smtClean="0"/>
            </a:br>
            <a:r>
              <a:rPr lang="ru-RU" sz="3100" b="1" dirty="0" smtClean="0"/>
              <a:t>Example 1.</a:t>
            </a:r>
            <a:r>
              <a:rPr lang="ru-RU" sz="3100" dirty="0" smtClean="0"/>
              <a:t>Readings of a glass alcohol meter 89.5 at a temperature of 12 ° C. According to </a:t>
            </a:r>
            <a:r>
              <a:rPr lang="ru-RU" sz="3100" dirty="0" err="1" smtClean="0"/>
              <a:t>the</a:t>
            </a:r>
            <a:r>
              <a:rPr lang="ru-RU" sz="3100" dirty="0" smtClean="0"/>
              <a:t> </a:t>
            </a:r>
            <a:r>
              <a:rPr lang="ru-RU" sz="3100" dirty="0" err="1" smtClean="0"/>
              <a:t>table</a:t>
            </a:r>
            <a:r>
              <a:rPr lang="en-US" sz="3100" dirty="0" smtClean="0"/>
              <a:t> N</a:t>
            </a:r>
            <a:r>
              <a:rPr lang="ru-RU" sz="3100" dirty="0" smtClean="0"/>
              <a:t> </a:t>
            </a:r>
            <a:r>
              <a:rPr lang="ru-RU" sz="3100" dirty="0" smtClean="0"/>
              <a:t>III we find the alcohol content 91.52% vol.</a:t>
            </a:r>
            <a:r>
              <a:rPr lang="ru-RU" dirty="0" smtClean="0"/>
              <a:t/>
            </a:r>
            <a:br>
              <a:rPr lang="ru-RU" dirty="0" smtClean="0"/>
            </a:br>
            <a:endParaRPr lang="ru-RU" dirty="0"/>
          </a:p>
        </p:txBody>
      </p:sp>
      <p:sp>
        <p:nvSpPr>
          <p:cNvPr id="3" name="Содержимое 2"/>
          <p:cNvSpPr>
            <a:spLocks noGrp="1"/>
          </p:cNvSpPr>
          <p:nvPr>
            <p:ph idx="1"/>
          </p:nvPr>
        </p:nvSpPr>
        <p:spPr>
          <a:xfrm>
            <a:off x="457200" y="2857496"/>
            <a:ext cx="8229600" cy="3268667"/>
          </a:xfrm>
        </p:spPr>
        <p:txBody>
          <a:bodyPr>
            <a:normAutofit/>
          </a:bodyPr>
          <a:lstStyle/>
          <a:p>
            <a:pPr algn="l" rtl="0"/>
            <a:r>
              <a:rPr lang="ru-RU" dirty="0" smtClean="0"/>
              <a:t>If, when measuring, the temperature of the aqueous-alcoholic solution and the readings of the alcohol meter were obtained in fractional numbers that are not in the table, then the corresponding alcohol content is found by linear interpolation.</a:t>
            </a:r>
          </a:p>
          <a:p>
            <a:pPr algn="l" rtl="0"/>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71504"/>
          </a:xfrm>
        </p:spPr>
        <p:txBody>
          <a:bodyPr>
            <a:normAutofit fontScale="90000"/>
          </a:bodyPr>
          <a:lstStyle/>
          <a:p>
            <a:pPr algn="l" rtl="0"/>
            <a:r>
              <a:rPr lang="ru-RU" b="1" dirty="0" smtClean="0"/>
              <a:t/>
            </a:r>
            <a:br>
              <a:rPr lang="ru-RU" b="1" dirty="0" smtClean="0"/>
            </a:br>
            <a:r>
              <a:rPr lang="ru-RU" b="1" dirty="0" smtClean="0"/>
              <a:t>Refractometric method</a:t>
            </a:r>
            <a:r>
              <a:rPr lang="ru-RU" dirty="0" smtClean="0"/>
              <a:t/>
            </a:r>
            <a:br>
              <a:rPr lang="ru-RU" dirty="0" smtClean="0"/>
            </a:br>
            <a:endParaRPr lang="ru-RU" dirty="0"/>
          </a:p>
        </p:txBody>
      </p:sp>
      <p:sp>
        <p:nvSpPr>
          <p:cNvPr id="3" name="Содержимое 2"/>
          <p:cNvSpPr>
            <a:spLocks noGrp="1"/>
          </p:cNvSpPr>
          <p:nvPr>
            <p:ph idx="1"/>
          </p:nvPr>
        </p:nvSpPr>
        <p:spPr>
          <a:xfrm>
            <a:off x="285720" y="857232"/>
            <a:ext cx="8572560" cy="5857916"/>
          </a:xfrm>
        </p:spPr>
        <p:txBody>
          <a:bodyPr>
            <a:normAutofit fontScale="40000" lnSpcReduction="20000"/>
          </a:bodyPr>
          <a:lstStyle/>
          <a:p>
            <a:pPr algn="l" rtl="0"/>
            <a:r>
              <a:rPr lang="ru-RU" sz="4500" dirty="0" smtClean="0"/>
              <a:t>In aqueous solutions of ethyl alcohol, a linear dependence of the refractive index on its concentration is observed, which makes it possible to use the refractometry method to determine the concentration of alcohol. </a:t>
            </a:r>
          </a:p>
          <a:p>
            <a:pPr algn="l" rtl="0"/>
            <a:r>
              <a:rPr lang="ru-RU" sz="4500" dirty="0" smtClean="0"/>
              <a:t>The refractive index of a water-alcohol solution depends on the content of ethyl alcohol. This dependence has an extreme character: first, the refractive index increases with an increase in the alcohol concentration. There are tables in which the refractive index is expressed as a function of the concentration of aqueous-alcoholic solutions.</a:t>
            </a:r>
          </a:p>
          <a:p>
            <a:pPr algn="l" rtl="0"/>
            <a:r>
              <a:rPr lang="ru-RU" sz="4500" dirty="0" smtClean="0"/>
              <a:t>However, a significant increase in the refractive index is observed only when the alcohol concentration is increased to 50-55%. Within the limits of alcohol concentration 55-75%, the value of the refractive index changes less noticeably, at a concentration of 75-90% it remains almost constant, and for 90-95% solutions the refractive index decreases. In this regard, solutions in which the concentration of alcohol does not exceed 50-55% </a:t>
            </a:r>
            <a:r>
              <a:rPr lang="ru-RU" sz="4500" dirty="0" err="1" smtClean="0"/>
              <a:t>can</a:t>
            </a:r>
            <a:r>
              <a:rPr lang="ru-RU" sz="4500" dirty="0" smtClean="0"/>
              <a:t> </a:t>
            </a:r>
            <a:r>
              <a:rPr lang="ru-RU" sz="4500" dirty="0" err="1" smtClean="0"/>
              <a:t>be</a:t>
            </a:r>
            <a:r>
              <a:rPr lang="en-US" sz="4500" dirty="0" smtClean="0"/>
              <a:t> defined by  </a:t>
            </a:r>
            <a:r>
              <a:rPr lang="ru-RU" sz="4500" dirty="0" err="1" smtClean="0"/>
              <a:t>refractometer</a:t>
            </a:r>
            <a:r>
              <a:rPr lang="en-US" sz="4500" dirty="0" smtClean="0"/>
              <a:t> </a:t>
            </a:r>
            <a:r>
              <a:rPr lang="ru-RU" sz="4500" dirty="0" err="1" smtClean="0"/>
              <a:t>directly</a:t>
            </a:r>
            <a:r>
              <a:rPr lang="ru-RU" sz="4500" dirty="0" smtClean="0"/>
              <a:t>, and more concentrated solutions must be </a:t>
            </a:r>
            <a:r>
              <a:rPr lang="ru-RU" sz="4500" dirty="0" err="1" smtClean="0"/>
              <a:t>pre-diluted</a:t>
            </a:r>
            <a:r>
              <a:rPr lang="ru-RU" sz="4500" dirty="0" smtClean="0"/>
              <a:t> </a:t>
            </a:r>
            <a:r>
              <a:rPr lang="en-US" sz="4500" dirty="0" smtClean="0"/>
              <a:t> </a:t>
            </a:r>
            <a:r>
              <a:rPr lang="ru-RU" sz="4500" dirty="0" err="1" smtClean="0"/>
              <a:t>twice</a:t>
            </a:r>
            <a:r>
              <a:rPr lang="en-US" sz="4500" dirty="0" smtClean="0"/>
              <a:t> </a:t>
            </a:r>
            <a:r>
              <a:rPr lang="ru-RU" sz="4500" dirty="0" smtClean="0"/>
              <a:t> </a:t>
            </a:r>
            <a:r>
              <a:rPr lang="ru-RU" sz="4500" dirty="0" smtClean="0"/>
              <a:t>by weight with purified water. Having determined the refractive index, find the strength of the diluted solution according to the graph or table and the resulting value is doubled.</a:t>
            </a:r>
          </a:p>
          <a:p>
            <a:pPr algn="l" rtl="0"/>
            <a:r>
              <a:rPr lang="ru-RU" sz="4500" dirty="0" smtClean="0"/>
              <a:t>It should </a:t>
            </a:r>
            <a:r>
              <a:rPr lang="ru-RU" sz="4500" dirty="0" err="1" smtClean="0"/>
              <a:t>be</a:t>
            </a:r>
            <a:r>
              <a:rPr lang="ru-RU" sz="4500" dirty="0" smtClean="0"/>
              <a:t> </a:t>
            </a:r>
            <a:r>
              <a:rPr lang="en-US" sz="4500" dirty="0" smtClean="0"/>
              <a:t>taken</a:t>
            </a:r>
            <a:r>
              <a:rPr lang="ru-RU" sz="4500" dirty="0" smtClean="0"/>
              <a:t> </a:t>
            </a:r>
            <a:r>
              <a:rPr lang="ru-RU" sz="4500" dirty="0" smtClean="0"/>
              <a:t>in mind that temperature has a significant effect on the accuracy of the results of refractometric analysis of alcohol solutions. Therefore, if the determination of the refractive index was carried out at a temperature other than 20 ° C, then it is necessary to make a correction for the temperature. In the case of determination at a temperature above 20 ° C, the correction is added to the found value of the refractive index, if the analysis is carried out at a temperature below 20 ° C, then the correction is subtracted.</a:t>
            </a:r>
          </a:p>
          <a:p>
            <a:pPr algn="l" rtl="0">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2800" dirty="0" smtClean="0"/>
              <a:t>In addition to the above, the alcohol concentration can be determined by the following methods:</a:t>
            </a:r>
            <a:endParaRPr lang="ru-RU" sz="2800" dirty="0"/>
          </a:p>
        </p:txBody>
      </p:sp>
      <p:sp>
        <p:nvSpPr>
          <p:cNvPr id="3" name="Содержимое 2"/>
          <p:cNvSpPr>
            <a:spLocks noGrp="1"/>
          </p:cNvSpPr>
          <p:nvPr>
            <p:ph idx="1"/>
          </p:nvPr>
        </p:nvSpPr>
        <p:spPr/>
        <p:txBody>
          <a:bodyPr/>
          <a:lstStyle/>
          <a:p>
            <a:pPr algn="l" rtl="0"/>
            <a:r>
              <a:rPr lang="ru-RU" b="1" i="1" dirty="0" smtClean="0"/>
              <a:t>Interferometric method</a:t>
            </a:r>
            <a:endParaRPr lang="ru-RU" dirty="0" smtClean="0"/>
          </a:p>
          <a:p>
            <a:pPr algn="l" rtl="0"/>
            <a:r>
              <a:rPr lang="ru-RU" b="1" dirty="0" smtClean="0"/>
              <a:t>Gas chromatographic method</a:t>
            </a:r>
            <a:endParaRPr lang="ru-RU" dirty="0" smtClean="0"/>
          </a:p>
          <a:p>
            <a:pPr algn="l" rtl="0"/>
            <a:r>
              <a:rPr lang="ru-RU" b="1" dirty="0" smtClean="0"/>
              <a:t>By chemical methods</a:t>
            </a:r>
            <a:endParaRPr lang="ru-RU" dirty="0" smtClean="0"/>
          </a:p>
          <a:p>
            <a:pPr algn="l" rtl="0"/>
            <a:r>
              <a:rPr lang="ru-RU" b="1" dirty="0" err="1" smtClean="0"/>
              <a:t>Dichromato-iodometric</a:t>
            </a:r>
            <a:r>
              <a:rPr lang="ru-RU" b="1" dirty="0" smtClean="0"/>
              <a:t> method</a:t>
            </a:r>
            <a:endParaRPr lang="ru-RU" dirty="0" smtClean="0"/>
          </a:p>
          <a:p>
            <a:pPr algn="l" rtl="0"/>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l" rtl="0"/>
            <a:r>
              <a:rPr lang="ru-RU" dirty="0" smtClean="0"/>
              <a:t>Dilution of alcohol</a:t>
            </a:r>
            <a:endParaRPr lang="ru-RU" dirty="0"/>
          </a:p>
        </p:txBody>
      </p:sp>
      <p:sp>
        <p:nvSpPr>
          <p:cNvPr id="3" name="Содержимое 2"/>
          <p:cNvSpPr>
            <a:spLocks noGrp="1"/>
          </p:cNvSpPr>
          <p:nvPr>
            <p:ph idx="1"/>
          </p:nvPr>
        </p:nvSpPr>
        <p:spPr/>
        <p:txBody>
          <a:bodyPr/>
          <a:lstStyle/>
          <a:p>
            <a:pPr algn="l" rtl="0">
              <a:buNone/>
            </a:pPr>
            <a:r>
              <a:rPr lang="ru-RU" dirty="0" smtClean="0"/>
              <a:t>If it becomes necessary to dilute strong alcohol or mix alcohol solutions of various concentrations, calculations can be performed using:</a:t>
            </a:r>
          </a:p>
          <a:p>
            <a:pPr algn="l" rtl="0">
              <a:buNone/>
            </a:pPr>
            <a:r>
              <a:rPr lang="ru-RU" dirty="0" smtClean="0"/>
              <a:t> </a:t>
            </a:r>
          </a:p>
          <a:p>
            <a:pPr lvl="0" algn="l" rtl="0"/>
            <a:r>
              <a:rPr lang="ru-RU" dirty="0" smtClean="0"/>
              <a:t>Dilution formulas; </a:t>
            </a:r>
          </a:p>
          <a:p>
            <a:pPr lvl="0" algn="l" rtl="0"/>
            <a:r>
              <a:rPr lang="ru-RU" dirty="0" smtClean="0"/>
              <a:t> The Rule of the Cross.</a:t>
            </a:r>
          </a:p>
          <a:p>
            <a:pPr lvl="0" algn="l" rtl="0"/>
            <a:r>
              <a:rPr lang="ru-RU" dirty="0" err="1" smtClean="0"/>
              <a:t>Alcoholmetric</a:t>
            </a:r>
            <a:r>
              <a:rPr lang="ru-RU" dirty="0" smtClean="0"/>
              <a:t> </a:t>
            </a:r>
            <a:r>
              <a:rPr lang="ru-RU" dirty="0" smtClean="0"/>
              <a:t> </a:t>
            </a:r>
            <a:r>
              <a:rPr lang="ru-RU" dirty="0" err="1" smtClean="0"/>
              <a:t>tables</a:t>
            </a:r>
            <a:r>
              <a:rPr lang="ru-RU" dirty="0" smtClean="0"/>
              <a:t>;</a:t>
            </a:r>
            <a:endParaRPr lang="ru-RU" dirty="0" smtClean="0"/>
          </a:p>
          <a:p>
            <a:pPr algn="l" rtl="0"/>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rtl="0"/>
            <a:r>
              <a:rPr lang="ru-RU" dirty="0" smtClean="0"/>
              <a:t>Alcohol dilution</a:t>
            </a:r>
            <a:endParaRPr lang="ru-RU" dirty="0"/>
          </a:p>
        </p:txBody>
      </p:sp>
      <p:sp>
        <p:nvSpPr>
          <p:cNvPr id="3" name="Содержимое 2"/>
          <p:cNvSpPr>
            <a:spLocks noGrp="1"/>
          </p:cNvSpPr>
          <p:nvPr>
            <p:ph idx="1"/>
          </p:nvPr>
        </p:nvSpPr>
        <p:spPr>
          <a:xfrm>
            <a:off x="214282" y="1000108"/>
            <a:ext cx="8586790" cy="5197493"/>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l" rtl="0">
              <a:buNone/>
            </a:pPr>
            <a:endParaRPr lang="ru-RU" b="1" dirty="0" smtClean="0"/>
          </a:p>
          <a:p>
            <a:pPr>
              <a:buNone/>
            </a:pPr>
            <a:r>
              <a:rPr lang="ru-RU" b="1" dirty="0" smtClean="0"/>
              <a:t> X =</a:t>
            </a:r>
            <a:r>
              <a:rPr lang="en-US" b="1" dirty="0" smtClean="0"/>
              <a:t>  V x </a:t>
            </a:r>
            <a:r>
              <a:rPr lang="ru-RU" b="1" dirty="0" smtClean="0"/>
              <a:t> </a:t>
            </a:r>
            <a:r>
              <a:rPr lang="en-US" b="1" dirty="0" smtClean="0"/>
              <a:t>   </a:t>
            </a:r>
            <a:endParaRPr lang="ru-RU" dirty="0" smtClean="0"/>
          </a:p>
          <a:p>
            <a:pPr algn="l" rtl="0">
              <a:buNone/>
            </a:pPr>
            <a:endParaRPr lang="ru-RU" b="1" dirty="0" smtClean="0"/>
          </a:p>
          <a:p>
            <a:pPr algn="l" rtl="0">
              <a:buNone/>
            </a:pPr>
            <a:endParaRPr lang="ru-RU" dirty="0" smtClean="0"/>
          </a:p>
          <a:p>
            <a:pPr algn="l" rtl="0">
              <a:buNone/>
            </a:pPr>
            <a:r>
              <a:rPr lang="ru-RU" dirty="0" smtClean="0"/>
              <a:t>Where </a:t>
            </a:r>
            <a:r>
              <a:rPr lang="ru-RU" dirty="0" err="1" smtClean="0"/>
              <a:t>x</a:t>
            </a:r>
            <a:r>
              <a:rPr lang="ru-RU" dirty="0" smtClean="0"/>
              <a:t> - the amount of strong alcohol required to prepare alcohol of the desired concentration, ml or g;</a:t>
            </a:r>
          </a:p>
          <a:p>
            <a:pPr algn="l" rtl="0">
              <a:buNone/>
            </a:pPr>
            <a:r>
              <a:rPr lang="en-US" dirty="0" smtClean="0"/>
              <a:t>V</a:t>
            </a:r>
            <a:r>
              <a:rPr lang="ru-RU" dirty="0" smtClean="0"/>
              <a:t> - the required amount of alcohol of the desired concentration, ml or g;</a:t>
            </a:r>
          </a:p>
          <a:p>
            <a:pPr algn="l" rtl="0">
              <a:buNone/>
            </a:pPr>
            <a:r>
              <a:rPr lang="en-US" dirty="0" smtClean="0"/>
              <a:t>C </a:t>
            </a:r>
            <a:r>
              <a:rPr lang="ru-RU" dirty="0" smtClean="0"/>
              <a:t>desired - the required concentration of alcohol,% vol. </a:t>
            </a:r>
            <a:r>
              <a:rPr lang="ru-RU" dirty="0" err="1" smtClean="0"/>
              <a:t>or</a:t>
            </a:r>
            <a:r>
              <a:rPr lang="ru-RU" dirty="0" smtClean="0"/>
              <a:t> </a:t>
            </a:r>
            <a:r>
              <a:rPr lang="ru-RU" dirty="0" smtClean="0"/>
              <a:t>%</a:t>
            </a:r>
            <a:r>
              <a:rPr lang="en-US" dirty="0" smtClean="0"/>
              <a:t> </a:t>
            </a:r>
            <a:r>
              <a:rPr lang="ru-RU" dirty="0" err="1" smtClean="0"/>
              <a:t>by</a:t>
            </a:r>
            <a:r>
              <a:rPr lang="ru-RU" dirty="0" smtClean="0"/>
              <a:t> </a:t>
            </a:r>
            <a:r>
              <a:rPr lang="ru-RU" dirty="0" err="1" smtClean="0"/>
              <a:t>weight</a:t>
            </a:r>
            <a:r>
              <a:rPr lang="ru-RU" dirty="0" smtClean="0"/>
              <a:t>.;</a:t>
            </a:r>
          </a:p>
          <a:p>
            <a:pPr algn="l" rtl="0">
              <a:buNone/>
            </a:pPr>
            <a:r>
              <a:rPr lang="en-US" dirty="0" smtClean="0"/>
              <a:t>C </a:t>
            </a:r>
            <a:r>
              <a:rPr lang="ru-RU" dirty="0" err="1" smtClean="0"/>
              <a:t>strong</a:t>
            </a:r>
            <a:r>
              <a:rPr lang="ru-RU" dirty="0" smtClean="0"/>
              <a:t> </a:t>
            </a:r>
            <a:r>
              <a:rPr lang="ru-RU" dirty="0" smtClean="0"/>
              <a:t>alcohol - concentration of available strong </a:t>
            </a:r>
            <a:r>
              <a:rPr lang="ru-RU" dirty="0" err="1" smtClean="0"/>
              <a:t>alcohol</a:t>
            </a:r>
            <a:r>
              <a:rPr lang="ru-RU" dirty="0" smtClean="0"/>
              <a:t>,</a:t>
            </a:r>
            <a:r>
              <a:rPr lang="en-US" dirty="0" smtClean="0"/>
              <a:t> </a:t>
            </a:r>
            <a:r>
              <a:rPr lang="ru-RU" dirty="0" smtClean="0"/>
              <a:t>% </a:t>
            </a:r>
            <a:r>
              <a:rPr lang="ru-RU" dirty="0" smtClean="0"/>
              <a:t>vol. </a:t>
            </a:r>
            <a:r>
              <a:rPr lang="ru-RU" dirty="0" err="1" smtClean="0"/>
              <a:t>or</a:t>
            </a:r>
            <a:r>
              <a:rPr lang="ru-RU" dirty="0" smtClean="0"/>
              <a:t> </a:t>
            </a:r>
            <a:r>
              <a:rPr lang="ru-RU" dirty="0" smtClean="0"/>
              <a:t>%</a:t>
            </a:r>
            <a:r>
              <a:rPr lang="en-US" dirty="0" smtClean="0"/>
              <a:t> </a:t>
            </a:r>
            <a:r>
              <a:rPr lang="ru-RU" dirty="0" err="1" smtClean="0"/>
              <a:t>by</a:t>
            </a:r>
            <a:r>
              <a:rPr lang="ru-RU" dirty="0" smtClean="0"/>
              <a:t> </a:t>
            </a:r>
            <a:r>
              <a:rPr lang="ru-RU" dirty="0" err="1" smtClean="0"/>
              <a:t>weight</a:t>
            </a:r>
            <a:r>
              <a:rPr lang="ru-RU" dirty="0" smtClean="0"/>
              <a:t>...</a:t>
            </a:r>
          </a:p>
          <a:p>
            <a:pPr algn="l" rtl="0">
              <a:buNone/>
            </a:pPr>
            <a:r>
              <a:rPr lang="ru-RU" dirty="0" smtClean="0"/>
              <a:t> </a:t>
            </a:r>
            <a:endParaRPr lang="ru-RU"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a:endParaRPr lang="ru-RU"/>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2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1142984"/>
            <a:ext cx="2857520" cy="92869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normAutofit fontScale="90000"/>
          </a:bodyPr>
          <a:lstStyle/>
          <a:p>
            <a:pPr algn="l" rtl="0"/>
            <a:r>
              <a:rPr lang="ru-RU" sz="3600" dirty="0" smtClean="0"/>
              <a:t>If the dilution of strong alcohol is made with alcohol of a lower concentration, the calculations are made according to the formula: </a:t>
            </a:r>
            <a:r>
              <a:rPr lang="ru-RU" dirty="0" smtClean="0"/>
              <a:t/>
            </a:r>
            <a:br>
              <a:rPr lang="ru-RU" dirty="0" smtClean="0"/>
            </a:br>
            <a:endParaRPr lang="ru-RU" dirty="0"/>
          </a:p>
        </p:txBody>
      </p:sp>
      <p:sp>
        <p:nvSpPr>
          <p:cNvPr id="3" name="Содержимое 2"/>
          <p:cNvSpPr>
            <a:spLocks noGrp="1"/>
          </p:cNvSpPr>
          <p:nvPr>
            <p:ph idx="1"/>
          </p:nvPr>
        </p:nvSpPr>
        <p:spPr>
          <a:xfrm>
            <a:off x="457200" y="1714488"/>
            <a:ext cx="8229600" cy="4411675"/>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l" rtl="0">
              <a:buNone/>
            </a:pPr>
            <a:r>
              <a:rPr lang="ru-RU" dirty="0" smtClean="0"/>
              <a:t> </a:t>
            </a:r>
          </a:p>
          <a:p>
            <a:pPr algn="l" rtl="0">
              <a:buNone/>
            </a:pPr>
            <a:r>
              <a:rPr lang="ru-RU" dirty="0" smtClean="0"/>
              <a:t>X = </a:t>
            </a:r>
            <a:r>
              <a:rPr lang="ru-RU" i="1" dirty="0" smtClean="0"/>
              <a:t> </a:t>
            </a:r>
            <a:r>
              <a:rPr lang="en-US" i="1" dirty="0" smtClean="0"/>
              <a:t>V</a:t>
            </a:r>
            <a:r>
              <a:rPr lang="ru-RU" i="1" dirty="0" smtClean="0"/>
              <a:t> </a:t>
            </a:r>
            <a:r>
              <a:rPr lang="en-US" i="1" dirty="0" smtClean="0"/>
              <a:t>•</a:t>
            </a:r>
            <a:r>
              <a:rPr lang="ru-RU" i="1" dirty="0" smtClean="0"/>
              <a:t> </a:t>
            </a:r>
            <a:endParaRPr lang="en-US" i="1" dirty="0" smtClean="0"/>
          </a:p>
          <a:p>
            <a:pPr algn="l" rtl="0">
              <a:buNone/>
            </a:pPr>
            <a:endParaRPr lang="en-US" i="1" dirty="0" smtClean="0"/>
          </a:p>
          <a:p>
            <a:pPr algn="l" rtl="0">
              <a:buNone/>
            </a:pPr>
            <a:endParaRPr lang="en-US" i="1" dirty="0" smtClean="0"/>
          </a:p>
          <a:p>
            <a:pPr algn="l" rtl="0">
              <a:buNone/>
            </a:pPr>
            <a:endParaRPr lang="en-US" i="1" dirty="0" smtClean="0"/>
          </a:p>
          <a:p>
            <a:pPr algn="l" rtl="0">
              <a:buNone/>
            </a:pPr>
            <a:r>
              <a:rPr lang="ru-RU" i="1" dirty="0" err="1" smtClean="0"/>
              <a:t>where</a:t>
            </a:r>
            <a:r>
              <a:rPr lang="ru-RU" i="1" dirty="0" smtClean="0"/>
              <a:t> </a:t>
            </a:r>
            <a:endParaRPr lang="ru-RU" dirty="0" smtClean="0"/>
          </a:p>
          <a:p>
            <a:pPr algn="l" rtl="0">
              <a:buNone/>
            </a:pPr>
            <a:r>
              <a:rPr lang="ru-RU" dirty="0" smtClean="0"/>
              <a:t> </a:t>
            </a:r>
          </a:p>
          <a:p>
            <a:pPr algn="l" rtl="0">
              <a:buNone/>
            </a:pPr>
            <a:r>
              <a:rPr lang="ru-RU" dirty="0" smtClean="0"/>
              <a:t> </a:t>
            </a:r>
            <a:r>
              <a:rPr lang="ru-RU" dirty="0" smtClean="0"/>
              <a:t> </a:t>
            </a:r>
            <a:r>
              <a:rPr lang="ru-RU" dirty="0" smtClean="0"/>
              <a:t>с - concentration of weak alcohol,% (</a:t>
            </a:r>
            <a:r>
              <a:rPr lang="ru-RU" dirty="0" err="1" smtClean="0"/>
              <a:t>v</a:t>
            </a:r>
            <a:r>
              <a:rPr lang="ru-RU" dirty="0" smtClean="0"/>
              <a:t>);</a:t>
            </a:r>
          </a:p>
          <a:p>
            <a:pPr algn="l" rtl="0">
              <a:buNone/>
            </a:pPr>
            <a:r>
              <a:rPr lang="ru-RU" i="1" dirty="0" smtClean="0"/>
              <a:t> </a:t>
            </a:r>
            <a:r>
              <a:rPr lang="ru-RU" i="1" dirty="0" err="1" smtClean="0"/>
              <a:t>a</a:t>
            </a:r>
            <a:r>
              <a:rPr lang="ru-RU" dirty="0" smtClean="0"/>
              <a:t> - concentration of strong alcohol,% (</a:t>
            </a:r>
            <a:r>
              <a:rPr lang="ru-RU" dirty="0" err="1" smtClean="0"/>
              <a:t>v</a:t>
            </a:r>
            <a:r>
              <a:rPr lang="ru-RU" dirty="0" smtClean="0"/>
              <a:t>);</a:t>
            </a:r>
          </a:p>
          <a:p>
            <a:pPr algn="l" rtl="0">
              <a:buNone/>
            </a:pPr>
            <a:r>
              <a:rPr lang="ru-RU" i="1" dirty="0" smtClean="0"/>
              <a:t> </a:t>
            </a:r>
            <a:r>
              <a:rPr lang="ru-RU" i="1" dirty="0" err="1" smtClean="0"/>
              <a:t>b</a:t>
            </a:r>
            <a:r>
              <a:rPr lang="ru-RU" dirty="0" smtClean="0"/>
              <a:t> Is the concentration of alcohol of the desired strength,% (</a:t>
            </a:r>
            <a:r>
              <a:rPr lang="ru-RU" dirty="0" err="1" smtClean="0"/>
              <a:t>v</a:t>
            </a:r>
            <a:r>
              <a:rPr lang="ru-RU" dirty="0" smtClean="0"/>
              <a:t>).</a:t>
            </a:r>
            <a:endParaRPr lang="ru-RU" dirty="0"/>
          </a:p>
        </p:txBody>
      </p:sp>
      <p:graphicFrame>
        <p:nvGraphicFramePr>
          <p:cNvPr id="1026" name="Object 2"/>
          <p:cNvGraphicFramePr>
            <a:graphicFrameLocks noChangeAspect="1"/>
          </p:cNvGraphicFramePr>
          <p:nvPr/>
        </p:nvGraphicFramePr>
        <p:xfrm>
          <a:off x="2071670" y="1928802"/>
          <a:ext cx="1571636" cy="1071570"/>
        </p:xfrm>
        <a:graphic>
          <a:graphicData uri="http://schemas.openxmlformats.org/presentationml/2006/ole">
            <p:oleObj spid="_x0000_s1026" name="Формула" r:id="rId3" imgW="355320" imgH="39348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smtClean="0"/>
              <a:t>"Rule of the Cross"</a:t>
            </a:r>
            <a:r>
              <a:rPr lang="ru-RU" dirty="0" smtClean="0"/>
              <a:t/>
            </a:r>
            <a:br>
              <a:rPr lang="ru-RU" dirty="0" smtClean="0"/>
            </a:br>
            <a:endParaRPr lang="ru-RU" dirty="0"/>
          </a:p>
        </p:txBody>
      </p:sp>
      <p:sp>
        <p:nvSpPr>
          <p:cNvPr id="3" name="Содержимое 2"/>
          <p:cNvSpPr>
            <a:spLocks noGrp="1"/>
          </p:cNvSpPr>
          <p:nvPr>
            <p:ph idx="1"/>
          </p:nvPr>
        </p:nvSpPr>
        <p:spPr>
          <a:xfrm>
            <a:off x="457200" y="857232"/>
            <a:ext cx="8229600" cy="5643602"/>
          </a:xfrm>
          <a:solidFill>
            <a:schemeClr val="bg1"/>
          </a:solidFill>
        </p:spPr>
        <p:txBody>
          <a:bodyPr/>
          <a:lstStyle/>
          <a:p>
            <a:pPr algn="l" rtl="0">
              <a:buNone/>
            </a:pPr>
            <a:r>
              <a:rPr lang="ru-RU" dirty="0" smtClean="0"/>
              <a:t> If you want to prepare a solution "</a:t>
            </a:r>
            <a:r>
              <a:rPr lang="ru-RU" i="1" dirty="0" err="1" smtClean="0"/>
              <a:t>b</a:t>
            </a:r>
            <a:r>
              <a:rPr lang="ru-RU" i="1" dirty="0" smtClean="0"/>
              <a:t> %</a:t>
            </a:r>
            <a:r>
              <a:rPr lang="ru-RU" dirty="0" smtClean="0"/>
              <a:t>"concentration by mixing solutions </a:t>
            </a:r>
            <a:r>
              <a:rPr lang="ru-RU" dirty="0" err="1" smtClean="0"/>
              <a:t>in</a:t>
            </a:r>
            <a:r>
              <a:rPr lang="ru-RU" dirty="0" smtClean="0"/>
              <a:t> </a:t>
            </a:r>
            <a:r>
              <a:rPr lang="ru-RU" dirty="0" err="1" smtClean="0"/>
              <a:t>concentration</a:t>
            </a:r>
            <a:r>
              <a:rPr lang="en-US" dirty="0" smtClean="0"/>
              <a:t> </a:t>
            </a:r>
            <a:r>
              <a:rPr lang="ru-RU" dirty="0" smtClean="0"/>
              <a:t>"</a:t>
            </a:r>
            <a:r>
              <a:rPr lang="ru-RU" i="1" dirty="0" err="1" smtClean="0"/>
              <a:t>and</a:t>
            </a:r>
            <a:r>
              <a:rPr lang="ru-RU" i="1" dirty="0" smtClean="0"/>
              <a:t> </a:t>
            </a:r>
            <a:r>
              <a:rPr lang="ru-RU" i="1" dirty="0" smtClean="0"/>
              <a:t>%</a:t>
            </a:r>
            <a:r>
              <a:rPr lang="en-US" i="1" dirty="0" smtClean="0"/>
              <a:t> </a:t>
            </a:r>
            <a:r>
              <a:rPr lang="ru-RU" dirty="0" smtClean="0"/>
              <a:t>“</a:t>
            </a:r>
            <a:r>
              <a:rPr lang="en-US" dirty="0" smtClean="0"/>
              <a:t> </a:t>
            </a:r>
            <a:r>
              <a:rPr lang="ru-RU" dirty="0" err="1" smtClean="0"/>
              <a:t>and</a:t>
            </a:r>
            <a:r>
              <a:rPr lang="en-US" dirty="0" smtClean="0"/>
              <a:t> </a:t>
            </a:r>
            <a:r>
              <a:rPr lang="ru-RU" dirty="0" smtClean="0"/>
              <a:t>" </a:t>
            </a:r>
            <a:r>
              <a:rPr lang="ru-RU" i="1" dirty="0" smtClean="0"/>
              <a:t>from %", </a:t>
            </a:r>
            <a:r>
              <a:rPr lang="ru-RU" dirty="0" smtClean="0"/>
              <a:t> provided </a:t>
            </a:r>
            <a:r>
              <a:rPr lang="ru-RU" dirty="0" err="1" smtClean="0"/>
              <a:t>that</a:t>
            </a:r>
            <a:r>
              <a:rPr lang="ru-RU" dirty="0" smtClean="0"/>
              <a:t> </a:t>
            </a:r>
            <a:r>
              <a:rPr lang="ru-RU" i="1" dirty="0" err="1" smtClean="0"/>
              <a:t>a</a:t>
            </a:r>
            <a:r>
              <a:rPr lang="ru-RU" i="1" dirty="0" smtClean="0"/>
              <a:t>&gt;</a:t>
            </a:r>
            <a:r>
              <a:rPr lang="ru-RU" i="1" dirty="0" err="1" smtClean="0"/>
              <a:t>b</a:t>
            </a:r>
            <a:r>
              <a:rPr lang="ru-RU" i="1" dirty="0" smtClean="0"/>
              <a:t>&gt;</a:t>
            </a:r>
            <a:r>
              <a:rPr lang="ru-RU" i="1" dirty="0" err="1" smtClean="0"/>
              <a:t>c</a:t>
            </a:r>
            <a:r>
              <a:rPr lang="en-US" i="1" dirty="0" smtClean="0"/>
              <a:t> </a:t>
            </a:r>
            <a:r>
              <a:rPr lang="ru-RU" i="1" dirty="0" err="1" smtClean="0"/>
              <a:t>you</a:t>
            </a:r>
            <a:r>
              <a:rPr lang="ru-RU" i="1" dirty="0" smtClean="0"/>
              <a:t> </a:t>
            </a:r>
            <a:r>
              <a:rPr lang="ru-RU" i="1" dirty="0" smtClean="0"/>
              <a:t>should know</a:t>
            </a:r>
            <a:r>
              <a:rPr lang="ru-RU" dirty="0" smtClean="0"/>
              <a:t>, in what ratio "</a:t>
            </a:r>
            <a:r>
              <a:rPr lang="ru-RU" i="1" dirty="0" err="1" smtClean="0"/>
              <a:t>a</a:t>
            </a:r>
            <a:r>
              <a:rPr lang="ru-RU" i="1" dirty="0" smtClean="0"/>
              <a:t> %</a:t>
            </a:r>
            <a:r>
              <a:rPr lang="ru-RU" dirty="0" smtClean="0"/>
              <a:t> "and"</a:t>
            </a:r>
            <a:r>
              <a:rPr lang="ru-RU" i="1" dirty="0" err="1" smtClean="0"/>
              <a:t>c</a:t>
            </a:r>
            <a:r>
              <a:rPr lang="ru-RU" i="1" dirty="0" smtClean="0"/>
              <a:t> % "</a:t>
            </a:r>
            <a:r>
              <a:rPr lang="ru-RU" dirty="0" smtClean="0"/>
              <a:t> solutions should be used? </a:t>
            </a:r>
          </a:p>
          <a:p>
            <a:pPr algn="l" rtl="0">
              <a:buNone/>
            </a:pPr>
            <a:r>
              <a:rPr lang="ru-RU" dirty="0" smtClean="0"/>
              <a:t>Denoting these volumes through </a:t>
            </a:r>
            <a:r>
              <a:rPr lang="ru-RU" i="1" dirty="0" smtClean="0"/>
              <a:t>"</a:t>
            </a:r>
            <a:r>
              <a:rPr lang="ru-RU" i="1" dirty="0" err="1" smtClean="0"/>
              <a:t>x</a:t>
            </a:r>
            <a:r>
              <a:rPr lang="ru-RU" i="1" dirty="0" smtClean="0"/>
              <a:t>"</a:t>
            </a:r>
            <a:r>
              <a:rPr lang="ru-RU" dirty="0" smtClean="0"/>
              <a:t> and "</a:t>
            </a:r>
            <a:r>
              <a:rPr lang="ru-RU" i="1" dirty="0" smtClean="0"/>
              <a:t>at "</a:t>
            </a:r>
            <a:r>
              <a:rPr lang="ru-RU" dirty="0" smtClean="0"/>
              <a:t>, we get the equation:</a:t>
            </a:r>
          </a:p>
          <a:p>
            <a:pPr algn="l" rtl="0">
              <a:buNone/>
            </a:pPr>
            <a:r>
              <a:rPr lang="ru-RU" i="1" dirty="0" smtClean="0"/>
              <a:t> </a:t>
            </a:r>
            <a:r>
              <a:rPr lang="ru-RU" i="1" dirty="0" err="1" smtClean="0"/>
              <a:t>ax</a:t>
            </a:r>
            <a:r>
              <a:rPr lang="ru-RU" i="1" dirty="0" smtClean="0"/>
              <a:t> + </a:t>
            </a:r>
            <a:r>
              <a:rPr lang="ru-RU" i="1" dirty="0" err="1" smtClean="0"/>
              <a:t>cy</a:t>
            </a:r>
            <a:r>
              <a:rPr lang="ru-RU" i="1" dirty="0" smtClean="0"/>
              <a:t> = </a:t>
            </a:r>
            <a:r>
              <a:rPr lang="ru-RU" i="1" dirty="0" err="1" smtClean="0"/>
              <a:t>b</a:t>
            </a:r>
            <a:r>
              <a:rPr lang="ru-RU" i="1" dirty="0" smtClean="0"/>
              <a:t> (</a:t>
            </a:r>
            <a:r>
              <a:rPr lang="ru-RU" i="1" dirty="0" err="1" smtClean="0"/>
              <a:t>x</a:t>
            </a:r>
            <a:r>
              <a:rPr lang="ru-RU" i="1" dirty="0" smtClean="0"/>
              <a:t> + </a:t>
            </a:r>
            <a:r>
              <a:rPr lang="ru-RU" i="1" dirty="0" err="1" smtClean="0"/>
              <a:t>y</a:t>
            </a:r>
            <a:r>
              <a:rPr lang="ru-RU" i="1"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err="1" smtClean="0"/>
              <a:t>Choice</a:t>
            </a:r>
            <a:r>
              <a:rPr lang="ru-RU" dirty="0" smtClean="0"/>
              <a:t> </a:t>
            </a:r>
            <a:r>
              <a:rPr lang="en-US" dirty="0" smtClean="0"/>
              <a:t>of </a:t>
            </a:r>
            <a:r>
              <a:rPr lang="ru-RU" dirty="0" err="1" smtClean="0"/>
              <a:t>extractant</a:t>
            </a:r>
            <a:endParaRPr lang="ru-RU" dirty="0"/>
          </a:p>
        </p:txBody>
      </p:sp>
      <p:sp>
        <p:nvSpPr>
          <p:cNvPr id="3" name="Содержимое 2"/>
          <p:cNvSpPr>
            <a:spLocks noGrp="1"/>
          </p:cNvSpPr>
          <p:nvPr>
            <p:ph idx="1"/>
          </p:nvPr>
        </p:nvSpPr>
        <p:spPr>
          <a:xfrm>
            <a:off x="457200" y="857232"/>
            <a:ext cx="8229600" cy="5715040"/>
          </a:xfrm>
        </p:spPr>
        <p:txBody>
          <a:bodyPr>
            <a:normAutofit fontScale="85000" lnSpcReduction="20000"/>
          </a:bodyPr>
          <a:lstStyle/>
          <a:p>
            <a:pPr algn="l" rtl="0">
              <a:buNone/>
            </a:pPr>
            <a:r>
              <a:rPr lang="ru-RU" dirty="0" err="1" smtClean="0"/>
              <a:t>Choice</a:t>
            </a:r>
            <a:r>
              <a:rPr lang="ru-RU" dirty="0" smtClean="0"/>
              <a:t> </a:t>
            </a:r>
            <a:r>
              <a:rPr lang="en-US" dirty="0" smtClean="0"/>
              <a:t>of </a:t>
            </a:r>
            <a:r>
              <a:rPr lang="ru-RU" dirty="0" err="1" smtClean="0"/>
              <a:t>extractant</a:t>
            </a:r>
            <a:r>
              <a:rPr lang="ru-RU" dirty="0" smtClean="0"/>
              <a:t> depends on the physicochemical properties of the extracted substance, including </a:t>
            </a:r>
            <a:r>
              <a:rPr lang="ru-RU" dirty="0" err="1" smtClean="0"/>
              <a:t>the</a:t>
            </a:r>
            <a:r>
              <a:rPr lang="ru-RU" dirty="0" smtClean="0"/>
              <a:t> </a:t>
            </a:r>
            <a:r>
              <a:rPr lang="ru-RU" dirty="0" err="1" smtClean="0"/>
              <a:t>degree</a:t>
            </a:r>
            <a:r>
              <a:rPr lang="en-US" dirty="0" smtClean="0"/>
              <a:t> of </a:t>
            </a:r>
            <a:r>
              <a:rPr lang="ru-RU" dirty="0" smtClean="0"/>
              <a:t> </a:t>
            </a:r>
            <a:r>
              <a:rPr lang="ru-RU" dirty="0" err="1" smtClean="0"/>
              <a:t>hydrophilicity</a:t>
            </a:r>
            <a:r>
              <a:rPr lang="ru-RU" dirty="0" smtClean="0"/>
              <a:t>. </a:t>
            </a:r>
          </a:p>
          <a:p>
            <a:pPr algn="l" rtl="0">
              <a:buNone/>
            </a:pPr>
            <a:r>
              <a:rPr lang="ru-RU" dirty="0" smtClean="0"/>
              <a:t>For the extraction of polar substances, polar solvents are used: water, </a:t>
            </a:r>
            <a:r>
              <a:rPr lang="ru-RU" dirty="0" err="1" smtClean="0"/>
              <a:t>glycerin</a:t>
            </a:r>
            <a:r>
              <a:rPr lang="en-US" dirty="0" smtClean="0"/>
              <a:t>um</a:t>
            </a:r>
            <a:r>
              <a:rPr lang="ru-RU" dirty="0" smtClean="0"/>
              <a:t>; </a:t>
            </a:r>
          </a:p>
          <a:p>
            <a:pPr algn="l" rtl="0">
              <a:buNone/>
            </a:pPr>
            <a:r>
              <a:rPr lang="ru-RU" dirty="0" smtClean="0"/>
              <a:t>In the case of the extraction of non-polar substances - acetic acid, chloroform, ethyl ether and other organic solvents. </a:t>
            </a:r>
          </a:p>
          <a:p>
            <a:pPr algn="l" rtl="0">
              <a:buNone/>
            </a:pPr>
            <a:r>
              <a:rPr lang="ru-RU" dirty="0" smtClean="0"/>
              <a:t>There is no ideal solvent for the extraction of plant raw materials that meets all of the above requirements. By </a:t>
            </a:r>
            <a:r>
              <a:rPr lang="ru-RU" dirty="0" err="1" smtClean="0"/>
              <a:t>combining</a:t>
            </a:r>
            <a:r>
              <a:rPr lang="ru-RU" dirty="0" smtClean="0"/>
              <a:t> </a:t>
            </a:r>
            <a:r>
              <a:rPr lang="ru-RU" dirty="0" err="1" smtClean="0"/>
              <a:t>famous</a:t>
            </a:r>
            <a:r>
              <a:rPr lang="en-US" dirty="0" smtClean="0"/>
              <a:t> </a:t>
            </a:r>
            <a:r>
              <a:rPr lang="ru-RU" dirty="0" err="1" smtClean="0"/>
              <a:t>extractants</a:t>
            </a:r>
            <a:r>
              <a:rPr lang="ru-RU" dirty="0" smtClean="0"/>
              <a:t> you can get such solvents that will provide selective extraction of a certain substance or complex of substances, chemical or physiological indifference, </a:t>
            </a:r>
            <a:r>
              <a:rPr lang="ru-RU" dirty="0" err="1" smtClean="0"/>
              <a:t>fire</a:t>
            </a:r>
            <a:r>
              <a:rPr lang="ru-RU" dirty="0" smtClean="0"/>
              <a:t> </a:t>
            </a:r>
            <a:r>
              <a:rPr lang="ru-RU" dirty="0" err="1" smtClean="0"/>
              <a:t>safety</a:t>
            </a:r>
            <a:r>
              <a:rPr lang="ru-RU" dirty="0" smtClean="0"/>
              <a:t>, stability, resistance to microflora and other properties.</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4</a:t>
            </a:fld>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style>
          <a:lnRef idx="1">
            <a:schemeClr val="accent6"/>
          </a:lnRef>
          <a:fillRef idx="2">
            <a:schemeClr val="accent6"/>
          </a:fillRef>
          <a:effectRef idx="1">
            <a:schemeClr val="accent6"/>
          </a:effectRef>
          <a:fontRef idx="minor">
            <a:schemeClr val="dk1"/>
          </a:fontRef>
        </p:style>
        <p:txBody>
          <a:bodyPr/>
          <a:lstStyle/>
          <a:p>
            <a:pPr algn="l" rtl="0">
              <a:buNone/>
            </a:pPr>
            <a:r>
              <a:rPr lang="ru-RU" dirty="0" smtClean="0"/>
              <a:t> </a:t>
            </a:r>
          </a:p>
          <a:p>
            <a:pPr algn="l" rtl="0">
              <a:buNone/>
            </a:pPr>
            <a:r>
              <a:rPr lang="ru-RU" dirty="0" smtClean="0"/>
              <a:t>from here </a:t>
            </a:r>
            <a:endParaRPr lang="ru-RU" dirty="0"/>
          </a:p>
        </p:txBody>
      </p:sp>
      <p:graphicFrame>
        <p:nvGraphicFramePr>
          <p:cNvPr id="22530" name="Object 2"/>
          <p:cNvGraphicFramePr>
            <a:graphicFrameLocks noChangeAspect="1"/>
          </p:cNvGraphicFramePr>
          <p:nvPr/>
        </p:nvGraphicFramePr>
        <p:xfrm>
          <a:off x="2143108" y="571480"/>
          <a:ext cx="3429024" cy="1643074"/>
        </p:xfrm>
        <a:graphic>
          <a:graphicData uri="http://schemas.openxmlformats.org/presentationml/2006/ole">
            <p:oleObj spid="_x0000_s2050" name="Формула" r:id="rId3" imgW="634680" imgH="660240" progId="Equation.3">
              <p:embed/>
            </p:oleObj>
          </a:graphicData>
        </a:graphic>
      </p:graphicFrame>
      <p:sp>
        <p:nvSpPr>
          <p:cNvPr id="22531" name="Rectangle 3"/>
          <p:cNvSpPr>
            <a:spLocks noChangeArrowheads="1"/>
          </p:cNvSpPr>
          <p:nvPr/>
        </p:nvSpPr>
        <p:spPr bwMode="auto">
          <a:xfrm>
            <a:off x="285720" y="2000240"/>
            <a:ext cx="664373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Equating the corresponding members of the relationship, we get</a:t>
            </a:r>
            <a:r>
              <a:rPr kumimoji="0" lang="ru-RU" sz="28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x</a:t>
            </a:r>
            <a:r>
              <a:rPr kumimoji="0" lang="ru-RU" sz="28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 - c</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ctr"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 = a - b</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2" name="Rectangle 4"/>
          <p:cNvSpPr>
            <a:spLocks noChangeArrowheads="1"/>
          </p:cNvSpPr>
          <p:nvPr/>
        </p:nvSpPr>
        <p:spPr bwMode="auto">
          <a:xfrm>
            <a:off x="571472" y="3786190"/>
            <a:ext cx="7143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Therefore, the condition of the problem and the result obtained can be written as follows:</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288925"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a:t>
            </a:r>
            <a:r>
              <a:rPr kumimoji="0" lang="ru-RU" sz="2400" b="1" i="1"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 </a:t>
            </a:r>
            <a:r>
              <a:rPr kumimoji="0" lang="en-US" sz="2400" b="1" i="1"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       </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 </a:t>
            </a:r>
            <a:r>
              <a:rPr kumimoji="0" lang="en-US" sz="2400" b="1" i="1"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  </a:t>
            </a:r>
            <a:r>
              <a:rPr kumimoji="0" lang="ru-RU" sz="24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a:t>
            </a:r>
            <a:r>
              <a:rPr kumimoji="0" lang="ru-RU"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a:solidFill>
            <a:schemeClr val="accent6">
              <a:lumMod val="20000"/>
              <a:lumOff val="80000"/>
            </a:schemeClr>
          </a:solidFill>
        </p:spPr>
        <p:txBody>
          <a:bodyPr>
            <a:normAutofit fontScale="90000"/>
          </a:bodyPr>
          <a:lstStyle/>
          <a:p>
            <a:pPr algn="l" rtl="0"/>
            <a:r>
              <a:rPr lang="ru-RU" sz="2800" dirty="0" smtClean="0"/>
              <a:t>An example of using the rule of the cross for diluting alcohol</a:t>
            </a:r>
            <a:endParaRPr lang="ru-RU" sz="2800" dirty="0"/>
          </a:p>
        </p:txBody>
      </p:sp>
      <p:sp>
        <p:nvSpPr>
          <p:cNvPr id="3" name="Содержимое 2"/>
          <p:cNvSpPr>
            <a:spLocks noGrp="1"/>
          </p:cNvSpPr>
          <p:nvPr>
            <p:ph idx="1"/>
          </p:nvPr>
        </p:nvSpPr>
        <p:spPr>
          <a:xfrm>
            <a:off x="457200" y="1071546"/>
            <a:ext cx="8229600" cy="5572164"/>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l" rtl="0">
              <a:buNone/>
            </a:pPr>
            <a:r>
              <a:rPr lang="ru-RU" dirty="0" smtClean="0"/>
              <a:t>You need to get 2 liters of 60% alcohol from 96%.</a:t>
            </a:r>
          </a:p>
          <a:p>
            <a:pPr algn="l" rtl="0">
              <a:buNone/>
            </a:pPr>
            <a:r>
              <a:rPr lang="ru-RU" dirty="0" smtClean="0"/>
              <a:t>Decision:</a:t>
            </a:r>
          </a:p>
          <a:p>
            <a:pPr algn="l" rtl="0">
              <a:buNone/>
            </a:pPr>
            <a:r>
              <a:rPr lang="ru-RU" dirty="0" smtClean="0"/>
              <a:t>96% </a:t>
            </a:r>
            <a:r>
              <a:rPr lang="en-US" dirty="0" smtClean="0"/>
              <a:t>                                     </a:t>
            </a:r>
            <a:r>
              <a:rPr lang="ru-RU" dirty="0" smtClean="0"/>
              <a:t>60-0 </a:t>
            </a:r>
            <a:r>
              <a:rPr lang="ru-RU" dirty="0" smtClean="0"/>
              <a:t>= 60</a:t>
            </a:r>
          </a:p>
          <a:p>
            <a:pPr algn="l" rtl="0">
              <a:buNone/>
            </a:pPr>
            <a:r>
              <a:rPr lang="ru-RU" dirty="0" smtClean="0"/>
              <a:t> </a:t>
            </a:r>
            <a:r>
              <a:rPr lang="en-US" dirty="0" smtClean="0"/>
              <a:t>                       </a:t>
            </a:r>
            <a:r>
              <a:rPr lang="ru-RU" dirty="0" smtClean="0"/>
              <a:t>60</a:t>
            </a:r>
            <a:r>
              <a:rPr lang="ru-RU" dirty="0" smtClean="0"/>
              <a:t>%</a:t>
            </a:r>
          </a:p>
          <a:p>
            <a:pPr algn="l" rtl="0">
              <a:buNone/>
            </a:pPr>
            <a:r>
              <a:rPr lang="ru-RU" u="sng" dirty="0" smtClean="0"/>
              <a:t>0 </a:t>
            </a:r>
            <a:r>
              <a:rPr lang="en-US" u="sng" dirty="0" smtClean="0"/>
              <a:t>                                         </a:t>
            </a:r>
            <a:r>
              <a:rPr lang="ru-RU" u="sng" dirty="0" smtClean="0"/>
              <a:t>96-60 </a:t>
            </a:r>
            <a:r>
              <a:rPr lang="ru-RU" u="sng" dirty="0" smtClean="0"/>
              <a:t>= 36</a:t>
            </a:r>
          </a:p>
          <a:p>
            <a:pPr algn="l" rtl="0">
              <a:buNone/>
            </a:pPr>
            <a:r>
              <a:rPr lang="ru-RU" dirty="0" smtClean="0"/>
              <a:t> </a:t>
            </a:r>
            <a:r>
              <a:rPr lang="en-US" dirty="0" smtClean="0"/>
              <a:t>                                                           </a:t>
            </a:r>
            <a:r>
              <a:rPr lang="ru-RU" dirty="0" smtClean="0"/>
              <a:t>96 </a:t>
            </a:r>
            <a:r>
              <a:rPr lang="ru-RU" dirty="0" smtClean="0"/>
              <a:t>liters</a:t>
            </a:r>
          </a:p>
          <a:p>
            <a:pPr algn="l" rtl="0">
              <a:buNone/>
            </a:pPr>
            <a:r>
              <a:rPr lang="ru-RU" sz="2400" dirty="0" smtClean="0"/>
              <a:t>96 liters of 60% alcohol requires 60 liters of 96%</a:t>
            </a:r>
          </a:p>
          <a:p>
            <a:pPr algn="l" rtl="0">
              <a:buNone/>
            </a:pPr>
            <a:r>
              <a:rPr lang="ru-RU" sz="2400" dirty="0" smtClean="0"/>
              <a:t>2 liters --------------------------------------- X</a:t>
            </a:r>
          </a:p>
          <a:p>
            <a:pPr algn="l" rtl="0">
              <a:buNone/>
            </a:pPr>
            <a:r>
              <a:rPr lang="ru-RU" sz="2400" dirty="0" smtClean="0"/>
              <a:t>X = 2x60 / 96 = 1.25 liters </a:t>
            </a:r>
          </a:p>
          <a:p>
            <a:pPr algn="l" rtl="0">
              <a:buNone/>
            </a:pPr>
            <a:r>
              <a:rPr lang="ru-RU" sz="2400" dirty="0" smtClean="0"/>
              <a:t>Water up to 2 liters.</a:t>
            </a:r>
            <a:endParaRPr lang="ru-RU" sz="2400" dirty="0"/>
          </a:p>
        </p:txBody>
      </p:sp>
      <p:cxnSp>
        <p:nvCxnSpPr>
          <p:cNvPr id="5" name="Прямая со стрелкой 4"/>
          <p:cNvCxnSpPr/>
          <p:nvPr/>
        </p:nvCxnSpPr>
        <p:spPr>
          <a:xfrm>
            <a:off x="1428728" y="3071810"/>
            <a:ext cx="92869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357554" y="3571876"/>
            <a:ext cx="107157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857224" y="3500438"/>
            <a:ext cx="142876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3357554" y="2928934"/>
            <a:ext cx="121444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1500166" y="2928934"/>
            <a:ext cx="26432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1071538" y="3929066"/>
            <a:ext cx="30003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er\Desktop\таблица 4 001.png"/>
          <p:cNvPicPr>
            <a:picLocks noChangeAspect="1" noChangeArrowheads="1"/>
          </p:cNvPicPr>
          <p:nvPr/>
        </p:nvPicPr>
        <p:blipFill>
          <a:blip r:embed="rId2" cstate="print"/>
          <a:srcRect/>
          <a:stretch>
            <a:fillRect/>
          </a:stretch>
        </p:blipFill>
        <p:spPr bwMode="auto">
          <a:xfrm>
            <a:off x="500034" y="1928802"/>
            <a:ext cx="8072494" cy="4286280"/>
          </a:xfrm>
          <a:prstGeom prst="rect">
            <a:avLst/>
          </a:prstGeom>
          <a:noFill/>
        </p:spPr>
      </p:pic>
      <p:sp>
        <p:nvSpPr>
          <p:cNvPr id="30721" name="Rectangle 1"/>
          <p:cNvSpPr>
            <a:spLocks noChangeArrowheads="1"/>
          </p:cNvSpPr>
          <p:nvPr/>
        </p:nvSpPr>
        <p:spPr bwMode="auto">
          <a:xfrm>
            <a:off x="1214414" y="0"/>
            <a:ext cx="62865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ctr"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Table 4</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shows the amount (in ml at 20 ° C) of water and alcohol of various strengths (from 35 to 95%), </a:t>
            </a:r>
          </a:p>
          <a:p>
            <a:pPr marL="0" marR="0" lvl="0" indent="288925"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which must be mixed to get 1 liter of alcohol with a strength of 30, 35, 40, 45, 50, 55, 60, 65, 70, 75, 80, 85, 90%.</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pPr algn="l" rtl="0"/>
            <a:r>
              <a:rPr lang="ru-RU" sz="3200" dirty="0" smtClean="0"/>
              <a:t>Prepare 2 liters of alcohol 70% of the available 95%.</a:t>
            </a:r>
            <a:endParaRPr lang="ru-RU" sz="3200" dirty="0"/>
          </a:p>
        </p:txBody>
      </p:sp>
      <p:sp>
        <p:nvSpPr>
          <p:cNvPr id="3" name="Содержимое 2"/>
          <p:cNvSpPr>
            <a:spLocks noGrp="1"/>
          </p:cNvSpPr>
          <p:nvPr>
            <p:ph idx="1"/>
          </p:nvPr>
        </p:nvSpPr>
        <p:spPr>
          <a:xfrm>
            <a:off x="457200" y="1071546"/>
            <a:ext cx="8543956" cy="5572164"/>
          </a:xfrm>
          <a:solidFill>
            <a:schemeClr val="bg1"/>
          </a:solidFill>
        </p:spPr>
        <p:txBody>
          <a:bodyPr>
            <a:normAutofit fontScale="92500" lnSpcReduction="10000"/>
          </a:bodyPr>
          <a:lstStyle/>
          <a:p>
            <a:pPr marL="0" indent="0" algn="l" rtl="0">
              <a:buNone/>
            </a:pPr>
            <a:r>
              <a:rPr lang="ru-RU" dirty="0" smtClean="0"/>
              <a:t>According to table 4 of the pharmacopoeia for the preparation of 1 liter of alcohol 70% of 95% </a:t>
            </a:r>
          </a:p>
          <a:p>
            <a:pPr algn="l" rtl="0">
              <a:buNone/>
            </a:pPr>
            <a:r>
              <a:rPr lang="ru-RU" dirty="0" smtClean="0"/>
              <a:t>737 ml of alcohol and 288 ml of water are required.</a:t>
            </a:r>
          </a:p>
          <a:p>
            <a:pPr algn="l" rtl="0">
              <a:buNone/>
            </a:pPr>
            <a:r>
              <a:rPr lang="ru-RU" dirty="0" smtClean="0"/>
              <a:t>Therefore, 1 liter - 737 ml of alcohol 95%</a:t>
            </a:r>
          </a:p>
          <a:p>
            <a:pPr algn="l" rtl="0">
              <a:buNone/>
            </a:pPr>
            <a:r>
              <a:rPr lang="ru-RU" dirty="0" smtClean="0"/>
              <a:t> </a:t>
            </a:r>
            <a:r>
              <a:rPr lang="en-US" dirty="0" smtClean="0"/>
              <a:t>                   </a:t>
            </a:r>
            <a:r>
              <a:rPr lang="ru-RU" dirty="0" smtClean="0"/>
              <a:t>2 </a:t>
            </a:r>
            <a:r>
              <a:rPr lang="ru-RU" dirty="0" smtClean="0"/>
              <a:t>liters ---- X </a:t>
            </a:r>
            <a:r>
              <a:rPr lang="en-US" dirty="0" smtClean="0"/>
              <a:t>     </a:t>
            </a:r>
          </a:p>
          <a:p>
            <a:pPr algn="l" rtl="0">
              <a:buNone/>
            </a:pPr>
            <a:r>
              <a:rPr lang="en-US" dirty="0" smtClean="0"/>
              <a:t> </a:t>
            </a:r>
            <a:r>
              <a:rPr lang="en-US" dirty="0" smtClean="0"/>
              <a:t>                   </a:t>
            </a:r>
            <a:r>
              <a:rPr lang="ru-RU" dirty="0" smtClean="0"/>
              <a:t>X </a:t>
            </a:r>
            <a:r>
              <a:rPr lang="ru-RU" dirty="0" smtClean="0"/>
              <a:t>= 1474 ml</a:t>
            </a:r>
          </a:p>
          <a:p>
            <a:pPr algn="l" rtl="0">
              <a:buNone/>
            </a:pPr>
            <a:r>
              <a:rPr lang="ru-RU" dirty="0" smtClean="0"/>
              <a:t>Water for 1 liter of alcohol ------------ 288 ml of water</a:t>
            </a:r>
          </a:p>
          <a:p>
            <a:pPr algn="l" rtl="0">
              <a:buNone/>
            </a:pPr>
            <a:r>
              <a:rPr lang="ru-RU" dirty="0" smtClean="0"/>
              <a:t> for 2 liters -------------- X </a:t>
            </a:r>
            <a:endParaRPr lang="en-US" dirty="0" smtClean="0"/>
          </a:p>
          <a:p>
            <a:pPr algn="l" rtl="0">
              <a:buNone/>
            </a:pPr>
            <a:r>
              <a:rPr lang="ru-RU" dirty="0" smtClean="0"/>
              <a:t>X </a:t>
            </a:r>
            <a:r>
              <a:rPr lang="ru-RU" dirty="0" smtClean="0"/>
              <a:t>= 576 ml of water</a:t>
            </a:r>
          </a:p>
          <a:p>
            <a:pPr algn="l" rtl="0">
              <a:buNone/>
            </a:pPr>
            <a:r>
              <a:rPr lang="ru-RU" dirty="0" smtClean="0"/>
              <a:t>From this table, you can calculate the contraction (1474+ 576) - 2000 = </a:t>
            </a:r>
            <a:r>
              <a:rPr lang="ru-RU" dirty="0" smtClean="0">
                <a:solidFill>
                  <a:srgbClr val="FF0000"/>
                </a:solidFill>
              </a:rPr>
              <a:t>50 ml </a:t>
            </a:r>
            <a:r>
              <a:rPr lang="ru-RU" dirty="0" smtClean="0"/>
              <a:t>Is a contraction</a:t>
            </a:r>
          </a:p>
          <a:p>
            <a:pPr algn="l" rtl="0">
              <a:buNone/>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l" rtl="0"/>
            <a:r>
              <a:rPr lang="ru-RU" dirty="0" smtClean="0"/>
              <a:t>Alcohol accounting</a:t>
            </a:r>
            <a:endParaRPr lang="ru-RU" dirty="0"/>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l" rtl="0">
              <a:buNone/>
            </a:pPr>
            <a:r>
              <a:rPr lang="ru-RU" dirty="0" smtClean="0"/>
              <a:t>Alcohol is accounted for by weight.</a:t>
            </a:r>
          </a:p>
          <a:p>
            <a:pPr algn="l" rtl="0">
              <a:buNone/>
            </a:pPr>
            <a:r>
              <a:rPr lang="ru-RU" dirty="0" smtClean="0"/>
              <a:t>You can make accounting according to the table and according to the formula:</a:t>
            </a:r>
          </a:p>
          <a:p>
            <a:pPr algn="l" rtl="0">
              <a:buNone/>
            </a:pPr>
            <a:r>
              <a:rPr lang="ru-RU" dirty="0" smtClean="0"/>
              <a:t>Weight of alcohol = </a:t>
            </a:r>
            <a:r>
              <a:rPr lang="en-US" dirty="0" smtClean="0"/>
              <a:t>p</a:t>
            </a:r>
            <a:r>
              <a:rPr lang="ru-RU" dirty="0" smtClean="0"/>
              <a:t> </a:t>
            </a:r>
            <a:r>
              <a:rPr lang="ru-RU" dirty="0" err="1" smtClean="0"/>
              <a:t>x</a:t>
            </a:r>
            <a:r>
              <a:rPr lang="ru-RU" dirty="0" smtClean="0"/>
              <a:t> </a:t>
            </a:r>
            <a:r>
              <a:rPr lang="en-US" dirty="0" smtClean="0"/>
              <a:t>V</a:t>
            </a:r>
            <a:endParaRPr lang="ru-RU" dirty="0" smtClean="0"/>
          </a:p>
          <a:p>
            <a:pPr algn="l" rtl="0">
              <a:buNone/>
            </a:pPr>
            <a:r>
              <a:rPr lang="ru-RU" dirty="0" smtClean="0"/>
              <a:t>Suppose you have consumed 50 ml of alcohol 96.3%. You need to make an account.</a:t>
            </a:r>
          </a:p>
          <a:p>
            <a:pPr algn="l" rtl="0">
              <a:buNone/>
            </a:pPr>
            <a:r>
              <a:rPr lang="ru-RU" dirty="0" smtClean="0"/>
              <a:t>It is necessary for this to find the density of alcohol 96.3%.</a:t>
            </a:r>
          </a:p>
          <a:p>
            <a:pPr algn="l" rtl="0">
              <a:buNone/>
            </a:pPr>
            <a:r>
              <a:rPr lang="ru-RU" dirty="0" smtClean="0"/>
              <a:t>This can be done according to table No. 1 </a:t>
            </a:r>
            <a:r>
              <a:rPr lang="en-US" dirty="0" err="1" smtClean="0"/>
              <a:t>RPh</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25536"/>
          </a:xfrm>
        </p:spPr>
        <p:txBody>
          <a:bodyPr>
            <a:normAutofit fontScale="90000"/>
          </a:bodyPr>
          <a:lstStyle/>
          <a:p>
            <a:pPr algn="l" rtl="0"/>
            <a:r>
              <a:rPr lang="ru-RU" sz="2000" i="1" dirty="0" smtClean="0"/>
              <a:t>Table 1</a:t>
            </a:r>
            <a:r>
              <a:rPr lang="ru-RU" sz="2000" dirty="0" smtClean="0"/>
              <a:t>shows the relationship between the density of a water-alcohol solution and the content of anhydrous alcohol in the solution. It can be used to convert alcohol concentration from percent by volume to percent by weight and vice versa.</a:t>
            </a:r>
            <a:r>
              <a:rPr lang="ru-RU" dirty="0" smtClean="0"/>
              <a:t/>
            </a:r>
            <a:br>
              <a:rPr lang="ru-RU" dirty="0" smtClean="0"/>
            </a:br>
            <a:endParaRPr lang="ru-RU" dirty="0"/>
          </a:p>
        </p:txBody>
      </p:sp>
      <p:sp>
        <p:nvSpPr>
          <p:cNvPr id="3" name="Содержимое 2"/>
          <p:cNvSpPr>
            <a:spLocks noGrp="1"/>
          </p:cNvSpPr>
          <p:nvPr>
            <p:ph idx="1"/>
          </p:nvPr>
        </p:nvSpPr>
        <p:spPr>
          <a:xfrm>
            <a:off x="457200" y="1357298"/>
            <a:ext cx="8229600" cy="5286412"/>
          </a:xfrm>
          <a:solidFill>
            <a:schemeClr val="bg1"/>
          </a:solidFill>
        </p:spPr>
        <p:txBody>
          <a:bodyPr>
            <a:normAutofit fontScale="85000" lnSpcReduction="20000"/>
          </a:bodyPr>
          <a:lstStyle/>
          <a:p>
            <a:pPr algn="l" rtl="0">
              <a:buNone/>
            </a:pPr>
            <a:r>
              <a:rPr lang="ru-RU" dirty="0" smtClean="0"/>
              <a:t>According to table 1 </a:t>
            </a:r>
            <a:r>
              <a:rPr lang="ru-RU" dirty="0" err="1" smtClean="0"/>
              <a:t>there</a:t>
            </a:r>
            <a:r>
              <a:rPr lang="ru-RU" dirty="0" smtClean="0"/>
              <a:t> </a:t>
            </a:r>
            <a:r>
              <a:rPr lang="ru-RU" dirty="0" smtClean="0"/>
              <a:t>is no alcohol density of 96.3%. Therefore, in order to find the required density, it is necessary to interpolate, that is, find the unknown value from the two available ones.</a:t>
            </a:r>
          </a:p>
          <a:p>
            <a:pPr algn="l" rtl="0">
              <a:buNone/>
            </a:pPr>
            <a:r>
              <a:rPr lang="ru-RU" dirty="0" smtClean="0"/>
              <a:t> </a:t>
            </a:r>
            <a:r>
              <a:rPr lang="en-US" dirty="0" smtClean="0"/>
              <a:t>P</a:t>
            </a:r>
            <a:r>
              <a:rPr lang="ru-RU" dirty="0" smtClean="0"/>
              <a:t> alcohol 96.26% ------- 0.8064</a:t>
            </a:r>
          </a:p>
          <a:p>
            <a:pPr algn="l" rtl="0">
              <a:buNone/>
            </a:pPr>
            <a:r>
              <a:rPr lang="ru-RU" u="sng" dirty="0" smtClean="0"/>
              <a:t> </a:t>
            </a:r>
            <a:r>
              <a:rPr lang="en-US" u="sng" dirty="0" smtClean="0"/>
              <a:t>P</a:t>
            </a:r>
            <a:r>
              <a:rPr lang="ru-RU" u="sng" dirty="0" smtClean="0"/>
              <a:t>alcohol 96.31% ------- 0.8062</a:t>
            </a:r>
          </a:p>
          <a:p>
            <a:pPr algn="l" rtl="0">
              <a:buNone/>
            </a:pPr>
            <a:r>
              <a:rPr lang="ru-RU" dirty="0" smtClean="0"/>
              <a:t>Find the difference 0.05% ------- 0.0002</a:t>
            </a:r>
          </a:p>
          <a:p>
            <a:pPr algn="l" rtl="0">
              <a:buNone/>
            </a:pPr>
            <a:r>
              <a:rPr lang="ru-RU" dirty="0" smtClean="0"/>
              <a:t> </a:t>
            </a:r>
            <a:r>
              <a:rPr lang="en-US" smtClean="0"/>
              <a:t>                                   </a:t>
            </a:r>
            <a:r>
              <a:rPr lang="ru-RU" smtClean="0"/>
              <a:t>0.01</a:t>
            </a:r>
            <a:r>
              <a:rPr lang="ru-RU" dirty="0" smtClean="0"/>
              <a:t>% ------- X</a:t>
            </a:r>
          </a:p>
          <a:p>
            <a:pPr algn="l" rtl="0">
              <a:buNone/>
            </a:pPr>
            <a:r>
              <a:rPr lang="ru-RU" dirty="0" smtClean="0"/>
              <a:t> X = 0.00004</a:t>
            </a:r>
          </a:p>
          <a:p>
            <a:pPr algn="l" rtl="0">
              <a:buNone/>
            </a:pPr>
            <a:r>
              <a:rPr lang="ru-RU" dirty="0" smtClean="0"/>
              <a:t>Therefore, the desired density of alcohol 96.3% will be equal to </a:t>
            </a:r>
            <a:r>
              <a:rPr lang="en-US" dirty="0" smtClean="0"/>
              <a:t>P</a:t>
            </a:r>
            <a:r>
              <a:rPr lang="ru-RU" dirty="0" smtClean="0"/>
              <a:t> = 0.8062 + 0.00004 = 0.80624</a:t>
            </a:r>
          </a:p>
          <a:p>
            <a:pPr algn="l" rtl="0">
              <a:buNone/>
            </a:pPr>
            <a:r>
              <a:rPr lang="ru-RU" dirty="0" smtClean="0"/>
              <a:t>Then the mass of alcohol = 50 ml </a:t>
            </a:r>
            <a:r>
              <a:rPr lang="ru-RU" dirty="0" err="1" smtClean="0"/>
              <a:t>x</a:t>
            </a:r>
            <a:r>
              <a:rPr lang="ru-RU" dirty="0" smtClean="0"/>
              <a:t> 0.80624 = 40.312 grams</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rtl="0"/>
            <a:r>
              <a:rPr lang="ru-RU" dirty="0" smtClean="0"/>
              <a:t>Non-polar </a:t>
            </a:r>
            <a:r>
              <a:rPr lang="ru-RU" dirty="0" err="1" smtClean="0"/>
              <a:t>extractants</a:t>
            </a:r>
            <a:endParaRPr lang="ru-RU" dirty="0"/>
          </a:p>
        </p:txBody>
      </p:sp>
      <p:sp>
        <p:nvSpPr>
          <p:cNvPr id="3" name="Содержимое 2"/>
          <p:cNvSpPr>
            <a:spLocks noGrp="1"/>
          </p:cNvSpPr>
          <p:nvPr>
            <p:ph idx="1"/>
          </p:nvPr>
        </p:nvSpPr>
        <p:spPr>
          <a:xfrm>
            <a:off x="457200" y="1071546"/>
            <a:ext cx="8229600" cy="5429288"/>
          </a:xfrm>
        </p:spPr>
        <p:txBody>
          <a:bodyPr>
            <a:normAutofit/>
          </a:bodyPr>
          <a:lstStyle/>
          <a:p>
            <a:pPr algn="l" rtl="0"/>
            <a:r>
              <a:rPr lang="ru-RU" dirty="0" smtClean="0"/>
              <a:t>chloroform, </a:t>
            </a:r>
          </a:p>
          <a:p>
            <a:pPr algn="l" rtl="0"/>
            <a:r>
              <a:rPr lang="ru-RU" dirty="0" smtClean="0"/>
              <a:t>benzene,</a:t>
            </a:r>
          </a:p>
          <a:p>
            <a:pPr algn="l" rtl="0"/>
            <a:r>
              <a:rPr lang="ru-RU" dirty="0" err="1" smtClean="0"/>
              <a:t>petroleum</a:t>
            </a:r>
            <a:r>
              <a:rPr lang="ru-RU" dirty="0" smtClean="0"/>
              <a:t> ether, </a:t>
            </a:r>
          </a:p>
          <a:p>
            <a:pPr algn="l" rtl="0"/>
            <a:r>
              <a:rPr lang="ru-RU" dirty="0" err="1" smtClean="0"/>
              <a:t>hexane</a:t>
            </a:r>
            <a:r>
              <a:rPr lang="ru-RU" dirty="0" smtClean="0"/>
              <a:t> and etc. </a:t>
            </a:r>
          </a:p>
          <a:p>
            <a:pPr algn="l" rtl="0">
              <a:buNone/>
            </a:pPr>
            <a:r>
              <a:rPr lang="ru-RU" dirty="0" smtClean="0"/>
              <a:t>These solvents recover well </a:t>
            </a:r>
            <a:r>
              <a:rPr lang="ru-RU" i="1" dirty="0" err="1" smtClean="0"/>
              <a:t>aglycones</a:t>
            </a:r>
            <a:r>
              <a:rPr lang="ru-RU" dirty="0" smtClean="0"/>
              <a:t> </a:t>
            </a:r>
            <a:r>
              <a:rPr lang="en-US" dirty="0" smtClean="0"/>
              <a:t>of </a:t>
            </a:r>
            <a:r>
              <a:rPr lang="ru-RU" dirty="0" err="1" smtClean="0"/>
              <a:t>cardiac</a:t>
            </a:r>
            <a:r>
              <a:rPr lang="ru-RU" dirty="0" smtClean="0"/>
              <a:t> glycosides, the bases of most alkaloids, </a:t>
            </a:r>
            <a:r>
              <a:rPr lang="ru-RU" i="1" dirty="0" err="1" smtClean="0"/>
              <a:t>sapogenins</a:t>
            </a:r>
            <a:r>
              <a:rPr lang="ru-RU" i="1" dirty="0" smtClean="0"/>
              <a:t>, flavones, essential oils</a:t>
            </a:r>
            <a:r>
              <a:rPr lang="ru-RU" dirty="0" smtClean="0"/>
              <a:t>, fats, waxes, resins, etc., but do not dissolve proteins, </a:t>
            </a:r>
            <a:r>
              <a:rPr lang="ru-RU" i="1" dirty="0" smtClean="0"/>
              <a:t>pectins,</a:t>
            </a:r>
            <a:r>
              <a:rPr lang="ru-RU" dirty="0" smtClean="0"/>
              <a:t> sugars, minerals and other hydrophilic substances.</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pPr algn="l" rtl="0"/>
            <a:r>
              <a:rPr lang="ru-RU" dirty="0" smtClean="0"/>
              <a:t>Low polarity </a:t>
            </a:r>
            <a:r>
              <a:rPr lang="ru-RU" dirty="0" err="1" smtClean="0"/>
              <a:t>extractants</a:t>
            </a:r>
            <a:endParaRPr lang="ru-RU" dirty="0"/>
          </a:p>
        </p:txBody>
      </p:sp>
      <p:sp>
        <p:nvSpPr>
          <p:cNvPr id="3" name="Содержимое 2"/>
          <p:cNvSpPr>
            <a:spLocks noGrp="1"/>
          </p:cNvSpPr>
          <p:nvPr>
            <p:ph idx="1"/>
          </p:nvPr>
        </p:nvSpPr>
        <p:spPr>
          <a:xfrm>
            <a:off x="457200" y="1214422"/>
            <a:ext cx="8229600" cy="4911741"/>
          </a:xfrm>
        </p:spPr>
        <p:txBody>
          <a:bodyPr>
            <a:normAutofit fontScale="92500" lnSpcReduction="20000"/>
          </a:bodyPr>
          <a:lstStyle/>
          <a:p>
            <a:pPr algn="l" rtl="0"/>
            <a:r>
              <a:rPr lang="ru-RU" dirty="0" smtClean="0"/>
              <a:t>Ethanol, </a:t>
            </a:r>
          </a:p>
          <a:p>
            <a:pPr algn="l" rtl="0"/>
            <a:r>
              <a:rPr lang="ru-RU" dirty="0" smtClean="0"/>
              <a:t>Isopropyl alcohol, </a:t>
            </a:r>
          </a:p>
          <a:p>
            <a:pPr algn="l" rtl="0"/>
            <a:r>
              <a:rPr lang="ru-RU" dirty="0" smtClean="0"/>
              <a:t>butyl alcohol, </a:t>
            </a:r>
          </a:p>
          <a:p>
            <a:pPr algn="l" rtl="0"/>
            <a:r>
              <a:rPr lang="ru-RU" dirty="0" smtClean="0"/>
              <a:t>acetone, etc. </a:t>
            </a:r>
          </a:p>
          <a:p>
            <a:pPr algn="l" rtl="0">
              <a:buNone/>
            </a:pPr>
            <a:r>
              <a:rPr lang="ru-RU" dirty="0" smtClean="0"/>
              <a:t>They dissolve well both salts and bases of alkaloids, glycosides and their </a:t>
            </a:r>
            <a:r>
              <a:rPr lang="ru-RU" dirty="0" err="1" smtClean="0"/>
              <a:t>aglycones</a:t>
            </a:r>
            <a:r>
              <a:rPr lang="ru-RU" i="1" dirty="0" smtClean="0"/>
              <a:t>, flavones</a:t>
            </a:r>
            <a:r>
              <a:rPr lang="ru-RU" dirty="0" smtClean="0"/>
              <a:t> </a:t>
            </a:r>
            <a:r>
              <a:rPr lang="ru-RU" dirty="0" err="1" smtClean="0"/>
              <a:t>and</a:t>
            </a:r>
            <a:r>
              <a:rPr lang="ru-RU" dirty="0" smtClean="0"/>
              <a:t> </a:t>
            </a:r>
            <a:r>
              <a:rPr lang="ru-RU" dirty="0" err="1" smtClean="0"/>
              <a:t>the</a:t>
            </a:r>
            <a:r>
              <a:rPr lang="en-US" dirty="0" err="1" smtClean="0"/>
              <a:t>ir</a:t>
            </a:r>
            <a:r>
              <a:rPr lang="ru-RU" dirty="0" smtClean="0"/>
              <a:t> </a:t>
            </a:r>
            <a:r>
              <a:rPr lang="ru-RU" dirty="0" err="1" smtClean="0"/>
              <a:t>aglycones</a:t>
            </a:r>
            <a:r>
              <a:rPr lang="ru-RU" dirty="0" smtClean="0"/>
              <a:t>, </a:t>
            </a:r>
            <a:r>
              <a:rPr lang="ru-RU" i="1" dirty="0" smtClean="0"/>
              <a:t>coumarins, </a:t>
            </a:r>
            <a:r>
              <a:rPr lang="ru-RU" i="1" dirty="0" err="1" smtClean="0"/>
              <a:t>carotenoids</a:t>
            </a:r>
            <a:r>
              <a:rPr lang="ru-RU" dirty="0" smtClean="0"/>
              <a:t>, vitamins of group B, P, PP, essential oils, </a:t>
            </a:r>
            <a:r>
              <a:rPr lang="ru-RU" i="1" dirty="0" smtClean="0"/>
              <a:t>pigments,</a:t>
            </a:r>
            <a:r>
              <a:rPr lang="ru-RU" dirty="0" smtClean="0"/>
              <a:t> chlorophyll, resins, balms, etc., but do not dissolve proteins, mucus, </a:t>
            </a:r>
            <a:r>
              <a:rPr lang="ru-RU" i="1" dirty="0" smtClean="0"/>
              <a:t>pectins,</a:t>
            </a:r>
            <a:r>
              <a:rPr lang="ru-RU" dirty="0" smtClean="0"/>
              <a:t> sugar, wax, </a:t>
            </a:r>
            <a:r>
              <a:rPr lang="ru-RU" i="1" dirty="0" smtClean="0"/>
              <a:t>tannins</a:t>
            </a:r>
            <a:r>
              <a:rPr lang="ru-RU" dirty="0" smtClean="0"/>
              <a:t> etc.</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pPr algn="l" rtl="0"/>
            <a:r>
              <a:rPr lang="ru-RU" dirty="0" smtClean="0"/>
              <a:t>Polar </a:t>
            </a:r>
            <a:r>
              <a:rPr lang="ru-RU" dirty="0" err="1" smtClean="0"/>
              <a:t>extractants</a:t>
            </a:r>
            <a:endParaRPr lang="ru-RU" dirty="0"/>
          </a:p>
        </p:txBody>
      </p:sp>
      <p:sp>
        <p:nvSpPr>
          <p:cNvPr id="3" name="Содержимое 2"/>
          <p:cNvSpPr>
            <a:spLocks noGrp="1"/>
          </p:cNvSpPr>
          <p:nvPr>
            <p:ph idx="1"/>
          </p:nvPr>
        </p:nvSpPr>
        <p:spPr>
          <a:xfrm>
            <a:off x="457200" y="1000108"/>
            <a:ext cx="8229600" cy="5715040"/>
          </a:xfrm>
        </p:spPr>
        <p:txBody>
          <a:bodyPr/>
          <a:lstStyle/>
          <a:p>
            <a:pPr algn="l" rtl="0"/>
            <a:r>
              <a:rPr lang="ru-RU" dirty="0" smtClean="0"/>
              <a:t>water, </a:t>
            </a:r>
          </a:p>
          <a:p>
            <a:pPr algn="l" rtl="0"/>
            <a:r>
              <a:rPr lang="ru-RU" dirty="0" err="1" smtClean="0"/>
              <a:t>glycerin</a:t>
            </a:r>
            <a:r>
              <a:rPr lang="en-US" dirty="0" smtClean="0"/>
              <a:t>um</a:t>
            </a:r>
            <a:r>
              <a:rPr lang="ru-RU" dirty="0" smtClean="0"/>
              <a:t>, etc. </a:t>
            </a:r>
          </a:p>
          <a:p>
            <a:pPr algn="l" rtl="0">
              <a:buNone/>
            </a:pPr>
            <a:r>
              <a:rPr lang="ru-RU" dirty="0" smtClean="0"/>
              <a:t>They have the ability to dissolve alkaloid salts, </a:t>
            </a:r>
            <a:r>
              <a:rPr lang="ru-RU" i="1" dirty="0" smtClean="0"/>
              <a:t>cardiac glycosides</a:t>
            </a:r>
            <a:r>
              <a:rPr lang="ru-RU" dirty="0" smtClean="0"/>
              <a:t>, </a:t>
            </a:r>
            <a:r>
              <a:rPr lang="ru-RU" i="1" dirty="0" err="1" smtClean="0"/>
              <a:t>anthraglycosides</a:t>
            </a:r>
            <a:r>
              <a:rPr lang="ru-RU" i="1" dirty="0" smtClean="0"/>
              <a:t>, saponins, </a:t>
            </a:r>
            <a:r>
              <a:rPr lang="ru-RU" i="1" dirty="0" err="1" smtClean="0"/>
              <a:t>furo-coumarins</a:t>
            </a:r>
            <a:r>
              <a:rPr lang="ru-RU" dirty="0" smtClean="0"/>
              <a:t>, vitamins C, K, P, PP, organic acids, salts, sugars, mucus, etc. Water-alcohol solutions also have these properties.</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357982"/>
          </a:xfrm>
        </p:spPr>
        <p:txBody>
          <a:bodyPr>
            <a:normAutofit fontScale="62500" lnSpcReduction="20000"/>
          </a:bodyPr>
          <a:lstStyle/>
          <a:p>
            <a:pPr marL="0" indent="0" algn="l" rtl="0">
              <a:buNone/>
            </a:pPr>
            <a:r>
              <a:rPr lang="ru-RU" b="1" dirty="0" smtClean="0"/>
              <a:t>Vegetable oils. </a:t>
            </a:r>
            <a:r>
              <a:rPr lang="ru-RU" dirty="0" smtClean="0"/>
              <a:t>For </a:t>
            </a:r>
            <a:r>
              <a:rPr lang="ru-RU" dirty="0" err="1" smtClean="0"/>
              <a:t>extraction</a:t>
            </a:r>
            <a:r>
              <a:rPr lang="ru-RU" dirty="0" smtClean="0"/>
              <a:t> </a:t>
            </a:r>
            <a:r>
              <a:rPr lang="en-US" dirty="0" smtClean="0"/>
              <a:t>process can be </a:t>
            </a:r>
            <a:r>
              <a:rPr lang="ru-RU" dirty="0" err="1" smtClean="0"/>
              <a:t>usually</a:t>
            </a:r>
            <a:r>
              <a:rPr lang="ru-RU" dirty="0" smtClean="0"/>
              <a:t> </a:t>
            </a:r>
            <a:r>
              <a:rPr lang="ru-RU" dirty="0" err="1" smtClean="0"/>
              <a:t>use</a:t>
            </a:r>
            <a:r>
              <a:rPr lang="en-US" dirty="0" smtClean="0"/>
              <a:t>d</a:t>
            </a:r>
            <a:r>
              <a:rPr lang="ru-RU" dirty="0" smtClean="0"/>
              <a:t> vegetable </a:t>
            </a:r>
            <a:r>
              <a:rPr lang="ru-RU" dirty="0" err="1" smtClean="0"/>
              <a:t>oils</a:t>
            </a:r>
            <a:r>
              <a:rPr lang="ru-RU" dirty="0" smtClean="0"/>
              <a:t> </a:t>
            </a:r>
            <a:r>
              <a:rPr lang="en-US" dirty="0" smtClean="0"/>
              <a:t>obtained by </a:t>
            </a:r>
            <a:r>
              <a:rPr lang="ru-RU" dirty="0" err="1" smtClean="0"/>
              <a:t>cold</a:t>
            </a:r>
            <a:r>
              <a:rPr lang="ru-RU" dirty="0" smtClean="0"/>
              <a:t> </a:t>
            </a:r>
            <a:r>
              <a:rPr lang="ru-RU" dirty="0" err="1" smtClean="0"/>
              <a:t>press</a:t>
            </a:r>
            <a:r>
              <a:rPr lang="en-US" dirty="0" err="1" smtClean="0"/>
              <a:t>ing</a:t>
            </a:r>
            <a:r>
              <a:rPr lang="ru-RU" dirty="0" smtClean="0"/>
              <a:t> and well settled. The most commonly used oils are peach, almond and sunflower oils. All oils mix well with ether, chloroform, gasoline, essential oils and do not mix (except castor oil) with alcohol and water. Vegetable oils are </a:t>
            </a:r>
            <a:r>
              <a:rPr lang="ru-RU" dirty="0" err="1" smtClean="0"/>
              <a:t>selective</a:t>
            </a:r>
            <a:r>
              <a:rPr lang="ru-RU" dirty="0" smtClean="0"/>
              <a:t> </a:t>
            </a:r>
            <a:r>
              <a:rPr lang="ru-RU" dirty="0" err="1" smtClean="0"/>
              <a:t>as</a:t>
            </a:r>
            <a:r>
              <a:rPr lang="en-US" dirty="0" smtClean="0"/>
              <a:t> an </a:t>
            </a:r>
            <a:r>
              <a:rPr lang="ru-RU" dirty="0" err="1" smtClean="0"/>
              <a:t>extractants</a:t>
            </a:r>
            <a:r>
              <a:rPr lang="en-US" dirty="0" smtClean="0"/>
              <a:t> for those substances which can be dissolved in fats</a:t>
            </a:r>
            <a:r>
              <a:rPr lang="ru-RU" dirty="0" smtClean="0"/>
              <a:t>.</a:t>
            </a:r>
            <a:r>
              <a:rPr lang="ru-RU" dirty="0" smtClean="0"/>
              <a:t/>
            </a:r>
            <a:br>
              <a:rPr lang="ru-RU" dirty="0" smtClean="0"/>
            </a:br>
            <a:r>
              <a:rPr lang="ru-RU" dirty="0" smtClean="0"/>
              <a:t/>
            </a:r>
            <a:br>
              <a:rPr lang="ru-RU" dirty="0" smtClean="0"/>
            </a:br>
            <a:r>
              <a:rPr lang="ru-RU" b="1" dirty="0" smtClean="0"/>
              <a:t>Liquefied gases.</a:t>
            </a:r>
            <a:r>
              <a:rPr lang="ru-RU" dirty="0" smtClean="0"/>
              <a:t>In industry, liquefied gases are used for extraction: propane, butane, carbon dioxide, liquid ammonia, freons (chlorofluorinated hydrocarbons), etc. Carbon dioxide is good at extracting essential oils and other hydrophobic substances. Hydrophilic substances are well extracted by liquefied gases with high dielectric constant (ammonia, methyl chloride, etc.).</a:t>
            </a:r>
          </a:p>
          <a:p>
            <a:pPr marL="0" indent="0" algn="l" rtl="0">
              <a:buNone/>
            </a:pPr>
            <a:r>
              <a:rPr lang="ru-RU" dirty="0" smtClean="0"/>
              <a:t/>
            </a:r>
            <a:br>
              <a:rPr lang="ru-RU" dirty="0" smtClean="0"/>
            </a:br>
            <a:r>
              <a:rPr lang="ru-RU" dirty="0" smtClean="0"/>
              <a:t> </a:t>
            </a:r>
            <a:r>
              <a:rPr lang="ru-RU" b="1" dirty="0" smtClean="0"/>
              <a:t>Supercritical fluids. </a:t>
            </a:r>
            <a:r>
              <a:rPr lang="ru-RU" dirty="0" smtClean="0"/>
              <a:t>At temperatures and pressures exceeding the critical ones, the state of the substance is called supercritical, and the substance itself, which acquires new and unusual properties, is called a fluid. Supercritical substances - supercritical fluids -</a:t>
            </a:r>
            <a:r>
              <a:rPr lang="ru-RU" i="1" dirty="0" smtClean="0"/>
              <a:t>the form of the aggregate state of matter, into which many organic and inorganic substances are capable of passing when a certain temperature and pressure is reached </a:t>
            </a:r>
          </a:p>
          <a:p>
            <a:pPr marL="0" indent="0" algn="l" rtl="0">
              <a:buNone/>
            </a:pPr>
            <a:r>
              <a:rPr lang="ru-RU" dirty="0" smtClean="0"/>
              <a:t>For the extraction of biologically active substances from plant raw materials, supercritical carbon dioxide is used. Supercritical carbon dioxide is capable of dissolving many organic substances.</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pPr algn="l" rtl="0"/>
            <a:r>
              <a:rPr lang="ru-RU" dirty="0" smtClean="0"/>
              <a:t>Supercritical fluids</a:t>
            </a:r>
            <a:endParaRPr lang="ru-RU" dirty="0"/>
          </a:p>
        </p:txBody>
      </p:sp>
      <p:sp>
        <p:nvSpPr>
          <p:cNvPr id="3" name="Содержимое 2"/>
          <p:cNvSpPr>
            <a:spLocks noGrp="1"/>
          </p:cNvSpPr>
          <p:nvPr>
            <p:ph idx="1"/>
          </p:nvPr>
        </p:nvSpPr>
        <p:spPr>
          <a:xfrm>
            <a:off x="457200" y="1000108"/>
            <a:ext cx="8229600" cy="5500726"/>
          </a:xfrm>
        </p:spPr>
        <p:txBody>
          <a:bodyPr>
            <a:normAutofit fontScale="70000" lnSpcReduction="20000"/>
          </a:bodyPr>
          <a:lstStyle/>
          <a:p>
            <a:pPr algn="l" rtl="0">
              <a:buNone/>
            </a:pPr>
            <a:r>
              <a:rPr lang="ru-RU" dirty="0" smtClean="0"/>
              <a:t>Supercritical fluids are a cross between liquid and gas. They can compress like gases (ordinary liquids are practically incompressible) and are capable of dissolving solids, which is not typical for gases.</a:t>
            </a:r>
          </a:p>
          <a:p>
            <a:pPr algn="l" rtl="0">
              <a:buNone/>
            </a:pPr>
            <a:r>
              <a:rPr lang="ru-RU" dirty="0" smtClean="0"/>
              <a:t>So, supercritical ethanol (at temperatures above 234 ° C) easily dissolves some inorganic salts (CoCl2, </a:t>
            </a:r>
            <a:r>
              <a:rPr lang="ru-RU" dirty="0" err="1" smtClean="0"/>
              <a:t>KBr</a:t>
            </a:r>
            <a:r>
              <a:rPr lang="ru-RU" dirty="0" smtClean="0"/>
              <a:t>, KI). </a:t>
            </a:r>
          </a:p>
          <a:p>
            <a:pPr>
              <a:buNone/>
            </a:pPr>
            <a:r>
              <a:rPr lang="ru-RU" dirty="0" smtClean="0"/>
              <a:t>Carbon dioxide, </a:t>
            </a:r>
            <a:r>
              <a:rPr lang="ru-RU" dirty="0" err="1" smtClean="0"/>
              <a:t>ethylene</a:t>
            </a:r>
            <a:r>
              <a:rPr lang="ru-RU" dirty="0" smtClean="0"/>
              <a:t> and some other gases in </a:t>
            </a:r>
            <a:r>
              <a:rPr lang="ru-RU" dirty="0" err="1" smtClean="0"/>
              <a:t>the</a:t>
            </a:r>
            <a:r>
              <a:rPr lang="ru-RU" dirty="0" smtClean="0"/>
              <a:t> SCF  state acquire the ability to dissolve many organic substances. The properties of </a:t>
            </a:r>
            <a:r>
              <a:rPr lang="ru-RU" dirty="0" err="1" smtClean="0"/>
              <a:t>supercritical</a:t>
            </a:r>
            <a:r>
              <a:rPr lang="ru-RU" dirty="0" smtClean="0"/>
              <a:t> CO₂ as a solvent can be controlled - with increasing pressure, its dissolving capacity increases sharply. In this case, supercritical fluid extraction processes, traditionally implemented in the form of closed extraction cycles (with </a:t>
            </a:r>
            <a:r>
              <a:rPr lang="ru-RU" dirty="0" err="1" smtClean="0"/>
              <a:t>minimal</a:t>
            </a:r>
            <a:r>
              <a:rPr lang="ru-RU" dirty="0" smtClean="0"/>
              <a:t> </a:t>
            </a:r>
            <a:r>
              <a:rPr lang="ru-RU" dirty="0" err="1" smtClean="0"/>
              <a:t>emissions</a:t>
            </a:r>
            <a:r>
              <a:rPr lang="en-US" dirty="0" smtClean="0"/>
              <a:t> of </a:t>
            </a:r>
            <a:r>
              <a:rPr lang="ru-RU" dirty="0" err="1" smtClean="0"/>
              <a:t>extractant</a:t>
            </a:r>
            <a:r>
              <a:rPr lang="en-US" dirty="0" smtClean="0"/>
              <a:t> </a:t>
            </a:r>
            <a:r>
              <a:rPr lang="ru-RU" dirty="0" err="1" smtClean="0"/>
              <a:t>into</a:t>
            </a:r>
            <a:r>
              <a:rPr lang="ru-RU" dirty="0" smtClean="0"/>
              <a:t> the environment) are not </a:t>
            </a:r>
            <a:r>
              <a:rPr lang="ru-RU" dirty="0" err="1" smtClean="0"/>
              <a:t>new</a:t>
            </a:r>
            <a:r>
              <a:rPr lang="ru-RU" dirty="0" smtClean="0"/>
              <a:t> </a:t>
            </a:r>
            <a:r>
              <a:rPr lang="ru-RU" dirty="0" err="1" smtClean="0"/>
              <a:t>generators</a:t>
            </a:r>
            <a:r>
              <a:rPr lang="ru-RU" dirty="0" smtClean="0"/>
              <a:t> </a:t>
            </a:r>
            <a:r>
              <a:rPr lang="en-US" dirty="0" smtClean="0"/>
              <a:t>of </a:t>
            </a:r>
            <a:r>
              <a:rPr lang="ru-RU" dirty="0" smtClean="0"/>
              <a:t>CO ₂. They only use carbon </a:t>
            </a:r>
            <a:r>
              <a:rPr lang="ru-RU" dirty="0" err="1" smtClean="0"/>
              <a:t>dioxide</a:t>
            </a:r>
            <a:r>
              <a:rPr lang="ru-RU" dirty="0" smtClean="0"/>
              <a:t>,</a:t>
            </a:r>
            <a:r>
              <a:rPr lang="en-US" dirty="0" smtClean="0"/>
              <a:t> which is </a:t>
            </a:r>
            <a:r>
              <a:rPr lang="ru-RU" dirty="0" smtClean="0"/>
              <a:t> </a:t>
            </a:r>
            <a:r>
              <a:rPr lang="ru-RU" dirty="0" smtClean="0"/>
              <a:t>usually a byproduct of other technological processes. </a:t>
            </a:r>
            <a:r>
              <a:rPr lang="ru-RU" dirty="0" err="1" smtClean="0"/>
              <a:t>Thereby</a:t>
            </a:r>
            <a:r>
              <a:rPr lang="ru-RU" dirty="0" smtClean="0"/>
              <a:t>,</a:t>
            </a:r>
            <a:r>
              <a:rPr lang="en-US" dirty="0" smtClean="0"/>
              <a:t> </a:t>
            </a:r>
            <a:r>
              <a:rPr lang="ru-RU" dirty="0" smtClean="0"/>
              <a:t>SCF </a:t>
            </a:r>
            <a:r>
              <a:rPr lang="ru-RU" dirty="0" err="1" smtClean="0"/>
              <a:t>technologies</a:t>
            </a:r>
            <a:r>
              <a:rPr lang="ru-RU" dirty="0" smtClean="0"/>
              <a:t> reduce the volume </a:t>
            </a:r>
            <a:r>
              <a:rPr lang="ru-RU" dirty="0" err="1" smtClean="0"/>
              <a:t>of</a:t>
            </a:r>
            <a:r>
              <a:rPr lang="ru-RU" dirty="0" smtClean="0"/>
              <a:t> CO ₂  emissions into the atmosphere</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5388</Words>
  <PresentationFormat>Экран (4:3)</PresentationFormat>
  <Paragraphs>198</Paragraphs>
  <Slides>45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45</vt:i4>
      </vt:variant>
    </vt:vector>
  </HeadingPairs>
  <TitlesOfParts>
    <vt:vector size="47" baseType="lpstr">
      <vt:lpstr>Тема Office</vt:lpstr>
      <vt:lpstr>Формула</vt:lpstr>
      <vt:lpstr>Ethyl alcohol as a solvent and extractant. Dilution and strengthening of alcohol solutions. Determination of the concentration of alcohol solutions.</vt:lpstr>
      <vt:lpstr>Lecture plan</vt:lpstr>
      <vt:lpstr> Requirements for extractant </vt:lpstr>
      <vt:lpstr>Choice of extractant</vt:lpstr>
      <vt:lpstr>Non-polar extractants</vt:lpstr>
      <vt:lpstr>Low polarity extractants</vt:lpstr>
      <vt:lpstr>Polar extractants</vt:lpstr>
      <vt:lpstr>Слайд 8</vt:lpstr>
      <vt:lpstr>Supercritical fluids</vt:lpstr>
      <vt:lpstr>Слайд 10</vt:lpstr>
      <vt:lpstr>Benefits of Supercritical Carbon Dioxide</vt:lpstr>
      <vt:lpstr>Слайд 12</vt:lpstr>
      <vt:lpstr> The most common and frequently used solvent in the manufacture of herbal medicines is ethyl alcohol.  </vt:lpstr>
      <vt:lpstr>Ethanol </vt:lpstr>
      <vt:lpstr>Methods for the quantitative determination of ethyl alcohol can be divided into physical, physicochemical, and chemical. </vt:lpstr>
      <vt:lpstr>Pycnometric method </vt:lpstr>
      <vt:lpstr>Areometric method </vt:lpstr>
      <vt:lpstr> Alcohol meters </vt:lpstr>
      <vt:lpstr>Слайд 19</vt:lpstr>
      <vt:lpstr>Слайд 20</vt:lpstr>
      <vt:lpstr>Слайд 21</vt:lpstr>
      <vt:lpstr>Слайд 22</vt:lpstr>
      <vt:lpstr>Determination of alcohol content with a metal alcohol meter </vt:lpstr>
      <vt:lpstr>Слайд 24</vt:lpstr>
      <vt:lpstr>Слайд 25</vt:lpstr>
      <vt:lpstr>Слайд 26</vt:lpstr>
      <vt:lpstr>Glass alcohol meter</vt:lpstr>
      <vt:lpstr>Determination of alcohol content with a glass alcohol meter </vt:lpstr>
      <vt:lpstr>Determination method</vt:lpstr>
      <vt:lpstr>Taking readings</vt:lpstr>
      <vt:lpstr>Tables for alcohol meters </vt:lpstr>
      <vt:lpstr>Слайд 32</vt:lpstr>
      <vt:lpstr> Example 1.Readings of a glass alcohol meter 89.5 at a temperature of 12 ° C. According to the table N III we find the alcohol content 91.52% vol. </vt:lpstr>
      <vt:lpstr> Refractometric method </vt:lpstr>
      <vt:lpstr>In addition to the above, the alcohol concentration can be determined by the following methods:</vt:lpstr>
      <vt:lpstr>Dilution of alcohol</vt:lpstr>
      <vt:lpstr>Alcohol dilution</vt:lpstr>
      <vt:lpstr>If the dilution of strong alcohol is made with alcohol of a lower concentration, the calculations are made according to the formula:  </vt:lpstr>
      <vt:lpstr>"Rule of the Cross" </vt:lpstr>
      <vt:lpstr>Слайд 40</vt:lpstr>
      <vt:lpstr>An example of using the rule of the cross for diluting alcohol</vt:lpstr>
      <vt:lpstr>Слайд 42</vt:lpstr>
      <vt:lpstr>Prepare 2 liters of alcohol 70% of the available 95%.</vt:lpstr>
      <vt:lpstr>Alcohol accounting</vt:lpstr>
      <vt:lpstr>Table 1shows the relationship between the density of a water-alcohol solution and the content of anhydrous alcohol in the solution. It can be used to convert alcohol concentration from percent by volume to percent by weight and vice versa.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Спирт этиловый как растворитель и экстрагент. Разбавление и укрепление спиртовых растворов.  Определение концентрации спиртовых растворов.</dc:title>
  <dc:creator>User</dc:creator>
  <cp:lastModifiedBy>User</cp:lastModifiedBy>
  <cp:revision>64</cp:revision>
  <dcterms:created xsi:type="dcterms:W3CDTF">2020-09-30T17:41:27Z</dcterms:created>
  <dcterms:modified xsi:type="dcterms:W3CDTF">2020-10-18T13:47:52Z</dcterms:modified>
</cp:coreProperties>
</file>