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38D5D-8364-B2FA-0520-40F16DBFD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7242" y="2010324"/>
            <a:ext cx="9647157" cy="1418676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Изготовление изотонических и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плазмозамещающих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растворов.</a:t>
            </a:r>
          </a:p>
        </p:txBody>
      </p:sp>
    </p:spTree>
    <p:extLst>
      <p:ext uri="{BB962C8B-B14F-4D97-AF65-F5344CB8AC3E}">
        <p14:creationId xmlns:p14="http://schemas.microsoft.com/office/powerpoint/2010/main" val="50788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8BD9CB-987F-3514-31DF-BD623F6C3263}"/>
              </a:ext>
            </a:extLst>
          </p:cNvPr>
          <p:cNvSpPr txBox="1"/>
          <p:nvPr/>
        </p:nvSpPr>
        <p:spPr>
          <a:xfrm>
            <a:off x="706856" y="744596"/>
            <a:ext cx="45629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раствора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Ренира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KCI 0,2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NaHCO3 0,2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H20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инъекций до 1л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3CADCD-AF9D-C2F6-9BBB-25F262EB5191}"/>
              </a:ext>
            </a:extLst>
          </p:cNvPr>
          <p:cNvSpPr txBox="1"/>
          <p:nvPr/>
        </p:nvSpPr>
        <p:spPr>
          <a:xfrm>
            <a:off x="6388768" y="578523"/>
            <a:ext cx="48878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раствора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Ренира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-Локка: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KCI 0,2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NaHCO3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0,2; глюкоза 1,0;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инъекций до 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литра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CD2B86-9696-7A6E-4E96-0CEDB5B9B343}"/>
              </a:ext>
            </a:extLst>
          </p:cNvPr>
          <p:cNvSpPr txBox="1"/>
          <p:nvPr/>
        </p:nvSpPr>
        <p:spPr>
          <a:xfrm>
            <a:off x="1091866" y="2480330"/>
            <a:ext cx="1018473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 </a:t>
            </a: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Ренгера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-Локка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готовится в 2 флаконах: 500 мл для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NaHCO3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500 мл остальные соли.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CaCl2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гигроскопичное вещество, из которого концентрация раствора 50% (1:2) 0,2х2=0,4мл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2 раствора в асептических условиях сливаются и вводятся вместе.</a:t>
            </a:r>
          </a:p>
        </p:txBody>
      </p:sp>
    </p:spTree>
    <p:extLst>
      <p:ext uri="{BB962C8B-B14F-4D97-AF65-F5344CB8AC3E}">
        <p14:creationId xmlns:p14="http://schemas.microsoft.com/office/powerpoint/2010/main" val="2240237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95568A-1A58-E8A4-4FB9-DAEB9C387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Растворы, которые имеют осмотические давление больше осмотического давления плазмы крови называются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гипертоническими.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Растворы, имеющие осмотическое давление меньше осмотического давления плазмы крови называются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гипотоническими.</a:t>
            </a:r>
          </a:p>
          <a:p>
            <a:pPr marL="0" indent="0">
              <a:buNone/>
            </a:pPr>
            <a:endParaRPr lang="ru-RU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9E3425-2F4B-9DA8-40B4-14D498D5D255}"/>
              </a:ext>
            </a:extLst>
          </p:cNvPr>
          <p:cNvSpPr txBox="1"/>
          <p:nvPr/>
        </p:nvSpPr>
        <p:spPr>
          <a:xfrm>
            <a:off x="1463611" y="1022323"/>
            <a:ext cx="9352778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Изотонические растворы </a:t>
            </a:r>
            <a:r>
              <a:rPr lang="ru-RU" dirty="0"/>
              <a:t>– 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растворы, которые имеют осмотическое давление, равное осмотическому давлению плазмы крови.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797A5E9-753A-92E6-CBAA-8A4E237F2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8226" y="3413321"/>
            <a:ext cx="2895600" cy="24223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34432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6145FC-84C9-F014-2B2E-C94F4757D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309840"/>
            <a:ext cx="9603275" cy="705892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Вант-Вова.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833E78-0061-3437-3B2D-89A581BB9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изотонической концентрации проводится основываясь на закон Вант-Вова. В аптечной практике расчет проводится с использованием изотонических эквивалентов по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ГФ имеется таблица изотонических эквивалентов по Расчет изотонической концентрации проводится основываясь на закон Вант-Вова. В аптечной практике </a:t>
            </a: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D4D675B-432D-E995-CEF8-6AF0F9ACE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536502"/>
            <a:ext cx="4572000" cy="245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2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CB3561-FBAF-CFDD-A6C6-88DEAA76F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665437"/>
            <a:ext cx="9603275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расчета используется изотоническая концентрация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расчета 9 грамм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1 л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на 100мл=0,9грамм)  (0,9%)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741918-F270-093F-2667-47F125F159BD}"/>
              </a:ext>
            </a:extLst>
          </p:cNvPr>
          <p:cNvSpPr txBox="1"/>
          <p:nvPr/>
        </p:nvSpPr>
        <p:spPr>
          <a:xfrm>
            <a:off x="1451579" y="107922"/>
            <a:ext cx="830101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Изотонические эквиваленты показывают количество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соответствует при одинаковом условии в растворе осмотического давления 1 грамм данного лекарственного вещества</a:t>
            </a:r>
          </a:p>
        </p:txBody>
      </p:sp>
    </p:spTree>
    <p:extLst>
      <p:ext uri="{BB962C8B-B14F-4D97-AF65-F5344CB8AC3E}">
        <p14:creationId xmlns:p14="http://schemas.microsoft.com/office/powerpoint/2010/main" val="68681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63F48C-7FF6-3667-CD8A-3A36CC2CF2A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426242" y="0"/>
            <a:ext cx="1961147" cy="6629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Рецепты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AA88B6-F60B-5BBE-FCD3-DA7C6FB9ECA4}"/>
              </a:ext>
            </a:extLst>
          </p:cNvPr>
          <p:cNvSpPr txBox="1"/>
          <p:nvPr/>
        </p:nvSpPr>
        <p:spPr>
          <a:xfrm>
            <a:off x="806115" y="1011906"/>
            <a:ext cx="407870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chloridi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isotonici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200ml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Sterilizetur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D.S.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5 мл внутривенно.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)=1,8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9,0 – 100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 -   200ml         x=1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,8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РП: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Agua pro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injectionibus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200ml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chloride 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,8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общ= 200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99A6A8-0676-C325-95F6-1CA5F3FDC2B0}"/>
              </a:ext>
            </a:extLst>
          </p:cNvPr>
          <p:cNvSpPr txBox="1"/>
          <p:nvPr/>
        </p:nvSpPr>
        <p:spPr>
          <a:xfrm>
            <a:off x="5856371" y="1011906"/>
            <a:ext cx="610602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Rp.: Sol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sulfatis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isatonici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100 ml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Sterilizetur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D.S.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Внутривенно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Расчеты: эквивалент = 0,14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MgSO4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 такое же осмотическое давление, как 0,14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MgSO4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- 0,9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Х=1х0,9/0,14=6,42 (соответствует раствору)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РП: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Agua pro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injectionibus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ml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Magnesii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sulfatis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6,42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общ=100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164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EC0679-AE9F-2079-31F2-367FAF3239B1}"/>
              </a:ext>
            </a:extLst>
          </p:cNvPr>
          <p:cNvSpPr txBox="1"/>
          <p:nvPr/>
        </p:nvSpPr>
        <p:spPr>
          <a:xfrm>
            <a:off x="562476" y="591371"/>
            <a:ext cx="610602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Rp.: Sol.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sulfatis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isatonici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300ml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Sterilizetur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D.S.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Внутримышечно по 1 мл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Эквивалент = 0,23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NaSO4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0,23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2,7              Х=11,73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РП: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Agua pro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injectionibus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300 ml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sulfatis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11,73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V(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=300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880E05-B013-5A46-B020-5AFD8A961444}"/>
              </a:ext>
            </a:extLst>
          </p:cNvPr>
          <p:cNvSpPr txBox="1"/>
          <p:nvPr/>
        </p:nvSpPr>
        <p:spPr>
          <a:xfrm>
            <a:off x="5523498" y="581163"/>
            <a:ext cx="610602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Rp.: Sol.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Glucosi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isononici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200ml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Sterilizetur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D.S.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Внутривенно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Эквивалент = 0,18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1г=0,18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Х=1,8                х=10,0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глюкоза = 8%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(глюкозы безводной)= 10х100/92=10,8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вейбеля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 10 мл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)=200-107(10,8х0,69)=182мл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РП: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Agua pro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injectionibus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Glucosae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10,8 (8%)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Stabilizatori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Veiboli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ml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Режим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стприлизации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 С – 12мин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877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C58E00-F2F4-4CCE-A147-897E54818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8AAAF0-2953-CFDC-15F7-C4DC2F314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853754"/>
            <a:ext cx="9603275" cy="3450613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Доведение лекарств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изотоничности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Проводится лекарствами по указанию врача.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Novocaini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0,5% 200 ml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Natrii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Chloridi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fiat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Sol.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Isotonica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Sterilizetur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D.S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Внутримышечно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74B887-3067-1129-0205-C0C4520DE0C0}"/>
              </a:ext>
            </a:extLst>
          </p:cNvPr>
          <p:cNvSpPr txBox="1"/>
          <p:nvPr/>
        </p:nvSpPr>
        <p:spPr>
          <a:xfrm>
            <a:off x="6085974" y="2563398"/>
            <a:ext cx="610602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m(NaCl)=1,8-(1x0,18)=1,62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РП: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Agua pro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injectionibus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200ml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Novocaini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1,0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chloride 1,62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Sol.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Acidi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hydrochlorici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24эк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общ)=200мл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801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F41530-91C1-BC70-716E-662A66D657F4}"/>
              </a:ext>
            </a:extLst>
          </p:cNvPr>
          <p:cNvSpPr txBox="1"/>
          <p:nvPr/>
        </p:nvSpPr>
        <p:spPr>
          <a:xfrm>
            <a:off x="1019677" y="1265140"/>
            <a:ext cx="610602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.Sol.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Coffeini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benzoatis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10% 50ml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chloridi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q.s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fiat sol.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Isotonici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D.S.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Внутримышечно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кофеин натрия бензоат)=10-100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x-50               x=5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Эквивалент=0,23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0,9-100мл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x-50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            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=0,45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,45-(5-0,23)=-0,72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E9D253-ADAC-E67C-F986-BFF9FE6544EE}"/>
              </a:ext>
            </a:extLst>
          </p:cNvPr>
          <p:cNvSpPr txBox="1"/>
          <p:nvPr/>
        </p:nvSpPr>
        <p:spPr>
          <a:xfrm>
            <a:off x="6494045" y="1265140"/>
            <a:ext cx="61060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масса с -,то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гипертоничность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раствора 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добавляем </a:t>
            </a:r>
          </a:p>
        </p:txBody>
      </p:sp>
    </p:spTree>
    <p:extLst>
      <p:ext uri="{BB962C8B-B14F-4D97-AF65-F5344CB8AC3E}">
        <p14:creationId xmlns:p14="http://schemas.microsoft.com/office/powerpoint/2010/main" val="640987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D24C30-DD87-7D12-5001-F1DD810F1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71146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Плазмозаменяющие</a:t>
            </a:r>
            <a:r>
              <a:rPr lang="ru-RU" dirty="0"/>
              <a:t> растворы.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7EA8E1-71EC-07E6-4EBB-E4F426AEED20}"/>
              </a:ext>
            </a:extLst>
          </p:cNvPr>
          <p:cNvSpPr txBox="1"/>
          <p:nvPr/>
        </p:nvSpPr>
        <p:spPr>
          <a:xfrm>
            <a:off x="1308434" y="2090172"/>
            <a:ext cx="903872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этим растворам предъявляются основные дополнительные требования, которые предъявляются к инъекционным растворам.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Изотоничность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растворы, в которых концентрация ионов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близка к концентрации ионов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плазме крови.</a:t>
            </a: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Изотоничность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растворы, в состав которых вводят ионы, содержащие в плазме крови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Mg,Ca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 таким растворам относятся: раствор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Ренира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раствор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Ренира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-Локка.</a:t>
            </a:r>
          </a:p>
        </p:txBody>
      </p:sp>
    </p:spTree>
    <p:extLst>
      <p:ext uri="{BB962C8B-B14F-4D97-AF65-F5344CB8AC3E}">
        <p14:creationId xmlns:p14="http://schemas.microsoft.com/office/powerpoint/2010/main" val="3387810442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202</TotalTime>
  <Words>512</Words>
  <Application>Microsoft Office PowerPoint</Application>
  <PresentationFormat>Широкоэкранный</PresentationFormat>
  <Paragraphs>80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Times New Roman</vt:lpstr>
      <vt:lpstr>Галерея</vt:lpstr>
      <vt:lpstr>Изготовление изотонических и плазмозамещающих растворов.</vt:lpstr>
      <vt:lpstr>Презентация PowerPoint</vt:lpstr>
      <vt:lpstr>Закон Вант-Вова.</vt:lpstr>
      <vt:lpstr>Презентация PowerPoint</vt:lpstr>
      <vt:lpstr>Рецепты  </vt:lpstr>
      <vt:lpstr>Презентация PowerPoint</vt:lpstr>
      <vt:lpstr>Вывод</vt:lpstr>
      <vt:lpstr>Презентация PowerPoint</vt:lpstr>
      <vt:lpstr>Плазмозаменяющие растворы.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Изготовление изотонических и плазмозамещающих растворов.</dc:title>
  <dc:creator>амелия рахимова</dc:creator>
  <cp:lastModifiedBy>Lenovo</cp:lastModifiedBy>
  <cp:revision>4</cp:revision>
  <dcterms:created xsi:type="dcterms:W3CDTF">2025-02-17T19:36:21Z</dcterms:created>
  <dcterms:modified xsi:type="dcterms:W3CDTF">2025-03-26T10:24:41Z</dcterms:modified>
</cp:coreProperties>
</file>