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434" autoAdjust="0"/>
  </p:normalViewPr>
  <p:slideViewPr>
    <p:cSldViewPr snapToGrid="0">
      <p:cViewPr varScale="1">
        <p:scale>
          <a:sx n="76" d="100"/>
          <a:sy n="76" d="100"/>
        </p:scale>
        <p:origin x="12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048" y="0"/>
            <a:ext cx="11950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Липы цветки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Tiliae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flores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Липа  сердцевидная                   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cordata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Липа широколистная           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platyphyllos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сем. Липовые                              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Tiliaceae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2" y="2600973"/>
            <a:ext cx="6072238" cy="425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 descr="http://zagorod-dv.ru/upload/iblock/869/869f750fb5b57170c5a566a85ef2bd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162050"/>
            <a:ext cx="5884333" cy="4413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08" y="1162050"/>
            <a:ext cx="5884334" cy="4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33707" y="231248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Rectangle 143"/>
          <p:cNvSpPr>
            <a:spLocks noChangeArrowheads="1"/>
          </p:cNvSpPr>
          <p:nvPr/>
        </p:nvSpPr>
        <p:spPr bwMode="auto">
          <a:xfrm>
            <a:off x="742120" y="995871"/>
            <a:ext cx="16035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47"/>
          <p:cNvSpPr>
            <a:spLocks noChangeArrowheads="1"/>
          </p:cNvSpPr>
          <p:nvPr/>
        </p:nvSpPr>
        <p:spPr bwMode="auto">
          <a:xfrm>
            <a:off x="1736034" y="1134354"/>
            <a:ext cx="23039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1"/>
          <p:cNvSpPr>
            <a:spLocks noChangeArrowheads="1"/>
          </p:cNvSpPr>
          <p:nvPr/>
        </p:nvSpPr>
        <p:spPr bwMode="auto">
          <a:xfrm flipV="1">
            <a:off x="1434904" y="2307584"/>
            <a:ext cx="19597749" cy="5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54"/>
          <p:cNvSpPr>
            <a:spLocks noChangeArrowheads="1"/>
          </p:cNvSpPr>
          <p:nvPr/>
        </p:nvSpPr>
        <p:spPr bwMode="auto">
          <a:xfrm>
            <a:off x="900332" y="1272837"/>
            <a:ext cx="160795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7"/>
          <p:cNvSpPr>
            <a:spLocks noChangeArrowheads="1"/>
          </p:cNvSpPr>
          <p:nvPr/>
        </p:nvSpPr>
        <p:spPr bwMode="auto">
          <a:xfrm>
            <a:off x="2246741" y="903106"/>
            <a:ext cx="119848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59"/>
          <p:cNvSpPr>
            <a:spLocks noChangeArrowheads="1"/>
          </p:cNvSpPr>
          <p:nvPr/>
        </p:nvSpPr>
        <p:spPr bwMode="auto">
          <a:xfrm>
            <a:off x="900333" y="3103116"/>
            <a:ext cx="21123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65"/>
          <p:cNvSpPr>
            <a:spLocks noChangeArrowheads="1"/>
          </p:cNvSpPr>
          <p:nvPr/>
        </p:nvSpPr>
        <p:spPr bwMode="auto">
          <a:xfrm>
            <a:off x="1736033" y="692090"/>
            <a:ext cx="17494317" cy="5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16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172"/>
          <p:cNvSpPr>
            <a:spLocks noChangeArrowheads="1"/>
          </p:cNvSpPr>
          <p:nvPr/>
        </p:nvSpPr>
        <p:spPr bwMode="auto">
          <a:xfrm>
            <a:off x="1339315" y="570930"/>
            <a:ext cx="178910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7800" y="1466530"/>
            <a:ext cx="11861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Цветки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липы содержат полисахариды, в частности слизи (до 7-10%). Еще одной важной группой БАВ цветков липы являются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флавоноиды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содержание которых может доходить до 4-5%.</a:t>
            </a:r>
            <a:endParaRPr lang="ru-RU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423" y="903106"/>
            <a:ext cx="109599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</a:rPr>
              <a:t>   </a:t>
            </a:r>
            <a:r>
              <a:rPr lang="ru-RU" sz="3200" dirty="0" smtClean="0">
                <a:latin typeface="Times New Roman" panose="02020603050405020304" pitchFamily="18" charset="0"/>
              </a:rPr>
              <a:t>  </a:t>
            </a:r>
            <a:r>
              <a:rPr lang="ru-RU" sz="3200" dirty="0"/>
              <a:t>Цветки липы  ГФ </a:t>
            </a:r>
            <a:r>
              <a:rPr lang="en-US" sz="3200" dirty="0"/>
              <a:t>XIV</a:t>
            </a:r>
            <a:r>
              <a:rPr lang="ru-RU" sz="3200" dirty="0"/>
              <a:t> ФС.2.5.0024.15 стандартизуются по содержанию суммы восстанавливающих сахаров в составе полисахаридов в пересчете на глюкозу (не менее 2%), определяемой </a:t>
            </a:r>
            <a:r>
              <a:rPr lang="ru-RU" sz="3200" dirty="0" err="1"/>
              <a:t>фотоэлектроколориметрическим</a:t>
            </a:r>
            <a:r>
              <a:rPr lang="ru-RU" sz="3200" dirty="0"/>
              <a:t> методом после реакции моносахаридов с пикриновой кислотой. </a:t>
            </a:r>
            <a:endParaRPr lang="ru-RU" sz="3200" dirty="0"/>
          </a:p>
          <a:p>
            <a:pPr algn="just"/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34300" y="233320"/>
            <a:ext cx="3857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smtClean="0">
                <a:solidFill>
                  <a:srgbClr val="C00000"/>
                </a:solidFill>
              </a:rPr>
              <a:t>липы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87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89</cp:revision>
  <dcterms:created xsi:type="dcterms:W3CDTF">2017-09-02T10:15:39Z</dcterms:created>
  <dcterms:modified xsi:type="dcterms:W3CDTF">2021-12-06T16:49:48Z</dcterms:modified>
</cp:coreProperties>
</file>