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9" r:id="rId17"/>
    <p:sldId id="272" r:id="rId18"/>
    <p:sldId id="274" r:id="rId19"/>
    <p:sldId id="276" r:id="rId20"/>
    <p:sldId id="27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3467" y="338667"/>
            <a:ext cx="1065106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Мяты </a:t>
            </a:r>
            <a:r>
              <a:rPr lang="ru-RU" sz="3600" b="1" dirty="0" smtClean="0">
                <a:latin typeface="Times New Roman" panose="02020603050405020304" pitchFamily="18" charset="0"/>
              </a:rPr>
              <a:t>перечной листья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Menthae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piperitae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</a:rPr>
              <a:t>folia</a:t>
            </a:r>
            <a:endParaRPr lang="ru-RU" sz="3600" dirty="0" smtClean="0">
              <a:effectLst/>
            </a:endParaRPr>
          </a:p>
          <a:p>
            <a:pPr algn="just"/>
            <a:r>
              <a:rPr lang="ru-RU" sz="4000" dirty="0" smtClean="0">
                <a:latin typeface="Times New Roman" panose="02020603050405020304" pitchFamily="18" charset="0"/>
              </a:rPr>
              <a:t>Мята перечная   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Mentha</a:t>
            </a:r>
            <a:r>
              <a:rPr lang="ru-RU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piperita</a:t>
            </a:r>
            <a:r>
              <a:rPr lang="ru-RU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</a:rPr>
              <a:t>L</a:t>
            </a:r>
            <a:r>
              <a:rPr lang="en-US" sz="4000" dirty="0">
                <a:latin typeface="Times New Roman" panose="02020603050405020304" pitchFamily="18" charset="0"/>
              </a:rPr>
              <a:t>.</a:t>
            </a:r>
            <a:endParaRPr lang="ru-RU" sz="4000" dirty="0" smtClean="0">
              <a:effectLst/>
            </a:endParaRPr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</a:t>
            </a:r>
            <a:r>
              <a:rPr lang="ru-RU" sz="4000" dirty="0" err="1" smtClean="0">
                <a:latin typeface="Times New Roman" panose="02020603050405020304" pitchFamily="18" charset="0"/>
              </a:rPr>
              <a:t>Яснотковые</a:t>
            </a:r>
            <a:r>
              <a:rPr lang="ru-RU" sz="4000" dirty="0" smtClean="0">
                <a:latin typeface="Times New Roman" panose="02020603050405020304" pitchFamily="18" charset="0"/>
              </a:rPr>
              <a:t> 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Lamiaceae</a:t>
            </a:r>
            <a:endParaRPr lang="ru-RU" sz="4000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45784"/>
            <a:ext cx="5740399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30199"/>
            <a:ext cx="4326466" cy="65006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7" y="330199"/>
            <a:ext cx="5226690" cy="652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6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4" y="303125"/>
            <a:ext cx="5293229" cy="625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6" y="736198"/>
            <a:ext cx="5715050" cy="52412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16" y="721993"/>
            <a:ext cx="6205719" cy="525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0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26341"/>
            <a:ext cx="6944803" cy="4598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02" y="383755"/>
            <a:ext cx="5266266" cy="628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9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706" y="609600"/>
            <a:ext cx="3776134" cy="5664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267" y="609600"/>
            <a:ext cx="3768939" cy="56422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206" y="587657"/>
            <a:ext cx="5686144" cy="56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8" y="1462134"/>
            <a:ext cx="3989330" cy="42042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115" y="1453037"/>
            <a:ext cx="4213340" cy="42133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58" y="1480382"/>
            <a:ext cx="4185995" cy="41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1" y="273626"/>
            <a:ext cx="5461000" cy="60468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901" y="273626"/>
            <a:ext cx="4031142" cy="604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0" y="848476"/>
            <a:ext cx="3861261" cy="50864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71" y="855919"/>
            <a:ext cx="2883518" cy="50939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789" y="863362"/>
            <a:ext cx="5093912" cy="50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10919"/>
            <a:ext cx="4318001" cy="68789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0" y="0"/>
            <a:ext cx="4605867" cy="690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8680600" cy="5791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82" y="457199"/>
            <a:ext cx="5077218" cy="57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" y="381000"/>
            <a:ext cx="8128000" cy="609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99" y="406929"/>
            <a:ext cx="8058855" cy="60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3" y="1253067"/>
            <a:ext cx="7349067" cy="48993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6867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4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405896"/>
              </p:ext>
            </p:extLst>
          </p:nvPr>
        </p:nvGraphicFramePr>
        <p:xfrm>
          <a:off x="2565931" y="972053"/>
          <a:ext cx="6838891" cy="238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CS ChemDraw Drawing" r:id="rId3" imgW="5232832" imgH="1828557" progId="ChemDraw.Document.6.0">
                  <p:embed/>
                </p:oleObj>
              </mc:Choice>
              <mc:Fallback>
                <p:oleObj name="CS ChemDraw Drawing" r:id="rId3" imgW="5232832" imgH="1828557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931" y="972053"/>
                        <a:ext cx="6838891" cy="23896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01166" y="3430654"/>
            <a:ext cx="7568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ментол                   </a:t>
            </a:r>
            <a:r>
              <a:rPr lang="ru-RU" sz="2800" dirty="0" err="1" smtClean="0"/>
              <a:t>ментон</a:t>
            </a:r>
            <a:r>
              <a:rPr lang="ru-RU" sz="2800" dirty="0" smtClean="0"/>
              <a:t>                  </a:t>
            </a:r>
            <a:r>
              <a:rPr lang="ru-RU" sz="2800" dirty="0" err="1" smtClean="0"/>
              <a:t>ментилацетат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346257"/>
              </p:ext>
            </p:extLst>
          </p:nvPr>
        </p:nvGraphicFramePr>
        <p:xfrm>
          <a:off x="2864380" y="4217457"/>
          <a:ext cx="6015272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CS ChemDraw Drawing" r:id="rId5" imgW="4669277" imgH="1490259" progId="ChemDraw.Document.6.0">
                  <p:embed/>
                </p:oleObj>
              </mc:Choice>
              <mc:Fallback>
                <p:oleObj name="CS ChemDraw Drawing" r:id="rId5" imgW="4669277" imgH="1490259" progId="ChemDraw.Document.6.0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380" y="4217457"/>
                        <a:ext cx="6015272" cy="1946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913313" y="5887160"/>
            <a:ext cx="3672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Розмариновая кислота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400" y="903105"/>
            <a:ext cx="11582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Листья мяты перечной включены в ГФ XIII – ФС.2.5.0029.15. Листья мяты перечной предназначенные для производства лекарственных растительных препаратов (пачки, фильтр-пакеты) стандартизуются по содержанию </a:t>
            </a:r>
            <a:r>
              <a:rPr lang="ru-RU" sz="3200" dirty="0" smtClean="0">
                <a:solidFill>
                  <a:srgbClr val="C00000"/>
                </a:solidFill>
              </a:rPr>
              <a:t>эфирного масла </a:t>
            </a:r>
            <a:r>
              <a:rPr lang="ru-RU" sz="3200" dirty="0" smtClean="0"/>
              <a:t>(не менее 1% – для цельного сырья и не менее 0,8% – для измельченного и порошка) и </a:t>
            </a:r>
            <a:r>
              <a:rPr lang="ru-RU" sz="3200" dirty="0" err="1" smtClean="0">
                <a:solidFill>
                  <a:srgbClr val="C00000"/>
                </a:solidFill>
              </a:rPr>
              <a:t>флавоноидов</a:t>
            </a:r>
            <a:r>
              <a:rPr lang="ru-RU" sz="3200" dirty="0" smtClean="0"/>
              <a:t> (не менее 0,6% в пересчете на </a:t>
            </a:r>
            <a:r>
              <a:rPr lang="ru-RU" sz="3200" dirty="0" err="1" smtClean="0"/>
              <a:t>лютеолин</a:t>
            </a:r>
            <a:r>
              <a:rPr lang="ru-RU" sz="3200" dirty="0" smtClean="0"/>
              <a:t> для всех видов сырья),определяемых спектрофотометрическим методом после реакции с хлоридом алюминия. Сырье, предназначенное для получения эфирного масла и настойки, стандартизуется только по содержанию </a:t>
            </a:r>
            <a:r>
              <a:rPr lang="ru-RU" sz="3200" dirty="0" smtClean="0">
                <a:solidFill>
                  <a:srgbClr val="C00000"/>
                </a:solidFill>
              </a:rPr>
              <a:t>эфирного масла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95" y="1143000"/>
            <a:ext cx="3343275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246" y="1172633"/>
            <a:ext cx="4286250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496" y="1143000"/>
            <a:ext cx="3331029" cy="5715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68066" y="246020"/>
            <a:ext cx="60646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мяты перечной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2" y="214312"/>
            <a:ext cx="4393428" cy="61526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66" y="214312"/>
            <a:ext cx="4423726" cy="6193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156" y="194134"/>
            <a:ext cx="4131586" cy="62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25" y="121497"/>
            <a:ext cx="4247506" cy="636693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" y="121497"/>
            <a:ext cx="3711012" cy="63669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31" y="121498"/>
            <a:ext cx="4185669" cy="63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8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56" y="508001"/>
            <a:ext cx="3787137" cy="5046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001"/>
            <a:ext cx="3804466" cy="5046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093" y="503843"/>
            <a:ext cx="5050290" cy="505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118</Words>
  <Application>Microsoft Office PowerPoint</Application>
  <PresentationFormat>Широкоэкранный</PresentationFormat>
  <Paragraphs>9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51</cp:revision>
  <dcterms:created xsi:type="dcterms:W3CDTF">2017-09-02T10:15:39Z</dcterms:created>
  <dcterms:modified xsi:type="dcterms:W3CDTF">2021-09-15T15:54:03Z</dcterms:modified>
</cp:coreProperties>
</file>