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2900" y="213836"/>
            <a:ext cx="116332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</a:rPr>
              <a:t>Кровохлебки лекарственной </a:t>
            </a:r>
            <a:r>
              <a:rPr lang="ru-RU" sz="3600" b="1" dirty="0">
                <a:latin typeface="Times New Roman" panose="02020603050405020304" pitchFamily="18" charset="0"/>
              </a:rPr>
              <a:t>корневища и корни            </a:t>
            </a:r>
            <a:endParaRPr lang="ru-RU" sz="3600" b="1" dirty="0" smtClean="0">
              <a:latin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</a:rPr>
              <a:t>                      </a:t>
            </a:r>
            <a:r>
              <a:rPr lang="en-US" sz="3600" b="1" dirty="0" err="1" smtClean="0">
                <a:latin typeface="Times New Roman" panose="02020603050405020304" pitchFamily="18" charset="0"/>
              </a:rPr>
              <a:t>Sanguisorbae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</a:rPr>
              <a:t>officinalis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</a:rPr>
              <a:t>rhizomata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</a:rPr>
              <a:t>et radices</a:t>
            </a:r>
            <a:r>
              <a:rPr lang="ru-RU" sz="3600" b="1" dirty="0">
                <a:latin typeface="Times New Roman" panose="02020603050405020304" pitchFamily="18" charset="0"/>
              </a:rPr>
              <a:t>   </a:t>
            </a:r>
            <a:r>
              <a:rPr lang="ru-RU" b="1" dirty="0">
                <a:latin typeface="Times New Roman" panose="02020603050405020304" pitchFamily="18" charset="0"/>
              </a:rPr>
              <a:t>                             </a:t>
            </a:r>
            <a:r>
              <a:rPr lang="en-US" dirty="0">
                <a:latin typeface="Times New Roman" panose="02020603050405020304" pitchFamily="18" charset="0"/>
              </a:rPr>
              <a:t>                                                 </a:t>
            </a:r>
            <a:r>
              <a:rPr lang="ru-RU" sz="4000" dirty="0">
                <a:latin typeface="Times New Roman" panose="02020603050405020304" pitchFamily="18" charset="0"/>
              </a:rPr>
              <a:t>Кровохлебка лекарственная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Sanguisorba</a:t>
            </a:r>
            <a:r>
              <a:rPr lang="en-US" sz="4000" i="1" dirty="0" smtClean="0">
                <a:latin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</a:rPr>
              <a:t>officinalis</a:t>
            </a:r>
            <a:r>
              <a:rPr lang="en-US" sz="4000" i="1" dirty="0">
                <a:latin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</a:rPr>
              <a:t>L.</a:t>
            </a:r>
            <a:endParaRPr lang="ru-RU" sz="40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сем. Розоцветные            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Rosaceae</a:t>
            </a:r>
            <a:endParaRPr lang="ru-RU" sz="4000" dirty="0"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953" y="2645271"/>
            <a:ext cx="6319093" cy="421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701" y="0"/>
            <a:ext cx="9766300" cy="68771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918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4141" y="2965209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9768" y="1065945"/>
            <a:ext cx="1165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Корневища </a:t>
            </a:r>
            <a:r>
              <a:rPr lang="ru-RU" sz="3200" dirty="0">
                <a:latin typeface="Times New Roman" panose="02020603050405020304" pitchFamily="18" charset="0"/>
              </a:rPr>
              <a:t>и корни кровохлебки содержат преимущественно </a:t>
            </a:r>
            <a:r>
              <a:rPr lang="ru-RU" sz="3200" dirty="0" err="1">
                <a:latin typeface="Times New Roman" panose="02020603050405020304" pitchFamily="18" charset="0"/>
              </a:rPr>
              <a:t>гидролизуемые</a:t>
            </a:r>
            <a:r>
              <a:rPr lang="ru-RU" sz="3200" dirty="0">
                <a:latin typeface="Times New Roman" panose="02020603050405020304" pitchFamily="18" charset="0"/>
              </a:rPr>
              <a:t> дубильные вещества (до 23-30%). Наряду с ними имеются также конденсированные дубильные вещества на основе катехинов. </a:t>
            </a:r>
            <a:endParaRPr lang="ru-RU" sz="3200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9768" y="3835934"/>
            <a:ext cx="11658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Корневища </a:t>
            </a:r>
            <a:r>
              <a:rPr lang="ru-RU" sz="3200" dirty="0">
                <a:latin typeface="Times New Roman" panose="02020603050405020304" pitchFamily="18" charset="0"/>
              </a:rPr>
              <a:t>и корни кровохлебки стандартизуются </a:t>
            </a:r>
            <a:r>
              <a:rPr lang="ru-RU" sz="3200" dirty="0" smtClean="0">
                <a:latin typeface="Times New Roman" panose="02020603050405020304" pitchFamily="18" charset="0"/>
              </a:rPr>
              <a:t>ГФ </a:t>
            </a:r>
            <a:r>
              <a:rPr lang="en-US" sz="3200" dirty="0" smtClean="0">
                <a:latin typeface="Times New Roman" panose="02020603050405020304" pitchFamily="18" charset="0"/>
              </a:rPr>
              <a:t>XIV – </a:t>
            </a:r>
            <a:r>
              <a:rPr lang="ru-RU" sz="3200" dirty="0" smtClean="0">
                <a:latin typeface="Times New Roman" panose="02020603050405020304" pitchFamily="18" charset="0"/>
              </a:rPr>
              <a:t>ФС.2.5.0078.18</a:t>
            </a:r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по содержанию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</a:rPr>
              <a:t>дубильных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веществ </a:t>
            </a:r>
            <a:r>
              <a:rPr lang="ru-RU" sz="3200" dirty="0" smtClean="0">
                <a:latin typeface="Times New Roman" panose="02020603050405020304" pitchFamily="18" charset="0"/>
              </a:rPr>
              <a:t>в пересчете на танин </a:t>
            </a:r>
            <a:r>
              <a:rPr lang="ru-RU" sz="3200" dirty="0">
                <a:latin typeface="Times New Roman" panose="02020603050405020304" pitchFamily="18" charset="0"/>
              </a:rPr>
              <a:t>(не менее 14%).</a:t>
            </a:r>
            <a:endParaRPr lang="ru-RU" sz="3200" dirty="0"/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В </a:t>
            </a:r>
            <a:r>
              <a:rPr lang="en-US" sz="3200" dirty="0" err="1">
                <a:latin typeface="Times New Roman" panose="02020603050405020304" pitchFamily="18" charset="0"/>
              </a:rPr>
              <a:t>EuPh</a:t>
            </a:r>
            <a:r>
              <a:rPr lang="ru-RU" sz="3200">
                <a:latin typeface="Times New Roman" panose="02020603050405020304" pitchFamily="18" charset="0"/>
              </a:rPr>
              <a:t> </a:t>
            </a:r>
            <a:r>
              <a:rPr lang="ru-RU" sz="3200" smtClean="0">
                <a:latin typeface="Times New Roman" panose="02020603050405020304" pitchFamily="18" charset="0"/>
              </a:rPr>
              <a:t>8 </a:t>
            </a:r>
            <a:r>
              <a:rPr lang="ru-RU" sz="3200" dirty="0">
                <a:latin typeface="Times New Roman" panose="02020603050405020304" pitchFamily="18" charset="0"/>
              </a:rPr>
              <a:t>корневища и корни кровохлебки стандартизуются по содержанию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</a:rPr>
              <a:t>танинов</a:t>
            </a:r>
            <a:r>
              <a:rPr lang="ru-RU" sz="3200" dirty="0">
                <a:latin typeface="Times New Roman" panose="02020603050405020304" pitchFamily="18" charset="0"/>
              </a:rPr>
              <a:t> в пересчете на пирогаллол (не менее 5%).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56232" y="204553"/>
            <a:ext cx="89105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кровохлебки лекарственной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400" y="1007126"/>
            <a:ext cx="3648075" cy="585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97</Words>
  <Application>Microsoft Office PowerPoint</Application>
  <PresentationFormat>Широкоэкранный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143</cp:revision>
  <dcterms:created xsi:type="dcterms:W3CDTF">2017-09-02T10:15:39Z</dcterms:created>
  <dcterms:modified xsi:type="dcterms:W3CDTF">2019-09-04T15:01:37Z</dcterms:modified>
</cp:coreProperties>
</file>