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1" r:id="rId6"/>
    <p:sldId id="261" r:id="rId7"/>
    <p:sldId id="262" r:id="rId8"/>
    <p:sldId id="278" r:id="rId9"/>
    <p:sldId id="263" r:id="rId10"/>
    <p:sldId id="279" r:id="rId11"/>
    <p:sldId id="28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0" y="440035"/>
            <a:ext cx="117221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Тимьяна обыкновенного трава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Thymi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</a:rPr>
              <a:t>vulgaris </a:t>
            </a:r>
            <a:r>
              <a:rPr lang="en-US" sz="3600" b="1" dirty="0" err="1">
                <a:latin typeface="Times New Roman" panose="02020603050405020304" pitchFamily="18" charset="0"/>
              </a:rPr>
              <a:t>herba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Тимьян обыкновенный              </a:t>
            </a:r>
            <a:r>
              <a:rPr lang="en-US" sz="4000" i="1" dirty="0" smtClean="0">
                <a:latin typeface="Times New Roman" panose="02020603050405020304" pitchFamily="18" charset="0"/>
              </a:rPr>
              <a:t>Thymus </a:t>
            </a:r>
            <a:r>
              <a:rPr lang="en-US" sz="4000" i="1" dirty="0">
                <a:latin typeface="Times New Roman" panose="02020603050405020304" pitchFamily="18" charset="0"/>
              </a:rPr>
              <a:t>vulgaris </a:t>
            </a:r>
            <a:r>
              <a:rPr lang="en-US" sz="4000" dirty="0">
                <a:latin typeface="Times New Roman" panose="02020603050405020304" pitchFamily="18" charset="0"/>
              </a:rPr>
              <a:t>L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</a:t>
            </a:r>
            <a:r>
              <a:rPr lang="ru-RU" sz="4000" dirty="0" err="1">
                <a:latin typeface="Times New Roman" panose="02020603050405020304" pitchFamily="18" charset="0"/>
              </a:rPr>
              <a:t>Яснотковые</a:t>
            </a:r>
            <a:r>
              <a:rPr lang="ru-RU" sz="4000" dirty="0">
                <a:latin typeface="Times New Roman" panose="02020603050405020304" pitchFamily="18" charset="0"/>
              </a:rPr>
              <a:t>     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Lamiaceae</a:t>
            </a:r>
            <a:endParaRPr lang="ru-RU" sz="40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86" y="2545950"/>
            <a:ext cx="5658113" cy="42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0" y="1003301"/>
            <a:ext cx="6772953" cy="5118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33" y="1003301"/>
            <a:ext cx="51181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176"/>
            <a:ext cx="3303668" cy="3901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68" y="1405177"/>
            <a:ext cx="4254626" cy="3901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83" y="1405177"/>
            <a:ext cx="4607423" cy="39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08"/>
            <a:ext cx="4992914" cy="5658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15" y="671408"/>
            <a:ext cx="7533685" cy="565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7914" y="4485342"/>
            <a:ext cx="985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тимол                     </a:t>
            </a:r>
            <a:r>
              <a:rPr lang="ru-RU" sz="2800" dirty="0" err="1" smtClean="0"/>
              <a:t>карвакрол</a:t>
            </a:r>
            <a:r>
              <a:rPr lang="ru-RU" sz="2800" dirty="0" smtClean="0"/>
              <a:t>                         п-</a:t>
            </a:r>
            <a:r>
              <a:rPr lang="ru-RU" sz="2800" dirty="0" err="1" smtClean="0"/>
              <a:t>цимен</a:t>
            </a:r>
            <a:r>
              <a:rPr lang="ru-RU" sz="2800" dirty="0" smtClean="0"/>
              <a:t>  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2864380" y="23046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9"/>
          <p:cNvSpPr>
            <a:spLocks noChangeArrowheads="1"/>
          </p:cNvSpPr>
          <p:nvPr/>
        </p:nvSpPr>
        <p:spPr bwMode="auto">
          <a:xfrm>
            <a:off x="7073900" y="2285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2703982" y="1155699"/>
            <a:ext cx="12568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99" y="1569164"/>
            <a:ext cx="6886668" cy="236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800" y="1041738"/>
            <a:ext cx="11709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3200" dirty="0">
                <a:latin typeface="Times New Roman" panose="02020603050405020304" pitchFamily="18" charset="0"/>
              </a:rPr>
              <a:t>тимьяна обыкновенного включена в ГФ </a:t>
            </a:r>
            <a:r>
              <a:rPr lang="en-US" sz="3200" dirty="0" smtClean="0">
                <a:latin typeface="Times New Roman" panose="02020603050405020304" pitchFamily="18" charset="0"/>
              </a:rPr>
              <a:t>XI</a:t>
            </a:r>
            <a:r>
              <a:rPr lang="en-US" sz="3200" dirty="0">
                <a:latin typeface="Times New Roman" panose="02020603050405020304" pitchFamily="18" charset="0"/>
              </a:rPr>
              <a:t>V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</a:rPr>
              <a:t>– </a:t>
            </a:r>
            <a:r>
              <a:rPr lang="ru-RU" sz="3200" dirty="0" smtClean="0">
                <a:latin typeface="Times New Roman" panose="02020603050405020304" pitchFamily="18" charset="0"/>
              </a:rPr>
              <a:t>ФС.2.5.0097.18. </a:t>
            </a:r>
            <a:r>
              <a:rPr lang="ru-RU" sz="3200" dirty="0">
                <a:latin typeface="Times New Roman" panose="02020603050405020304" pitchFamily="18" charset="0"/>
              </a:rPr>
              <a:t>Стандартизуется 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3200" dirty="0">
                <a:latin typeface="Times New Roman" panose="02020603050405020304" pitchFamily="18" charset="0"/>
              </a:rPr>
              <a:t>(не менее 1</a:t>
            </a:r>
            <a:r>
              <a:rPr lang="ru-RU" sz="3200" dirty="0" smtClean="0">
                <a:latin typeface="Times New Roman" panose="02020603050405020304" pitchFamily="18" charset="0"/>
              </a:rPr>
              <a:t>%), суммы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флавоноидов</a:t>
            </a:r>
            <a:r>
              <a:rPr lang="ru-RU" sz="3200" dirty="0" smtClean="0">
                <a:latin typeface="Times New Roman" panose="02020603050405020304" pitchFamily="18" charset="0"/>
              </a:rPr>
              <a:t> в пересчете на </a:t>
            </a:r>
            <a:r>
              <a:rPr lang="ru-RU" sz="3200" smtClean="0">
                <a:latin typeface="Times New Roman" panose="02020603050405020304" pitchFamily="18" charset="0"/>
              </a:rPr>
              <a:t>лютеолин-7-гликозид (не </a:t>
            </a:r>
            <a:r>
              <a:rPr lang="ru-RU" sz="3200" dirty="0" smtClean="0">
                <a:latin typeface="Times New Roman" panose="02020603050405020304" pitchFamily="18" charset="0"/>
              </a:rPr>
              <a:t>менее 1%) и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экстрактивных веществ</a:t>
            </a:r>
            <a:r>
              <a:rPr lang="ru-RU" sz="3200" dirty="0" smtClean="0">
                <a:latin typeface="Times New Roman" panose="02020603050405020304" pitchFamily="18" charset="0"/>
              </a:rPr>
              <a:t>, извлекаемых спиртом 70</a:t>
            </a:r>
            <a:r>
              <a:rPr lang="ru-RU" sz="3200" smtClean="0">
                <a:latin typeface="Times New Roman" panose="02020603050405020304" pitchFamily="18" charset="0"/>
              </a:rPr>
              <a:t>% (не </a:t>
            </a:r>
            <a:r>
              <a:rPr lang="ru-RU" sz="3200" dirty="0" smtClean="0">
                <a:latin typeface="Times New Roman" panose="02020603050405020304" pitchFamily="18" charset="0"/>
              </a:rPr>
              <a:t>менее 35%).</a:t>
            </a:r>
            <a:endParaRPr lang="ru-RU" sz="3200" dirty="0"/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3200" dirty="0">
                <a:latin typeface="Times New Roman" panose="02020603050405020304" pitchFamily="18" charset="0"/>
              </a:rPr>
              <a:t>тимьяна обыкновенного в </a:t>
            </a:r>
            <a:r>
              <a:rPr lang="en-US" sz="3200" dirty="0" err="1">
                <a:latin typeface="Times New Roman" panose="02020603050405020304" pitchFamily="18" charset="0"/>
              </a:rPr>
              <a:t>EuPh</a:t>
            </a:r>
            <a:r>
              <a:rPr lang="ru-RU" sz="3200" dirty="0">
                <a:latin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</a:rPr>
              <a:t>8 стандартизуется </a:t>
            </a:r>
            <a:r>
              <a:rPr lang="ru-RU" sz="3200" dirty="0">
                <a:latin typeface="Times New Roman" panose="02020603050405020304" pitchFamily="18" charset="0"/>
              </a:rPr>
              <a:t>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3200" dirty="0">
                <a:latin typeface="Times New Roman" panose="02020603050405020304" pitchFamily="18" charset="0"/>
              </a:rPr>
              <a:t>(не менее 12 мл/кг), в котором в свою очередь методом ГЖХ определяется суммарное содержание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тимола</a:t>
            </a:r>
            <a:r>
              <a:rPr lang="ru-RU" sz="3200" dirty="0">
                <a:latin typeface="Times New Roman" panose="02020603050405020304" pitchFamily="18" charset="0"/>
              </a:rPr>
              <a:t> и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карвакрола</a:t>
            </a:r>
            <a:r>
              <a:rPr lang="ru-RU" sz="3200" dirty="0">
                <a:latin typeface="Times New Roman" panose="02020603050405020304" pitchFamily="18" charset="0"/>
              </a:rPr>
              <a:t> (не менее 40%).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42566" y="220620"/>
            <a:ext cx="819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тимьяна обыкновенного 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097"/>
            <a:ext cx="6018313" cy="6018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13" y="839688"/>
            <a:ext cx="6018312" cy="601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9" y="1023141"/>
            <a:ext cx="5422900" cy="51392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89" y="3319764"/>
            <a:ext cx="6005531" cy="28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0"/>
            <a:ext cx="6858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63500"/>
            <a:ext cx="45339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8" y="1"/>
            <a:ext cx="6301377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25" y="0"/>
            <a:ext cx="457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" y="548621"/>
            <a:ext cx="3859119" cy="5788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5" y="548621"/>
            <a:ext cx="3859117" cy="5788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49" y="548621"/>
            <a:ext cx="4425951" cy="57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107</Words>
  <Application>Microsoft Office PowerPoint</Application>
  <PresentationFormat>Широкоэкранный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127</cp:revision>
  <dcterms:created xsi:type="dcterms:W3CDTF">2017-09-02T10:15:39Z</dcterms:created>
  <dcterms:modified xsi:type="dcterms:W3CDTF">2021-09-15T13:04:16Z</dcterms:modified>
</cp:coreProperties>
</file>