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60" r:id="rId5"/>
    <p:sldId id="339" r:id="rId6"/>
    <p:sldId id="361" r:id="rId7"/>
    <p:sldId id="362" r:id="rId8"/>
    <p:sldId id="363" r:id="rId9"/>
    <p:sldId id="364" r:id="rId10"/>
    <p:sldId id="365" r:id="rId11"/>
    <p:sldId id="366" r:id="rId12"/>
    <p:sldId id="368" r:id="rId13"/>
    <p:sldId id="367" r:id="rId14"/>
    <p:sldId id="266" r:id="rId15"/>
    <p:sldId id="267" r:id="rId16"/>
    <p:sldId id="307" r:id="rId17"/>
    <p:sldId id="370" r:id="rId18"/>
    <p:sldId id="369" r:id="rId19"/>
    <p:sldId id="371" r:id="rId20"/>
    <p:sldId id="373" r:id="rId21"/>
    <p:sldId id="374" r:id="rId22"/>
    <p:sldId id="375" r:id="rId23"/>
    <p:sldId id="346" r:id="rId24"/>
    <p:sldId id="376" r:id="rId25"/>
    <p:sldId id="268" r:id="rId26"/>
    <p:sldId id="380" r:id="rId27"/>
    <p:sldId id="345" r:id="rId28"/>
    <p:sldId id="377" r:id="rId29"/>
    <p:sldId id="378" r:id="rId30"/>
    <p:sldId id="379" r:id="rId31"/>
    <p:sldId id="335" r:id="rId32"/>
    <p:sldId id="348" r:id="rId33"/>
    <p:sldId id="281" r:id="rId34"/>
    <p:sldId id="336" r:id="rId35"/>
    <p:sldId id="356" r:id="rId36"/>
    <p:sldId id="331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3.png"/><Relationship Id="rId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7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0.png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2.png"/><Relationship Id="rId4" Type="http://schemas.openxmlformats.org/officeDocument/2006/relationships/image" Target="../media/image21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26.wmf"/><Relationship Id="rId3" Type="http://schemas.openxmlformats.org/officeDocument/2006/relationships/oleObject" Target="../embeddings/oleObject16.bin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3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.wmf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30.png"/><Relationship Id="rId5" Type="http://schemas.openxmlformats.org/officeDocument/2006/relationships/image" Target="../media/image28.png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25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3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7.png"/><Relationship Id="rId4" Type="http://schemas.openxmlformats.org/officeDocument/2006/relationships/image" Target="../media/image36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7" Type="http://schemas.openxmlformats.org/officeDocument/2006/relationships/image" Target="../media/image4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42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46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8.png"/><Relationship Id="rId5" Type="http://schemas.openxmlformats.org/officeDocument/2006/relationships/image" Target="../media/image44.png"/><Relationship Id="rId4" Type="http://schemas.openxmlformats.org/officeDocument/2006/relationships/image" Target="../media/image47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dirty="0" smtClean="0"/>
          </a:p>
          <a:p>
            <a:pPr algn="ctr" eaLnBrk="1" hangingPunct="1">
              <a:buFontTx/>
              <a:buNone/>
            </a:pPr>
            <a:endParaRPr lang="ru-RU" altLang="ru-RU" sz="4400" b="1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sz="4400" b="1" dirty="0" smtClean="0">
                <a:solidFill>
                  <a:srgbClr val="0000CC"/>
                </a:solidFill>
                <a:latin typeface="Times New Roman" pitchFamily="18" charset="0"/>
              </a:rPr>
              <a:t>Производные </a:t>
            </a:r>
          </a:p>
          <a:p>
            <a:pPr algn="ctr" eaLnBrk="1" hangingPunct="1">
              <a:buFontTx/>
              <a:buNone/>
            </a:pPr>
            <a:r>
              <a:rPr lang="ru-RU" altLang="ru-RU" sz="4400" b="1" dirty="0" smtClean="0">
                <a:solidFill>
                  <a:srgbClr val="0000CC"/>
                </a:solidFill>
                <a:latin typeface="Times New Roman" pitchFamily="18" charset="0"/>
              </a:rPr>
              <a:t>1,4-бензодиазепина</a:t>
            </a:r>
          </a:p>
          <a:p>
            <a:pPr algn="ctr" eaLnBrk="1" hangingPunct="1">
              <a:buFontTx/>
              <a:buNone/>
            </a:pPr>
            <a:endParaRPr lang="ru-RU" altLang="ru-RU" sz="4400" b="1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sz="4400" b="1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sz="4400" b="1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2051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FD062849-145F-42DF-A4FD-75A9CF14A394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414336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Хлордиазепоксид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Chlordiazepoxidum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Хлозепид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элениум</a:t>
            </a: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7-хлор-2-метиламино-5-фенил-3-</a:t>
            </a:r>
            <a:r>
              <a:rPr lang="en-US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-1,4-бензодиазепина-4-оксид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Белый или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светло-желтый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мелкокристалличес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-кий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порошок без запаха,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п.н.р.воде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у.р.спирте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B7C935B-D112-4A77-A015-12B1CAF34B00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10</a:t>
            </a:fld>
            <a:endParaRPr lang="ru-RU" altLang="ru-RU" sz="140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3503104"/>
              </p:ext>
            </p:extLst>
          </p:nvPr>
        </p:nvGraphicFramePr>
        <p:xfrm>
          <a:off x="4932040" y="620688"/>
          <a:ext cx="3446462" cy="302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7" name="ISIS/Draw Sketch" r:id="rId3" imgW="1933560" imgH="1685880" progId="ISISServer">
                  <p:embed/>
                </p:oleObj>
              </mc:Choice>
              <mc:Fallback>
                <p:oleObj name="ISIS/Draw Sketch" r:id="rId3" imgW="1933560" imgH="168588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620688"/>
                        <a:ext cx="3446462" cy="302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419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Связь структуры 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с фармакологическим действием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</a:t>
            </a:r>
          </a:p>
          <a:p>
            <a:pPr marL="0" indent="0" eaLnBrk="1" hangingPunct="1"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Для проявления транквилизирующего действия необходимо наличие в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диазепиновом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кольце:</a:t>
            </a:r>
          </a:p>
          <a:p>
            <a:pPr marL="0" indent="0" eaLnBrk="1" hangingPunct="1"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в 5 положении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фенильного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радикала, </a:t>
            </a:r>
          </a:p>
          <a:p>
            <a:pPr marL="0" indent="0" eaLnBrk="1" hangingPunct="1"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в 7 положении атома хлора, брома или нитро-</a:t>
            </a:r>
          </a:p>
          <a:p>
            <a:pPr marL="0" indent="0" algn="r" eaLnBrk="1" hangingPunct="1"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группы, </a:t>
            </a:r>
          </a:p>
          <a:p>
            <a:pPr marL="0" indent="0" eaLnBrk="1" hangingPunct="1"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во 2 положении кето-группы или вторичной </a:t>
            </a:r>
          </a:p>
          <a:p>
            <a:pPr marL="0" indent="0" algn="r" eaLnBrk="1" hangingPunct="1">
              <a:buNone/>
              <a:defRPr/>
            </a:pP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амино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-группы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D11AC2D-E51E-4BA7-8AD5-C318D071E2D8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11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176441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ъект 4"/>
          <p:cNvSpPr>
            <a:spLocks noGrp="1"/>
          </p:cNvSpPr>
          <p:nvPr>
            <p:ph idx="1"/>
          </p:nvPr>
        </p:nvSpPr>
        <p:spPr>
          <a:xfrm>
            <a:off x="179388" y="188912"/>
            <a:ext cx="8857108" cy="6480447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ФГ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  карбонильная группа, которая вместе с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ат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азота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обр-ет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амидную (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лактамную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*) гр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.;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ков. св.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Cl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Br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;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фенильный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радикал;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NO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-гр.;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сп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OH-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гр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;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втор.амино-гр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; азометиновая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группа  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Бензодиазепины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содержащие азометиновый фрагмент, можно рассматривать как внутренние основания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Шиффа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которых характерна гидрофобность, п/э они не растворимы в воде</a:t>
            </a:r>
            <a:endParaRPr lang="ru-RU" b="1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ru-RU" b="1" dirty="0" smtClean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b="1" dirty="0" smtClean="0"/>
              <a:t>*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Лактам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циклический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амид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атомов в цикле может быть указано с помощью префиксов, например β-лактам (4-членный),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γ-лактам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(5-членный), δ-лактам (6-членный цикл). </a:t>
            </a:r>
            <a:endParaRPr lang="ru-RU" altLang="ru-RU" b="1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2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D11AC2D-E51E-4BA7-8AD5-C318D071E2D8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12</a:t>
            </a:fld>
            <a:endParaRPr lang="ru-RU" altLang="ru-RU" sz="1400" smtClean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0475327"/>
              </p:ext>
            </p:extLst>
          </p:nvPr>
        </p:nvGraphicFramePr>
        <p:xfrm>
          <a:off x="6948264" y="1484784"/>
          <a:ext cx="1368152" cy="814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1" name="ISIS/Draw Sketch" r:id="rId3" imgW="847440" imgH="504720" progId="ISISServer">
                  <p:embed/>
                </p:oleObj>
              </mc:Choice>
              <mc:Fallback>
                <p:oleObj name="ISIS/Draw Sketch" r:id="rId3" imgW="847440" imgH="50472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48264" y="1484784"/>
                        <a:ext cx="1368152" cy="8147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261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Получение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</a:t>
            </a:r>
          </a:p>
          <a:p>
            <a:pPr marL="0" indent="0" eaLnBrk="1" hangingPunct="1"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Синтез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феназепама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основан на С-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ацилировании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altLang="ru-RU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п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броманилина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бензоилхлоридом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и</a:t>
            </a:r>
          </a:p>
        </p:txBody>
      </p:sp>
      <p:sp>
        <p:nvSpPr>
          <p:cNvPr id="112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D11AC2D-E51E-4BA7-8AD5-C318D071E2D8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13</a:t>
            </a:fld>
            <a:endParaRPr lang="ru-RU" altLang="ru-RU" sz="140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98111"/>
              </p:ext>
            </p:extLst>
          </p:nvPr>
        </p:nvGraphicFramePr>
        <p:xfrm>
          <a:off x="611188" y="2222500"/>
          <a:ext cx="7627937" cy="354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2" name="ISIS/Draw Sketch" r:id="rId3" imgW="5086080" imgH="2361960" progId="ISISServer">
                  <p:embed/>
                </p:oleObj>
              </mc:Choice>
              <mc:Fallback>
                <p:oleObj name="ISIS/Draw Sketch" r:id="rId3" imgW="5086080" imgH="236196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188" y="2222500"/>
                        <a:ext cx="7627937" cy="3544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630512"/>
            <a:ext cx="1728192" cy="313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909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и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ацилирования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хлорангидридом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аминоуксус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-ной кислоты:</a:t>
            </a:r>
          </a:p>
        </p:txBody>
      </p:sp>
      <p:sp>
        <p:nvSpPr>
          <p:cNvPr id="112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D11AC2D-E51E-4BA7-8AD5-C318D071E2D8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14</a:t>
            </a:fld>
            <a:endParaRPr lang="ru-RU" altLang="ru-RU" sz="140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6059691"/>
              </p:ext>
            </p:extLst>
          </p:nvPr>
        </p:nvGraphicFramePr>
        <p:xfrm>
          <a:off x="755576" y="1579157"/>
          <a:ext cx="7412037" cy="425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5" name="ISIS/Draw Sketch" r:id="rId3" imgW="5314680" imgH="3047760" progId="ISISServer">
                  <p:embed/>
                </p:oleObj>
              </mc:Choice>
              <mc:Fallback>
                <p:oleObj name="ISIS/Draw Sketch" r:id="rId3" imgW="5314680" imgH="304776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5576" y="1579157"/>
                        <a:ext cx="7412037" cy="4256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234" name="Picture 6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935" y="5850983"/>
            <a:ext cx="1512168" cy="331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8" name="Picture 7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611987"/>
            <a:ext cx="1296144" cy="502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220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4"/>
          <p:cNvSpPr>
            <a:spLocks noGrp="1"/>
          </p:cNvSpPr>
          <p:nvPr>
            <p:ph idx="1"/>
          </p:nvPr>
        </p:nvSpPr>
        <p:spPr>
          <a:xfrm>
            <a:off x="228600" y="228600"/>
            <a:ext cx="8785225" cy="633571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Качественный анализ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Т плавления</a:t>
            </a:r>
          </a:p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2. СПФ в УФ-области спектра </a:t>
            </a:r>
          </a:p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3. ИК-спектроскопия</a:t>
            </a:r>
          </a:p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4. ГЖХ, ВЭЖХ</a:t>
            </a: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2E76ECBF-FF3B-4358-86B2-297AF466E3D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273663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4"/>
          <p:cNvSpPr>
            <a:spLocks noGrp="1"/>
          </p:cNvSpPr>
          <p:nvPr>
            <p:ph idx="1"/>
          </p:nvPr>
        </p:nvSpPr>
        <p:spPr>
          <a:xfrm>
            <a:off x="228600" y="228600"/>
            <a:ext cx="8785225" cy="6335713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Tx/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1. Кислотно-основные свойства</a:t>
            </a:r>
          </a:p>
          <a:p>
            <a:pPr marL="0" indent="0">
              <a:buNone/>
            </a:pP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Хлордиазепоксид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медазепам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обладают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выра-женными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основными свойствами за счет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ат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азометиновой группы (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основность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которой сильно понижена за счет сопряжения с ароматическим кольцом) и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ат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altLang="ru-RU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диазепинового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кольца, а у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хлордиазепоксида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и за счет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ат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метиламино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-группы.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Т.обр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., наиболее основные свойства у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хлордиазепоксида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проявляет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ат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медазепама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ат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метиламиногруппы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. За счет этих атомов азота и будет происходить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присоединене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протона при взаимодействии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хлордиазепоксида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медазепами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с кислотой. </a:t>
            </a:r>
          </a:p>
        </p:txBody>
      </p:sp>
      <p:sp>
        <p:nvSpPr>
          <p:cNvPr id="1433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2E76ECBF-FF3B-4358-86B2-297AF466E3D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138784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4"/>
          <p:cNvSpPr>
            <a:spLocks noGrp="1"/>
          </p:cNvSpPr>
          <p:nvPr>
            <p:ph idx="1"/>
          </p:nvPr>
        </p:nvSpPr>
        <p:spPr>
          <a:xfrm>
            <a:off x="228600" y="228600"/>
            <a:ext cx="8785225" cy="63357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Хлордиазепоксид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Медазепам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433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2E76ECBF-FF3B-4358-86B2-297AF466E3D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17</a:t>
            </a:fld>
            <a:endParaRPr lang="ru-RU" altLang="ru-RU" sz="140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179805"/>
              </p:ext>
            </p:extLst>
          </p:nvPr>
        </p:nvGraphicFramePr>
        <p:xfrm>
          <a:off x="3895725" y="142875"/>
          <a:ext cx="3133725" cy="297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8" name="ISIS/Draw Sketch" r:id="rId3" imgW="2171520" imgH="2047680" progId="ISISServer">
                  <p:embed/>
                </p:oleObj>
              </mc:Choice>
              <mc:Fallback>
                <p:oleObj name="ISIS/Draw Sketch" r:id="rId3" imgW="2171520" imgH="204768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5725" y="142875"/>
                        <a:ext cx="3133725" cy="297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8415729"/>
              </p:ext>
            </p:extLst>
          </p:nvPr>
        </p:nvGraphicFramePr>
        <p:xfrm>
          <a:off x="3635896" y="3501008"/>
          <a:ext cx="2160240" cy="26867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9" name="ISIS/Draw Sketch" r:id="rId5" imgW="1495080" imgH="1847520" progId="ISISServer">
                  <p:embed/>
                </p:oleObj>
              </mc:Choice>
              <mc:Fallback>
                <p:oleObj name="ISIS/Draw Sketch" r:id="rId5" imgW="1495080" imgH="184752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3501008"/>
                        <a:ext cx="2160240" cy="26867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168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4"/>
          <p:cNvSpPr>
            <a:spLocks noGrp="1"/>
          </p:cNvSpPr>
          <p:nvPr>
            <p:ph idx="1"/>
          </p:nvPr>
        </p:nvSpPr>
        <p:spPr>
          <a:xfrm>
            <a:off x="228600" y="228600"/>
            <a:ext cx="8785225" cy="63357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Оксазепам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феназепам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нитразепам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диазепам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являются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амфолитами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. Основные свойства придают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ат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кислотные свойства обусловлены способностью к лактам-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лактимной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-кислоты: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оксазепам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феназепам,нитразепам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) и кето-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енольной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таутомерии (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CH-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кислоты: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диазе-пам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0" indent="0"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При взаимодействии с кислотой присоединение протона происходит за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счет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ат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altLang="ru-RU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2E76ECBF-FF3B-4358-86B2-297AF466E3D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18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242227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4"/>
          <p:cNvSpPr>
            <a:spLocks noGrp="1"/>
          </p:cNvSpPr>
          <p:nvPr>
            <p:ph idx="1"/>
          </p:nvPr>
        </p:nvSpPr>
        <p:spPr>
          <a:xfrm>
            <a:off x="228600" y="228600"/>
            <a:ext cx="8785225" cy="633571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 кислой среде с раствором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рейнеката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аммония образуют осадки розового цвета: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2E76ECBF-FF3B-4358-86B2-297AF466E3D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19</a:t>
            </a:fld>
            <a:endParaRPr lang="ru-RU" altLang="ru-RU" sz="140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155364"/>
              </p:ext>
            </p:extLst>
          </p:nvPr>
        </p:nvGraphicFramePr>
        <p:xfrm>
          <a:off x="985838" y="1196975"/>
          <a:ext cx="6596062" cy="523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1" name="ISIS/Draw Sketch" r:id="rId3" imgW="5724360" imgH="4505040" progId="ISISServer">
                  <p:embed/>
                </p:oleObj>
              </mc:Choice>
              <mc:Fallback>
                <p:oleObj name="ISIS/Draw Sketch" r:id="rId3" imgW="5724360" imgH="450504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1196975"/>
                        <a:ext cx="6596062" cy="523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49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196" y="6277322"/>
            <a:ext cx="1323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489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>
              <a:buNone/>
            </a:pP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Бензодиазепин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п.с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. г/циклическую систему, содержащую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бензольное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кольцо и семичленный г/цикл 1,4-диазепин</a:t>
            </a:r>
          </a:p>
          <a:p>
            <a:pPr marL="0" indent="0"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8F9A91D4-7B80-4734-B82B-D06318F5CD65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</a:t>
            </a:fld>
            <a:endParaRPr lang="ru-RU" altLang="ru-RU" sz="1400" smtClean="0"/>
          </a:p>
        </p:txBody>
      </p:sp>
      <p:graphicFrame>
        <p:nvGraphicFramePr>
          <p:cNvPr id="3078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327315"/>
              </p:ext>
            </p:extLst>
          </p:nvPr>
        </p:nvGraphicFramePr>
        <p:xfrm>
          <a:off x="647700" y="1908175"/>
          <a:ext cx="7280275" cy="263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" name="ISIS/Draw Sketch" r:id="rId3" imgW="2781000" imgH="1000080" progId="ISISServer">
                  <p:embed/>
                </p:oleObj>
              </mc:Choice>
              <mc:Fallback>
                <p:oleObj name="ISIS/Draw Sketch" r:id="rId3" imgW="2781000" imgH="100008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1908175"/>
                        <a:ext cx="7280275" cy="263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37" name="Picture 1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725144"/>
            <a:ext cx="14382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8" name="Picture 1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677519"/>
            <a:ext cx="22288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913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4"/>
          <p:cNvSpPr>
            <a:spLocks noGrp="1"/>
          </p:cNvSpPr>
          <p:nvPr>
            <p:ph idx="1"/>
          </p:nvPr>
        </p:nvSpPr>
        <p:spPr>
          <a:xfrm>
            <a:off x="251520" y="188640"/>
            <a:ext cx="8785225" cy="63357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Ввиду наличия третичных атомов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производные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бензодиазепина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образуют осадки с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общеалкалоидными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реактивами (осадки с реактивами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Драгендорфа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и Майера имеют характерные формы кристаллов).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2E76ECBF-FF3B-4358-86B2-297AF466E3D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20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236724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4"/>
          <p:cNvSpPr>
            <a:spLocks noGrp="1"/>
          </p:cNvSpPr>
          <p:nvPr>
            <p:ph idx="1"/>
          </p:nvPr>
        </p:nvSpPr>
        <p:spPr>
          <a:xfrm>
            <a:off x="228600" y="228600"/>
            <a:ext cx="8785225" cy="633571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Как кислоты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оксазепам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феназепам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нитразе-пам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диазепам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растворяются в водных и спиртовых растворах щелочей, образуют комплексные соли с солями тяжелых металлов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2E76ECBF-FF3B-4358-86B2-297AF466E3D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21</a:t>
            </a:fld>
            <a:endParaRPr lang="ru-RU" altLang="ru-RU" sz="1400" smtClean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998678"/>
              </p:ext>
            </p:extLst>
          </p:nvPr>
        </p:nvGraphicFramePr>
        <p:xfrm>
          <a:off x="2087563" y="2133600"/>
          <a:ext cx="4286250" cy="317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5" name="ISIS/Draw Sketch" r:id="rId3" imgW="2809800" imgH="2066760" progId="ISISServer">
                  <p:embed/>
                </p:oleObj>
              </mc:Choice>
              <mc:Fallback>
                <p:oleObj name="ISIS/Draw Sketch" r:id="rId3" imgW="2809800" imgH="206676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563" y="2133600"/>
                        <a:ext cx="4286250" cy="317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60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261" y="5517232"/>
            <a:ext cx="96202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79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4"/>
          <p:cNvSpPr>
            <a:spLocks noGrp="1"/>
          </p:cNvSpPr>
          <p:nvPr>
            <p:ph idx="1"/>
          </p:nvPr>
        </p:nvSpPr>
        <p:spPr>
          <a:xfrm>
            <a:off x="228600" y="228600"/>
            <a:ext cx="8785225" cy="633571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 сильными основаниями (ДМФА) образуют соответствующие анионы:</a:t>
            </a:r>
          </a:p>
        </p:txBody>
      </p:sp>
      <p:sp>
        <p:nvSpPr>
          <p:cNvPr id="1433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2E76ECBF-FF3B-4358-86B2-297AF466E3D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22</a:t>
            </a:fld>
            <a:endParaRPr lang="ru-RU" altLang="ru-RU" sz="140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937900"/>
              </p:ext>
            </p:extLst>
          </p:nvPr>
        </p:nvGraphicFramePr>
        <p:xfrm>
          <a:off x="251520" y="4124154"/>
          <a:ext cx="2071734" cy="1919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0" name="ISIS/Draw Sketch" r:id="rId3" imgW="1914480" imgH="1761840" progId="ISISServer">
                  <p:embed/>
                </p:oleObj>
              </mc:Choice>
              <mc:Fallback>
                <p:oleObj name="ISIS/Draw Sketch" r:id="rId3" imgW="1914480" imgH="176184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124154"/>
                        <a:ext cx="2071734" cy="19199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704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27471"/>
            <a:ext cx="2314575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2041250"/>
              </p:ext>
            </p:extLst>
          </p:nvPr>
        </p:nvGraphicFramePr>
        <p:xfrm>
          <a:off x="3203848" y="1687027"/>
          <a:ext cx="4478338" cy="148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1" name="ISIS/Draw Sketch" r:id="rId6" imgW="3105000" imgH="1019160" progId="ISISServer">
                  <p:embed/>
                </p:oleObj>
              </mc:Choice>
              <mc:Fallback>
                <p:oleObj name="ISIS/Draw Sketch" r:id="rId6" imgW="3105000" imgH="101916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1687027"/>
                        <a:ext cx="4478338" cy="148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7048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044087"/>
            <a:ext cx="1512168" cy="34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403381"/>
              </p:ext>
            </p:extLst>
          </p:nvPr>
        </p:nvGraphicFramePr>
        <p:xfrm>
          <a:off x="2503488" y="3894138"/>
          <a:ext cx="2028825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2" name="ISIS/Draw Sketch" r:id="rId9" imgW="1638000" imgH="1761840" progId="ISISServer">
                  <p:embed/>
                </p:oleObj>
              </mc:Choice>
              <mc:Fallback>
                <p:oleObj name="ISIS/Draw Sketch" r:id="rId9" imgW="1638000" imgH="176184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488" y="3894138"/>
                        <a:ext cx="2028825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7050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135" y="6023748"/>
            <a:ext cx="1396661" cy="33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6016330"/>
              </p:ext>
            </p:extLst>
          </p:nvPr>
        </p:nvGraphicFramePr>
        <p:xfrm>
          <a:off x="4594225" y="4044950"/>
          <a:ext cx="2005013" cy="204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3" name="ISIS/Draw Sketch" r:id="rId12" imgW="1742760" imgH="1761840" progId="ISISServer">
                  <p:embed/>
                </p:oleObj>
              </mc:Choice>
              <mc:Fallback>
                <p:oleObj name="ISIS/Draw Sketch" r:id="rId12" imgW="1742760" imgH="176184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4225" y="4044950"/>
                        <a:ext cx="2005013" cy="204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7052" name="Picture 1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066276"/>
            <a:ext cx="1512168" cy="295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64783"/>
              </p:ext>
            </p:extLst>
          </p:nvPr>
        </p:nvGraphicFramePr>
        <p:xfrm>
          <a:off x="6826250" y="3927475"/>
          <a:ext cx="1885950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4" name="ISIS/Draw Sketch" r:id="rId15" imgW="1638000" imgH="1809720" progId="ISISServer">
                  <p:embed/>
                </p:oleObj>
              </mc:Choice>
              <mc:Fallback>
                <p:oleObj name="ISIS/Draw Sketch" r:id="rId15" imgW="1638000" imgH="180972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0" y="3927475"/>
                        <a:ext cx="1885950" cy="209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7054" name="Picture 14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045368"/>
            <a:ext cx="1346448" cy="308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606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4"/>
          <p:cNvSpPr>
            <a:spLocks noGrp="1"/>
          </p:cNvSpPr>
          <p:nvPr>
            <p:ph idx="1"/>
          </p:nvPr>
        </p:nvSpPr>
        <p:spPr>
          <a:xfrm>
            <a:off x="107504" y="228600"/>
            <a:ext cx="8906321" cy="633571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</a:rPr>
              <a:t>2.1. р. Гидролиза в кислой среде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При кислотном гидролизе разрыву подвергаются и амидная и азометиновая группы. Образую-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щиеся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при этом производные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бензофенона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окра-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шены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в желтоватый цвет: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 результате гидролиза деблокируется первичная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группа, что позволяет провести реакцию образования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азокрасителя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р.подлинности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) или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к.о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. методом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нитритометрии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433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2E76ECBF-FF3B-4358-86B2-297AF466E3D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23</a:t>
            </a:fld>
            <a:endParaRPr lang="ru-RU" altLang="ru-RU" sz="1400" smtClean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063756"/>
              </p:ext>
            </p:extLst>
          </p:nvPr>
        </p:nvGraphicFramePr>
        <p:xfrm>
          <a:off x="467544" y="2286189"/>
          <a:ext cx="7575798" cy="2396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0" name="ISIS/Draw Sketch" r:id="rId3" imgW="5609880" imgH="1761840" progId="ISISServer">
                  <p:embed/>
                </p:oleObj>
              </mc:Choice>
              <mc:Fallback>
                <p:oleObj name="ISIS/Draw Sketch" r:id="rId3" imgW="5609880" imgH="176184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286189"/>
                        <a:ext cx="7575798" cy="23961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6582" name="Picture 2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005064"/>
            <a:ext cx="859532" cy="222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83" name="Picture 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365104"/>
            <a:ext cx="3052365" cy="290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286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</a:rPr>
              <a:t>3. р. образования </a:t>
            </a:r>
            <a:r>
              <a:rPr lang="ru-RU" altLang="ru-RU" b="1" dirty="0" err="1" smtClean="0">
                <a:solidFill>
                  <a:srgbClr val="0000CC"/>
                </a:solidFill>
                <a:latin typeface="Times New Roman" pitchFamily="18" charset="0"/>
              </a:rPr>
              <a:t>азокрасителя</a:t>
            </a:r>
            <a:r>
              <a:rPr lang="ru-RU" altLang="ru-RU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</a:rPr>
              <a:t>После </a:t>
            </a:r>
            <a:r>
              <a:rPr lang="ru-RU" altLang="ru-RU" dirty="0" err="1" smtClean="0">
                <a:latin typeface="Times New Roman" pitchFamily="18" charset="0"/>
              </a:rPr>
              <a:t>диазотиро</a:t>
            </a:r>
            <a:r>
              <a:rPr lang="ru-RU" altLang="ru-RU" dirty="0" smtClean="0">
                <a:latin typeface="Times New Roman" pitchFamily="18" charset="0"/>
              </a:rPr>
              <a:t>-</a:t>
            </a:r>
          </a:p>
          <a:p>
            <a:pPr>
              <a:lnSpc>
                <a:spcPct val="70000"/>
              </a:lnSpc>
              <a:buNone/>
            </a:pPr>
            <a:r>
              <a:rPr lang="ru-RU" altLang="ru-RU" dirty="0" err="1" smtClean="0">
                <a:latin typeface="Times New Roman" pitchFamily="18" charset="0"/>
              </a:rPr>
              <a:t>вания</a:t>
            </a:r>
            <a:r>
              <a:rPr lang="ru-RU" altLang="ru-RU" dirty="0" smtClean="0">
                <a:latin typeface="Times New Roman" pitchFamily="18" charset="0"/>
              </a:rPr>
              <a:t> проводят </a:t>
            </a:r>
            <a:r>
              <a:rPr lang="ru-RU" altLang="ru-RU" dirty="0" err="1" smtClean="0">
                <a:latin typeface="Times New Roman" pitchFamily="18" charset="0"/>
              </a:rPr>
              <a:t>азосочетание</a:t>
            </a:r>
            <a:r>
              <a:rPr lang="ru-RU" altLang="ru-RU" dirty="0" smtClean="0">
                <a:latin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sym typeface="Symbol"/>
              </a:rPr>
              <a:t>с </a:t>
            </a:r>
            <a:r>
              <a:rPr lang="en-US" altLang="ru-RU" dirty="0" smtClean="0">
                <a:latin typeface="Times New Roman" pitchFamily="18" charset="0"/>
                <a:sym typeface="Symbol"/>
              </a:rPr>
              <a:t>N</a:t>
            </a:r>
            <a:r>
              <a:rPr lang="ru-RU" altLang="ru-RU" dirty="0" smtClean="0">
                <a:latin typeface="Times New Roman" pitchFamily="18" charset="0"/>
                <a:sym typeface="Symbol"/>
              </a:rPr>
              <a:t>-(1-нафтил)-</a:t>
            </a:r>
          </a:p>
          <a:p>
            <a:pPr>
              <a:lnSpc>
                <a:spcPct val="70000"/>
              </a:lnSpc>
              <a:buNone/>
            </a:pPr>
            <a:r>
              <a:rPr lang="ru-RU" altLang="ru-RU" dirty="0" err="1" smtClean="0">
                <a:latin typeface="Times New Roman" pitchFamily="18" charset="0"/>
                <a:sym typeface="Symbol"/>
              </a:rPr>
              <a:t>этилендиамином</a:t>
            </a:r>
            <a:r>
              <a:rPr lang="ru-RU" altLang="ru-RU" dirty="0" smtClean="0">
                <a:latin typeface="Times New Roman" pitchFamily="18" charset="0"/>
                <a:sym typeface="Symbol"/>
              </a:rPr>
              <a:t> в кислой среде</a:t>
            </a:r>
          </a:p>
          <a:p>
            <a:pPr>
              <a:lnSpc>
                <a:spcPct val="80000"/>
              </a:lnSpc>
              <a:buNone/>
            </a:pPr>
            <a:endParaRPr lang="ru-RU" altLang="ru-RU" dirty="0">
              <a:latin typeface="Times New Roman" pitchFamily="18" charset="0"/>
            </a:endParaRPr>
          </a:p>
        </p:txBody>
      </p:sp>
      <p:sp>
        <p:nvSpPr>
          <p:cNvPr id="15363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9830329D-0205-4BB9-B9FA-6259FCDFFFDC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24</a:t>
            </a:fld>
            <a:endParaRPr lang="ru-RU" altLang="ru-RU" sz="140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694430"/>
              </p:ext>
            </p:extLst>
          </p:nvPr>
        </p:nvGraphicFramePr>
        <p:xfrm>
          <a:off x="504825" y="1484313"/>
          <a:ext cx="7918450" cy="444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1" name="ISIS/Draw Sketch" r:id="rId3" imgW="6333840" imgH="3524040" progId="ISISServer">
                  <p:embed/>
                </p:oleObj>
              </mc:Choice>
              <mc:Fallback>
                <p:oleObj name="ISIS/Draw Sketch" r:id="rId3" imgW="6333840" imgH="352404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1484313"/>
                        <a:ext cx="7918450" cy="444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01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033" y="5949280"/>
            <a:ext cx="2160240" cy="472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635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ru-RU" altLang="ru-RU" dirty="0" smtClean="0">
                <a:latin typeface="Times New Roman" pitchFamily="18" charset="0"/>
                <a:sym typeface="Symbol"/>
              </a:rPr>
              <a:t>или </a:t>
            </a:r>
            <a:r>
              <a:rPr lang="ru-RU" altLang="ru-RU" dirty="0" smtClean="0">
                <a:latin typeface="Times New Roman" pitchFamily="18" charset="0"/>
              </a:rPr>
              <a:t>с резорцином </a:t>
            </a:r>
            <a:r>
              <a:rPr lang="ru-RU" altLang="ru-RU" dirty="0">
                <a:latin typeface="Times New Roman" pitchFamily="18" charset="0"/>
              </a:rPr>
              <a:t>или </a:t>
            </a:r>
            <a:r>
              <a:rPr lang="ru-RU" altLang="ru-RU" dirty="0">
                <a:latin typeface="Times New Roman" pitchFamily="18" charset="0"/>
                <a:sym typeface="Symbol"/>
              </a:rPr>
              <a:t>-нафтолом в щелочной среде </a:t>
            </a:r>
          </a:p>
          <a:p>
            <a:pPr>
              <a:lnSpc>
                <a:spcPct val="80000"/>
              </a:lnSpc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altLang="ru-RU" dirty="0" smtClean="0">
                <a:latin typeface="Times New Roman" pitchFamily="18" charset="0"/>
              </a:rPr>
              <a:t> </a:t>
            </a:r>
            <a:endParaRPr lang="ru-RU" altLang="ru-RU" dirty="0">
              <a:latin typeface="Times New Roman" pitchFamily="18" charset="0"/>
            </a:endParaRPr>
          </a:p>
        </p:txBody>
      </p:sp>
      <p:sp>
        <p:nvSpPr>
          <p:cNvPr id="15363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9830329D-0205-4BB9-B9FA-6259FCDFFFDC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25</a:t>
            </a:fld>
            <a:endParaRPr lang="ru-RU" altLang="ru-RU" sz="140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0930660"/>
              </p:ext>
            </p:extLst>
          </p:nvPr>
        </p:nvGraphicFramePr>
        <p:xfrm>
          <a:off x="404813" y="1484313"/>
          <a:ext cx="8193087" cy="467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6" name="ISIS/Draw Sketch" r:id="rId3" imgW="6067080" imgH="3438360" progId="ISISServer">
                  <p:embed/>
                </p:oleObj>
              </mc:Choice>
              <mc:Fallback>
                <p:oleObj name="ISIS/Draw Sketch" r:id="rId3" imgW="6067080" imgH="3438360" progId="ISISServer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1484313"/>
                        <a:ext cx="8193087" cy="467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806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577" y="5157192"/>
            <a:ext cx="6477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07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577" y="2993596"/>
            <a:ext cx="1428669" cy="435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07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6165304"/>
            <a:ext cx="2240458" cy="294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164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dirty="0" smtClean="0">
                <a:latin typeface="Times New Roman" pitchFamily="18" charset="0"/>
              </a:rPr>
              <a:t>Для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</a:rPr>
              <a:t>нитразепама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altLang="ru-RU" dirty="0" err="1" smtClean="0">
                <a:latin typeface="Times New Roman" pitchFamily="18" charset="0"/>
              </a:rPr>
              <a:t>азокраситель</a:t>
            </a:r>
            <a:r>
              <a:rPr lang="ru-RU" altLang="ru-RU" dirty="0" smtClean="0">
                <a:latin typeface="Times New Roman" pitchFamily="18" charset="0"/>
              </a:rPr>
              <a:t> можно получить по двум </a:t>
            </a:r>
            <a:r>
              <a:rPr lang="ru-RU" altLang="ru-RU" dirty="0" err="1" smtClean="0">
                <a:latin typeface="Times New Roman" pitchFamily="18" charset="0"/>
              </a:rPr>
              <a:t>амино</a:t>
            </a:r>
            <a:r>
              <a:rPr lang="ru-RU" altLang="ru-RU" dirty="0" smtClean="0">
                <a:latin typeface="Times New Roman" pitchFamily="18" charset="0"/>
              </a:rPr>
              <a:t>-группам после восстановления ароматической </a:t>
            </a:r>
            <a:r>
              <a:rPr lang="ru-RU" altLang="ru-RU" dirty="0" err="1" smtClean="0">
                <a:latin typeface="Times New Roman" pitchFamily="18" charset="0"/>
              </a:rPr>
              <a:t>амино</a:t>
            </a:r>
            <a:r>
              <a:rPr lang="ru-RU" altLang="ru-RU" dirty="0" smtClean="0">
                <a:latin typeface="Times New Roman" pitchFamily="18" charset="0"/>
              </a:rPr>
              <a:t>-группы (подобно </a:t>
            </a:r>
            <a:r>
              <a:rPr lang="ru-RU" altLang="ru-RU" dirty="0" err="1" smtClean="0">
                <a:latin typeface="Times New Roman" pitchFamily="18" charset="0"/>
              </a:rPr>
              <a:t>хлорамфениколу</a:t>
            </a:r>
            <a:r>
              <a:rPr lang="ru-RU" altLang="ru-RU" dirty="0" smtClean="0">
                <a:latin typeface="Times New Roman" pitchFamily="18" charset="0"/>
              </a:rPr>
              <a:t>, </a:t>
            </a:r>
            <a:r>
              <a:rPr lang="ru-RU" altLang="ru-RU" dirty="0" err="1" smtClean="0">
                <a:latin typeface="Times New Roman" pitchFamily="18" charset="0"/>
              </a:rPr>
              <a:t>нитроксолину</a:t>
            </a:r>
            <a:r>
              <a:rPr lang="ru-RU" altLang="ru-RU" dirty="0" smtClean="0">
                <a:latin typeface="Times New Roman" pitchFamily="18" charset="0"/>
              </a:rPr>
              <a:t>) </a:t>
            </a:r>
            <a:endParaRPr lang="ru-RU" altLang="ru-RU" dirty="0" smtClean="0">
              <a:latin typeface="Times New Roman" pitchFamily="18" charset="0"/>
              <a:sym typeface="Symbol"/>
            </a:endParaRPr>
          </a:p>
          <a:p>
            <a:pPr>
              <a:lnSpc>
                <a:spcPct val="80000"/>
              </a:lnSpc>
              <a:buNone/>
            </a:pPr>
            <a:endParaRPr lang="ru-RU" altLang="ru-RU" dirty="0">
              <a:latin typeface="Times New Roman" pitchFamily="18" charset="0"/>
            </a:endParaRPr>
          </a:p>
        </p:txBody>
      </p:sp>
      <p:sp>
        <p:nvSpPr>
          <p:cNvPr id="15363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9830329D-0205-4BB9-B9FA-6259FCDFFFDC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26</a:t>
            </a:fld>
            <a:endParaRPr lang="ru-RU" altLang="ru-RU" sz="1400" smtClean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036284"/>
              </p:ext>
            </p:extLst>
          </p:nvPr>
        </p:nvGraphicFramePr>
        <p:xfrm>
          <a:off x="107504" y="2924944"/>
          <a:ext cx="8799016" cy="2357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5" name="ISIS/Draw Sketch" r:id="rId3" imgW="7086600" imgH="1885680" progId="ISISServer">
                  <p:embed/>
                </p:oleObj>
              </mc:Choice>
              <mc:Fallback>
                <p:oleObj name="ISIS/Draw Sketch" r:id="rId3" imgW="7086600" imgH="188568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2924944"/>
                        <a:ext cx="8799016" cy="23579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778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</a:rPr>
              <a:t>Диазепам</a:t>
            </a:r>
            <a:r>
              <a:rPr lang="ru-RU" altLang="ru-RU" b="1" dirty="0" smtClean="0">
                <a:latin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</a:rPr>
              <a:t>после гидролиза превращается в окрашенное производное </a:t>
            </a:r>
            <a:r>
              <a:rPr lang="ru-RU" altLang="ru-RU" dirty="0" err="1" smtClean="0">
                <a:latin typeface="Times New Roman" pitchFamily="18" charset="0"/>
              </a:rPr>
              <a:t>бензофенона</a:t>
            </a:r>
            <a:r>
              <a:rPr lang="ru-RU" altLang="ru-RU" dirty="0" smtClean="0">
                <a:latin typeface="Times New Roman" pitchFamily="18" charset="0"/>
              </a:rPr>
              <a:t>:</a:t>
            </a:r>
          </a:p>
          <a:p>
            <a:pPr>
              <a:buNone/>
            </a:pPr>
            <a:endParaRPr lang="ru-RU" altLang="ru-RU" dirty="0">
              <a:latin typeface="Times New Roman" pitchFamily="18" charset="0"/>
            </a:endParaRPr>
          </a:p>
          <a:p>
            <a:pPr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>
              <a:buNone/>
            </a:pPr>
            <a:endParaRPr lang="ru-RU" altLang="ru-RU" dirty="0">
              <a:latin typeface="Times New Roman" pitchFamily="18" charset="0"/>
            </a:endParaRPr>
          </a:p>
          <a:p>
            <a:pPr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>
              <a:buNone/>
            </a:pPr>
            <a:endParaRPr lang="ru-RU" altLang="ru-RU" dirty="0">
              <a:latin typeface="Times New Roman" pitchFamily="18" charset="0"/>
            </a:endParaRPr>
          </a:p>
          <a:p>
            <a:pPr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</a:rPr>
              <a:t>Образование вторичной аминогруппы не позволяет провести реакцию </a:t>
            </a:r>
            <a:r>
              <a:rPr lang="ru-RU" altLang="ru-RU" dirty="0" err="1" smtClean="0">
                <a:latin typeface="Times New Roman" pitchFamily="18" charset="0"/>
              </a:rPr>
              <a:t>азосочетания</a:t>
            </a:r>
            <a:endParaRPr lang="ru-RU" altLang="ru-RU" dirty="0">
              <a:latin typeface="Times New Roman" pitchFamily="18" charset="0"/>
            </a:endParaRPr>
          </a:p>
        </p:txBody>
      </p:sp>
      <p:sp>
        <p:nvSpPr>
          <p:cNvPr id="15363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9830329D-0205-4BB9-B9FA-6259FCDFFFDC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27</a:t>
            </a:fld>
            <a:endParaRPr lang="ru-RU" altLang="ru-RU" sz="140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7715690"/>
              </p:ext>
            </p:extLst>
          </p:nvPr>
        </p:nvGraphicFramePr>
        <p:xfrm>
          <a:off x="343383" y="1484784"/>
          <a:ext cx="5992813" cy="281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6" name="ISIS/Draw Sketch" r:id="rId3" imgW="3981240" imgH="1857240" progId="ISISServer">
                  <p:embed/>
                </p:oleObj>
              </mc:Choice>
              <mc:Fallback>
                <p:oleObj name="ISIS/Draw Sketch" r:id="rId3" imgW="3981240" imgH="185724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383" y="1484784"/>
                        <a:ext cx="5992813" cy="281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113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484783"/>
            <a:ext cx="2664296" cy="27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14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044" y="3284984"/>
            <a:ext cx="25146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919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</a:rPr>
              <a:t>Хлордиазепоксид</a:t>
            </a:r>
            <a:r>
              <a:rPr lang="ru-RU" altLang="ru-RU" b="1" dirty="0" smtClean="0">
                <a:latin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</a:rPr>
              <a:t>при нагревании в </a:t>
            </a:r>
            <a:r>
              <a:rPr lang="en-US" altLang="ru-RU" dirty="0" err="1">
                <a:latin typeface="Times New Roman" pitchFamily="18" charset="0"/>
              </a:rPr>
              <a:t>HCl</a:t>
            </a:r>
            <a:r>
              <a:rPr lang="en-US" altLang="ru-RU" dirty="0">
                <a:latin typeface="Times New Roman" pitchFamily="18" charset="0"/>
              </a:rPr>
              <a:t> </a:t>
            </a:r>
            <a:r>
              <a:rPr lang="ru-RU" altLang="ru-RU" dirty="0" err="1" smtClean="0">
                <a:latin typeface="Times New Roman" pitchFamily="18" charset="0"/>
              </a:rPr>
              <a:t>гидро</a:t>
            </a:r>
            <a:r>
              <a:rPr lang="ru-RU" altLang="ru-RU" dirty="0" smtClean="0">
                <a:latin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altLang="ru-RU" dirty="0" err="1" smtClean="0">
                <a:latin typeface="Times New Roman" pitchFamily="18" charset="0"/>
              </a:rPr>
              <a:t>лизуется</a:t>
            </a:r>
            <a:r>
              <a:rPr lang="ru-RU" altLang="ru-RU" dirty="0" smtClean="0">
                <a:latin typeface="Times New Roman" pitchFamily="18" charset="0"/>
              </a:rPr>
              <a:t> иначе. Сначала  присоединяется моле-</a:t>
            </a:r>
          </a:p>
          <a:p>
            <a:pPr>
              <a:buNone/>
            </a:pPr>
            <a:r>
              <a:rPr lang="ru-RU" altLang="ru-RU" dirty="0" err="1" smtClean="0">
                <a:latin typeface="Times New Roman" pitchFamily="18" charset="0"/>
              </a:rPr>
              <a:t>кула</a:t>
            </a:r>
            <a:r>
              <a:rPr lang="ru-RU" altLang="ru-RU" dirty="0" smtClean="0">
                <a:latin typeface="Times New Roman" pitchFamily="18" charset="0"/>
              </a:rPr>
              <a:t> воды по двойной связи 1-2</a:t>
            </a:r>
            <a:r>
              <a:rPr lang="ru-RU" altLang="ru-RU" dirty="0">
                <a:latin typeface="Times New Roman" pitchFamily="18" charset="0"/>
              </a:rPr>
              <a:t>, затем </a:t>
            </a:r>
            <a:r>
              <a:rPr lang="ru-RU" altLang="ru-RU" dirty="0" err="1">
                <a:latin typeface="Times New Roman" pitchFamily="18" charset="0"/>
              </a:rPr>
              <a:t>отщеп</a:t>
            </a:r>
            <a:r>
              <a:rPr lang="ru-RU" altLang="ru-RU" dirty="0">
                <a:latin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altLang="ru-RU" dirty="0" err="1">
                <a:latin typeface="Times New Roman" pitchFamily="18" charset="0"/>
              </a:rPr>
              <a:t>ляется</a:t>
            </a:r>
            <a:r>
              <a:rPr lang="ru-RU" altLang="ru-RU" dirty="0">
                <a:latin typeface="Times New Roman" pitchFamily="18" charset="0"/>
              </a:rPr>
              <a:t> метиламин </a:t>
            </a:r>
          </a:p>
        </p:txBody>
      </p:sp>
      <p:sp>
        <p:nvSpPr>
          <p:cNvPr id="15363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9830329D-0205-4BB9-B9FA-6259FCDFFFDC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28</a:t>
            </a:fld>
            <a:endParaRPr lang="ru-RU" altLang="ru-RU" sz="1400" smtClean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7704362"/>
              </p:ext>
            </p:extLst>
          </p:nvPr>
        </p:nvGraphicFramePr>
        <p:xfrm>
          <a:off x="611560" y="3140968"/>
          <a:ext cx="7472363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67" name="ISIS/Draw Sketch" r:id="rId3" imgW="5676840" imgH="1819080" progId="ISISServer">
                  <p:embed/>
                </p:oleObj>
              </mc:Choice>
              <mc:Fallback>
                <p:oleObj name="ISIS/Draw Sketch" r:id="rId3" imgW="5676840" imgH="181908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3140968"/>
                        <a:ext cx="7472363" cy="240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687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dirty="0" smtClean="0">
                <a:latin typeface="Times New Roman" pitchFamily="18" charset="0"/>
              </a:rPr>
              <a:t>и образуется амидная связь, которая гидролизу-</a:t>
            </a:r>
          </a:p>
          <a:p>
            <a:pPr>
              <a:buNone/>
            </a:pPr>
            <a:r>
              <a:rPr lang="ru-RU" altLang="ru-RU" dirty="0" err="1" smtClean="0">
                <a:latin typeface="Times New Roman" pitchFamily="18" charset="0"/>
              </a:rPr>
              <a:t>ется</a:t>
            </a:r>
            <a:r>
              <a:rPr lang="ru-RU" altLang="ru-RU" dirty="0" smtClean="0">
                <a:latin typeface="Times New Roman" pitchFamily="18" charset="0"/>
              </a:rPr>
              <a:t> с выделением 2-амино-5-хлорбензофенона</a:t>
            </a:r>
          </a:p>
          <a:p>
            <a:pPr>
              <a:buNone/>
            </a:pPr>
            <a:endParaRPr lang="ru-RU" altLang="ru-RU" dirty="0">
              <a:latin typeface="Times New Roman" pitchFamily="18" charset="0"/>
            </a:endParaRPr>
          </a:p>
          <a:p>
            <a:pPr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>
              <a:buNone/>
            </a:pPr>
            <a:endParaRPr lang="ru-RU" altLang="ru-RU" dirty="0">
              <a:latin typeface="Times New Roman" pitchFamily="18" charset="0"/>
            </a:endParaRPr>
          </a:p>
          <a:p>
            <a:pPr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>
              <a:buNone/>
            </a:pPr>
            <a:endParaRPr lang="ru-RU" altLang="ru-RU" dirty="0">
              <a:latin typeface="Times New Roman" pitchFamily="18" charset="0"/>
            </a:endParaRPr>
          </a:p>
          <a:p>
            <a:pPr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>
              <a:buNone/>
            </a:pPr>
            <a:endParaRPr lang="ru-RU" altLang="ru-RU" dirty="0">
              <a:latin typeface="Times New Roman" pitchFamily="18" charset="0"/>
            </a:endParaRPr>
          </a:p>
        </p:txBody>
      </p:sp>
      <p:sp>
        <p:nvSpPr>
          <p:cNvPr id="15363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9830329D-0205-4BB9-B9FA-6259FCDFFFDC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29</a:t>
            </a:fld>
            <a:endParaRPr lang="ru-RU" altLang="ru-RU" sz="1400" smtClean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416775"/>
              </p:ext>
            </p:extLst>
          </p:nvPr>
        </p:nvGraphicFramePr>
        <p:xfrm>
          <a:off x="323850" y="1817688"/>
          <a:ext cx="8208963" cy="268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2" name="ISIS/Draw Sketch" r:id="rId3" imgW="5600520" imgH="1819080" progId="ISISServer">
                  <p:embed/>
                </p:oleObj>
              </mc:Choice>
              <mc:Fallback>
                <p:oleObj name="ISIS/Draw Sketch" r:id="rId3" imgW="5600520" imgH="1819080" progId="ISISServer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817688"/>
                        <a:ext cx="8208963" cy="2684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383254"/>
            <a:ext cx="2664296" cy="27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8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273" y="4659431"/>
            <a:ext cx="40957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89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Исследования в области создания ЛС,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производныз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1,4-бензодиазепина, относятся к кону 50-х – началу 60-х годов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XX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века. По фармакологическому действию препараты этой группы обладают снотворным, седативным,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анксиолитическим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(уменьшение тревожности),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миорелаксирующим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и противосудорожным эффектами. Их часто называют транквилизаторами (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от лат.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tranquillo-are –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делать спокойным, безмятежным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). Применяются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при неврозах, бессоннице, состояниях психического напряжения и страха.  В отличие от нейролептиков они не характеризуются антипсихотической активностью. </a:t>
            </a:r>
          </a:p>
        </p:txBody>
      </p:sp>
      <p:sp>
        <p:nvSpPr>
          <p:cNvPr id="3075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D0139B74-78F1-449E-9510-608CA308412F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3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340316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</a:rPr>
              <a:t>2.2. Щелочной гидролиз</a:t>
            </a:r>
            <a:r>
              <a:rPr lang="ru-RU" altLang="ru-RU" dirty="0" smtClean="0">
                <a:latin typeface="Times New Roman" pitchFamily="18" charset="0"/>
              </a:rPr>
              <a:t> в жестких условиях (сплавление с </a:t>
            </a:r>
            <a:r>
              <a:rPr lang="ru-RU" altLang="ru-RU" dirty="0" err="1" smtClean="0">
                <a:latin typeface="Times New Roman" pitchFamily="18" charset="0"/>
              </a:rPr>
              <a:t>крист</a:t>
            </a:r>
            <a:r>
              <a:rPr lang="ru-RU" altLang="ru-RU" dirty="0" smtClean="0">
                <a:latin typeface="Times New Roman" pitchFamily="18" charset="0"/>
              </a:rPr>
              <a:t>.</a:t>
            </a:r>
            <a:r>
              <a:rPr lang="en-US" altLang="ru-RU" dirty="0" err="1" smtClean="0">
                <a:latin typeface="Times New Roman" pitchFamily="18" charset="0"/>
              </a:rPr>
              <a:t>NaOH</a:t>
            </a:r>
            <a:r>
              <a:rPr lang="en-US" altLang="ru-RU" dirty="0" smtClean="0">
                <a:latin typeface="Times New Roman" pitchFamily="18" charset="0"/>
              </a:rPr>
              <a:t>)</a:t>
            </a:r>
            <a:r>
              <a:rPr lang="ru-RU" altLang="ru-RU" dirty="0" smtClean="0">
                <a:latin typeface="Times New Roman" pitchFamily="18" charset="0"/>
              </a:rPr>
              <a:t> приводит к разрушению молекул производных </a:t>
            </a:r>
            <a:r>
              <a:rPr lang="ru-RU" altLang="ru-RU" dirty="0" err="1" smtClean="0">
                <a:latin typeface="Times New Roman" pitchFamily="18" charset="0"/>
              </a:rPr>
              <a:t>бензодиазепина</a:t>
            </a:r>
            <a:r>
              <a:rPr lang="ru-RU" altLang="ru-RU" dirty="0" smtClean="0">
                <a:latin typeface="Times New Roman" pitchFamily="18" charset="0"/>
              </a:rPr>
              <a:t> и выделению из амидной группы </a:t>
            </a:r>
            <a:r>
              <a:rPr lang="en-US" altLang="ru-RU" dirty="0" smtClean="0">
                <a:latin typeface="Times New Roman" pitchFamily="18" charset="0"/>
              </a:rPr>
              <a:t>NH</a:t>
            </a:r>
            <a:r>
              <a:rPr lang="en-US" altLang="ru-RU" baseline="-25000" dirty="0" smtClean="0">
                <a:latin typeface="Times New Roman" pitchFamily="18" charset="0"/>
              </a:rPr>
              <a:t>3</a:t>
            </a:r>
            <a:r>
              <a:rPr lang="ru-RU" altLang="ru-RU" dirty="0" smtClean="0">
                <a:latin typeface="Times New Roman" pitchFamily="18" charset="0"/>
              </a:rPr>
              <a:t> или соответствующего амина, </a:t>
            </a:r>
            <a:r>
              <a:rPr lang="ru-RU" altLang="ru-RU" dirty="0" err="1" smtClean="0">
                <a:latin typeface="Times New Roman" pitchFamily="18" charset="0"/>
              </a:rPr>
              <a:t>окрашив-го</a:t>
            </a:r>
            <a:r>
              <a:rPr lang="ru-RU" altLang="ru-RU" dirty="0" smtClean="0">
                <a:latin typeface="Times New Roman" pitchFamily="18" charset="0"/>
              </a:rPr>
              <a:t> </a:t>
            </a:r>
            <a:r>
              <a:rPr lang="ru-RU" altLang="ru-RU" dirty="0" err="1" smtClean="0">
                <a:latin typeface="Times New Roman" pitchFamily="18" charset="0"/>
              </a:rPr>
              <a:t>кр.влаж.лакм.бумагу</a:t>
            </a:r>
            <a:r>
              <a:rPr lang="ru-RU" altLang="ru-RU" dirty="0" smtClean="0">
                <a:latin typeface="Times New Roman" pitchFamily="18" charset="0"/>
              </a:rPr>
              <a:t> в синий цвет</a:t>
            </a:r>
          </a:p>
          <a:p>
            <a:pPr>
              <a:buNone/>
            </a:pPr>
            <a:r>
              <a:rPr lang="ru-RU" altLang="ru-RU" dirty="0" err="1" smtClean="0">
                <a:latin typeface="Times New Roman" pitchFamily="18" charset="0"/>
              </a:rPr>
              <a:t>Оксазепам</a:t>
            </a:r>
            <a:r>
              <a:rPr lang="ru-RU" altLang="ru-RU" dirty="0" smtClean="0">
                <a:latin typeface="Times New Roman" pitchFamily="18" charset="0"/>
              </a:rPr>
              <a:t> при этом образует на стенках пробирки налет изумрудно-зеленого цвета, </a:t>
            </a:r>
            <a:r>
              <a:rPr lang="ru-RU" altLang="ru-RU" dirty="0" err="1" smtClean="0">
                <a:latin typeface="Times New Roman" pitchFamily="18" charset="0"/>
              </a:rPr>
              <a:t>хлордиазепоксид</a:t>
            </a:r>
            <a:r>
              <a:rPr lang="ru-RU" altLang="ru-RU" dirty="0" smtClean="0">
                <a:latin typeface="Times New Roman" pitchFamily="18" charset="0"/>
              </a:rPr>
              <a:t> выделяет резкий запах изонитрила</a:t>
            </a:r>
          </a:p>
          <a:p>
            <a:pPr>
              <a:buNone/>
            </a:pPr>
            <a:endParaRPr lang="ru-RU" altLang="ru-RU" dirty="0">
              <a:latin typeface="Times New Roman" pitchFamily="18" charset="0"/>
            </a:endParaRPr>
          </a:p>
          <a:p>
            <a:pPr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>
              <a:buNone/>
            </a:pPr>
            <a:endParaRPr lang="ru-RU" altLang="ru-RU" dirty="0">
              <a:latin typeface="Times New Roman" pitchFamily="18" charset="0"/>
            </a:endParaRPr>
          </a:p>
          <a:p>
            <a:pPr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>
              <a:buNone/>
            </a:pPr>
            <a:endParaRPr lang="ru-RU" altLang="ru-RU" dirty="0">
              <a:latin typeface="Times New Roman" pitchFamily="18" charset="0"/>
            </a:endParaRPr>
          </a:p>
          <a:p>
            <a:pPr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>
              <a:buNone/>
            </a:pPr>
            <a:endParaRPr lang="ru-RU" altLang="ru-RU" dirty="0">
              <a:latin typeface="Times New Roman" pitchFamily="18" charset="0"/>
            </a:endParaRPr>
          </a:p>
        </p:txBody>
      </p:sp>
      <p:sp>
        <p:nvSpPr>
          <p:cNvPr id="15363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9830329D-0205-4BB9-B9FA-6259FCDFFFDC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30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343886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</a:rPr>
              <a:t>4. Реакции окисления</a:t>
            </a:r>
          </a:p>
          <a:p>
            <a:pPr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</a:rPr>
              <a:t>Наличие частично </a:t>
            </a:r>
            <a:r>
              <a:rPr lang="ru-RU" altLang="ru-RU" dirty="0" err="1" smtClean="0">
                <a:latin typeface="Times New Roman" pitchFamily="18" charset="0"/>
              </a:rPr>
              <a:t>гидрированного</a:t>
            </a:r>
            <a:r>
              <a:rPr lang="ru-RU" altLang="ru-RU" dirty="0" smtClean="0">
                <a:latin typeface="Times New Roman" pitchFamily="18" charset="0"/>
              </a:rPr>
              <a:t> </a:t>
            </a:r>
            <a:r>
              <a:rPr lang="ru-RU" altLang="ru-RU" dirty="0" err="1" smtClean="0">
                <a:latin typeface="Times New Roman" pitchFamily="18" charset="0"/>
              </a:rPr>
              <a:t>бензодиазе-пинового</a:t>
            </a:r>
            <a:r>
              <a:rPr lang="ru-RU" altLang="ru-RU" dirty="0" smtClean="0">
                <a:latin typeface="Times New Roman" pitchFamily="18" charset="0"/>
              </a:rPr>
              <a:t> цикла в структуре препаратов данной группы обуславливает их легкую способность к окислению </a:t>
            </a:r>
          </a:p>
          <a:p>
            <a:pPr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</a:rPr>
              <a:t>В качестве окислителей используют реактив Марки, </a:t>
            </a:r>
            <a:r>
              <a:rPr lang="en-US" altLang="ru-RU" dirty="0" smtClean="0">
                <a:latin typeface="Times New Roman" pitchFamily="18" charset="0"/>
              </a:rPr>
              <a:t>KMnO</a:t>
            </a:r>
            <a:r>
              <a:rPr lang="en-US" altLang="ru-RU" baseline="-25000" dirty="0" smtClean="0">
                <a:latin typeface="Times New Roman" pitchFamily="18" charset="0"/>
              </a:rPr>
              <a:t>4</a:t>
            </a:r>
            <a:r>
              <a:rPr lang="en-US" altLang="ru-RU" dirty="0" smtClean="0">
                <a:latin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</a:rPr>
              <a:t>и др. реактивы </a:t>
            </a:r>
          </a:p>
          <a:p>
            <a:pPr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</a:rPr>
              <a:t>При нагревании с </a:t>
            </a:r>
            <a:r>
              <a:rPr lang="ru-RU" altLang="ru-RU" dirty="0" err="1" smtClean="0">
                <a:latin typeface="Times New Roman" pitchFamily="18" charset="0"/>
              </a:rPr>
              <a:t>конц</a:t>
            </a:r>
            <a:r>
              <a:rPr lang="ru-RU" altLang="ru-RU" dirty="0" smtClean="0">
                <a:latin typeface="Times New Roman" pitchFamily="18" charset="0"/>
              </a:rPr>
              <a:t>. хлорной кислотой </a:t>
            </a:r>
            <a:r>
              <a:rPr lang="ru-RU" altLang="ru-RU" dirty="0" err="1" smtClean="0">
                <a:latin typeface="Times New Roman" pitchFamily="18" charset="0"/>
              </a:rPr>
              <a:t>обра-зуются</a:t>
            </a:r>
            <a:r>
              <a:rPr lang="ru-RU" altLang="ru-RU" dirty="0" smtClean="0">
                <a:latin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</a:rPr>
              <a:t>продукты окисления </a:t>
            </a:r>
            <a:r>
              <a:rPr lang="ru-RU" altLang="ru-RU" dirty="0" smtClean="0">
                <a:latin typeface="Times New Roman" pitchFamily="18" charset="0"/>
              </a:rPr>
              <a:t>желто-зеленого цвета  с зеленой флуоресценцией</a:t>
            </a:r>
          </a:p>
          <a:p>
            <a:pPr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</a:rPr>
              <a:t>Образование окрашенных плавов также является результатом их окисления кислородом воздуха при нагревании: </a:t>
            </a:r>
            <a:r>
              <a:rPr lang="ru-RU" altLang="ru-RU" dirty="0" err="1">
                <a:latin typeface="Times New Roman" pitchFamily="18" charset="0"/>
              </a:rPr>
              <a:t>ф</a:t>
            </a:r>
            <a:r>
              <a:rPr lang="ru-RU" altLang="ru-RU" dirty="0" err="1" smtClean="0">
                <a:latin typeface="Times New Roman" pitchFamily="18" charset="0"/>
              </a:rPr>
              <a:t>еназепам</a:t>
            </a:r>
            <a:r>
              <a:rPr lang="ru-RU" altLang="ru-RU" dirty="0" smtClean="0">
                <a:latin typeface="Times New Roman" pitchFamily="18" charset="0"/>
              </a:rPr>
              <a:t> образует плав фиолетового цвета, остальные ЛВ – зеленого</a:t>
            </a:r>
            <a:endParaRPr lang="ru-RU" altLang="ru-RU" dirty="0">
              <a:latin typeface="Times New Roman" pitchFamily="18" charset="0"/>
            </a:endParaRPr>
          </a:p>
        </p:txBody>
      </p:sp>
      <p:sp>
        <p:nvSpPr>
          <p:cNvPr id="15363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9830329D-0205-4BB9-B9FA-6259FCDFFFDC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31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329114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</a:rPr>
              <a:t>5. р. По </a:t>
            </a:r>
            <a:r>
              <a:rPr lang="ru-RU" altLang="ru-RU" b="1" dirty="0" err="1" smtClean="0">
                <a:solidFill>
                  <a:srgbClr val="0000CC"/>
                </a:solidFill>
                <a:latin typeface="Times New Roman" pitchFamily="18" charset="0"/>
              </a:rPr>
              <a:t>ков.св</a:t>
            </a: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</a:rPr>
              <a:t>.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</a:rPr>
              <a:t>Cl </a:t>
            </a: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</a:rPr>
              <a:t>и 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</a:rPr>
              <a:t>Br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>
              <a:buNone/>
            </a:pPr>
            <a:r>
              <a:rPr lang="ru-RU" altLang="ru-RU" b="1" dirty="0" smtClean="0">
                <a:latin typeface="Times New Roman" pitchFamily="18" charset="0"/>
              </a:rPr>
              <a:t>5.1.</a:t>
            </a:r>
            <a:r>
              <a:rPr lang="ru-RU" altLang="ru-RU" dirty="0" smtClean="0">
                <a:latin typeface="Times New Roman" pitchFamily="18" charset="0"/>
              </a:rPr>
              <a:t> Проба </a:t>
            </a:r>
            <a:r>
              <a:rPr lang="ru-RU" altLang="ru-RU" dirty="0" err="1" smtClean="0">
                <a:latin typeface="Times New Roman" pitchFamily="18" charset="0"/>
              </a:rPr>
              <a:t>Бельштейна</a:t>
            </a:r>
            <a:endParaRPr lang="ru-RU" altLang="ru-RU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altLang="ru-RU" b="1" dirty="0" smtClean="0">
                <a:latin typeface="Times New Roman" pitchFamily="18" charset="0"/>
              </a:rPr>
              <a:t>5.2.</a:t>
            </a:r>
            <a:r>
              <a:rPr lang="ru-RU" altLang="ru-RU" dirty="0" smtClean="0">
                <a:latin typeface="Times New Roman" pitchFamily="18" charset="0"/>
              </a:rPr>
              <a:t> Сжигание в колбе с кислородом</a:t>
            </a:r>
          </a:p>
          <a:p>
            <a:pPr>
              <a:buNone/>
            </a:pPr>
            <a:r>
              <a:rPr lang="ru-RU" altLang="ru-RU" b="1" dirty="0" smtClean="0">
                <a:latin typeface="Times New Roman" pitchFamily="18" charset="0"/>
              </a:rPr>
              <a:t>5.3.</a:t>
            </a:r>
            <a:r>
              <a:rPr lang="ru-RU" altLang="ru-RU" dirty="0" smtClean="0">
                <a:latin typeface="Times New Roman" pitchFamily="18" charset="0"/>
              </a:rPr>
              <a:t> Сплавление со смесью для спекания</a:t>
            </a:r>
          </a:p>
          <a:p>
            <a:pPr>
              <a:buNone/>
            </a:pPr>
            <a:endParaRPr lang="ru-RU" altLang="ru-RU" dirty="0">
              <a:latin typeface="Times New Roman" pitchFamily="18" charset="0"/>
            </a:endParaRP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</a:rPr>
              <a:t>Хлорид-ионы открывают реакцией с </a:t>
            </a:r>
            <a:r>
              <a:rPr lang="en-US" altLang="ru-RU" dirty="0" smtClean="0">
                <a:latin typeface="Times New Roman" pitchFamily="18" charset="0"/>
              </a:rPr>
              <a:t>AgNO3</a:t>
            </a:r>
            <a:r>
              <a:rPr lang="ru-RU" altLang="ru-RU" dirty="0" smtClean="0">
                <a:latin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</a:rPr>
              <a:t>Бромид-ионы – с р-ром хлорамина в солянокислой среде в присутствии </a:t>
            </a:r>
            <a:r>
              <a:rPr lang="ru-RU" altLang="ru-RU" dirty="0" err="1" smtClean="0">
                <a:latin typeface="Times New Roman" pitchFamily="18" charset="0"/>
              </a:rPr>
              <a:t>хлф</a:t>
            </a:r>
            <a:endParaRPr lang="ru-RU" altLang="ru-RU" dirty="0">
              <a:latin typeface="Times New Roman" pitchFamily="18" charset="0"/>
            </a:endParaRPr>
          </a:p>
        </p:txBody>
      </p:sp>
      <p:sp>
        <p:nvSpPr>
          <p:cNvPr id="15363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9830329D-0205-4BB9-B9FA-6259FCDFFFDC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32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331704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</a:rPr>
              <a:t>Примеси</a:t>
            </a: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Специфическими примесями являются соответствующие </a:t>
            </a:r>
            <a:r>
              <a:rPr lang="ru-RU" altLang="ru-RU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аминобензофеноны</a:t>
            </a:r>
            <a:r>
              <a:rPr lang="ru-RU" altLang="ru-RU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как исходные вещества при синтезе или продукты разложения</a:t>
            </a: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Определяют их с помощью ТСХ, УФ-</a:t>
            </a:r>
            <a:r>
              <a:rPr lang="ru-RU" altLang="ru-RU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спектро</a:t>
            </a:r>
            <a:r>
              <a:rPr lang="ru-RU" altLang="ru-RU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-фотометрии и других физико-химических  методов</a:t>
            </a:r>
            <a:endParaRPr lang="ru-RU" altLang="ru-RU" dirty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305800" y="6096000"/>
            <a:ext cx="381000" cy="381000"/>
          </a:xfrm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3C71AA99-B399-4F61-84CC-420BF5955EFA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33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280379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</a:rPr>
              <a:t>Количественное </a:t>
            </a:r>
            <a:r>
              <a:rPr lang="ru-RU" altLang="ru-RU" b="1" dirty="0">
                <a:solidFill>
                  <a:srgbClr val="0000CC"/>
                </a:solidFill>
                <a:latin typeface="Times New Roman" pitchFamily="18" charset="0"/>
              </a:rPr>
              <a:t>определение</a:t>
            </a:r>
          </a:p>
          <a:p>
            <a:pPr>
              <a:buNone/>
              <a:defRPr/>
            </a:pPr>
            <a:r>
              <a:rPr lang="ru-RU" altLang="ru-RU" b="1" dirty="0" smtClean="0">
                <a:latin typeface="Times New Roman" pitchFamily="18" charset="0"/>
              </a:rPr>
              <a:t>1. Кислотно-основное титрование в неводных средах</a:t>
            </a:r>
            <a:r>
              <a:rPr lang="ru-RU" altLang="ru-RU" b="1" dirty="0">
                <a:latin typeface="Times New Roman" pitchFamily="18" charset="0"/>
              </a:rPr>
              <a:t> </a:t>
            </a:r>
            <a:r>
              <a:rPr lang="ru-RU" altLang="ru-RU" b="1" dirty="0" smtClean="0">
                <a:latin typeface="Times New Roman" pitchFamily="18" charset="0"/>
              </a:rPr>
              <a:t>                </a:t>
            </a:r>
          </a:p>
          <a:p>
            <a:pPr>
              <a:buNone/>
              <a:defRPr/>
            </a:pP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Все ЛВ </a:t>
            </a:r>
            <a:r>
              <a:rPr lang="ru-RU" altLang="ru-RU" b="1" dirty="0" smtClean="0">
                <a:latin typeface="Times New Roman" pitchFamily="18" charset="0"/>
              </a:rPr>
              <a:t>в среде</a:t>
            </a:r>
            <a:r>
              <a:rPr lang="ru-RU" altLang="ru-RU" dirty="0" smtClean="0">
                <a:latin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</a:rPr>
              <a:t>– ЛУК или </a:t>
            </a:r>
            <a:r>
              <a:rPr lang="ru-RU" altLang="ru-RU" dirty="0" smtClean="0">
                <a:latin typeface="Times New Roman" pitchFamily="18" charset="0"/>
              </a:rPr>
              <a:t>УА, </a:t>
            </a:r>
            <a:r>
              <a:rPr lang="ru-RU" altLang="ru-RU" b="1" dirty="0" err="1">
                <a:latin typeface="Times New Roman" pitchFamily="18" charset="0"/>
              </a:rPr>
              <a:t>т</a:t>
            </a:r>
            <a:r>
              <a:rPr lang="ru-RU" altLang="ru-RU" b="1" dirty="0" err="1" smtClean="0">
                <a:latin typeface="Times New Roman" pitchFamily="18" charset="0"/>
              </a:rPr>
              <a:t>итрант</a:t>
            </a:r>
            <a:r>
              <a:rPr lang="ru-RU" altLang="ru-RU" b="1" dirty="0" smtClean="0">
                <a:latin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</a:rPr>
              <a:t>– </a:t>
            </a:r>
            <a:r>
              <a:rPr lang="en-US" altLang="ru-RU" dirty="0">
                <a:latin typeface="Times New Roman" pitchFamily="18" charset="0"/>
              </a:rPr>
              <a:t>HClO</a:t>
            </a:r>
            <a:r>
              <a:rPr lang="en-US" altLang="ru-RU" baseline="-25000" dirty="0">
                <a:latin typeface="Times New Roman" pitchFamily="18" charset="0"/>
              </a:rPr>
              <a:t>4</a:t>
            </a:r>
            <a:r>
              <a:rPr lang="en-US" altLang="ru-RU" dirty="0">
                <a:latin typeface="Times New Roman" pitchFamily="18" charset="0"/>
              </a:rPr>
              <a:t>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  </a:t>
            </a:r>
          </a:p>
          <a:p>
            <a:pPr>
              <a:buNone/>
            </a:pPr>
            <a:r>
              <a:rPr lang="en-US" altLang="ru-RU" b="1" dirty="0" err="1" smtClean="0">
                <a:latin typeface="Times New Roman" pitchFamily="18" charset="0"/>
              </a:rPr>
              <a:t>Ind</a:t>
            </a:r>
            <a:r>
              <a:rPr lang="ru-RU" altLang="ru-RU" b="1" dirty="0" smtClean="0">
                <a:latin typeface="Times New Roman" pitchFamily="18" charset="0"/>
              </a:rPr>
              <a:t> </a:t>
            </a:r>
            <a:r>
              <a:rPr lang="ru-RU" altLang="ru-RU" b="1" dirty="0">
                <a:latin typeface="Times New Roman" pitchFamily="18" charset="0"/>
              </a:rPr>
              <a:t>– </a:t>
            </a:r>
            <a:r>
              <a:rPr lang="ru-RU" altLang="ru-RU" dirty="0" err="1">
                <a:latin typeface="Times New Roman" pitchFamily="18" charset="0"/>
              </a:rPr>
              <a:t>крист.фиолетовый</a:t>
            </a:r>
            <a:r>
              <a:rPr lang="ru-RU" altLang="ru-RU" dirty="0">
                <a:latin typeface="Times New Roman" pitchFamily="18" charset="0"/>
              </a:rPr>
              <a:t> или </a:t>
            </a:r>
            <a:r>
              <a:rPr lang="ru-RU" altLang="ru-RU" dirty="0" err="1" smtClean="0">
                <a:latin typeface="Times New Roman" pitchFamily="18" charset="0"/>
              </a:rPr>
              <a:t>потенциометрич-ки</a:t>
            </a:r>
            <a:endParaRPr lang="ru-RU" altLang="ru-RU" dirty="0"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</a:rPr>
              <a:t>Оксазепам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</a:rPr>
              <a:t>феназепам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</a:rPr>
              <a:t>нитразепам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 и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</a:rPr>
              <a:t>диазепам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</a:rPr>
              <a:t>– </a:t>
            </a:r>
            <a:r>
              <a:rPr lang="ru-RU" altLang="ru-RU" b="1" dirty="0" smtClean="0">
                <a:latin typeface="Times New Roman" pitchFamily="18" charset="0"/>
              </a:rPr>
              <a:t>в среде </a:t>
            </a:r>
            <a:r>
              <a:rPr lang="ru-RU" altLang="ru-RU" dirty="0" smtClean="0">
                <a:latin typeface="Times New Roman" pitchFamily="18" charset="0"/>
              </a:rPr>
              <a:t>ДМФА, </a:t>
            </a:r>
            <a:r>
              <a:rPr lang="ru-RU" altLang="ru-RU" b="1" dirty="0" err="1" smtClean="0">
                <a:latin typeface="Times New Roman" pitchFamily="18" charset="0"/>
              </a:rPr>
              <a:t>титрант</a:t>
            </a:r>
            <a:r>
              <a:rPr lang="ru-RU" altLang="ru-RU" dirty="0" smtClean="0">
                <a:latin typeface="Times New Roman" pitchFamily="18" charset="0"/>
              </a:rPr>
              <a:t> – </a:t>
            </a:r>
            <a:r>
              <a:rPr lang="ru-RU" altLang="ru-RU" dirty="0" err="1" smtClean="0">
                <a:latin typeface="Times New Roman" pitchFamily="18" charset="0"/>
              </a:rPr>
              <a:t>метилат</a:t>
            </a:r>
            <a:r>
              <a:rPr lang="ru-RU" altLang="ru-RU" dirty="0" smtClean="0">
                <a:latin typeface="Times New Roman" pitchFamily="18" charset="0"/>
              </a:rPr>
              <a:t> натрия, </a:t>
            </a:r>
            <a:r>
              <a:rPr lang="en-US" altLang="ru-RU" b="1" dirty="0" err="1" smtClean="0">
                <a:latin typeface="Times New Roman" pitchFamily="18" charset="0"/>
              </a:rPr>
              <a:t>Ind</a:t>
            </a:r>
            <a:r>
              <a:rPr lang="en-US" altLang="ru-RU" dirty="0" smtClean="0">
                <a:latin typeface="Times New Roman" pitchFamily="18" charset="0"/>
              </a:rPr>
              <a:t> – </a:t>
            </a:r>
            <a:r>
              <a:rPr lang="ru-RU" altLang="ru-RU" dirty="0" smtClean="0">
                <a:latin typeface="Times New Roman" pitchFamily="18" charset="0"/>
              </a:rPr>
              <a:t>тимоловый синий</a:t>
            </a:r>
          </a:p>
          <a:p>
            <a:pPr>
              <a:buNone/>
              <a:defRPr/>
            </a:pPr>
            <a:r>
              <a:rPr lang="en-US" altLang="ru-RU" b="1" dirty="0" smtClean="0">
                <a:latin typeface="Times New Roman" pitchFamily="18" charset="0"/>
              </a:rPr>
              <a:t>f</a:t>
            </a:r>
            <a:r>
              <a:rPr lang="ru-RU" altLang="ru-RU" b="1" baseline="-25000" dirty="0" err="1" smtClean="0">
                <a:latin typeface="Times New Roman" pitchFamily="18" charset="0"/>
              </a:rPr>
              <a:t>экв</a:t>
            </a:r>
            <a:r>
              <a:rPr lang="ru-RU" altLang="ru-RU" b="1" dirty="0" smtClean="0">
                <a:latin typeface="Times New Roman" pitchFamily="18" charset="0"/>
              </a:rPr>
              <a:t>(ЛВ)= 1</a:t>
            </a:r>
            <a:endParaRPr lang="ru-RU" altLang="ru-RU" b="1" dirty="0" smtClean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>
              <a:buNone/>
              <a:defRPr/>
            </a:pPr>
            <a:endParaRPr lang="ru-RU" altLang="ru-RU" b="1" dirty="0" smtClean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altLang="ru-RU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Химизм написать самостоятельно!</a:t>
            </a:r>
            <a:endParaRPr lang="ru-RU" altLang="ru-RU" b="1" dirty="0">
              <a:latin typeface="Times New Roman" pitchFamily="18" charset="0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305800" y="6096000"/>
            <a:ext cx="381000" cy="381000"/>
          </a:xfrm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3C71AA99-B399-4F61-84CC-420BF5955EFA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34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409847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324600"/>
          </a:xfrm>
        </p:spPr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ru-RU" altLang="ru-RU" b="1" dirty="0" smtClean="0">
                <a:latin typeface="Times New Roman" pitchFamily="18" charset="0"/>
              </a:rPr>
              <a:t>2. </a:t>
            </a:r>
            <a:r>
              <a:rPr lang="ru-RU" altLang="ru-RU" b="1" dirty="0" err="1" smtClean="0">
                <a:latin typeface="Times New Roman" pitchFamily="18" charset="0"/>
              </a:rPr>
              <a:t>Нитритометрия</a:t>
            </a:r>
            <a:endParaRPr lang="ru-RU" altLang="ru-RU" b="1" dirty="0" smtClean="0"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ru-RU" altLang="ru-RU" b="1" dirty="0" smtClean="0">
                <a:latin typeface="Times New Roman" pitchFamily="18" charset="0"/>
              </a:rPr>
              <a:t>3. Сжигание в колбе с кислородом</a:t>
            </a:r>
            <a:endParaRPr lang="ru-RU" altLang="ru-RU" dirty="0" smtClean="0"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ru-RU" altLang="ru-RU" b="1" dirty="0" smtClean="0">
                <a:latin typeface="Times New Roman" pitchFamily="18" charset="0"/>
              </a:rPr>
              <a:t>4. </a:t>
            </a:r>
            <a:r>
              <a:rPr lang="ru-RU" altLang="ru-RU" b="1" dirty="0" err="1" smtClean="0">
                <a:latin typeface="Times New Roman" pitchFamily="18" charset="0"/>
              </a:rPr>
              <a:t>Физ-хим</a:t>
            </a:r>
            <a:r>
              <a:rPr lang="ru-RU" altLang="ru-RU" b="1" dirty="0" smtClean="0">
                <a:latin typeface="Times New Roman" pitchFamily="18" charset="0"/>
              </a:rPr>
              <a:t> методы</a:t>
            </a:r>
          </a:p>
          <a:p>
            <a:pPr marL="0" indent="0" algn="ctr"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Хранение</a:t>
            </a:r>
          </a:p>
          <a:p>
            <a:pPr marL="0" indent="0" algn="just">
              <a:buNone/>
            </a:pPr>
            <a:r>
              <a:rPr lang="ru-RU" altLang="ru-RU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По </a:t>
            </a:r>
            <a:r>
              <a:rPr lang="ru-RU" altLang="ru-RU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сп</a:t>
            </a:r>
            <a:r>
              <a:rPr lang="ru-RU" altLang="ru-RU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. Б в сухом, прохладном, защищенном от света месте, постепенно </a:t>
            </a:r>
            <a:r>
              <a:rPr lang="ru-RU" altLang="ru-RU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гидролизуются</a:t>
            </a:r>
            <a:r>
              <a:rPr lang="ru-RU" altLang="ru-RU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до </a:t>
            </a:r>
            <a:r>
              <a:rPr lang="ru-RU" altLang="ru-RU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аминобензофенона</a:t>
            </a:r>
            <a:endParaRPr lang="ru-RU" altLang="ru-RU" dirty="0" smtClean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Применение</a:t>
            </a:r>
          </a:p>
          <a:p>
            <a:pPr marL="0" indent="0" algn="just">
              <a:buNone/>
            </a:pPr>
            <a:r>
              <a:rPr lang="ru-RU" altLang="ru-RU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В качестве транквилизаторов в виде </a:t>
            </a:r>
            <a:r>
              <a:rPr lang="ru-RU" altLang="ru-RU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тб</a:t>
            </a:r>
            <a:r>
              <a:rPr lang="ru-RU" altLang="ru-RU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по 5-10 мг</a:t>
            </a:r>
          </a:p>
          <a:p>
            <a:pPr marL="0" indent="0" algn="just">
              <a:buNone/>
            </a:pPr>
            <a:r>
              <a:rPr lang="ru-RU" altLang="ru-RU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Феназепам</a:t>
            </a:r>
            <a:r>
              <a:rPr lang="ru-RU" altLang="ru-RU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по 0,5-2,5 мг</a:t>
            </a:r>
          </a:p>
          <a:p>
            <a:pPr marL="0" indent="0" algn="just">
              <a:buNone/>
            </a:pPr>
            <a:r>
              <a:rPr lang="ru-RU" altLang="ru-RU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Медазепам</a:t>
            </a:r>
            <a:r>
              <a:rPr lang="ru-RU" altLang="ru-RU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используют как «дневной» транквилизатор</a:t>
            </a:r>
            <a:endParaRPr lang="ru-RU" altLang="ru-RU" dirty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305800" y="6096000"/>
            <a:ext cx="381000" cy="381000"/>
          </a:xfrm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3C71AA99-B399-4F61-84CC-420BF5955EFA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35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31897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ctr">
              <a:buNone/>
            </a:pPr>
            <a:endParaRPr lang="ru-RU" altLang="ru-RU" b="1" dirty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ctr">
              <a:buNone/>
            </a:pP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ctr">
              <a:buNone/>
            </a:pPr>
            <a:endParaRPr lang="ru-RU" altLang="ru-RU" b="1" dirty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ctr"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</a:rPr>
              <a:t>Спасибо за внимание!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5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B8AF7CC-1A6E-423F-8237-150A72CDF356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36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352078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Для 1,4-бензодиазепина характерно наличие нескольких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таутомерных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форм</a:t>
            </a:r>
          </a:p>
          <a:p>
            <a:pPr marL="0" indent="0"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en-US" altLang="ru-RU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-1,4-бензодиазепин</a:t>
            </a:r>
          </a:p>
          <a:p>
            <a:pPr marL="0" indent="0"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-1,4-бензодиазепин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altLang="ru-RU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5-</a:t>
            </a:r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-1,4-бензодиазепин</a:t>
            </a: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8F9A91D4-7B80-4734-B82B-D06318F5CD65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ru-RU" altLang="ru-RU" sz="1400" smtClean="0"/>
          </a:p>
        </p:txBody>
      </p:sp>
      <p:graphicFrame>
        <p:nvGraphicFramePr>
          <p:cNvPr id="3078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293189"/>
              </p:ext>
            </p:extLst>
          </p:nvPr>
        </p:nvGraphicFramePr>
        <p:xfrm>
          <a:off x="539552" y="1403270"/>
          <a:ext cx="2285702" cy="505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6" name="ISIS/Draw Sketch" r:id="rId3" imgW="1428480" imgH="3133440" progId="ISISServer">
                  <p:embed/>
                </p:oleObj>
              </mc:Choice>
              <mc:Fallback>
                <p:oleObj name="ISIS/Draw Sketch" r:id="rId3" imgW="1428480" imgH="313344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403270"/>
                        <a:ext cx="2285702" cy="5050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793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Медазепам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Medazepamum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Мез</a:t>
            </a:r>
            <a:r>
              <a:rPr lang="ru-RU" alt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пам</a:t>
            </a: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7-хлор-2,3-дигидро-1-метил-5-фенил-1-</a:t>
            </a:r>
            <a:r>
              <a:rPr lang="en-US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-1,4-бензодиазепин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Светло-желтый или светло-желтый с зеленовато-желтым оттенком кристаллический порошок без запаха,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п.н.р.воде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л.р.спирте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эфире и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хлф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B7C935B-D112-4A77-A015-12B1CAF34B00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ru-RU" altLang="ru-RU" sz="140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136578"/>
              </p:ext>
            </p:extLst>
          </p:nvPr>
        </p:nvGraphicFramePr>
        <p:xfrm>
          <a:off x="5076056" y="548680"/>
          <a:ext cx="2664296" cy="3314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5" name="ISIS/Draw Sketch" r:id="rId3" imgW="1495080" imgH="1847520" progId="ISISServer">
                  <p:embed/>
                </p:oleObj>
              </mc:Choice>
              <mc:Fallback>
                <p:oleObj name="ISIS/Draw Sketch" r:id="rId3" imgW="1495080" imgH="1847520" progId="ISISServer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548680"/>
                        <a:ext cx="2664296" cy="33144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849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Оксазепам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Oxazepamum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Нозепам</a:t>
            </a: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7-хлор-2,3-дигидро-3-окси-5-фенил-1-</a:t>
            </a:r>
            <a:r>
              <a:rPr lang="en-US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-1,4-бензодиазепинон-2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Белый или белый со слегка желтоватым оттенком мелкокристаллический порошок без запаха,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п.н.р.воде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.р.спирте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эфире и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хлф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B7C935B-D112-4A77-A015-12B1CAF34B00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ru-RU" altLang="ru-RU" sz="140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707562"/>
              </p:ext>
            </p:extLst>
          </p:nvPr>
        </p:nvGraphicFramePr>
        <p:xfrm>
          <a:off x="4644008" y="764704"/>
          <a:ext cx="3411537" cy="302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3" name="ISIS/Draw Sketch" r:id="rId3" imgW="1914480" imgH="1685880" progId="ISISServer">
                  <p:embed/>
                </p:oleObj>
              </mc:Choice>
              <mc:Fallback>
                <p:oleObj name="ISIS/Draw Sketch" r:id="rId3" imgW="1914480" imgH="168588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764704"/>
                        <a:ext cx="3411537" cy="302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225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Феназепам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Phenazepamum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7-бром-5-(</a:t>
            </a:r>
            <a:r>
              <a:rPr lang="ru-RU" altLang="ru-RU" b="1" i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орто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-хлорфенил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)-2,3-дигидро-1-</a:t>
            </a:r>
            <a:r>
              <a:rPr lang="en-US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-1,4-бензодиазепинон-2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Белый или белый с кремоватым оттенком кристаллический порошок без запаха,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н.р.воде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м.р.спирте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B7C935B-D112-4A77-A015-12B1CAF34B00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7</a:t>
            </a:fld>
            <a:endParaRPr lang="ru-RU" altLang="ru-RU" sz="140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611389"/>
              </p:ext>
            </p:extLst>
          </p:nvPr>
        </p:nvGraphicFramePr>
        <p:xfrm>
          <a:off x="5076056" y="620688"/>
          <a:ext cx="2767012" cy="302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6" name="ISIS/Draw Sketch" r:id="rId3" imgW="1552320" imgH="1685880" progId="ISISServer">
                  <p:embed/>
                </p:oleObj>
              </mc:Choice>
              <mc:Fallback>
                <p:oleObj name="ISIS/Draw Sketch" r:id="rId3" imgW="1552320" imgH="168588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620688"/>
                        <a:ext cx="2767012" cy="302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708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Нитразепам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Nitrazepamum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7-нитро-2,3-дигидро-5-фенил-1-</a:t>
            </a:r>
            <a:r>
              <a:rPr lang="en-US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-1,4-бензодиазепинон-2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Светло-желтый или светло-желтый с зеленовато-желтым оттенком кристаллический порошок без запаха,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п.н.р.воде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м.р.спирте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эфире,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у.р.хлф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B7C935B-D112-4A77-A015-12B1CAF34B00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8</a:t>
            </a:fld>
            <a:endParaRPr lang="ru-RU" altLang="ru-RU" sz="140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773798"/>
              </p:ext>
            </p:extLst>
          </p:nvPr>
        </p:nvGraphicFramePr>
        <p:xfrm>
          <a:off x="4788024" y="692696"/>
          <a:ext cx="2954338" cy="302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1" name="ISIS/Draw Sketch" r:id="rId3" imgW="1657080" imgH="1685880" progId="ISISServer">
                  <p:embed/>
                </p:oleObj>
              </mc:Choice>
              <mc:Fallback>
                <p:oleObj name="ISIS/Draw Sketch" r:id="rId3" imgW="1657080" imgH="168588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692696"/>
                        <a:ext cx="2954338" cy="302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018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Диазепам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Diazepamum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Сибазон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реланиум</a:t>
            </a: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7-хлор-2,3-дигидро-1-метил-5-фенил-1-</a:t>
            </a:r>
            <a:r>
              <a:rPr lang="en-US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-1,4-бензодиазепинон-2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Белый или белый со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слабым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желтоватым оттенком мелкокристаллический порошок без запаха,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п.н.р.воде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у.р.спирте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эфире,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л.р.хлф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B7C935B-D112-4A77-A015-12B1CAF34B00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9</a:t>
            </a:fld>
            <a:endParaRPr lang="ru-RU" altLang="ru-RU" sz="140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6984353"/>
              </p:ext>
            </p:extLst>
          </p:nvPr>
        </p:nvGraphicFramePr>
        <p:xfrm>
          <a:off x="5220072" y="548680"/>
          <a:ext cx="2767012" cy="324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4" name="ISIS/Draw Sketch" r:id="rId3" imgW="1552320" imgH="1809720" progId="ISISServer">
                  <p:embed/>
                </p:oleObj>
              </mc:Choice>
              <mc:Fallback>
                <p:oleObj name="ISIS/Draw Sketch" r:id="rId3" imgW="1552320" imgH="180972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548680"/>
                        <a:ext cx="2767012" cy="324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990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4386</TotalTime>
  <Words>1134</Words>
  <Application>Microsoft Office PowerPoint</Application>
  <PresentationFormat>Экран (4:3)</PresentationFormat>
  <Paragraphs>232</Paragraphs>
  <Slides>36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8" baseType="lpstr">
      <vt:lpstr>Тема Office</vt:lpstr>
      <vt:lpstr>ISIS/Draw Sketch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SVETLANA</cp:lastModifiedBy>
  <cp:revision>190</cp:revision>
  <dcterms:created xsi:type="dcterms:W3CDTF">2014-05-04T07:26:22Z</dcterms:created>
  <dcterms:modified xsi:type="dcterms:W3CDTF">2020-04-05T17:41:48Z</dcterms:modified>
</cp:coreProperties>
</file>