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6"/>
  </p:notesMasterIdLst>
  <p:sldIdLst>
    <p:sldId id="272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80" r:id="rId15"/>
    <p:sldId id="281" r:id="rId16"/>
    <p:sldId id="278" r:id="rId17"/>
    <p:sldId id="275" r:id="rId18"/>
    <p:sldId id="276" r:id="rId19"/>
    <p:sldId id="277" r:id="rId20"/>
    <p:sldId id="285" r:id="rId21"/>
    <p:sldId id="286" r:id="rId22"/>
    <p:sldId id="287" r:id="rId23"/>
    <p:sldId id="288" r:id="rId24"/>
    <p:sldId id="28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60" autoAdjust="0"/>
  </p:normalViewPr>
  <p:slideViewPr>
    <p:cSldViewPr>
      <p:cViewPr>
        <p:scale>
          <a:sx n="50" d="100"/>
          <a:sy n="5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938C1-EB08-4ED3-8EF7-122746147292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829DD-2B28-4284-A3A3-881CF92C3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472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5B5D31C-D6D6-416C-914D-A04979D5BA8E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7E03BE8-ED81-49BD-A5A3-08B39C29F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D31C-D6D6-416C-914D-A04979D5BA8E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3BE8-ED81-49BD-A5A3-08B39C29F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D31C-D6D6-416C-914D-A04979D5BA8E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3BE8-ED81-49BD-A5A3-08B39C29F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B5D31C-D6D6-416C-914D-A04979D5BA8E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E03BE8-ED81-49BD-A5A3-08B39C29F6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5B5D31C-D6D6-416C-914D-A04979D5BA8E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7E03BE8-ED81-49BD-A5A3-08B39C29F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D31C-D6D6-416C-914D-A04979D5BA8E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3BE8-ED81-49BD-A5A3-08B39C29F6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D31C-D6D6-416C-914D-A04979D5BA8E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3BE8-ED81-49BD-A5A3-08B39C29F6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B5D31C-D6D6-416C-914D-A04979D5BA8E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E03BE8-ED81-49BD-A5A3-08B39C29F6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D31C-D6D6-416C-914D-A04979D5BA8E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3BE8-ED81-49BD-A5A3-08B39C29F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B5D31C-D6D6-416C-914D-A04979D5BA8E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E03BE8-ED81-49BD-A5A3-08B39C29F6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B5D31C-D6D6-416C-914D-A04979D5BA8E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E03BE8-ED81-49BD-A5A3-08B39C29F6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B5D31C-D6D6-416C-914D-A04979D5BA8E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E03BE8-ED81-49BD-A5A3-08B39C29F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484784"/>
            <a:ext cx="6172200" cy="2808312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rgbClr val="FF0000"/>
                </a:solidFill>
              </a:rPr>
              <a:t>Сахарный диабет.</a:t>
            </a:r>
            <a:br>
              <a:rPr lang="ru-RU" sz="4000" b="0" dirty="0" smtClean="0">
                <a:solidFill>
                  <a:srgbClr val="FF0000"/>
                </a:solidFill>
              </a:rPr>
            </a:br>
            <a:r>
              <a:rPr lang="ru-RU" sz="4000" b="0" dirty="0" smtClean="0">
                <a:solidFill>
                  <a:srgbClr val="FF0000"/>
                </a:solidFill>
              </a:rPr>
              <a:t>Определение. Классификация. Диагностика.</a:t>
            </a:r>
            <a:endParaRPr lang="ru-RU" sz="4000" b="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Кафедра </a:t>
            </a:r>
            <a:r>
              <a:rPr lang="ru-RU" smtClean="0"/>
              <a:t>эндокринологии - 2015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04869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91264" cy="2794322"/>
          </a:xfrm>
        </p:spPr>
        <p:txBody>
          <a:bodyPr>
            <a:noAutofit/>
          </a:bodyPr>
          <a:lstStyle/>
          <a:p>
            <a:r>
              <a:rPr lang="ru-RU" sz="3200" b="1" dirty="0"/>
              <a:t>2. ДИАГНОСТИКА САХАРНОГО ДИАБЕТА</a:t>
            </a:r>
            <a:br>
              <a:rPr lang="ru-RU" sz="3200" b="1" dirty="0"/>
            </a:br>
            <a:r>
              <a:rPr lang="ru-RU" sz="3200" b="1" dirty="0"/>
              <a:t>2.1. Диагностические критерии сахарного диабета и других нарушений гликемии</a:t>
            </a:r>
            <a:br>
              <a:rPr lang="ru-RU" sz="3200" b="1" dirty="0"/>
            </a:br>
            <a:r>
              <a:rPr lang="ru-RU" sz="3200" b="1" dirty="0"/>
              <a:t>(ВОЗ, 1999–2013)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" y="-27384"/>
          <a:ext cx="9144000" cy="6967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41346">
                <a:tc rowSpan="2">
                  <a:txBody>
                    <a:bodyPr/>
                    <a:lstStyle/>
                    <a:p>
                      <a:pPr algn="ctr"/>
                      <a:endParaRPr lang="ru-RU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Время определения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Концентрация глюкозы, </a:t>
                      </a:r>
                      <a:r>
                        <a:rPr lang="ru-RU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ммоль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/л*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Цельная капиллярная кровь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Венозная плазма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219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 О Р М 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346">
                <a:tc rowSpan="2"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Натощак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Через 2 часа после ПГТТ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&lt;5,6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&lt;6,1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&lt;7,8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&lt;7,8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7371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Сахарный диабет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346">
                <a:tc rowSpan="3"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Натощак**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или Через 2 часа после ПГТТ**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или Случайное определение***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≥</a:t>
                      </a:r>
                      <a:r>
                        <a:rPr lang="en-US" dirty="0" smtClean="0"/>
                        <a:t>6,1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≥</a:t>
                      </a:r>
                      <a:r>
                        <a:rPr lang="en-US" dirty="0" smtClean="0"/>
                        <a:t>7,0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≥</a:t>
                      </a:r>
                      <a:r>
                        <a:rPr lang="en-US" dirty="0" smtClean="0"/>
                        <a:t>11,1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≥</a:t>
                      </a:r>
                      <a:r>
                        <a:rPr lang="en-US" dirty="0" smtClean="0"/>
                        <a:t>11,1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≥</a:t>
                      </a:r>
                      <a:r>
                        <a:rPr lang="en-US" dirty="0" smtClean="0"/>
                        <a:t>11,1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≥</a:t>
                      </a:r>
                      <a:r>
                        <a:rPr lang="en-US" dirty="0" smtClean="0"/>
                        <a:t>11,1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22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Нарушенная толерантность к глюкозе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484">
                <a:tc rowSpan="2"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Натощак (если определяется)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Через 2 часа после ПГТТ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&lt;6,1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&lt;7,0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≥</a:t>
                      </a:r>
                      <a:r>
                        <a:rPr lang="en-US" dirty="0" smtClean="0"/>
                        <a:t>7,8 </a:t>
                      </a:r>
                      <a:r>
                        <a:rPr lang="ru-RU" dirty="0" smtClean="0"/>
                        <a:t>и</a:t>
                      </a:r>
                      <a:r>
                        <a:rPr lang="en-US" dirty="0" smtClean="0"/>
                        <a:t> &lt;11,1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≥</a:t>
                      </a:r>
                      <a:r>
                        <a:rPr lang="en-US" dirty="0" smtClean="0"/>
                        <a:t>7,8 </a:t>
                      </a:r>
                      <a:r>
                        <a:rPr lang="ru-RU" dirty="0" smtClean="0"/>
                        <a:t>и </a:t>
                      </a:r>
                      <a:r>
                        <a:rPr lang="en-US" dirty="0" smtClean="0"/>
                        <a:t>&lt;11,1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36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Нарушенная гликемия натощак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346">
                <a:tc rowSpan="2"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Натощак и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Через 2 часа после ПГТТ (если определяется)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≥</a:t>
                      </a:r>
                      <a:r>
                        <a:rPr lang="en-US" dirty="0" smtClean="0"/>
                        <a:t>5,6 </a:t>
                      </a:r>
                      <a:r>
                        <a:rPr lang="ru-RU" dirty="0" smtClean="0"/>
                        <a:t>и </a:t>
                      </a:r>
                      <a:r>
                        <a:rPr lang="en-US" dirty="0" smtClean="0"/>
                        <a:t>&lt;6,1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≥</a:t>
                      </a:r>
                      <a:r>
                        <a:rPr lang="en-US" dirty="0" smtClean="0"/>
                        <a:t>6,1 </a:t>
                      </a:r>
                      <a:r>
                        <a:rPr lang="ru-RU" dirty="0" smtClean="0"/>
                        <a:t>и </a:t>
                      </a:r>
                      <a:r>
                        <a:rPr lang="en-US" dirty="0" smtClean="0"/>
                        <a:t>&lt;7,0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&lt;7,8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&lt;7,8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4016" y="72007"/>
          <a:ext cx="8892480" cy="42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160"/>
                <a:gridCol w="2964160"/>
                <a:gridCol w="2964160"/>
              </a:tblGrid>
              <a:tr h="64350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/>
                        <a:t>Норма у беременных</a:t>
                      </a:r>
                      <a:endParaRPr lang="ru-RU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3508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kern="1200" baseline="0" dirty="0" smtClean="0"/>
                        <a:t>Натощак</a:t>
                      </a:r>
                    </a:p>
                    <a:p>
                      <a:pPr algn="ctr"/>
                      <a:r>
                        <a:rPr lang="ru-RU" sz="1800" kern="1200" baseline="0" dirty="0" smtClean="0"/>
                        <a:t>и </a:t>
                      </a:r>
                    </a:p>
                    <a:p>
                      <a:pPr algn="ctr"/>
                      <a:r>
                        <a:rPr lang="ru-RU" sz="1800" kern="1200" baseline="0" dirty="0" smtClean="0"/>
                        <a:t>Через 1 час после ПГТТ</a:t>
                      </a:r>
                    </a:p>
                    <a:p>
                      <a:pPr algn="ctr"/>
                      <a:endParaRPr lang="ru-RU" sz="1800" kern="1200" baseline="0" dirty="0" smtClean="0"/>
                    </a:p>
                    <a:p>
                      <a:pPr algn="ctr"/>
                      <a:r>
                        <a:rPr lang="ru-RU" sz="1800" kern="1200" baseline="0" dirty="0" smtClean="0"/>
                        <a:t>и Через 2 часа после ПГТТ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/>
                        <a:t>&lt; 5,1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6771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/>
                        <a:t>&lt; 10,0</a:t>
                      </a:r>
                      <a:endParaRPr lang="ru-RU" dirty="0" smtClean="0"/>
                    </a:p>
                  </a:txBody>
                  <a:tcPr/>
                </a:tc>
              </a:tr>
              <a:tr h="367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/>
                        <a:t>&lt; 8,5</a:t>
                      </a:r>
                      <a:endParaRPr lang="ru-RU" dirty="0" smtClean="0"/>
                    </a:p>
                  </a:txBody>
                  <a:tcPr/>
                </a:tc>
              </a:tr>
              <a:tr h="36771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err="1" smtClean="0"/>
                        <a:t>Гестационный</a:t>
                      </a:r>
                      <a:r>
                        <a:rPr lang="ru-RU" sz="1800" b="1" kern="1200" baseline="0" dirty="0" smtClean="0"/>
                        <a:t> сахарный диабет</a:t>
                      </a:r>
                      <a:endParaRPr lang="ru-RU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7719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kern="1200" baseline="0" dirty="0" smtClean="0"/>
                        <a:t>Натощак</a:t>
                      </a:r>
                    </a:p>
                    <a:p>
                      <a:pPr algn="ctr"/>
                      <a:r>
                        <a:rPr lang="ru-RU" sz="1800" kern="1200" baseline="0" dirty="0" smtClean="0"/>
                        <a:t>или Через 1 час после ПГТТ</a:t>
                      </a:r>
                    </a:p>
                    <a:p>
                      <a:pPr algn="ctr"/>
                      <a:r>
                        <a:rPr lang="ru-RU" sz="1800" kern="1200" baseline="0" dirty="0" smtClean="0"/>
                        <a:t>или Через 2 часа после ПГТТ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≥ </a:t>
                      </a:r>
                      <a:r>
                        <a:rPr lang="ru-RU" sz="1800" kern="1200" baseline="0" dirty="0" smtClean="0"/>
                        <a:t>5,1 и &lt; 7,0</a:t>
                      </a:r>
                      <a:endParaRPr lang="ru-RU" dirty="0" smtClean="0"/>
                    </a:p>
                  </a:txBody>
                  <a:tcPr/>
                </a:tc>
              </a:tr>
              <a:tr h="367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≥ </a:t>
                      </a:r>
                      <a:r>
                        <a:rPr lang="ru-RU" sz="1800" kern="1200" baseline="0" dirty="0" smtClean="0"/>
                        <a:t>10,0</a:t>
                      </a:r>
                      <a:endParaRPr lang="ru-RU" dirty="0" smtClean="0"/>
                    </a:p>
                  </a:txBody>
                  <a:tcPr/>
                </a:tc>
              </a:tr>
              <a:tr h="7354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≥ 8</a:t>
                      </a:r>
                      <a:r>
                        <a:rPr lang="ru-RU" sz="1800" kern="1200" baseline="0" dirty="0" smtClean="0"/>
                        <a:t>,5 и &lt;11,1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429309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*Диагностика </a:t>
            </a:r>
            <a:r>
              <a:rPr lang="ru-RU" dirty="0"/>
              <a:t>проводится на основании лабораторных определений уровня глюкозы.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4941168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**Диагноз </a:t>
            </a:r>
            <a:r>
              <a:rPr lang="ru-RU" dirty="0"/>
              <a:t>СД всегда следует подтверждать повторным определением гликемии в последующие дни, </a:t>
            </a:r>
            <a:r>
              <a:rPr lang="ru-RU" dirty="0" smtClean="0"/>
              <a:t>за исключением </a:t>
            </a:r>
            <a:r>
              <a:rPr lang="ru-RU" dirty="0"/>
              <a:t>случаев несомненной гипергликемии с </a:t>
            </a:r>
            <a:r>
              <a:rPr lang="ru-RU" dirty="0" smtClean="0"/>
              <a:t>острой метаболической </a:t>
            </a:r>
            <a:r>
              <a:rPr lang="ru-RU" dirty="0"/>
              <a:t>декомпенсацией или с </a:t>
            </a:r>
            <a:r>
              <a:rPr lang="ru-RU" dirty="0" smtClean="0"/>
              <a:t>очевидными </a:t>
            </a:r>
            <a:r>
              <a:rPr lang="ru-RU" dirty="0"/>
              <a:t>симптомами.</a:t>
            </a:r>
          </a:p>
          <a:p>
            <a:r>
              <a:rPr lang="ru-RU" dirty="0"/>
              <a:t>Диагноз </a:t>
            </a:r>
            <a:r>
              <a:rPr lang="ru-RU" dirty="0" err="1"/>
              <a:t>гестационного</a:t>
            </a:r>
            <a:r>
              <a:rPr lang="ru-RU" dirty="0"/>
              <a:t> СД может быть поставлен на основании </a:t>
            </a:r>
            <a:r>
              <a:rPr lang="ru-RU" dirty="0" smtClean="0"/>
              <a:t>однократного определения </a:t>
            </a:r>
            <a:r>
              <a:rPr lang="ru-RU" dirty="0"/>
              <a:t>гликемии</a:t>
            </a:r>
            <a:r>
              <a:rPr lang="ru-RU" dirty="0" smtClean="0"/>
              <a:t>.</a:t>
            </a:r>
          </a:p>
          <a:p>
            <a:r>
              <a:rPr lang="ru-RU" dirty="0"/>
              <a:t>*** При наличии классических симптомов гипергликемии.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04664"/>
            <a:ext cx="849694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Также следует отметить, что со временем увеличивается доля людей, страдающих 1-м типом сахарного диабета. Это связано с улучшением качества медицинской помощи населению и увеличения срока жизни лиц с диабетом 1-го типа. Следствием увеличения заболеваемости является прямо пропорциональный рост </a:t>
            </a:r>
            <a:r>
              <a:rPr lang="ru-RU" sz="2400" dirty="0" err="1" smtClean="0"/>
              <a:t>инвалидизации</a:t>
            </a:r>
            <a:r>
              <a:rPr lang="ru-RU" sz="2400" dirty="0" smtClean="0"/>
              <a:t>, смертности  от хронических и острых осложнений. Раннее выявление сахарного диабета приведет к уменьшению экономического ущерба для экономики страны, так как способствует своевременному лечению и предотвращению развития осложнений, которые, как правило, носят необратимый характер, тяжелее поддаются лечению и требуют гораздо больше затрат.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348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68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926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04664"/>
            <a:ext cx="849694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Трагизм Сахарного диабета</a:t>
            </a:r>
          </a:p>
          <a:p>
            <a:r>
              <a:rPr lang="ru-RU" sz="3200" dirty="0" smtClean="0"/>
              <a:t>80% смертности у больных – от </a:t>
            </a:r>
            <a:r>
              <a:rPr lang="ru-RU" sz="3200" dirty="0" err="1" smtClean="0"/>
              <a:t>сердечно-сосудистых</a:t>
            </a:r>
            <a:r>
              <a:rPr lang="ru-RU" sz="3200" dirty="0" smtClean="0"/>
              <a:t> проблем:</a:t>
            </a:r>
          </a:p>
          <a:p>
            <a:r>
              <a:rPr lang="ru-RU" sz="3200" dirty="0" smtClean="0"/>
              <a:t>Каждые 12 минут – инсульт,</a:t>
            </a:r>
          </a:p>
          <a:p>
            <a:r>
              <a:rPr lang="ru-RU" sz="3200" dirty="0" smtClean="0"/>
              <a:t>Каждые 19 минут – инфаркт миокарда</a:t>
            </a:r>
          </a:p>
          <a:p>
            <a:r>
              <a:rPr lang="ru-RU" sz="3200" dirty="0" smtClean="0"/>
              <a:t>Каждые 19 минут ампутация</a:t>
            </a:r>
          </a:p>
          <a:p>
            <a:r>
              <a:rPr lang="ru-RU" sz="3200" dirty="0" smtClean="0"/>
              <a:t>Каждые 60 минут – новый пациент на гемодиализе</a:t>
            </a:r>
          </a:p>
          <a:p>
            <a:r>
              <a:rPr lang="ru-RU" sz="3200" dirty="0" smtClean="0"/>
              <a:t>Каждые 90 минут – новый случай слепоты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04664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Сахарный диабет 1 типа более чем в 90% случаев обусловлен аутоиммунной агрессией против </a:t>
            </a:r>
            <a:r>
              <a:rPr lang="ru-RU" sz="2400" dirty="0" err="1" smtClean="0"/>
              <a:t>островкового</a:t>
            </a:r>
            <a:r>
              <a:rPr lang="ru-RU" sz="2400" dirty="0" smtClean="0"/>
              <a:t> аппарата поджелудочной железы. Считается, что непосредственной причиной сахарного диабета 1 типа являются инфекции или токсические воздействия у генетически предрасположенных лиц, чья исходно </a:t>
            </a:r>
            <a:r>
              <a:rPr lang="ru-RU" sz="2400" dirty="0" err="1" smtClean="0"/>
              <a:t>аутоагрессивная</a:t>
            </a:r>
            <a:r>
              <a:rPr lang="ru-RU" sz="2400" dirty="0" smtClean="0"/>
              <a:t> иммунная система разрушает панкреатические </a:t>
            </a:r>
            <a:r>
              <a:rPr lang="ru-RU" sz="2400" dirty="0" err="1" smtClean="0"/>
              <a:t>бета-клетки</a:t>
            </a:r>
            <a:r>
              <a:rPr lang="ru-RU" sz="2400" dirty="0" smtClean="0"/>
              <a:t>, пытаясь справиться с патологическим агентом.</a:t>
            </a:r>
          </a:p>
          <a:p>
            <a:r>
              <a:rPr lang="ru-RU" sz="2400" dirty="0" smtClean="0"/>
              <a:t> К факторам внешней среды, нарушающим состояние </a:t>
            </a:r>
            <a:r>
              <a:rPr lang="ru-RU" sz="2400" dirty="0" err="1" smtClean="0"/>
              <a:t>бета-клеток</a:t>
            </a:r>
            <a:r>
              <a:rPr lang="ru-RU" sz="2400" dirty="0" smtClean="0"/>
              <a:t>, относят вирусы (эпидемического паротита, краснухи, </a:t>
            </a:r>
            <a:r>
              <a:rPr lang="ru-RU" sz="2400" dirty="0" err="1" smtClean="0"/>
              <a:t>коксакивирус</a:t>
            </a:r>
            <a:r>
              <a:rPr lang="ru-RU" sz="2400" dirty="0" smtClean="0"/>
              <a:t> В4), токсические химические средства (например, </a:t>
            </a:r>
            <a:r>
              <a:rPr lang="ru-RU" sz="2400" dirty="0" err="1" smtClean="0"/>
              <a:t>вакор</a:t>
            </a:r>
            <a:r>
              <a:rPr lang="ru-RU" sz="2400" dirty="0" smtClean="0"/>
              <a:t> – крысиный яд) и другие цитотоксические вещества (например, цианистый водород из испорченной тапиоки или корней маниоки).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764704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 большинства больных диабетом 1 типа к моменту установления диагноза в сыворотке обнаруживаются антитела к </a:t>
            </a:r>
            <a:r>
              <a:rPr lang="ru-RU" sz="2400" dirty="0" err="1" smtClean="0"/>
              <a:t>островковым</a:t>
            </a:r>
            <a:r>
              <a:rPr lang="ru-RU" sz="2400" dirty="0" smtClean="0"/>
              <a:t> клеткам поджелудочной железы (</a:t>
            </a:r>
            <a:r>
              <a:rPr lang="en-US" sz="2400" dirty="0" smtClean="0"/>
              <a:t>ICA</a:t>
            </a:r>
            <a:r>
              <a:rPr lang="ru-RU" sz="2400" dirty="0" smtClean="0"/>
              <a:t>), инсулину(</a:t>
            </a:r>
            <a:r>
              <a:rPr lang="en-US" sz="2400" dirty="0" smtClean="0"/>
              <a:t>IAA</a:t>
            </a:r>
            <a:r>
              <a:rPr lang="ru-RU" sz="2400" dirty="0" smtClean="0"/>
              <a:t>), </a:t>
            </a:r>
            <a:r>
              <a:rPr lang="ru-RU" sz="2400" dirty="0" err="1" smtClean="0"/>
              <a:t>глутаматдекабоксилазе</a:t>
            </a:r>
            <a:r>
              <a:rPr lang="ru-RU" sz="2400" dirty="0" smtClean="0"/>
              <a:t>(</a:t>
            </a:r>
            <a:r>
              <a:rPr lang="en-US" sz="2400" dirty="0" smtClean="0"/>
              <a:t>GAD</a:t>
            </a:r>
            <a:r>
              <a:rPr lang="ru-RU" sz="2400" dirty="0" smtClean="0"/>
              <a:t>) и к </a:t>
            </a:r>
            <a:r>
              <a:rPr lang="ru-RU" sz="2400" dirty="0" err="1" smtClean="0"/>
              <a:t>тирозинфосфатазам</a:t>
            </a:r>
            <a:r>
              <a:rPr lang="ru-RU" sz="2400" dirty="0" smtClean="0"/>
              <a:t>(</a:t>
            </a:r>
            <a:r>
              <a:rPr lang="en-US" sz="2400" dirty="0" smtClean="0"/>
              <a:t>IA</a:t>
            </a:r>
            <a:r>
              <a:rPr lang="ru-RU" sz="2400" dirty="0" smtClean="0"/>
              <a:t>-2/</a:t>
            </a:r>
            <a:r>
              <a:rPr lang="en-US" sz="2400" dirty="0" smtClean="0"/>
              <a:t>IA</a:t>
            </a:r>
            <a:r>
              <a:rPr lang="ru-RU" sz="2400" dirty="0" smtClean="0"/>
              <a:t>-2</a:t>
            </a:r>
            <a:r>
              <a:rPr lang="en-US" sz="2400" dirty="0" smtClean="0"/>
              <a:t>b</a:t>
            </a:r>
            <a:r>
              <a:rPr lang="ru-RU" sz="2400" dirty="0" smtClean="0"/>
              <a:t>). </a:t>
            </a:r>
          </a:p>
          <a:p>
            <a:r>
              <a:rPr lang="ru-RU" sz="2400" dirty="0" smtClean="0"/>
              <a:t>С точки зрения клиники сахарный диабет 1 типа в дебюте чаще всего сопровождается такими жалобами как: полиурия и жажда, слабость и утомляемость, полифагия с потерей веса. При несвоевременной диагностике больной может поступить в состоянии </a:t>
            </a:r>
            <a:r>
              <a:rPr lang="ru-RU" sz="2400" dirty="0" err="1" smtClean="0"/>
              <a:t>кетоацидотической</a:t>
            </a:r>
            <a:r>
              <a:rPr lang="ru-RU" sz="2400" dirty="0" smtClean="0"/>
              <a:t> комы.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60648"/>
            <a:ext cx="6388224" cy="633670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1</a:t>
            </a:r>
            <a:r>
              <a:rPr lang="ru-RU" sz="2400" b="1" dirty="0"/>
              <a:t>. ОПРЕДЕЛЕНИЕ САХАРНОГО ДИАБЕТА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 </a:t>
            </a:r>
            <a:r>
              <a:rPr lang="ru-RU" sz="2400" b="1" dirty="0"/>
              <a:t>ЕГО КЛАССИФИКАЦИЯ</a:t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Сахарный </a:t>
            </a:r>
            <a:r>
              <a:rPr lang="ru-RU" sz="2400" dirty="0"/>
              <a:t>диабет (СД) </a:t>
            </a:r>
            <a:r>
              <a:rPr lang="ru-RU" sz="2400" b="1" dirty="0"/>
              <a:t>– </a:t>
            </a:r>
            <a:r>
              <a:rPr lang="ru-RU" sz="2400" dirty="0"/>
              <a:t>это группа метаболических (обменных) заболеваний, </a:t>
            </a:r>
            <a:r>
              <a:rPr lang="ru-RU" sz="2400" dirty="0" smtClean="0"/>
              <a:t>характеризующихся хронической </a:t>
            </a:r>
            <a:r>
              <a:rPr lang="ru-RU" sz="2400" dirty="0"/>
              <a:t>гипергликемией, которая является результатом нарушения секреции инсулина, </a:t>
            </a:r>
            <a:r>
              <a:rPr lang="ru-RU" sz="2400" dirty="0" smtClean="0"/>
              <a:t>действия инсулина или </a:t>
            </a:r>
            <a:r>
              <a:rPr lang="ru-RU" sz="2400" dirty="0"/>
              <a:t>обоих этих факторов.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Хроническая </a:t>
            </a:r>
            <a:r>
              <a:rPr lang="ru-RU" sz="2400" dirty="0"/>
              <a:t>гипергликемия при СД сопровождается повреждением, </a:t>
            </a:r>
            <a:r>
              <a:rPr lang="ru-RU" sz="2400" dirty="0" smtClean="0"/>
              <a:t>дисфункцией </a:t>
            </a:r>
            <a:r>
              <a:rPr lang="ru-RU" sz="2400" dirty="0"/>
              <a:t>и недостаточностью различных органов, особенно глаз, почек, нервов, сердца и кровеносных сосудов.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57400"/>
            <a:ext cx="9144000" cy="54006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200" i="1" dirty="0">
                <a:solidFill>
                  <a:srgbClr val="FF0000"/>
                </a:solidFill>
                <a:latin typeface="Times New Roman" pitchFamily="18" charset="0"/>
              </a:rPr>
              <a:t>1. Влияние на углеводный обмен:</a:t>
            </a:r>
          </a:p>
          <a:p>
            <a:pPr marL="18288" indent="0">
              <a:buNone/>
            </a:pPr>
            <a:r>
              <a:rPr lang="ru-RU" sz="3200" dirty="0">
                <a:latin typeface="Times New Roman" pitchFamily="18" charset="0"/>
              </a:rPr>
              <a:t>    - увеличивает утилизацию глюкозы мышечной и жировой тканями;</a:t>
            </a:r>
          </a:p>
          <a:p>
            <a:pPr marL="18288" indent="0">
              <a:buNone/>
            </a:pPr>
            <a:r>
              <a:rPr lang="ru-RU" sz="3200" dirty="0" smtClean="0">
                <a:latin typeface="Times New Roman" pitchFamily="18" charset="0"/>
              </a:rPr>
              <a:t>  </a:t>
            </a:r>
            <a:r>
              <a:rPr lang="ru-RU" sz="3200" dirty="0">
                <a:latin typeface="Times New Roman" pitchFamily="18" charset="0"/>
              </a:rPr>
              <a:t>- увеличивает синтез гликогена печенью и мышцами;</a:t>
            </a:r>
          </a:p>
          <a:p>
            <a:pPr marL="18288" indent="0">
              <a:buNone/>
            </a:pPr>
            <a:r>
              <a:rPr lang="ru-RU" sz="3200" dirty="0" smtClean="0">
                <a:latin typeface="Times New Roman" pitchFamily="18" charset="0"/>
              </a:rPr>
              <a:t>  </a:t>
            </a:r>
            <a:r>
              <a:rPr lang="ru-RU" sz="3200" dirty="0">
                <a:latin typeface="Times New Roman" pitchFamily="18" charset="0"/>
              </a:rPr>
              <a:t>- повышает </a:t>
            </a:r>
            <a:r>
              <a:rPr lang="ru-RU" sz="3200" dirty="0" err="1">
                <a:latin typeface="Times New Roman" pitchFamily="18" charset="0"/>
              </a:rPr>
              <a:t>фосфорилирование</a:t>
            </a:r>
            <a:r>
              <a:rPr lang="ru-RU" sz="3200" dirty="0">
                <a:latin typeface="Times New Roman" pitchFamily="18" charset="0"/>
              </a:rPr>
              <a:t> глюкозы;</a:t>
            </a:r>
          </a:p>
          <a:p>
            <a:pPr marL="18288" indent="0">
              <a:buNone/>
            </a:pP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</a:rPr>
              <a:t>- уменьшает </a:t>
            </a:r>
            <a:r>
              <a:rPr lang="ru-RU" sz="3200" dirty="0" err="1">
                <a:latin typeface="Times New Roman" pitchFamily="18" charset="0"/>
              </a:rPr>
              <a:t>глюконеогенез</a:t>
            </a:r>
            <a:r>
              <a:rPr lang="ru-RU" sz="3200" dirty="0">
                <a:latin typeface="Times New Roman" pitchFamily="18" charset="0"/>
              </a:rPr>
              <a:t>;</a:t>
            </a:r>
          </a:p>
          <a:p>
            <a:pPr marL="18288" indent="0">
              <a:buNone/>
            </a:pPr>
            <a:r>
              <a:rPr lang="ru-RU" sz="3200" dirty="0" smtClean="0">
                <a:latin typeface="Times New Roman" pitchFamily="18" charset="0"/>
              </a:rPr>
              <a:t>  </a:t>
            </a:r>
            <a:r>
              <a:rPr lang="ru-RU" sz="3200" dirty="0">
                <a:latin typeface="Times New Roman" pitchFamily="18" charset="0"/>
              </a:rPr>
              <a:t>- уменьшает </a:t>
            </a:r>
            <a:r>
              <a:rPr lang="ru-RU" sz="3200" dirty="0" err="1">
                <a:latin typeface="Times New Roman" pitchFamily="18" charset="0"/>
              </a:rPr>
              <a:t>гликогенолиз</a:t>
            </a:r>
            <a:r>
              <a:rPr lang="ru-RU" sz="3200" dirty="0">
                <a:latin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r>
              <a:rPr lang="ru-RU" dirty="0" smtClean="0"/>
              <a:t>Биологические эффекты инсулина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9715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84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000" i="1" dirty="0">
                <a:solidFill>
                  <a:srgbClr val="FF0000"/>
                </a:solidFill>
              </a:rPr>
              <a:t>2. Влияние на жировой обмен:</a:t>
            </a:r>
          </a:p>
          <a:p>
            <a:pPr marL="18288" indent="0">
              <a:buNone/>
            </a:pPr>
            <a:r>
              <a:rPr lang="ru-RU" sz="3000" dirty="0"/>
              <a:t>  </a:t>
            </a:r>
            <a:r>
              <a:rPr lang="ru-RU" sz="3000" dirty="0" smtClean="0"/>
              <a:t>- </a:t>
            </a:r>
            <a:r>
              <a:rPr lang="ru-RU" sz="3000" dirty="0"/>
              <a:t>повышает </a:t>
            </a:r>
            <a:r>
              <a:rPr lang="ru-RU" sz="3000" dirty="0" err="1"/>
              <a:t>липогенез</a:t>
            </a:r>
            <a:r>
              <a:rPr lang="ru-RU" sz="3000" dirty="0" smtClean="0"/>
              <a:t>;</a:t>
            </a:r>
          </a:p>
          <a:p>
            <a:pPr marL="18288" indent="0">
              <a:buNone/>
            </a:pPr>
            <a:r>
              <a:rPr lang="ru-RU" sz="3000" dirty="0" smtClean="0"/>
              <a:t>- </a:t>
            </a:r>
            <a:r>
              <a:rPr lang="ru-RU" sz="3000" dirty="0"/>
              <a:t>увеличивает синтез жирных кислот;</a:t>
            </a:r>
          </a:p>
          <a:p>
            <a:pPr marL="18288" indent="0">
              <a:buNone/>
            </a:pPr>
            <a:r>
              <a:rPr lang="ru-RU" sz="3000" dirty="0" smtClean="0"/>
              <a:t>  - </a:t>
            </a:r>
            <a:r>
              <a:rPr lang="ru-RU" sz="3000" dirty="0"/>
              <a:t>увеличивает образование </a:t>
            </a:r>
            <a:r>
              <a:rPr lang="ru-RU" sz="3000" dirty="0" err="1"/>
              <a:t>глицеринфосфата</a:t>
            </a:r>
            <a:r>
              <a:rPr lang="ru-RU" sz="3000" dirty="0"/>
              <a:t>;</a:t>
            </a:r>
          </a:p>
          <a:p>
            <a:pPr marL="18288" indent="0">
              <a:buNone/>
            </a:pPr>
            <a:r>
              <a:rPr lang="ru-RU" sz="3000" dirty="0" smtClean="0"/>
              <a:t>  - </a:t>
            </a:r>
            <a:r>
              <a:rPr lang="ru-RU" sz="3000" dirty="0"/>
              <a:t>увеличивает </a:t>
            </a:r>
            <a:r>
              <a:rPr lang="ru-RU" sz="3000" dirty="0" err="1"/>
              <a:t>эстерификацию</a:t>
            </a:r>
            <a:r>
              <a:rPr lang="ru-RU" sz="3000" dirty="0"/>
              <a:t> жирных кислот в ТГ;</a:t>
            </a:r>
          </a:p>
          <a:p>
            <a:pPr marL="18288" indent="0">
              <a:buNone/>
            </a:pPr>
            <a:r>
              <a:rPr lang="ru-RU" sz="3000" dirty="0" smtClean="0"/>
              <a:t>  - </a:t>
            </a:r>
            <a:r>
              <a:rPr lang="ru-RU" sz="3000" dirty="0"/>
              <a:t>уменьшает </a:t>
            </a:r>
            <a:r>
              <a:rPr lang="ru-RU" sz="3000" dirty="0" err="1"/>
              <a:t>липолиз</a:t>
            </a:r>
            <a:r>
              <a:rPr lang="ru-RU" sz="3000" dirty="0"/>
              <a:t>;</a:t>
            </a:r>
          </a:p>
          <a:p>
            <a:pPr marL="18288" indent="0">
              <a:buNone/>
            </a:pPr>
            <a:r>
              <a:rPr lang="ru-RU" sz="3000" dirty="0" smtClean="0"/>
              <a:t>  </a:t>
            </a:r>
            <a:r>
              <a:rPr lang="ru-RU" sz="3000" dirty="0"/>
              <a:t>- уменьшает </a:t>
            </a:r>
            <a:r>
              <a:rPr lang="ru-RU" sz="3000" dirty="0" err="1"/>
              <a:t>кетогенез</a:t>
            </a:r>
            <a:r>
              <a:rPr lang="ru-RU" sz="3000" dirty="0"/>
              <a:t>.</a:t>
            </a:r>
          </a:p>
          <a:p>
            <a:endParaRPr lang="ru-RU" sz="3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r>
              <a:rPr lang="ru-RU" dirty="0"/>
              <a:t>Биологические эффекты инсулина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69160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05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396044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200" i="1" dirty="0">
                <a:solidFill>
                  <a:srgbClr val="FF0000"/>
                </a:solidFill>
              </a:rPr>
              <a:t>3. Влияние на белковый обмен:</a:t>
            </a:r>
          </a:p>
          <a:p>
            <a:pPr marL="18288" indent="0">
              <a:buNone/>
            </a:pPr>
            <a:r>
              <a:rPr lang="ru-RU" sz="3200" dirty="0" smtClean="0"/>
              <a:t>  </a:t>
            </a:r>
            <a:r>
              <a:rPr lang="ru-RU" sz="3200" dirty="0"/>
              <a:t>- увеличивает поступление аминокислот в клетку;</a:t>
            </a:r>
          </a:p>
          <a:p>
            <a:pPr marL="18288" indent="0">
              <a:buNone/>
            </a:pPr>
            <a:r>
              <a:rPr lang="ru-RU" sz="3200" dirty="0"/>
              <a:t>   - увеличивает синтез нуклеиновых кислот;</a:t>
            </a:r>
          </a:p>
          <a:p>
            <a:pPr marL="18288" indent="0">
              <a:buNone/>
            </a:pPr>
            <a:r>
              <a:rPr lang="ru-RU" sz="3200" dirty="0"/>
              <a:t>   - увеличивает синтез белка;</a:t>
            </a:r>
          </a:p>
          <a:p>
            <a:pPr marL="18288" indent="0">
              <a:buNone/>
            </a:pPr>
            <a:r>
              <a:rPr lang="ru-RU" sz="3200" dirty="0" smtClean="0"/>
              <a:t>   </a:t>
            </a:r>
            <a:r>
              <a:rPr lang="ru-RU" sz="3200" dirty="0"/>
              <a:t>- уменьшает катаболизм белка.</a:t>
            </a:r>
          </a:p>
          <a:p>
            <a:endParaRPr lang="ru-RU" sz="30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16100"/>
          </a:xfrm>
        </p:spPr>
        <p:txBody>
          <a:bodyPr/>
          <a:lstStyle/>
          <a:p>
            <a:r>
              <a:rPr lang="ru-RU" dirty="0"/>
              <a:t>Биологические эффекты инсулина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3392"/>
            <a:ext cx="2664296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6916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77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96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56490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xmlns="" val="42696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КЛАССИФИКАЦИЯ СД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(ВОЗ</a:t>
            </a:r>
            <a:r>
              <a:rPr lang="ru-RU" sz="3600" b="1" dirty="0"/>
              <a:t>, 1999, с дополнениями)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СД 1 типа</a:t>
            </a:r>
          </a:p>
          <a:p>
            <a:pPr>
              <a:buNone/>
            </a:pPr>
            <a:r>
              <a:rPr lang="ru-RU" b="1" dirty="0" smtClean="0"/>
              <a:t>- </a:t>
            </a:r>
            <a:r>
              <a:rPr lang="ru-RU" b="1" dirty="0" err="1"/>
              <a:t>Иммуноопосредованный</a:t>
            </a:r>
            <a:endParaRPr lang="ru-RU" b="1" dirty="0"/>
          </a:p>
          <a:p>
            <a:pPr>
              <a:buNone/>
            </a:pPr>
            <a:r>
              <a:rPr lang="ru-RU" b="1" dirty="0" smtClean="0"/>
              <a:t>- </a:t>
            </a:r>
            <a:r>
              <a:rPr lang="ru-RU" b="1" dirty="0" err="1"/>
              <a:t>Идиопатический</a:t>
            </a:r>
            <a:endParaRPr lang="ru-RU" b="1" dirty="0"/>
          </a:p>
          <a:p>
            <a:pPr>
              <a:buNone/>
            </a:pPr>
            <a:r>
              <a:rPr lang="ru-RU" dirty="0"/>
              <a:t>Деструкция </a:t>
            </a:r>
            <a:r>
              <a:rPr lang="ru-RU" dirty="0" err="1"/>
              <a:t>β-клеток </a:t>
            </a:r>
            <a:r>
              <a:rPr lang="ru-RU" dirty="0"/>
              <a:t>поджелудочной железы, обычно приводящая к </a:t>
            </a:r>
            <a:r>
              <a:rPr lang="ru-RU" dirty="0" smtClean="0"/>
              <a:t>абсолютной </a:t>
            </a:r>
            <a:r>
              <a:rPr lang="ru-RU" dirty="0"/>
              <a:t>инсулиновой недостаточности</a:t>
            </a:r>
          </a:p>
          <a:p>
            <a:r>
              <a:rPr lang="ru-RU" b="1" dirty="0"/>
              <a:t>СД 2 типа</a:t>
            </a:r>
          </a:p>
          <a:p>
            <a:pPr>
              <a:buNone/>
            </a:pPr>
            <a:r>
              <a:rPr lang="ru-RU" dirty="0"/>
              <a:t>-</a:t>
            </a:r>
            <a:r>
              <a:rPr lang="ru-RU" baseline="0" dirty="0" smtClean="0"/>
              <a:t> </a:t>
            </a:r>
            <a:r>
              <a:rPr lang="ru-RU" dirty="0"/>
              <a:t>с преимущественной </a:t>
            </a:r>
            <a:r>
              <a:rPr lang="ru-RU" dirty="0" err="1"/>
              <a:t>инсулинорезистентностью</a:t>
            </a:r>
            <a:r>
              <a:rPr lang="ru-RU" dirty="0"/>
              <a:t> и относительной </a:t>
            </a:r>
            <a:r>
              <a:rPr lang="ru-RU" dirty="0" smtClean="0"/>
              <a:t>инсулиновой </a:t>
            </a:r>
            <a:r>
              <a:rPr lang="ru-RU" dirty="0"/>
              <a:t>недостаточностью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или</a:t>
            </a:r>
            <a:endParaRPr lang="ru-RU" dirty="0"/>
          </a:p>
          <a:p>
            <a:pPr>
              <a:buNone/>
            </a:pPr>
            <a:r>
              <a:rPr lang="ru-RU" dirty="0"/>
              <a:t>-</a:t>
            </a:r>
            <a:r>
              <a:rPr lang="ru-RU" baseline="0" dirty="0" smtClean="0"/>
              <a:t> </a:t>
            </a:r>
            <a:r>
              <a:rPr lang="ru-RU" dirty="0"/>
              <a:t>с преимущественным нарушением секреции инсулина с </a:t>
            </a:r>
            <a:r>
              <a:rPr lang="ru-RU" dirty="0" err="1" smtClean="0"/>
              <a:t>инсулинорезистентностью</a:t>
            </a:r>
            <a:r>
              <a:rPr lang="ru-RU" dirty="0" smtClean="0"/>
              <a:t> </a:t>
            </a:r>
            <a:r>
              <a:rPr lang="ru-RU" dirty="0"/>
              <a:t>или без нее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79208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/>
              <a:t> </a:t>
            </a:r>
            <a:r>
              <a:rPr lang="ru-RU" sz="2800" b="1" dirty="0" smtClean="0"/>
              <a:t>Другие специфические типы СД</a:t>
            </a:r>
            <a:endParaRPr lang="ru-RU" sz="2800" b="1" dirty="0"/>
          </a:p>
          <a:p>
            <a:r>
              <a:rPr lang="ru-RU" sz="2400" dirty="0" smtClean="0"/>
              <a:t>- Генетические </a:t>
            </a:r>
            <a:r>
              <a:rPr lang="ru-RU" sz="2400" dirty="0"/>
              <a:t>дефекты функции </a:t>
            </a:r>
            <a:r>
              <a:rPr lang="el-GR" sz="2400" dirty="0"/>
              <a:t>β-</a:t>
            </a:r>
            <a:r>
              <a:rPr lang="ru-RU" sz="2400" dirty="0"/>
              <a:t>клеток</a:t>
            </a:r>
          </a:p>
          <a:p>
            <a:r>
              <a:rPr lang="ru-RU" sz="2400" dirty="0"/>
              <a:t>-</a:t>
            </a:r>
            <a:r>
              <a:rPr lang="ru-RU" sz="2400" baseline="0" dirty="0" smtClean="0"/>
              <a:t> </a:t>
            </a:r>
            <a:r>
              <a:rPr lang="ru-RU" sz="2400" dirty="0"/>
              <a:t>Генетические дефекты действия инсулина</a:t>
            </a:r>
          </a:p>
          <a:p>
            <a:r>
              <a:rPr lang="ru-RU" sz="2400" dirty="0"/>
              <a:t>-</a:t>
            </a:r>
            <a:r>
              <a:rPr lang="ru-RU" sz="2400" baseline="0" dirty="0" smtClean="0"/>
              <a:t> </a:t>
            </a:r>
            <a:r>
              <a:rPr lang="ru-RU" sz="2400" dirty="0"/>
              <a:t>Заболевания экзокринной части поджелудочной железы</a:t>
            </a:r>
          </a:p>
          <a:p>
            <a:r>
              <a:rPr lang="ru-RU" sz="2400" dirty="0"/>
              <a:t>-</a:t>
            </a:r>
            <a:r>
              <a:rPr lang="ru-RU" sz="2400" baseline="0" dirty="0" smtClean="0"/>
              <a:t> </a:t>
            </a:r>
            <a:r>
              <a:rPr lang="ru-RU" sz="2400" dirty="0"/>
              <a:t>Эндокринопатии</a:t>
            </a:r>
          </a:p>
          <a:p>
            <a:r>
              <a:rPr lang="ru-RU" sz="2400" dirty="0"/>
              <a:t>-</a:t>
            </a:r>
            <a:r>
              <a:rPr lang="ru-RU" sz="2400" baseline="0" dirty="0" smtClean="0"/>
              <a:t> </a:t>
            </a:r>
            <a:r>
              <a:rPr lang="ru-RU" sz="2400" dirty="0"/>
              <a:t>СД, индуцированный лекарственными препаратами или </a:t>
            </a:r>
            <a:r>
              <a:rPr lang="ru-RU" sz="2400" dirty="0" smtClean="0"/>
              <a:t>химическими веществами</a:t>
            </a:r>
            <a:endParaRPr lang="ru-RU" sz="2400" dirty="0"/>
          </a:p>
          <a:p>
            <a:r>
              <a:rPr lang="ru-RU" sz="2400" dirty="0"/>
              <a:t>-</a:t>
            </a:r>
            <a:r>
              <a:rPr lang="ru-RU" sz="2400" baseline="0" dirty="0" smtClean="0"/>
              <a:t> </a:t>
            </a:r>
            <a:r>
              <a:rPr lang="ru-RU" sz="2400" dirty="0"/>
              <a:t>Инфекции</a:t>
            </a:r>
          </a:p>
          <a:p>
            <a:r>
              <a:rPr lang="ru-RU" sz="2400" dirty="0"/>
              <a:t>-</a:t>
            </a:r>
            <a:r>
              <a:rPr lang="ru-RU" sz="2400" baseline="0" dirty="0" smtClean="0"/>
              <a:t> </a:t>
            </a:r>
            <a:r>
              <a:rPr lang="ru-RU" sz="2400" dirty="0"/>
              <a:t>Необычные формы иммунологически опосредованного диабета</a:t>
            </a:r>
          </a:p>
          <a:p>
            <a:r>
              <a:rPr lang="ru-RU" sz="2400" dirty="0"/>
              <a:t>-</a:t>
            </a:r>
            <a:r>
              <a:rPr lang="ru-RU" sz="2400" baseline="0" dirty="0" smtClean="0"/>
              <a:t> </a:t>
            </a:r>
            <a:r>
              <a:rPr lang="ru-RU" sz="2400" dirty="0"/>
              <a:t>Другие генетические синдромы, иногда сочетающиеся </a:t>
            </a:r>
            <a:r>
              <a:rPr lang="ru-RU" sz="2400" dirty="0" smtClean="0"/>
              <a:t>с СД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</a:t>
            </a:r>
            <a:r>
              <a:rPr lang="ru-RU" sz="2800" b="1" dirty="0" err="1" smtClean="0"/>
              <a:t>Гестационный</a:t>
            </a:r>
            <a:r>
              <a:rPr lang="ru-RU" sz="2800" b="1" dirty="0" smtClean="0"/>
              <a:t> СД</a:t>
            </a:r>
          </a:p>
          <a:p>
            <a:r>
              <a:rPr lang="ru-RU" sz="2400" dirty="0" smtClean="0"/>
              <a:t> Возникает во время беременности (Кроме </a:t>
            </a:r>
            <a:r>
              <a:rPr lang="ru-RU" sz="2400" dirty="0" err="1" smtClean="0"/>
              <a:t>манифестного</a:t>
            </a:r>
            <a:r>
              <a:rPr lang="ru-RU" sz="2400" dirty="0" smtClean="0"/>
              <a:t> СД).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301608" cy="638944"/>
          </a:xfrm>
        </p:spPr>
        <p:txBody>
          <a:bodyPr>
            <a:normAutofit/>
          </a:bodyPr>
          <a:lstStyle/>
          <a:p>
            <a:r>
              <a:rPr lang="ru-RU" dirty="0"/>
              <a:t>Другие специфические типы СД: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620688"/>
            <a:ext cx="8507288" cy="6048672"/>
          </a:xfrm>
        </p:spPr>
        <p:txBody>
          <a:bodyPr numCol="2">
            <a:noAutofit/>
          </a:bodyPr>
          <a:lstStyle/>
          <a:p>
            <a:r>
              <a:rPr lang="ru-RU" sz="2800" b="1" dirty="0"/>
              <a:t>Генетические дефекты функции </a:t>
            </a:r>
            <a:r>
              <a:rPr lang="el-GR" sz="2800" b="1" dirty="0"/>
              <a:t>β-</a:t>
            </a:r>
            <a:r>
              <a:rPr lang="ru-RU" sz="2800" b="1" dirty="0"/>
              <a:t>клеток</a:t>
            </a:r>
          </a:p>
          <a:p>
            <a:pPr>
              <a:buNone/>
            </a:pPr>
            <a:r>
              <a:rPr lang="en-US" sz="2000" dirty="0"/>
              <a:t>– MODY-1</a:t>
            </a:r>
          </a:p>
          <a:p>
            <a:pPr>
              <a:buNone/>
            </a:pPr>
            <a:r>
              <a:rPr lang="en-US" sz="2000" dirty="0"/>
              <a:t>– MODY-2</a:t>
            </a:r>
          </a:p>
          <a:p>
            <a:pPr>
              <a:buNone/>
            </a:pPr>
            <a:r>
              <a:rPr lang="en-US" sz="2000" dirty="0"/>
              <a:t>– MODY-3</a:t>
            </a:r>
          </a:p>
          <a:p>
            <a:pPr>
              <a:buNone/>
            </a:pPr>
            <a:r>
              <a:rPr lang="ru-RU" sz="2000" dirty="0"/>
              <a:t>– Очень редкие формы </a:t>
            </a:r>
            <a:r>
              <a:rPr lang="en-US" sz="2000" dirty="0" smtClean="0"/>
              <a:t>MODY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(MODY-4</a:t>
            </a:r>
            <a:r>
              <a:rPr lang="en-US" sz="2000" dirty="0"/>
              <a:t>, MODY-5, MODY-6</a:t>
            </a:r>
            <a:r>
              <a:rPr lang="en-US" sz="2000" dirty="0" smtClean="0"/>
              <a:t>,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/>
              <a:t> MODY-7,MODY-8</a:t>
            </a:r>
            <a:r>
              <a:rPr lang="en-US" sz="2000" dirty="0"/>
              <a:t>, MODY-9)</a:t>
            </a:r>
          </a:p>
          <a:p>
            <a:pPr>
              <a:buNone/>
            </a:pPr>
            <a:r>
              <a:rPr lang="ru-RU" sz="2000" dirty="0"/>
              <a:t>– Транзиторный </a:t>
            </a:r>
            <a:r>
              <a:rPr lang="ru-RU" sz="2000" dirty="0" err="1"/>
              <a:t>неонатальный</a:t>
            </a:r>
            <a:r>
              <a:rPr lang="ru-RU" sz="2000" dirty="0"/>
              <a:t> диабет</a:t>
            </a:r>
          </a:p>
          <a:p>
            <a:pPr>
              <a:buNone/>
            </a:pPr>
            <a:r>
              <a:rPr lang="ru-RU" sz="2000" dirty="0"/>
              <a:t>– Перманентный </a:t>
            </a:r>
            <a:r>
              <a:rPr lang="ru-RU" sz="2000" dirty="0" err="1"/>
              <a:t>неонатальный</a:t>
            </a:r>
            <a:r>
              <a:rPr lang="ru-RU" sz="2000" dirty="0"/>
              <a:t> диабет</a:t>
            </a:r>
          </a:p>
          <a:p>
            <a:pPr>
              <a:buNone/>
            </a:pPr>
            <a:r>
              <a:rPr lang="ru-RU" sz="2000" dirty="0"/>
              <a:t>– Мутация </a:t>
            </a:r>
            <a:r>
              <a:rPr lang="ru-RU" sz="2000" dirty="0" err="1"/>
              <a:t>митохондриальной</a:t>
            </a:r>
            <a:r>
              <a:rPr lang="ru-RU" sz="2000" dirty="0"/>
              <a:t> </a:t>
            </a:r>
            <a:r>
              <a:rPr lang="ru-RU" sz="2000" dirty="0" smtClean="0"/>
              <a:t>ДНК</a:t>
            </a:r>
          </a:p>
          <a:p>
            <a:pPr>
              <a:buNone/>
            </a:pPr>
            <a:r>
              <a:rPr lang="ru-RU" sz="2000" dirty="0" smtClean="0"/>
              <a:t>– Другие</a:t>
            </a:r>
            <a:endParaRPr lang="ru-RU" sz="1800" b="1" dirty="0" smtClean="0"/>
          </a:p>
          <a:p>
            <a:r>
              <a:rPr lang="ru-RU" sz="2800" b="1" dirty="0" smtClean="0"/>
              <a:t>Генетические дефекты действия инсулина</a:t>
            </a:r>
          </a:p>
          <a:p>
            <a:pPr>
              <a:buNone/>
            </a:pPr>
            <a:r>
              <a:rPr lang="ru-RU" sz="1800" dirty="0" smtClean="0"/>
              <a:t>– </a:t>
            </a:r>
            <a:r>
              <a:rPr lang="ru-RU" sz="2000" dirty="0" err="1" smtClean="0"/>
              <a:t>Инсулинорезистентность</a:t>
            </a:r>
            <a:r>
              <a:rPr lang="ru-RU" sz="2000" dirty="0" smtClean="0"/>
              <a:t> типа А</a:t>
            </a:r>
          </a:p>
          <a:p>
            <a:pPr>
              <a:buNone/>
            </a:pPr>
            <a:r>
              <a:rPr lang="ru-RU" sz="2000" dirty="0" smtClean="0"/>
              <a:t>– </a:t>
            </a:r>
            <a:r>
              <a:rPr lang="ru-RU" sz="2000" dirty="0" err="1" smtClean="0"/>
              <a:t>Лепречаунизм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– Синдром </a:t>
            </a:r>
            <a:r>
              <a:rPr lang="ru-RU" sz="2000" dirty="0" err="1" smtClean="0"/>
              <a:t>Рабсона</a:t>
            </a:r>
            <a:r>
              <a:rPr lang="ru-RU" sz="2000" dirty="0" smtClean="0"/>
              <a:t> – </a:t>
            </a:r>
            <a:r>
              <a:rPr lang="ru-RU" sz="2000" dirty="0" err="1" smtClean="0"/>
              <a:t>Менденхолла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– </a:t>
            </a:r>
            <a:r>
              <a:rPr lang="ru-RU" sz="2000" dirty="0" err="1" smtClean="0"/>
              <a:t>Липоатрофический</a:t>
            </a:r>
            <a:r>
              <a:rPr lang="ru-RU" sz="2000" dirty="0" smtClean="0"/>
              <a:t> диабет</a:t>
            </a:r>
          </a:p>
          <a:p>
            <a:pPr>
              <a:buNone/>
            </a:pPr>
            <a:r>
              <a:rPr lang="ru-RU" sz="2000" dirty="0" smtClean="0"/>
              <a:t>– Другие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669360"/>
          </a:xfrm>
        </p:spPr>
        <p:txBody>
          <a:bodyPr numCol="2">
            <a:noAutofit/>
          </a:bodyPr>
          <a:lstStyle/>
          <a:p>
            <a:endParaRPr lang="ru-RU" sz="2800" b="1" dirty="0" smtClean="0"/>
          </a:p>
          <a:p>
            <a:r>
              <a:rPr lang="ru-RU" sz="2800" b="1" dirty="0" smtClean="0"/>
              <a:t>Заболевания </a:t>
            </a:r>
            <a:r>
              <a:rPr lang="ru-RU" sz="2800" b="1" dirty="0"/>
              <a:t>экзокринной части поджелудочной железы</a:t>
            </a:r>
          </a:p>
          <a:p>
            <a:pPr>
              <a:buNone/>
            </a:pPr>
            <a:r>
              <a:rPr lang="ru-RU" sz="2400" dirty="0"/>
              <a:t>– Панкреатит</a:t>
            </a:r>
          </a:p>
          <a:p>
            <a:pPr>
              <a:buNone/>
            </a:pPr>
            <a:r>
              <a:rPr lang="ru-RU" sz="2400" dirty="0"/>
              <a:t>– Травма/ </a:t>
            </a:r>
            <a:r>
              <a:rPr lang="ru-RU" sz="2400" dirty="0" err="1"/>
              <a:t>панкреатэктомия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– Опухоли</a:t>
            </a:r>
          </a:p>
          <a:p>
            <a:pPr>
              <a:buNone/>
            </a:pPr>
            <a:r>
              <a:rPr lang="ru-RU" sz="2400" dirty="0"/>
              <a:t>– </a:t>
            </a:r>
            <a:r>
              <a:rPr lang="ru-RU" sz="2400" dirty="0" err="1"/>
              <a:t>Муковисцидоз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– </a:t>
            </a:r>
            <a:r>
              <a:rPr lang="ru-RU" sz="2400" dirty="0" err="1"/>
              <a:t>Гемохроматоз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– </a:t>
            </a:r>
            <a:r>
              <a:rPr lang="ru-RU" sz="2400" dirty="0" err="1"/>
              <a:t>Фиброкалькулезная</a:t>
            </a:r>
            <a:r>
              <a:rPr lang="ru-RU" sz="2400" dirty="0"/>
              <a:t> </a:t>
            </a:r>
            <a:r>
              <a:rPr lang="ru-RU" sz="2400" dirty="0" err="1"/>
              <a:t>панкреатопатия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– Другие</a:t>
            </a:r>
          </a:p>
          <a:p>
            <a:endParaRPr lang="ru-RU" sz="2400" b="1" dirty="0" smtClean="0"/>
          </a:p>
          <a:p>
            <a:endParaRPr lang="ru-RU" sz="2400" b="1" dirty="0"/>
          </a:p>
          <a:p>
            <a:pPr>
              <a:buNone/>
            </a:pPr>
            <a:endParaRPr lang="ru-RU" sz="2400" b="1" dirty="0"/>
          </a:p>
          <a:p>
            <a:r>
              <a:rPr lang="ru-RU" sz="2800" b="1" dirty="0" smtClean="0"/>
              <a:t>Эндокринопатии</a:t>
            </a:r>
            <a:endParaRPr lang="ru-RU" sz="2400" b="1" dirty="0"/>
          </a:p>
          <a:p>
            <a:pPr>
              <a:buNone/>
            </a:pPr>
            <a:r>
              <a:rPr lang="ru-RU" sz="2400" dirty="0"/>
              <a:t>– Акромегалия</a:t>
            </a:r>
          </a:p>
          <a:p>
            <a:pPr>
              <a:buNone/>
            </a:pPr>
            <a:r>
              <a:rPr lang="ru-RU" sz="2400" dirty="0"/>
              <a:t>– Синдром </a:t>
            </a:r>
            <a:r>
              <a:rPr lang="ru-RU" sz="2400" dirty="0" err="1"/>
              <a:t>Кушинга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– </a:t>
            </a:r>
            <a:r>
              <a:rPr lang="ru-RU" sz="2400" dirty="0" err="1"/>
              <a:t>Глюкагонома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– </a:t>
            </a:r>
            <a:r>
              <a:rPr lang="ru-RU" sz="2400" dirty="0" err="1"/>
              <a:t>Феохромоцитома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– Гипертиреоз</a:t>
            </a:r>
          </a:p>
          <a:p>
            <a:pPr>
              <a:buNone/>
            </a:pPr>
            <a:r>
              <a:rPr lang="ru-RU" sz="2400" dirty="0"/>
              <a:t>– </a:t>
            </a:r>
            <a:r>
              <a:rPr lang="ru-RU" sz="2400" dirty="0" err="1"/>
              <a:t>Соматостатинома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– </a:t>
            </a:r>
            <a:r>
              <a:rPr lang="ru-RU" sz="2400" dirty="0" err="1"/>
              <a:t>Альдостерома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– Другие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332656"/>
            <a:ext cx="8712968" cy="6264696"/>
          </a:xfrm>
        </p:spPr>
        <p:txBody>
          <a:bodyPr numCol="1"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ru-RU" sz="2800" b="1" dirty="0"/>
              <a:t>СД, индуцированный лекарственными препаратами или химическими веществами</a:t>
            </a:r>
          </a:p>
          <a:p>
            <a:pPr>
              <a:buNone/>
            </a:pPr>
            <a:r>
              <a:rPr lang="ru-RU" sz="2400" dirty="0"/>
              <a:t>– Никотиновая кислота</a:t>
            </a:r>
          </a:p>
          <a:p>
            <a:pPr>
              <a:buNone/>
            </a:pPr>
            <a:r>
              <a:rPr lang="ru-RU" sz="2400" dirty="0"/>
              <a:t>– </a:t>
            </a:r>
            <a:r>
              <a:rPr lang="ru-RU" sz="2400" dirty="0" err="1"/>
              <a:t>Глюкокортикоиды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– </a:t>
            </a:r>
            <a:r>
              <a:rPr lang="ru-RU" sz="2400" dirty="0" err="1"/>
              <a:t>Тиреоидные</a:t>
            </a:r>
            <a:r>
              <a:rPr lang="ru-RU" sz="2400" dirty="0"/>
              <a:t> гормоны</a:t>
            </a:r>
          </a:p>
          <a:p>
            <a:pPr>
              <a:buNone/>
            </a:pPr>
            <a:r>
              <a:rPr lang="el-GR" sz="2400" dirty="0"/>
              <a:t>– α-</a:t>
            </a:r>
            <a:r>
              <a:rPr lang="ru-RU" sz="2400" dirty="0" err="1"/>
              <a:t>адреномиметики</a:t>
            </a:r>
            <a:endParaRPr lang="ru-RU" sz="2400" dirty="0"/>
          </a:p>
          <a:p>
            <a:pPr>
              <a:buNone/>
            </a:pPr>
            <a:r>
              <a:rPr lang="el-GR" sz="2400" dirty="0"/>
              <a:t>– β-</a:t>
            </a:r>
            <a:r>
              <a:rPr lang="ru-RU" sz="2400" dirty="0" err="1"/>
              <a:t>адреномиметики</a:t>
            </a:r>
            <a:endParaRPr lang="ru-RU" sz="2400" dirty="0"/>
          </a:p>
          <a:p>
            <a:pPr>
              <a:buNone/>
            </a:pPr>
            <a:r>
              <a:rPr lang="el-GR" sz="2400" dirty="0"/>
              <a:t>– β-</a:t>
            </a:r>
            <a:r>
              <a:rPr lang="ru-RU" sz="2400" dirty="0" err="1"/>
              <a:t>адреноблокаторы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– </a:t>
            </a:r>
            <a:r>
              <a:rPr lang="ru-RU" sz="2400" dirty="0" err="1"/>
              <a:t>Тиазиды</a:t>
            </a:r>
            <a:r>
              <a:rPr lang="ru-RU" sz="2400" dirty="0"/>
              <a:t> – </a:t>
            </a:r>
            <a:r>
              <a:rPr lang="ru-RU" sz="2400" dirty="0" err="1"/>
              <a:t>Диазоксид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– </a:t>
            </a:r>
            <a:r>
              <a:rPr lang="ru-RU" sz="2400" dirty="0" err="1"/>
              <a:t>Дилантин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– </a:t>
            </a:r>
            <a:r>
              <a:rPr lang="ru-RU" sz="2400" dirty="0" err="1"/>
              <a:t>Пентамидин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– </a:t>
            </a:r>
            <a:r>
              <a:rPr lang="ru-RU" sz="2400" dirty="0" err="1"/>
              <a:t>Вакор</a:t>
            </a:r>
            <a:endParaRPr lang="ru-RU" sz="2400" dirty="0"/>
          </a:p>
          <a:p>
            <a:pPr>
              <a:buNone/>
            </a:pPr>
            <a:r>
              <a:rPr lang="el-GR" sz="2400" dirty="0"/>
              <a:t>– α-</a:t>
            </a:r>
            <a:r>
              <a:rPr lang="ru-RU" sz="2400" dirty="0"/>
              <a:t>интерферон</a:t>
            </a:r>
          </a:p>
          <a:p>
            <a:pPr>
              <a:buNone/>
            </a:pPr>
            <a:r>
              <a:rPr lang="ru-RU" sz="2400" dirty="0"/>
              <a:t>– Другие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712968" cy="6858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Инфекции:</a:t>
            </a:r>
          </a:p>
          <a:p>
            <a:pPr>
              <a:buNone/>
            </a:pPr>
            <a:r>
              <a:rPr lang="ru-RU" sz="2800" dirty="0" smtClean="0"/>
              <a:t>– Врожденная краснуха</a:t>
            </a:r>
          </a:p>
          <a:p>
            <a:pPr>
              <a:buNone/>
            </a:pPr>
            <a:r>
              <a:rPr lang="ru-RU" sz="2800" dirty="0" smtClean="0"/>
              <a:t>– </a:t>
            </a:r>
            <a:r>
              <a:rPr lang="ru-RU" sz="2800" dirty="0" err="1" smtClean="0"/>
              <a:t>Цитомегаловирус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– Другие</a:t>
            </a:r>
          </a:p>
          <a:p>
            <a:r>
              <a:rPr lang="ru-RU" sz="2800" b="1" dirty="0"/>
              <a:t>Необычные формы иммунологически опосредованного диабета</a:t>
            </a:r>
          </a:p>
          <a:p>
            <a:pPr>
              <a:buNone/>
            </a:pPr>
            <a:r>
              <a:rPr lang="ru-RU" sz="2800" dirty="0"/>
              <a:t>– Антитела к инсулину</a:t>
            </a:r>
          </a:p>
          <a:p>
            <a:pPr>
              <a:buNone/>
            </a:pPr>
            <a:r>
              <a:rPr lang="ru-RU" sz="2800" dirty="0"/>
              <a:t>– Антитела к рецепторам инсулина</a:t>
            </a:r>
          </a:p>
          <a:p>
            <a:pPr>
              <a:buNone/>
            </a:pPr>
            <a:r>
              <a:rPr lang="ru-RU" sz="2800" dirty="0"/>
              <a:t>– «</a:t>
            </a:r>
            <a:r>
              <a:rPr lang="ru-RU" sz="2800" dirty="0" err="1"/>
              <a:t>Stiff-man</a:t>
            </a:r>
            <a:r>
              <a:rPr lang="ru-RU" sz="2800" dirty="0"/>
              <a:t>» –синдром (</a:t>
            </a:r>
            <a:r>
              <a:rPr lang="ru-RU" sz="2800" dirty="0" err="1"/>
              <a:t>синдром</a:t>
            </a:r>
            <a:r>
              <a:rPr lang="ru-RU" sz="2800" dirty="0"/>
              <a:t> «ригидного человека»)</a:t>
            </a:r>
          </a:p>
          <a:p>
            <a:pPr>
              <a:buNone/>
            </a:pPr>
            <a:r>
              <a:rPr lang="ru-RU" sz="2800" dirty="0"/>
              <a:t>– Аутоиммунный </a:t>
            </a:r>
            <a:r>
              <a:rPr lang="ru-RU" sz="2800" dirty="0" err="1"/>
              <a:t>полигландулярный</a:t>
            </a:r>
            <a:r>
              <a:rPr lang="ru-RU" sz="2800" dirty="0"/>
              <a:t> синдром I и II типа</a:t>
            </a:r>
          </a:p>
          <a:p>
            <a:pPr>
              <a:buNone/>
            </a:pPr>
            <a:r>
              <a:rPr lang="en-US" sz="2800" dirty="0"/>
              <a:t>– IPEX-</a:t>
            </a:r>
            <a:r>
              <a:rPr lang="ru-RU" sz="2800" dirty="0"/>
              <a:t>синдром</a:t>
            </a:r>
          </a:p>
          <a:p>
            <a:pPr>
              <a:buNone/>
            </a:pPr>
            <a:r>
              <a:rPr lang="ru-RU" sz="2800" dirty="0"/>
              <a:t>– Другие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548680"/>
            <a:ext cx="8435280" cy="5865515"/>
          </a:xfrm>
        </p:spPr>
        <p:txBody>
          <a:bodyPr>
            <a:normAutofit lnSpcReduction="10000"/>
          </a:bodyPr>
          <a:lstStyle/>
          <a:p>
            <a:r>
              <a:rPr lang="ru-RU" sz="3000" b="1" dirty="0"/>
              <a:t>Другие генетические синдромы, иногда сочетающиеся с СД</a:t>
            </a:r>
          </a:p>
          <a:p>
            <a:pPr>
              <a:buNone/>
            </a:pPr>
            <a:r>
              <a:rPr lang="ru-RU" dirty="0"/>
              <a:t>– Синдром Дауна</a:t>
            </a:r>
          </a:p>
          <a:p>
            <a:pPr>
              <a:buNone/>
            </a:pPr>
            <a:r>
              <a:rPr lang="ru-RU" dirty="0"/>
              <a:t>– Атаксия </a:t>
            </a:r>
            <a:r>
              <a:rPr lang="ru-RU" dirty="0" err="1"/>
              <a:t>Фридрейха</a:t>
            </a:r>
            <a:endParaRPr lang="ru-RU" dirty="0"/>
          </a:p>
          <a:p>
            <a:pPr>
              <a:buNone/>
            </a:pPr>
            <a:r>
              <a:rPr lang="ru-RU" dirty="0"/>
              <a:t>– Хорея </a:t>
            </a:r>
            <a:r>
              <a:rPr lang="ru-RU" dirty="0" err="1"/>
              <a:t>Гентингтона</a:t>
            </a:r>
            <a:endParaRPr lang="ru-RU" dirty="0"/>
          </a:p>
          <a:p>
            <a:pPr>
              <a:buNone/>
            </a:pPr>
            <a:r>
              <a:rPr lang="ru-RU" dirty="0"/>
              <a:t>– Синдром </a:t>
            </a:r>
            <a:r>
              <a:rPr lang="ru-RU" dirty="0" err="1"/>
              <a:t>Клайнфельтера</a:t>
            </a:r>
            <a:endParaRPr lang="ru-RU" dirty="0"/>
          </a:p>
          <a:p>
            <a:pPr>
              <a:buNone/>
            </a:pPr>
            <a:r>
              <a:rPr lang="ru-RU" dirty="0"/>
              <a:t>– Синдром </a:t>
            </a:r>
            <a:r>
              <a:rPr lang="ru-RU" dirty="0" err="1"/>
              <a:t>Лоренса-Муна-Бидля</a:t>
            </a:r>
            <a:endParaRPr lang="ru-RU" dirty="0"/>
          </a:p>
          <a:p>
            <a:pPr>
              <a:buNone/>
            </a:pPr>
            <a:r>
              <a:rPr lang="ru-RU" dirty="0"/>
              <a:t>– </a:t>
            </a:r>
            <a:r>
              <a:rPr lang="ru-RU" dirty="0" err="1"/>
              <a:t>Миотоническая</a:t>
            </a:r>
            <a:r>
              <a:rPr lang="ru-RU" dirty="0"/>
              <a:t> дистрофия</a:t>
            </a:r>
          </a:p>
          <a:p>
            <a:pPr>
              <a:buNone/>
            </a:pPr>
            <a:r>
              <a:rPr lang="ru-RU" dirty="0"/>
              <a:t>– Порфирия</a:t>
            </a:r>
          </a:p>
          <a:p>
            <a:pPr>
              <a:buNone/>
            </a:pPr>
            <a:r>
              <a:rPr lang="ru-RU" dirty="0"/>
              <a:t>– Синдром </a:t>
            </a:r>
            <a:r>
              <a:rPr lang="ru-RU" dirty="0" err="1"/>
              <a:t>Прадера-Вилли</a:t>
            </a:r>
            <a:endParaRPr lang="ru-RU" dirty="0"/>
          </a:p>
          <a:p>
            <a:pPr>
              <a:buNone/>
            </a:pPr>
            <a:r>
              <a:rPr lang="ru-RU" dirty="0"/>
              <a:t>– Синдром Тернера</a:t>
            </a:r>
          </a:p>
          <a:p>
            <a:pPr>
              <a:buNone/>
            </a:pPr>
            <a:r>
              <a:rPr lang="ru-RU" dirty="0"/>
              <a:t>– Синдром Вольфрама</a:t>
            </a:r>
          </a:p>
          <a:p>
            <a:pPr>
              <a:buNone/>
            </a:pPr>
            <a:r>
              <a:rPr lang="ru-RU" dirty="0"/>
              <a:t>– Другие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292</TotalTime>
  <Words>1021</Words>
  <Application>Microsoft Office PowerPoint</Application>
  <PresentationFormat>Экран (4:3)</PresentationFormat>
  <Paragraphs>189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Сахарный диабет. Определение. Классификация. Диагностика.</vt:lpstr>
      <vt:lpstr> 1. ОПРЕДЕЛЕНИЕ САХАРНОГО ДИАБЕТА  И ЕГО КЛАССИФИКАЦИЯ  Сахарный диабет (СД) – это группа метаболических (обменных) заболеваний, характеризующихся хронической гипергликемией, которая является результатом нарушения секреции инсулина, действия инсулина или обоих этих факторов.  Хроническая гипергликемия при СД сопровождается повреждением, дисфункцией и недостаточностью различных органов, особенно глаз, почек, нервов, сердца и кровеносных сосудов.</vt:lpstr>
      <vt:lpstr>КЛАССИФИКАЦИЯ СД  (ВОЗ, 1999, с дополнениями)</vt:lpstr>
      <vt:lpstr>Слайд 4</vt:lpstr>
      <vt:lpstr>Другие специфические типы СД:</vt:lpstr>
      <vt:lpstr>Слайд 6</vt:lpstr>
      <vt:lpstr>Слайд 7</vt:lpstr>
      <vt:lpstr>Слайд 8</vt:lpstr>
      <vt:lpstr>Слайд 9</vt:lpstr>
      <vt:lpstr>2. ДИАГНОСТИКА САХАРНОГО ДИАБЕТА 2.1. Диагностические критерии сахарного диабета и других нарушений гликемии (ВОЗ, 1999–2013)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Биологические эффекты инсулина</vt:lpstr>
      <vt:lpstr>Биологические эффекты инсулина</vt:lpstr>
      <vt:lpstr>Биологические эффекты инсулина</vt:lpstr>
      <vt:lpstr>Слайд 23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ОПРЕДЕЛЕНИЕ САХАРНОГО ДИАБЕТА И ЕГО КЛАССИФИКАЦИЯ Сахарный диабет (СД) – это группа метаболических (обменных) заболеваний, характеризующихся хронической гипергликемией, которая является результатом нарушения секреции инсулина, действия инсулина или обоих этих факторов. Хроническая гипергликемия при СД сопровождается повреждением, дисфунк- цией и недостаточностью различных органов, особенно глаз, почек, нервов, сердца и кровеносных сосудов.</dc:title>
  <dc:creator>Роза</dc:creator>
  <cp:lastModifiedBy>м видео</cp:lastModifiedBy>
  <cp:revision>33</cp:revision>
  <dcterms:created xsi:type="dcterms:W3CDTF">2015-10-07T18:07:11Z</dcterms:created>
  <dcterms:modified xsi:type="dcterms:W3CDTF">2016-12-29T23:27:33Z</dcterms:modified>
</cp:coreProperties>
</file>