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3" r:id="rId4"/>
    <p:sldId id="264" r:id="rId5"/>
    <p:sldId id="265" r:id="rId6"/>
    <p:sldId id="276" r:id="rId7"/>
    <p:sldId id="266" r:id="rId8"/>
    <p:sldId id="268" r:id="rId9"/>
    <p:sldId id="271" r:id="rId10"/>
    <p:sldId id="269" r:id="rId11"/>
    <p:sldId id="275" r:id="rId12"/>
    <p:sldId id="274" r:id="rId13"/>
    <p:sldId id="270" r:id="rId14"/>
    <p:sldId id="273" r:id="rId15"/>
    <p:sldId id="272" r:id="rId16"/>
    <p:sldId id="277" r:id="rId17"/>
    <p:sldId id="257" r:id="rId18"/>
    <p:sldId id="267" r:id="rId19"/>
    <p:sldId id="261" r:id="rId20"/>
    <p:sldId id="278" r:id="rId21"/>
    <p:sldId id="262" r:id="rId22"/>
    <p:sldId id="279" r:id="rId23"/>
    <p:sldId id="280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62" autoAdjust="0"/>
    <p:restoredTop sz="93073" autoAdjust="0"/>
  </p:normalViewPr>
  <p:slideViewPr>
    <p:cSldViewPr>
      <p:cViewPr varScale="1">
        <p:scale>
          <a:sx n="101" d="100"/>
          <a:sy n="101" d="100"/>
        </p:scale>
        <p:origin x="17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2043658"/>
          </a:xfrm>
        </p:spPr>
        <p:txBody>
          <a:bodyPr>
            <a:normAutofit/>
          </a:bodyPr>
          <a:lstStyle/>
          <a:p>
            <a:r>
              <a:rPr lang="ru-RU" dirty="0" smtClean="0"/>
              <a:t>Медикаментозная терапия сахарного диабета 2 типа.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3666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44798"/>
              </p:ext>
            </p:extLst>
          </p:nvPr>
        </p:nvGraphicFramePr>
        <p:xfrm>
          <a:off x="395536" y="188641"/>
          <a:ext cx="8424936" cy="6480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6480720"/>
              </a:tblGrid>
              <a:tr h="1220660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Группа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</a:rPr>
                        <a:t> препаратов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Глиниды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–	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репаглинид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–	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натеглинид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579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Снижение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HbA1c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на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монотерапии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0,5 – 1,5 %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2351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Преимущества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контроль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постпрандиальной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гипергликемии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быстрое начало действия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могут быть использованы у лиц с нерегулярным режимом питания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84041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Недостатки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риск гипогликемии (сравним с СМ)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прибавка массы тела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нет информации по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долгосроч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- ной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эффективности и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безопас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ности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применение кратно количеству приемов пищи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высокая цена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7872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Примечания</a:t>
                      </a:r>
                    </a:p>
                    <a:p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Противопоказаны при почечной (кроме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репаглинида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) и печеночной недостаточности;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кетоацидозе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;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беременностии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лактаии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3022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423716"/>
              </p:ext>
            </p:extLst>
          </p:nvPr>
        </p:nvGraphicFramePr>
        <p:xfrm>
          <a:off x="395536" y="524261"/>
          <a:ext cx="8424936" cy="600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6768752"/>
              </a:tblGrid>
              <a:tr h="1689775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Группа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</a:rPr>
                        <a:t> препаратов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Ингибиторы ДПП-4</a:t>
                      </a:r>
                    </a:p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–	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</a:rPr>
                        <a:t>ситаглиптин</a:t>
                      </a:r>
                      <a:endParaRPr lang="ru-RU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–	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</a:rPr>
                        <a:t>вилдаглиптин</a:t>
                      </a:r>
                      <a:endParaRPr lang="ru-RU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–	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</a:rPr>
                        <a:t>саксаглиптин</a:t>
                      </a:r>
                      <a:endParaRPr lang="ru-RU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–	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</a:rPr>
                        <a:t>линаглиптин</a:t>
                      </a:r>
                      <a:endParaRPr lang="ru-RU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–	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</a:rPr>
                        <a:t>алоглиптин</a:t>
                      </a:r>
                      <a:endParaRPr lang="ru-RU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44887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Снижение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HbA1c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на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монотерапии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0,5 – 1,0 %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67331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Преимущества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–	низкий риск гипогликемий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–	не влияют на массу тела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–	доступны в фиксированных комбинациях с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метформином</a:t>
                      </a:r>
                      <a:endParaRPr lang="ru-RU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–	потенциальный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протектив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ный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эффект в отношении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a:t>β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-клеток</a:t>
                      </a:r>
                    </a:p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7305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Недостатки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–	потенциальный риск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панкреа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титов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(не подтвержден)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–	нет информации по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долгосроч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- ной эффективности и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безопас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ности</a:t>
                      </a:r>
                      <a:endParaRPr lang="ru-RU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–	высокая цена</a:t>
                      </a:r>
                    </a:p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7305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Примечания</a:t>
                      </a:r>
                    </a:p>
                    <a:p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Возможно применение на всех стадиях ХБП, включая терминальную с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соответству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ющим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снижением дозы (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линаглиптин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без снижения дозы). С осторожностью при тяжелой печеночной недостаточности (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кро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ме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саксаглиптина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линаглиптина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);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противо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- показаны при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кетоацидозе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; беременности и лактации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23528" y="46121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2. Средства с </a:t>
            </a:r>
            <a:r>
              <a:rPr lang="ru-RU" dirty="0" err="1" smtClean="0"/>
              <a:t>инкретиновой</a:t>
            </a:r>
            <a:r>
              <a:rPr lang="ru-RU" dirty="0" smtClean="0"/>
              <a:t> активностью.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010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792044"/>
              </p:ext>
            </p:extLst>
          </p:nvPr>
        </p:nvGraphicFramePr>
        <p:xfrm>
          <a:off x="395536" y="260649"/>
          <a:ext cx="8424936" cy="6595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6768752"/>
              </a:tblGrid>
              <a:tr h="1391913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Группа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</a:rPr>
                        <a:t> препаратов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Агонисты рецепторов ГПП-1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–	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эксенатид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–	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лираглутид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–	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ликсисенатид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69946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Снижение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HbA1c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на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монотерапии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0,8 – 1,8 %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91913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Преимущества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низкий риск гипогликемии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снижение массы тела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снижение АД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потенциальный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протективный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эффект в отношении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a:t>β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-клеток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2411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Недостатки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желудочно-кишечный дискомфорт</a:t>
                      </a:r>
                    </a:p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формирование антител (преимущественно на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</a:rPr>
                        <a:t>эксенатиде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потенциальный риск панкреатита (не подтвержден)</a:t>
                      </a:r>
                    </a:p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инъекционная форма введения</a:t>
                      </a:r>
                    </a:p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нет информации по долгосрочной эффективности и безопасности</a:t>
                      </a:r>
                    </a:p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высокая цена</a:t>
                      </a:r>
                    </a:p>
                    <a:p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30829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Примечания</a:t>
                      </a:r>
                    </a:p>
                    <a:p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Противопоказаны при тяжелой почечной и печеночной недостаточности;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</a:rPr>
                        <a:t>кетоацидозе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; беременности и лактации.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0851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342764"/>
              </p:ext>
            </p:extLst>
          </p:nvPr>
        </p:nvGraphicFramePr>
        <p:xfrm>
          <a:off x="395536" y="836711"/>
          <a:ext cx="8424936" cy="5688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6552728"/>
              </a:tblGrid>
              <a:tr h="1020249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Группа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</a:rPr>
                        <a:t> препаратов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Ингибиторы альфа-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глюкозидаз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–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акарбоза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417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Снижение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HbA1c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на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монотерапии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0,5 – 0,8 %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6323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Преимущества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– не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влияют на массу тела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– низкий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риск гипогликемии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снижают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риск развития СД 2 типа у лиц с НТГ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6323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Недостатки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желудочно-кишечный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дискомфорт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низкая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эффективность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прием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3 раза в сутки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01563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Примечания</a:t>
                      </a:r>
                    </a:p>
                    <a:p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Противопоказан при заболеваниях ЖКТ; почечной и печеночной недостаточности;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кетоацидозе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; беременности и лактации.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95536" y="184666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3. Средства, блокирующие всасывание глюкозы в кишечнике.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0272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997998"/>
              </p:ext>
            </p:extLst>
          </p:nvPr>
        </p:nvGraphicFramePr>
        <p:xfrm>
          <a:off x="395536" y="485965"/>
          <a:ext cx="8424936" cy="6324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6696744"/>
              </a:tblGrid>
              <a:tr h="1479100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Группа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</a:rPr>
                        <a:t> препаратов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Ингибиторы НГЛТ-2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дапаглифлозин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эмпаглифлозин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канаглифлозин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*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2443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Снижение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HbA1c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на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монотерапии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0,8-0,9%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3553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Преимущества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низкий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риск гипогликемии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снижение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массы тела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эффект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не зависит от наличия инсулина в крови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умеренное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снижение АД</a:t>
                      </a:r>
                    </a:p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77401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Недостатки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риск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урогенитальных инфекций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риск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гиповолемии</a:t>
                      </a:r>
                      <a:endParaRPr lang="ru-RU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высокая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цена</a:t>
                      </a:r>
                    </a:p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1806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Примечания</a:t>
                      </a:r>
                    </a:p>
                    <a:p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Противопоказаны при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кетоацидозе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, беременности, лактации, снижении СКФ: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&lt; 60 мл/мин /1,73 м2 (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дапаглифлозин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&lt; 45 мл/мин /1,73 м2(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эмпаглифлозин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&lt; 45 мл/мин/1,73 м2 (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канаглифлозин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) Требуется осторожность при назначении: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в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пожилом возрасте (см. инструкцию к применению)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при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хронических урогенитальных инфекциях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при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приеме мочегонных средств</a:t>
                      </a:r>
                    </a:p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95536" y="116632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4. Средства, блокирующие </a:t>
            </a:r>
            <a:r>
              <a:rPr lang="ru-RU" dirty="0" err="1" smtClean="0"/>
              <a:t>реабсорбцию</a:t>
            </a:r>
            <a:r>
              <a:rPr lang="ru-RU" dirty="0" smtClean="0"/>
              <a:t> глюкозы в почках.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30376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148432"/>
              </p:ext>
            </p:extLst>
          </p:nvPr>
        </p:nvGraphicFramePr>
        <p:xfrm>
          <a:off x="395536" y="620691"/>
          <a:ext cx="8424936" cy="61089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6480720"/>
              </a:tblGrid>
              <a:tr h="1060942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Группа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</a:rPr>
                        <a:t> препаратов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Инсулин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60942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Снижение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HbA1c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на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монотерапии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1,5 – 3,5 %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34996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Преимущества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–	высокая эффективность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–	снижает риск микро- и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ма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крососудистых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 осложнений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58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Недостатки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–	высокий риск гипогликемии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–	прибавка массы тела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–	требует частого контроля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гли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кемии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–	инъекционная форма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–	относительно высокая цена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60942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Примечания</a:t>
                      </a:r>
                    </a:p>
                    <a:p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Нет противопоказаний и ограничений в дозе.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95536" y="147990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5. Инсулины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32992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dirty="0" smtClean="0"/>
              <a:t>Стратификация лечебной тактики в зависимости от исходного </a:t>
            </a:r>
            <a:r>
              <a:rPr lang="en-US" sz="4800" dirty="0" smtClean="0"/>
              <a:t>HbA1c.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7339268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право 3"/>
          <p:cNvSpPr/>
          <p:nvPr/>
        </p:nvSpPr>
        <p:spPr>
          <a:xfrm>
            <a:off x="179512" y="557972"/>
            <a:ext cx="8856984" cy="612068"/>
          </a:xfrm>
          <a:prstGeom prst="rightArrow">
            <a:avLst>
              <a:gd name="adj1" fmla="val 50000"/>
              <a:gd name="adj2" fmla="val 4189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Изменение образа жизни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4536" y="1340768"/>
            <a:ext cx="885196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Выбор индивидуальной цели лечения;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Контроль не реже 1 раза в 3 </a:t>
            </a:r>
            <a:r>
              <a:rPr lang="ru-RU" dirty="0" err="1" smtClean="0">
                <a:solidFill>
                  <a:schemeClr val="tx1"/>
                </a:solidFill>
              </a:rPr>
              <a:t>мес</a:t>
            </a:r>
            <a:r>
              <a:rPr lang="ru-RU" dirty="0" smtClean="0">
                <a:solidFill>
                  <a:schemeClr val="tx1"/>
                </a:solidFill>
              </a:rPr>
              <a:t>;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Принятие решения об интенсификации не позже, чем через 6 мес.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4535" y="2425281"/>
            <a:ext cx="1939193" cy="5189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1 этап.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Старт терапии.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49992" y="2445672"/>
            <a:ext cx="2590160" cy="4985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2 этап. 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Интенсификация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smtClean="0">
                <a:solidFill>
                  <a:schemeClr val="tx1"/>
                </a:solidFill>
              </a:rPr>
              <a:t>терапии.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44888" y="5454598"/>
            <a:ext cx="1333790" cy="11875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Комбинация 2 препаратов кроме нерациональных сочетаний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095969" y="2445672"/>
            <a:ext cx="1940527" cy="4985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3 этап.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Интенсификация терапии.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16214" y="5826487"/>
            <a:ext cx="1551599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Индивидуальная цель не достигнута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379405" y="4191041"/>
            <a:ext cx="1667316" cy="11321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Комбинация 2 препаратов (продолжить) кроме нерациональных сочетаний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07712" y="4419836"/>
            <a:ext cx="792087" cy="67453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HbA1c 6.5-7.5% </a:t>
            </a:r>
            <a:r>
              <a:rPr lang="ru-RU" sz="1200" dirty="0" smtClean="0">
                <a:solidFill>
                  <a:schemeClr val="tx1"/>
                </a:solidFill>
              </a:rPr>
              <a:t>в дебюте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169495" y="3728568"/>
            <a:ext cx="1080120" cy="200113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err="1" smtClean="0">
                <a:solidFill>
                  <a:schemeClr val="tx1"/>
                </a:solidFill>
              </a:rPr>
              <a:t>Монотерапия</a:t>
            </a:r>
            <a:r>
              <a:rPr lang="ru-RU" sz="1200" dirty="0" smtClean="0">
                <a:solidFill>
                  <a:schemeClr val="tx1"/>
                </a:solidFill>
              </a:rPr>
              <a:t>: мет, иДПП-4, аГПП-1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Альтернативные варианты: СМ</a:t>
            </a:r>
            <a:r>
              <a:rPr lang="en-US" sz="1200" dirty="0" smtClean="0">
                <a:solidFill>
                  <a:schemeClr val="tx1"/>
                </a:solidFill>
              </a:rPr>
              <a:t>*</a:t>
            </a:r>
            <a:r>
              <a:rPr lang="ru-RU" sz="1200" dirty="0" smtClean="0">
                <a:solidFill>
                  <a:schemeClr val="tx1"/>
                </a:solidFill>
              </a:rPr>
              <a:t>, </a:t>
            </a:r>
            <a:r>
              <a:rPr lang="ru-RU" sz="1200" dirty="0" err="1" smtClean="0">
                <a:solidFill>
                  <a:schemeClr val="tx1"/>
                </a:solidFill>
              </a:rPr>
              <a:t>Глиниды</a:t>
            </a:r>
            <a:r>
              <a:rPr lang="ru-RU" sz="1200" dirty="0" smtClean="0">
                <a:solidFill>
                  <a:schemeClr val="tx1"/>
                </a:solidFill>
              </a:rPr>
              <a:t>, </a:t>
            </a:r>
            <a:r>
              <a:rPr lang="ru-RU" sz="1200" dirty="0" err="1" smtClean="0">
                <a:solidFill>
                  <a:schemeClr val="tx1"/>
                </a:solidFill>
              </a:rPr>
              <a:t>Пио</a:t>
            </a:r>
            <a:r>
              <a:rPr lang="ru-RU" sz="1200" dirty="0" smtClean="0">
                <a:solidFill>
                  <a:schemeClr val="tx1"/>
                </a:solidFill>
              </a:rPr>
              <a:t>, </a:t>
            </a:r>
            <a:r>
              <a:rPr lang="ru-RU" sz="1200" dirty="0" err="1" smtClean="0">
                <a:solidFill>
                  <a:schemeClr val="tx1"/>
                </a:solidFill>
              </a:rPr>
              <a:t>Акарбоза</a:t>
            </a:r>
            <a:r>
              <a:rPr lang="ru-RU" sz="1200" dirty="0" smtClean="0">
                <a:solidFill>
                  <a:schemeClr val="tx1"/>
                </a:solidFill>
              </a:rPr>
              <a:t>, иНГЛТ-2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516213" y="4835374"/>
            <a:ext cx="1551599" cy="6233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Индивидуальная цель достигнута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944888" y="3319004"/>
            <a:ext cx="1332524" cy="6268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Продолжить исходную терапию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516214" y="3310144"/>
            <a:ext cx="1579755" cy="6229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Индивидуальная цель достигнута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379404" y="3306242"/>
            <a:ext cx="1646867" cy="6268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Продолжить исходную терапию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612714" y="5192021"/>
            <a:ext cx="966749" cy="145008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100" dirty="0">
                <a:solidFill>
                  <a:prstClr val="black"/>
                </a:solidFill>
              </a:rPr>
              <a:t>Снижение </a:t>
            </a:r>
            <a:r>
              <a:rPr lang="en-US" sz="1100" dirty="0" smtClean="0">
                <a:solidFill>
                  <a:prstClr val="black"/>
                </a:solidFill>
              </a:rPr>
              <a:t>HbA1c</a:t>
            </a:r>
            <a:r>
              <a:rPr lang="ru-RU" sz="1100" dirty="0" smtClean="0">
                <a:solidFill>
                  <a:prstClr val="black"/>
                </a:solidFill>
              </a:rPr>
              <a:t> </a:t>
            </a:r>
            <a:r>
              <a:rPr lang="en-US" sz="1100" dirty="0" smtClean="0">
                <a:solidFill>
                  <a:prstClr val="black"/>
                </a:solidFill>
                <a:latin typeface="Cambria Math"/>
                <a:ea typeface="Cambria Math"/>
              </a:rPr>
              <a:t>&lt;0.5</a:t>
            </a:r>
            <a:r>
              <a:rPr lang="en-US" sz="1100" dirty="0">
                <a:solidFill>
                  <a:prstClr val="black"/>
                </a:solidFill>
                <a:latin typeface="Cambria Math"/>
                <a:ea typeface="Cambria Math"/>
              </a:rPr>
              <a:t>% </a:t>
            </a:r>
            <a:r>
              <a:rPr lang="ru-RU" sz="1100" dirty="0" smtClean="0">
                <a:solidFill>
                  <a:prstClr val="black"/>
                </a:solidFill>
                <a:latin typeface="Cambria Math"/>
                <a:ea typeface="Cambria Math"/>
              </a:rPr>
              <a:t>или</a:t>
            </a:r>
            <a:r>
              <a:rPr lang="en-US" sz="1100" dirty="0" smtClean="0">
                <a:solidFill>
                  <a:prstClr val="black"/>
                </a:solidFill>
                <a:latin typeface="Cambria Math"/>
                <a:ea typeface="Cambria Math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Cambria Math"/>
                <a:ea typeface="Cambria Math"/>
              </a:rPr>
              <a:t>не достигнута </a:t>
            </a:r>
            <a:r>
              <a:rPr lang="ru-RU" sz="1100" dirty="0">
                <a:solidFill>
                  <a:prstClr val="black"/>
                </a:solidFill>
                <a:latin typeface="Cambria Math"/>
                <a:ea typeface="Cambria Math"/>
              </a:rPr>
              <a:t>индивидуальная цель</a:t>
            </a:r>
            <a:endParaRPr lang="ru-RU" sz="1100" dirty="0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612714" y="3429000"/>
            <a:ext cx="966749" cy="13281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dirty="0" smtClean="0">
                <a:solidFill>
                  <a:schemeClr val="tx1"/>
                </a:solidFill>
              </a:rPr>
              <a:t>Снижение </a:t>
            </a:r>
            <a:r>
              <a:rPr lang="en-US" sz="1100" dirty="0" smtClean="0">
                <a:solidFill>
                  <a:schemeClr val="tx1"/>
                </a:solidFill>
              </a:rPr>
              <a:t>HbA1c </a:t>
            </a:r>
            <a:r>
              <a:rPr lang="en-US" sz="1100" dirty="0" smtClean="0">
                <a:solidFill>
                  <a:schemeClr val="tx1"/>
                </a:solidFill>
                <a:latin typeface="Cambria Math"/>
                <a:ea typeface="Cambria Math"/>
              </a:rPr>
              <a:t>⩾0.5%</a:t>
            </a:r>
            <a:r>
              <a:rPr lang="ru-RU" sz="1100" dirty="0" smtClean="0">
                <a:solidFill>
                  <a:schemeClr val="tx1"/>
                </a:solidFill>
                <a:latin typeface="Cambria Math"/>
                <a:ea typeface="Cambria Math"/>
              </a:rPr>
              <a:t> или   </a:t>
            </a:r>
          </a:p>
          <a:p>
            <a:r>
              <a:rPr lang="ru-RU" sz="1100" dirty="0" smtClean="0">
                <a:solidFill>
                  <a:schemeClr val="tx1"/>
                </a:solidFill>
                <a:latin typeface="Cambria Math"/>
                <a:ea typeface="Cambria Math"/>
              </a:rPr>
              <a:t>достигнута индивидуальная цель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389631" y="5559678"/>
            <a:ext cx="1646865" cy="11816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Комбинация 3 препаратов кроме нерациональных сочетаний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Инсулин +- другие препараты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943620" y="4515709"/>
            <a:ext cx="1333792" cy="6233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Индивидуальная цель не достигнута</a:t>
            </a:r>
            <a:endParaRPr lang="ru-RU" sz="1200" dirty="0">
              <a:solidFill>
                <a:schemeClr val="tx1"/>
              </a:solidFill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2392155" y="2793456"/>
            <a:ext cx="69509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6213471" y="2793456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396690" y="2497531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200" i="1" smtClean="0">
                          <a:latin typeface="Cambria Math"/>
                        </a:rPr>
                        <m:t>⩽</m:t>
                      </m:r>
                      <m:r>
                        <a:rPr lang="ru-RU" sz="1200" b="0" i="1" smtClean="0">
                          <a:latin typeface="Cambria Math"/>
                        </a:rPr>
                        <m:t>6 мес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6690" y="2497531"/>
                <a:ext cx="432048" cy="276999"/>
              </a:xfrm>
              <a:prstGeom prst="rect">
                <a:avLst/>
              </a:prstGeom>
              <a:blipFill rotWithShape="1">
                <a:blip r:embed="rId2"/>
                <a:stretch>
                  <a:fillRect r="-521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189951" y="2502602"/>
                <a:ext cx="74360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200" i="1" smtClean="0">
                          <a:latin typeface="Cambria Math"/>
                        </a:rPr>
                        <m:t>⩽</m:t>
                      </m:r>
                      <m:r>
                        <a:rPr lang="ru-RU" sz="1200" b="0" i="1" smtClean="0">
                          <a:latin typeface="Cambria Math"/>
                        </a:rPr>
                        <m:t>6 мес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9951" y="2502602"/>
                <a:ext cx="743600" cy="27699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Прямая соединительная линия 30"/>
          <p:cNvCxnSpPr/>
          <p:nvPr/>
        </p:nvCxnSpPr>
        <p:spPr>
          <a:xfrm flipH="1">
            <a:off x="2407886" y="3914675"/>
            <a:ext cx="3498" cy="177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endCxn id="13" idx="3"/>
          </p:cNvCxnSpPr>
          <p:nvPr/>
        </p:nvCxnSpPr>
        <p:spPr>
          <a:xfrm flipH="1">
            <a:off x="2249615" y="4729135"/>
            <a:ext cx="15827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3606300" y="3728568"/>
            <a:ext cx="3385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>
            <a:off x="4427984" y="3945818"/>
            <a:ext cx="0" cy="5482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>
            <a:off x="4427984" y="5139051"/>
            <a:ext cx="0" cy="3155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>
            <a:endCxn id="8" idx="1"/>
          </p:cNvCxnSpPr>
          <p:nvPr/>
        </p:nvCxnSpPr>
        <p:spPr>
          <a:xfrm>
            <a:off x="3579463" y="6041212"/>
            <a:ext cx="365425" cy="71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>
            <a:stCxn id="15" idx="3"/>
            <a:endCxn id="16" idx="1"/>
          </p:cNvCxnSpPr>
          <p:nvPr/>
        </p:nvCxnSpPr>
        <p:spPr>
          <a:xfrm flipV="1">
            <a:off x="5277412" y="3621600"/>
            <a:ext cx="238802" cy="108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>
            <a:stCxn id="16" idx="3"/>
            <a:endCxn id="17" idx="1"/>
          </p:cNvCxnSpPr>
          <p:nvPr/>
        </p:nvCxnSpPr>
        <p:spPr>
          <a:xfrm flipV="1">
            <a:off x="7095969" y="3619649"/>
            <a:ext cx="283435" cy="19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>
            <a:stCxn id="14" idx="3"/>
          </p:cNvCxnSpPr>
          <p:nvPr/>
        </p:nvCxnSpPr>
        <p:spPr>
          <a:xfrm>
            <a:off x="7067812" y="5147045"/>
            <a:ext cx="311591" cy="59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 стрелкой 81"/>
          <p:cNvCxnSpPr>
            <a:stCxn id="10" idx="3"/>
          </p:cNvCxnSpPr>
          <p:nvPr/>
        </p:nvCxnSpPr>
        <p:spPr>
          <a:xfrm>
            <a:off x="7067813" y="6150523"/>
            <a:ext cx="3218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179512" y="188640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 smtClean="0"/>
              <a:t>Исходный </a:t>
            </a:r>
            <a:r>
              <a:rPr lang="en-US" b="1" u="sng" dirty="0" smtClean="0"/>
              <a:t>HbA1c   6.5 – 7.5 %</a:t>
            </a:r>
            <a:endParaRPr lang="ru-RU" b="1" u="sng" dirty="0"/>
          </a:p>
        </p:txBody>
      </p:sp>
      <p:cxnSp>
        <p:nvCxnSpPr>
          <p:cNvPr id="178" name="Прямая со стрелкой 177"/>
          <p:cNvCxnSpPr/>
          <p:nvPr/>
        </p:nvCxnSpPr>
        <p:spPr>
          <a:xfrm>
            <a:off x="2411384" y="3914675"/>
            <a:ext cx="20133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Прямая со стрелкой 179"/>
          <p:cNvCxnSpPr/>
          <p:nvPr/>
        </p:nvCxnSpPr>
        <p:spPr>
          <a:xfrm>
            <a:off x="2411384" y="5690675"/>
            <a:ext cx="20133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Прямая соединительная линия 181"/>
          <p:cNvCxnSpPr/>
          <p:nvPr/>
        </p:nvCxnSpPr>
        <p:spPr>
          <a:xfrm>
            <a:off x="5278678" y="5690675"/>
            <a:ext cx="1181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Прямая соединительная линия 185"/>
          <p:cNvCxnSpPr/>
          <p:nvPr/>
        </p:nvCxnSpPr>
        <p:spPr>
          <a:xfrm>
            <a:off x="5396813" y="5296824"/>
            <a:ext cx="0" cy="7443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Прямая со стрелкой 189"/>
          <p:cNvCxnSpPr/>
          <p:nvPr/>
        </p:nvCxnSpPr>
        <p:spPr>
          <a:xfrm>
            <a:off x="5396813" y="5296824"/>
            <a:ext cx="119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Прямая со стрелкой 191"/>
          <p:cNvCxnSpPr/>
          <p:nvPr/>
        </p:nvCxnSpPr>
        <p:spPr>
          <a:xfrm flipV="1">
            <a:off x="5396813" y="6041212"/>
            <a:ext cx="119401" cy="71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7459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Комментарий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*СМ кроме </a:t>
            </a:r>
            <a:r>
              <a:rPr lang="ru-RU" dirty="0" err="1" smtClean="0"/>
              <a:t>глибенкламида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Комбинация 2 или 3 препаратов может в том числе включать    инсулин;</a:t>
            </a:r>
          </a:p>
          <a:p>
            <a:pPr marL="0" indent="0">
              <a:buNone/>
            </a:pPr>
            <a:r>
              <a:rPr lang="ru-RU" dirty="0" smtClean="0"/>
              <a:t>В любой комбинации 2 и 3 препаратов рекомендуется использование </a:t>
            </a:r>
            <a:r>
              <a:rPr lang="ru-RU" dirty="0" err="1" smtClean="0"/>
              <a:t>метформина</a:t>
            </a:r>
            <a:endParaRPr lang="ru-RU" dirty="0" smtClean="0"/>
          </a:p>
          <a:p>
            <a:r>
              <a:rPr lang="ru-RU" dirty="0"/>
              <a:t>в этой клинической ситуации начинать лечение можно с </a:t>
            </a:r>
            <a:r>
              <a:rPr lang="ru-RU" dirty="0" err="1"/>
              <a:t>монотерапии</a:t>
            </a:r>
            <a:r>
              <a:rPr lang="ru-RU" dirty="0"/>
              <a:t>. Приоритет должен быть отдан средствам с минимальным риском гипогликемий (</a:t>
            </a:r>
            <a:r>
              <a:rPr lang="ru-RU" dirty="0" err="1"/>
              <a:t>метформин</a:t>
            </a:r>
            <a:r>
              <a:rPr lang="ru-RU" dirty="0"/>
              <a:t>, иДПП-4, аГПП-1); при наличии ожирения и артериальной гипертензии предпочтительны аГПП-1 в связи с эффективным снижением массы тела и уровня систолического АД. При непереносимости или противопоказаниях к препаратам первого ряда рекомендуется начало терапии с альтернативных классов </a:t>
            </a:r>
            <a:r>
              <a:rPr lang="ru-RU" dirty="0" err="1"/>
              <a:t>сахароснижающих</a:t>
            </a:r>
            <a:r>
              <a:rPr lang="ru-RU" dirty="0"/>
              <a:t> препаратов. Эффективным считается темп снижения НbA1c &gt; 0,5 % за 6 мес. наблюдения.</a:t>
            </a:r>
          </a:p>
        </p:txBody>
      </p:sp>
    </p:spTree>
    <p:extLst>
      <p:ext uri="{BB962C8B-B14F-4D97-AF65-F5344CB8AC3E}">
        <p14:creationId xmlns:p14="http://schemas.microsoft.com/office/powerpoint/2010/main" val="5383425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право 3"/>
          <p:cNvSpPr/>
          <p:nvPr/>
        </p:nvSpPr>
        <p:spPr>
          <a:xfrm>
            <a:off x="179512" y="557972"/>
            <a:ext cx="8856984" cy="612068"/>
          </a:xfrm>
          <a:prstGeom prst="rightArrow">
            <a:avLst>
              <a:gd name="adj1" fmla="val 50000"/>
              <a:gd name="adj2" fmla="val 4189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Изменение образа жизни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4536" y="1340768"/>
            <a:ext cx="885196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Выбор индивидуальной цели лечения;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Контроль не реже 1 раза в 3 </a:t>
            </a:r>
            <a:r>
              <a:rPr lang="ru-RU" dirty="0" err="1" smtClean="0">
                <a:solidFill>
                  <a:schemeClr val="tx1"/>
                </a:solidFill>
              </a:rPr>
              <a:t>мес</a:t>
            </a:r>
            <a:r>
              <a:rPr lang="ru-RU" dirty="0" smtClean="0">
                <a:solidFill>
                  <a:schemeClr val="tx1"/>
                </a:solidFill>
              </a:rPr>
              <a:t>;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Принятие решения об интенсификации не позже, чем через 6 мес.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4535" y="2425281"/>
            <a:ext cx="1939193" cy="5189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1 этап.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Старт терапии.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49992" y="2445672"/>
            <a:ext cx="2590160" cy="4985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2 этап. 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Интенсификация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smtClean="0">
                <a:solidFill>
                  <a:schemeClr val="tx1"/>
                </a:solidFill>
              </a:rPr>
              <a:t>терапии.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44888" y="5454598"/>
            <a:ext cx="1333790" cy="11875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Комбинация 3 препаратов кроме нерациональных сочетаний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095969" y="2445672"/>
            <a:ext cx="1940527" cy="4985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3 этап.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Интенсификация терапии.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16214" y="5826487"/>
            <a:ext cx="1551599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Индивидуальная цель не достигнута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379405" y="4191041"/>
            <a:ext cx="1667316" cy="11321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Комбинация 3 препаратов (продолжить) кроме нерациональных сочетаний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07712" y="4419836"/>
            <a:ext cx="792087" cy="67453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HbA1c 7.6-9.0% </a:t>
            </a:r>
            <a:r>
              <a:rPr lang="ru-RU" sz="1200" dirty="0" smtClean="0">
                <a:solidFill>
                  <a:schemeClr val="tx1"/>
                </a:solidFill>
              </a:rPr>
              <a:t>в дебюте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169495" y="3728568"/>
            <a:ext cx="1080120" cy="200113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Комбинация 2 препаратов кроме нерациональных сочетаний</a:t>
            </a:r>
          </a:p>
          <a:p>
            <a:pPr algn="ctr"/>
            <a:endParaRPr lang="ru-RU" sz="1200" dirty="0">
              <a:solidFill>
                <a:schemeClr val="tx1"/>
              </a:solidFill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Резерв: комбинация с инсулином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516213" y="4835374"/>
            <a:ext cx="1551599" cy="6233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Индивидуальная цель достигнута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944888" y="3319004"/>
            <a:ext cx="1332524" cy="6268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Продолжить исходную терапию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516214" y="3310144"/>
            <a:ext cx="1579755" cy="6229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Индивидуальная цель достигнута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379404" y="3306242"/>
            <a:ext cx="1646867" cy="6268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Продолжить исходную терапию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612714" y="5192021"/>
            <a:ext cx="966749" cy="145008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100" dirty="0">
                <a:solidFill>
                  <a:prstClr val="black"/>
                </a:solidFill>
              </a:rPr>
              <a:t>Снижение </a:t>
            </a:r>
            <a:r>
              <a:rPr lang="en-US" sz="1100" dirty="0" smtClean="0">
                <a:solidFill>
                  <a:prstClr val="black"/>
                </a:solidFill>
              </a:rPr>
              <a:t>HbA1c</a:t>
            </a:r>
            <a:r>
              <a:rPr lang="ru-RU" sz="1100" dirty="0" smtClean="0">
                <a:solidFill>
                  <a:prstClr val="black"/>
                </a:solidFill>
              </a:rPr>
              <a:t> </a:t>
            </a:r>
            <a:r>
              <a:rPr lang="en-US" sz="1100" dirty="0" smtClean="0">
                <a:solidFill>
                  <a:prstClr val="black"/>
                </a:solidFill>
                <a:latin typeface="Cambria Math"/>
                <a:ea typeface="Cambria Math"/>
              </a:rPr>
              <a:t>&lt;</a:t>
            </a:r>
            <a:r>
              <a:rPr lang="ru-RU" sz="1100" dirty="0" smtClean="0">
                <a:solidFill>
                  <a:prstClr val="black"/>
                </a:solidFill>
                <a:latin typeface="Cambria Math"/>
                <a:ea typeface="Cambria Math"/>
              </a:rPr>
              <a:t>1</a:t>
            </a:r>
            <a:r>
              <a:rPr lang="en-US" sz="1100" dirty="0" smtClean="0">
                <a:solidFill>
                  <a:prstClr val="black"/>
                </a:solidFill>
                <a:latin typeface="Cambria Math"/>
                <a:ea typeface="Cambria Math"/>
              </a:rPr>
              <a:t>% </a:t>
            </a:r>
            <a:r>
              <a:rPr lang="ru-RU" sz="1100" dirty="0" smtClean="0">
                <a:solidFill>
                  <a:prstClr val="black"/>
                </a:solidFill>
                <a:latin typeface="Cambria Math"/>
                <a:ea typeface="Cambria Math"/>
              </a:rPr>
              <a:t>или</a:t>
            </a:r>
            <a:r>
              <a:rPr lang="en-US" sz="1100" dirty="0" smtClean="0">
                <a:solidFill>
                  <a:prstClr val="black"/>
                </a:solidFill>
                <a:latin typeface="Cambria Math"/>
                <a:ea typeface="Cambria Math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Cambria Math"/>
                <a:ea typeface="Cambria Math"/>
              </a:rPr>
              <a:t>не достигнута </a:t>
            </a:r>
            <a:r>
              <a:rPr lang="ru-RU" sz="1100" dirty="0">
                <a:solidFill>
                  <a:prstClr val="black"/>
                </a:solidFill>
                <a:latin typeface="Cambria Math"/>
                <a:ea typeface="Cambria Math"/>
              </a:rPr>
              <a:t>индивидуальная цель</a:t>
            </a:r>
            <a:endParaRPr lang="ru-RU" sz="1100" dirty="0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612714" y="3429000"/>
            <a:ext cx="966749" cy="13281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dirty="0" smtClean="0">
                <a:solidFill>
                  <a:schemeClr val="tx1"/>
                </a:solidFill>
              </a:rPr>
              <a:t>Снижение </a:t>
            </a:r>
            <a:r>
              <a:rPr lang="en-US" sz="1100" dirty="0" smtClean="0">
                <a:solidFill>
                  <a:schemeClr val="tx1"/>
                </a:solidFill>
              </a:rPr>
              <a:t>HbA1c </a:t>
            </a:r>
            <a:r>
              <a:rPr lang="en-US" sz="1100" dirty="0" smtClean="0">
                <a:solidFill>
                  <a:schemeClr val="tx1"/>
                </a:solidFill>
                <a:latin typeface="Cambria Math"/>
                <a:ea typeface="Cambria Math"/>
              </a:rPr>
              <a:t>⩾</a:t>
            </a:r>
            <a:r>
              <a:rPr lang="ru-RU" sz="1100" dirty="0" smtClean="0">
                <a:solidFill>
                  <a:schemeClr val="tx1"/>
                </a:solidFill>
                <a:latin typeface="Cambria Math"/>
                <a:ea typeface="Cambria Math"/>
              </a:rPr>
              <a:t>1</a:t>
            </a:r>
            <a:r>
              <a:rPr lang="en-US" sz="1100" dirty="0" smtClean="0">
                <a:solidFill>
                  <a:schemeClr val="tx1"/>
                </a:solidFill>
                <a:latin typeface="Cambria Math"/>
                <a:ea typeface="Cambria Math"/>
              </a:rPr>
              <a:t>%</a:t>
            </a:r>
            <a:r>
              <a:rPr lang="ru-RU" sz="1100" dirty="0" smtClean="0">
                <a:solidFill>
                  <a:schemeClr val="tx1"/>
                </a:solidFill>
                <a:latin typeface="Cambria Math"/>
                <a:ea typeface="Cambria Math"/>
              </a:rPr>
              <a:t> или   </a:t>
            </a:r>
          </a:p>
          <a:p>
            <a:r>
              <a:rPr lang="ru-RU" sz="1100" dirty="0" smtClean="0">
                <a:solidFill>
                  <a:schemeClr val="tx1"/>
                </a:solidFill>
                <a:latin typeface="Cambria Math"/>
                <a:ea typeface="Cambria Math"/>
              </a:rPr>
              <a:t>достигнута индивидуальная цель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389631" y="5559678"/>
            <a:ext cx="1646865" cy="11816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Инсулин +- другие препараты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943620" y="4515709"/>
            <a:ext cx="1333792" cy="6233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Индивидуальная цель не достигнута</a:t>
            </a:r>
            <a:endParaRPr lang="ru-RU" sz="1200" dirty="0">
              <a:solidFill>
                <a:schemeClr val="tx1"/>
              </a:solidFill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2392155" y="2793456"/>
            <a:ext cx="69509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6213471" y="2793456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396690" y="2497531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200" i="1" smtClean="0">
                          <a:latin typeface="Cambria Math"/>
                        </a:rPr>
                        <m:t>⩽</m:t>
                      </m:r>
                      <m:r>
                        <a:rPr lang="ru-RU" sz="1200" b="0" i="1" smtClean="0">
                          <a:latin typeface="Cambria Math"/>
                        </a:rPr>
                        <m:t>6 мес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6690" y="2497531"/>
                <a:ext cx="432048" cy="276999"/>
              </a:xfrm>
              <a:prstGeom prst="rect">
                <a:avLst/>
              </a:prstGeom>
              <a:blipFill rotWithShape="1">
                <a:blip r:embed="rId2"/>
                <a:stretch>
                  <a:fillRect r="-521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189951" y="2502602"/>
                <a:ext cx="74360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200" i="1" smtClean="0">
                          <a:latin typeface="Cambria Math"/>
                        </a:rPr>
                        <m:t>⩽</m:t>
                      </m:r>
                      <m:r>
                        <a:rPr lang="ru-RU" sz="1200" b="0" i="1" smtClean="0">
                          <a:latin typeface="Cambria Math"/>
                        </a:rPr>
                        <m:t>6 мес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9951" y="2502602"/>
                <a:ext cx="743600" cy="27699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Прямая соединительная линия 30"/>
          <p:cNvCxnSpPr/>
          <p:nvPr/>
        </p:nvCxnSpPr>
        <p:spPr>
          <a:xfrm flipH="1">
            <a:off x="2407886" y="3914675"/>
            <a:ext cx="3498" cy="177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endCxn id="13" idx="3"/>
          </p:cNvCxnSpPr>
          <p:nvPr/>
        </p:nvCxnSpPr>
        <p:spPr>
          <a:xfrm flipH="1">
            <a:off x="2249615" y="4729135"/>
            <a:ext cx="15827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3606300" y="3728568"/>
            <a:ext cx="3385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>
            <a:off x="4427984" y="3945818"/>
            <a:ext cx="0" cy="5482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>
            <a:off x="4427984" y="5139051"/>
            <a:ext cx="0" cy="3155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>
            <a:endCxn id="8" idx="1"/>
          </p:cNvCxnSpPr>
          <p:nvPr/>
        </p:nvCxnSpPr>
        <p:spPr>
          <a:xfrm>
            <a:off x="3579463" y="6041212"/>
            <a:ext cx="365425" cy="71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>
            <a:stCxn id="15" idx="3"/>
            <a:endCxn id="16" idx="1"/>
          </p:cNvCxnSpPr>
          <p:nvPr/>
        </p:nvCxnSpPr>
        <p:spPr>
          <a:xfrm flipV="1">
            <a:off x="5277412" y="3621600"/>
            <a:ext cx="238802" cy="108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>
            <a:stCxn id="16" idx="3"/>
            <a:endCxn id="17" idx="1"/>
          </p:cNvCxnSpPr>
          <p:nvPr/>
        </p:nvCxnSpPr>
        <p:spPr>
          <a:xfrm flipV="1">
            <a:off x="7095969" y="3619649"/>
            <a:ext cx="283435" cy="19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>
            <a:stCxn id="14" idx="3"/>
          </p:cNvCxnSpPr>
          <p:nvPr/>
        </p:nvCxnSpPr>
        <p:spPr>
          <a:xfrm>
            <a:off x="7067812" y="5147045"/>
            <a:ext cx="311591" cy="59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 стрелкой 81"/>
          <p:cNvCxnSpPr>
            <a:stCxn id="10" idx="3"/>
          </p:cNvCxnSpPr>
          <p:nvPr/>
        </p:nvCxnSpPr>
        <p:spPr>
          <a:xfrm>
            <a:off x="7067813" y="6150523"/>
            <a:ext cx="3218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179512" y="188640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 smtClean="0"/>
              <a:t>Исходный </a:t>
            </a:r>
            <a:r>
              <a:rPr lang="en-US" b="1" u="sng" dirty="0" smtClean="0"/>
              <a:t>HbA1c   7.6 – 9.0  %</a:t>
            </a:r>
            <a:endParaRPr lang="ru-RU" b="1" u="sng" dirty="0"/>
          </a:p>
        </p:txBody>
      </p:sp>
      <p:cxnSp>
        <p:nvCxnSpPr>
          <p:cNvPr id="178" name="Прямая со стрелкой 177"/>
          <p:cNvCxnSpPr/>
          <p:nvPr/>
        </p:nvCxnSpPr>
        <p:spPr>
          <a:xfrm>
            <a:off x="2411384" y="3914675"/>
            <a:ext cx="20133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Прямая со стрелкой 179"/>
          <p:cNvCxnSpPr/>
          <p:nvPr/>
        </p:nvCxnSpPr>
        <p:spPr>
          <a:xfrm>
            <a:off x="2411384" y="5690675"/>
            <a:ext cx="20133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Прямая соединительная линия 181"/>
          <p:cNvCxnSpPr/>
          <p:nvPr/>
        </p:nvCxnSpPr>
        <p:spPr>
          <a:xfrm>
            <a:off x="5278678" y="5690675"/>
            <a:ext cx="1181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Прямая соединительная линия 185"/>
          <p:cNvCxnSpPr/>
          <p:nvPr/>
        </p:nvCxnSpPr>
        <p:spPr>
          <a:xfrm>
            <a:off x="5396813" y="5296824"/>
            <a:ext cx="0" cy="7443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Прямая со стрелкой 189"/>
          <p:cNvCxnSpPr/>
          <p:nvPr/>
        </p:nvCxnSpPr>
        <p:spPr>
          <a:xfrm>
            <a:off x="5396813" y="5296824"/>
            <a:ext cx="119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Прямая со стрелкой 191"/>
          <p:cNvCxnSpPr/>
          <p:nvPr/>
        </p:nvCxnSpPr>
        <p:spPr>
          <a:xfrm flipV="1">
            <a:off x="5396813" y="6041212"/>
            <a:ext cx="119401" cy="71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912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Autofit/>
          </a:bodyPr>
          <a:lstStyle/>
          <a:p>
            <a:r>
              <a:rPr lang="ru-RU" sz="2400" dirty="0" smtClean="0"/>
              <a:t>Основа лечения – изменение образа жизни: рациональное питание и повышение физической активности.</a:t>
            </a:r>
          </a:p>
          <a:p>
            <a:r>
              <a:rPr lang="ru-RU" sz="2400" dirty="0" smtClean="0"/>
              <a:t>Стратификация лечебной тактики в зависимости от исходного уровня </a:t>
            </a:r>
            <a:r>
              <a:rPr lang="en-US" sz="2400" dirty="0" smtClean="0"/>
              <a:t>HbA1c</a:t>
            </a:r>
            <a:r>
              <a:rPr lang="ru-RU" sz="2400" dirty="0" smtClean="0"/>
              <a:t>, выявленного при постановки диагноза СД 2 типа.</a:t>
            </a:r>
          </a:p>
          <a:p>
            <a:r>
              <a:rPr lang="ru-RU" sz="2400" dirty="0" smtClean="0"/>
              <a:t>Мониторинг  эффективности </a:t>
            </a:r>
            <a:r>
              <a:rPr lang="ru-RU" sz="2400" dirty="0" err="1" smtClean="0"/>
              <a:t>сахароснижающей</a:t>
            </a:r>
            <a:r>
              <a:rPr lang="ru-RU" sz="2400" dirty="0" smtClean="0"/>
              <a:t> терапии по уровню </a:t>
            </a:r>
            <a:r>
              <a:rPr lang="en-US" sz="2400" dirty="0" smtClean="0"/>
              <a:t>HbA1c</a:t>
            </a:r>
            <a:r>
              <a:rPr lang="ru-RU" sz="2400" dirty="0" smtClean="0"/>
              <a:t> </a:t>
            </a:r>
            <a:r>
              <a:rPr lang="en-US" sz="2400" dirty="0" smtClean="0"/>
              <a:t> </a:t>
            </a:r>
            <a:r>
              <a:rPr lang="ru-RU" sz="2400" dirty="0" smtClean="0"/>
              <a:t>осуществляется каждые 3 мес. Оценивать темп снижения </a:t>
            </a:r>
            <a:r>
              <a:rPr lang="en-US" sz="2400" dirty="0" smtClean="0"/>
              <a:t>HbA1c.</a:t>
            </a:r>
          </a:p>
          <a:p>
            <a:r>
              <a:rPr lang="ru-RU" sz="2400" dirty="0" smtClean="0"/>
              <a:t>Изменение (интенсификация) </a:t>
            </a:r>
            <a:r>
              <a:rPr lang="ru-RU" sz="2400" dirty="0" err="1" smtClean="0"/>
              <a:t>сахароснижающей</a:t>
            </a:r>
            <a:r>
              <a:rPr lang="ru-RU" sz="2400" dirty="0" smtClean="0"/>
              <a:t> терапии при ее неэффективности (т.е. при отсутствии достижения индивидуальных целей </a:t>
            </a:r>
            <a:r>
              <a:rPr lang="en-US" sz="2400" dirty="0" smtClean="0"/>
              <a:t>HbA1c)</a:t>
            </a:r>
            <a:r>
              <a:rPr lang="ru-RU" sz="2400" dirty="0" smtClean="0"/>
              <a:t> выполняется не позднее чем через 6 мес.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11099" y="260648"/>
            <a:ext cx="80648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u="sng" dirty="0" smtClean="0"/>
              <a:t>Общие принципы начала и интенсификации </a:t>
            </a:r>
            <a:r>
              <a:rPr lang="ru-RU" sz="3200" u="sng" dirty="0" err="1" smtClean="0"/>
              <a:t>сахароснижающей</a:t>
            </a:r>
            <a:r>
              <a:rPr lang="ru-RU" sz="3200" u="sng" dirty="0" smtClean="0"/>
              <a:t> терапии.</a:t>
            </a:r>
            <a:endParaRPr lang="ru-RU" sz="3200" u="sng" dirty="0"/>
          </a:p>
        </p:txBody>
      </p:sp>
    </p:spTree>
    <p:extLst>
      <p:ext uri="{BB962C8B-B14F-4D97-AF65-F5344CB8AC3E}">
        <p14:creationId xmlns:p14="http://schemas.microsoft.com/office/powerpoint/2010/main" val="31629946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Комментарий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В данной ситуации начинать лечение рекомендуется с комбинации 2 </a:t>
            </a:r>
            <a:r>
              <a:rPr lang="ru-RU" dirty="0" err="1"/>
              <a:t>сахароснижающих</a:t>
            </a:r>
            <a:r>
              <a:rPr lang="ru-RU" dirty="0"/>
              <a:t> препаратов, воздействующих на разные механизмы развития болезни.</a:t>
            </a:r>
          </a:p>
          <a:p>
            <a:r>
              <a:rPr lang="ru-RU" dirty="0"/>
              <a:t>К наиболее распространенным рациональным комбинациям относятся сочетания </a:t>
            </a:r>
            <a:r>
              <a:rPr lang="ru-RU" dirty="0" err="1"/>
              <a:t>метформина</a:t>
            </a:r>
            <a:r>
              <a:rPr lang="ru-RU" dirty="0"/>
              <a:t> (</a:t>
            </a:r>
            <a:r>
              <a:rPr lang="ru-RU" dirty="0" smtClean="0"/>
              <a:t>базового </a:t>
            </a:r>
            <a:r>
              <a:rPr lang="ru-RU" dirty="0"/>
              <a:t>препарата, снижающего </a:t>
            </a:r>
            <a:r>
              <a:rPr lang="ru-RU" dirty="0" err="1"/>
              <a:t>инсулинорезистентность</a:t>
            </a:r>
            <a:r>
              <a:rPr lang="ru-RU" dirty="0"/>
              <a:t>) и препаратов, стимулирующих секрецию инсулина: иДПП-4, аГПП-1, СМ или </a:t>
            </a:r>
            <a:r>
              <a:rPr lang="ru-RU" dirty="0" err="1"/>
              <a:t>глинидов</a:t>
            </a:r>
            <a:r>
              <a:rPr lang="ru-RU" dirty="0"/>
              <a:t>.</a:t>
            </a:r>
          </a:p>
          <a:p>
            <a:r>
              <a:rPr lang="ru-RU" dirty="0"/>
              <a:t>Комбинация </a:t>
            </a:r>
            <a:r>
              <a:rPr lang="ru-RU" dirty="0" err="1"/>
              <a:t>метформина</a:t>
            </a:r>
            <a:r>
              <a:rPr lang="ru-RU" dirty="0"/>
              <a:t> и иНГЛТ-2 оказывает эффект независимо от наличия инсулина в крови. Приоритет должен быть отдан средствам с минимальным риском  гипогликемий.</a:t>
            </a:r>
          </a:p>
          <a:p>
            <a:r>
              <a:rPr lang="ru-RU" dirty="0"/>
              <a:t>Эффективным считается темп снижения НbA1c &gt; 1,0 % за 6 мес. наблюдения.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68597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право 3"/>
          <p:cNvSpPr/>
          <p:nvPr/>
        </p:nvSpPr>
        <p:spPr>
          <a:xfrm>
            <a:off x="179512" y="557972"/>
            <a:ext cx="8856984" cy="612068"/>
          </a:xfrm>
          <a:prstGeom prst="rightArrow">
            <a:avLst>
              <a:gd name="adj1" fmla="val 50000"/>
              <a:gd name="adj2" fmla="val 4189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Изменение образа жизни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4536" y="1340768"/>
            <a:ext cx="885196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Выбор индивидуальной цели лечения;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Контроль не реже 1 раза в 3 </a:t>
            </a:r>
            <a:r>
              <a:rPr lang="ru-RU" dirty="0" err="1" smtClean="0">
                <a:solidFill>
                  <a:schemeClr val="tx1"/>
                </a:solidFill>
              </a:rPr>
              <a:t>мес</a:t>
            </a:r>
            <a:r>
              <a:rPr lang="ru-RU" dirty="0" smtClean="0">
                <a:solidFill>
                  <a:schemeClr val="tx1"/>
                </a:solidFill>
              </a:rPr>
              <a:t>;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Принятие решения об интенсификации не позже, чем через 6 мес.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4535" y="2425281"/>
            <a:ext cx="1939193" cy="5189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1 этап.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Старт терапии.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49992" y="2445672"/>
            <a:ext cx="2590160" cy="4985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2 этап. 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Интенсификация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smtClean="0">
                <a:solidFill>
                  <a:schemeClr val="tx1"/>
                </a:solidFill>
              </a:rPr>
              <a:t>терапии.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44888" y="5454599"/>
            <a:ext cx="1333790" cy="11875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Интенсификация инсулинотерапии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095969" y="2445672"/>
            <a:ext cx="1940527" cy="4985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3 этап.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Интенсификация терапии.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16214" y="5826487"/>
            <a:ext cx="1551599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Индивидуальная цель не достигнута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379405" y="4835373"/>
            <a:ext cx="1667316" cy="6192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Продолжить инсулинотерапию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07712" y="4419836"/>
            <a:ext cx="792087" cy="67453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HbA1c &gt;9.0% </a:t>
            </a:r>
            <a:r>
              <a:rPr lang="ru-RU" sz="1200" dirty="0" smtClean="0">
                <a:solidFill>
                  <a:schemeClr val="tx1"/>
                </a:solidFill>
              </a:rPr>
              <a:t>в дебюте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169495" y="3306242"/>
            <a:ext cx="1080120" cy="284428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Инсулин +- другие препараты</a:t>
            </a:r>
          </a:p>
          <a:p>
            <a:pPr algn="ctr"/>
            <a:endParaRPr lang="ru-RU" sz="1200" dirty="0">
              <a:solidFill>
                <a:schemeClr val="tx1"/>
              </a:solidFill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Альтернатива при отсутствии симптомов декомпенсации комбинация 2 или 3 препаратов (основа – СМ)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516213" y="4835374"/>
            <a:ext cx="1551599" cy="6233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Индивидуальная цель достигнута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869734" y="3490313"/>
            <a:ext cx="1332524" cy="978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Комбинация 2 или 3 препаратов кроме нерациональных сочетаний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516214" y="3310144"/>
            <a:ext cx="1579755" cy="6229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Индивидуальная цель достигнута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379404" y="3306242"/>
            <a:ext cx="1646867" cy="6268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Продолжить исходную терапию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612714" y="5192021"/>
            <a:ext cx="966749" cy="145008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100" dirty="0">
                <a:solidFill>
                  <a:prstClr val="black"/>
                </a:solidFill>
              </a:rPr>
              <a:t>Снижение </a:t>
            </a:r>
            <a:r>
              <a:rPr lang="en-US" sz="1100" dirty="0" smtClean="0">
                <a:solidFill>
                  <a:prstClr val="black"/>
                </a:solidFill>
              </a:rPr>
              <a:t>HbA1c</a:t>
            </a:r>
            <a:r>
              <a:rPr lang="ru-RU" sz="1100" dirty="0" smtClean="0">
                <a:solidFill>
                  <a:prstClr val="black"/>
                </a:solidFill>
              </a:rPr>
              <a:t> </a:t>
            </a:r>
            <a:r>
              <a:rPr lang="en-US" sz="1100" dirty="0" smtClean="0">
                <a:solidFill>
                  <a:prstClr val="black"/>
                </a:solidFill>
                <a:latin typeface="Cambria Math"/>
                <a:ea typeface="Cambria Math"/>
              </a:rPr>
              <a:t>&lt;</a:t>
            </a:r>
            <a:r>
              <a:rPr lang="ru-RU" sz="1100" dirty="0" smtClean="0">
                <a:solidFill>
                  <a:prstClr val="black"/>
                </a:solidFill>
                <a:latin typeface="Cambria Math"/>
                <a:ea typeface="Cambria Math"/>
              </a:rPr>
              <a:t>1</a:t>
            </a:r>
            <a:r>
              <a:rPr lang="en-US" sz="1100" dirty="0" smtClean="0">
                <a:solidFill>
                  <a:prstClr val="black"/>
                </a:solidFill>
                <a:latin typeface="Cambria Math"/>
                <a:ea typeface="Cambria Math"/>
              </a:rPr>
              <a:t>.5% </a:t>
            </a:r>
            <a:r>
              <a:rPr lang="ru-RU" sz="1100" dirty="0" smtClean="0">
                <a:solidFill>
                  <a:prstClr val="black"/>
                </a:solidFill>
                <a:latin typeface="Cambria Math"/>
                <a:ea typeface="Cambria Math"/>
              </a:rPr>
              <a:t>или</a:t>
            </a:r>
            <a:r>
              <a:rPr lang="en-US" sz="1100" dirty="0" smtClean="0">
                <a:solidFill>
                  <a:prstClr val="black"/>
                </a:solidFill>
                <a:latin typeface="Cambria Math"/>
                <a:ea typeface="Cambria Math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Cambria Math"/>
                <a:ea typeface="Cambria Math"/>
              </a:rPr>
              <a:t>не достигнута </a:t>
            </a:r>
            <a:r>
              <a:rPr lang="ru-RU" sz="1100" dirty="0">
                <a:solidFill>
                  <a:prstClr val="black"/>
                </a:solidFill>
                <a:latin typeface="Cambria Math"/>
                <a:ea typeface="Cambria Math"/>
              </a:rPr>
              <a:t>индивидуальная цель</a:t>
            </a:r>
            <a:endParaRPr lang="ru-RU" sz="1100" dirty="0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612714" y="3429000"/>
            <a:ext cx="966749" cy="13281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dirty="0" smtClean="0">
                <a:solidFill>
                  <a:schemeClr val="tx1"/>
                </a:solidFill>
              </a:rPr>
              <a:t>Снижение </a:t>
            </a:r>
            <a:r>
              <a:rPr lang="en-US" sz="1100" dirty="0" smtClean="0">
                <a:solidFill>
                  <a:schemeClr val="tx1"/>
                </a:solidFill>
              </a:rPr>
              <a:t>HbA1c </a:t>
            </a:r>
            <a:r>
              <a:rPr lang="en-US" sz="1100" dirty="0" smtClean="0">
                <a:solidFill>
                  <a:schemeClr val="tx1"/>
                </a:solidFill>
                <a:latin typeface="Cambria Math"/>
                <a:ea typeface="Cambria Math"/>
              </a:rPr>
              <a:t>⩾</a:t>
            </a:r>
            <a:r>
              <a:rPr lang="ru-RU" sz="1100" dirty="0" smtClean="0">
                <a:solidFill>
                  <a:schemeClr val="tx1"/>
                </a:solidFill>
                <a:latin typeface="Cambria Math"/>
                <a:ea typeface="Cambria Math"/>
              </a:rPr>
              <a:t>1</a:t>
            </a:r>
            <a:r>
              <a:rPr lang="en-US" sz="1100" dirty="0" smtClean="0">
                <a:solidFill>
                  <a:schemeClr val="tx1"/>
                </a:solidFill>
                <a:latin typeface="Cambria Math"/>
                <a:ea typeface="Cambria Math"/>
              </a:rPr>
              <a:t>.5%</a:t>
            </a:r>
            <a:r>
              <a:rPr lang="ru-RU" sz="1100" dirty="0" smtClean="0">
                <a:solidFill>
                  <a:schemeClr val="tx1"/>
                </a:solidFill>
                <a:latin typeface="Cambria Math"/>
                <a:ea typeface="Cambria Math"/>
              </a:rPr>
              <a:t> или   </a:t>
            </a:r>
          </a:p>
          <a:p>
            <a:r>
              <a:rPr lang="ru-RU" sz="1100" dirty="0" smtClean="0">
                <a:solidFill>
                  <a:schemeClr val="tx1"/>
                </a:solidFill>
                <a:latin typeface="Cambria Math"/>
                <a:ea typeface="Cambria Math"/>
              </a:rPr>
              <a:t>достигнута индивидуальная цель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389631" y="5690675"/>
            <a:ext cx="1646865" cy="7838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Дальнейшая интенсификация инсулинотерапии</a:t>
            </a:r>
            <a:endParaRPr lang="ru-RU" sz="1200" dirty="0">
              <a:solidFill>
                <a:schemeClr val="tx1"/>
              </a:solidFill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2392155" y="2793456"/>
            <a:ext cx="69509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6213471" y="2793456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396690" y="2497531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200" i="1" smtClean="0">
                          <a:latin typeface="Cambria Math"/>
                        </a:rPr>
                        <m:t>⩽</m:t>
                      </m:r>
                      <m:r>
                        <a:rPr lang="ru-RU" sz="1200" b="0" i="1" smtClean="0">
                          <a:latin typeface="Cambria Math"/>
                        </a:rPr>
                        <m:t>6 мес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6690" y="2497531"/>
                <a:ext cx="432048" cy="276999"/>
              </a:xfrm>
              <a:prstGeom prst="rect">
                <a:avLst/>
              </a:prstGeom>
              <a:blipFill rotWithShape="1">
                <a:blip r:embed="rId2"/>
                <a:stretch>
                  <a:fillRect r="-521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189951" y="2502602"/>
                <a:ext cx="74360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200" i="1" smtClean="0">
                          <a:latin typeface="Cambria Math"/>
                        </a:rPr>
                        <m:t>⩽</m:t>
                      </m:r>
                      <m:r>
                        <a:rPr lang="ru-RU" sz="1200" b="0" i="1" smtClean="0">
                          <a:latin typeface="Cambria Math"/>
                        </a:rPr>
                        <m:t>6 мес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9951" y="2502602"/>
                <a:ext cx="743600" cy="27699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Прямая соединительная линия 30"/>
          <p:cNvCxnSpPr/>
          <p:nvPr/>
        </p:nvCxnSpPr>
        <p:spPr>
          <a:xfrm flipH="1">
            <a:off x="2407886" y="3914675"/>
            <a:ext cx="3498" cy="177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endCxn id="13" idx="3"/>
          </p:cNvCxnSpPr>
          <p:nvPr/>
        </p:nvCxnSpPr>
        <p:spPr>
          <a:xfrm flipH="1" flipV="1">
            <a:off x="2249615" y="4728383"/>
            <a:ext cx="158272" cy="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3606300" y="3728568"/>
            <a:ext cx="26343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>
            <a:endCxn id="8" idx="1"/>
          </p:cNvCxnSpPr>
          <p:nvPr/>
        </p:nvCxnSpPr>
        <p:spPr>
          <a:xfrm>
            <a:off x="3579463" y="6041212"/>
            <a:ext cx="365425" cy="71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>
            <a:endCxn id="16" idx="1"/>
          </p:cNvCxnSpPr>
          <p:nvPr/>
        </p:nvCxnSpPr>
        <p:spPr>
          <a:xfrm>
            <a:off x="5202258" y="3621600"/>
            <a:ext cx="3139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>
            <a:stCxn id="16" idx="3"/>
            <a:endCxn id="17" idx="1"/>
          </p:cNvCxnSpPr>
          <p:nvPr/>
        </p:nvCxnSpPr>
        <p:spPr>
          <a:xfrm flipV="1">
            <a:off x="7095969" y="3619649"/>
            <a:ext cx="283435" cy="19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>
            <a:stCxn id="14" idx="3"/>
          </p:cNvCxnSpPr>
          <p:nvPr/>
        </p:nvCxnSpPr>
        <p:spPr>
          <a:xfrm>
            <a:off x="7067812" y="5147045"/>
            <a:ext cx="311591" cy="59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 стрелкой 81"/>
          <p:cNvCxnSpPr>
            <a:stCxn id="10" idx="3"/>
          </p:cNvCxnSpPr>
          <p:nvPr/>
        </p:nvCxnSpPr>
        <p:spPr>
          <a:xfrm>
            <a:off x="7067813" y="6150523"/>
            <a:ext cx="3218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179512" y="188640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 smtClean="0"/>
              <a:t>Исходный </a:t>
            </a:r>
            <a:r>
              <a:rPr lang="en-US" b="1" u="sng" dirty="0" smtClean="0"/>
              <a:t>HbA1c   &gt; 9.0 %</a:t>
            </a:r>
            <a:endParaRPr lang="ru-RU" b="1" u="sng" dirty="0"/>
          </a:p>
        </p:txBody>
      </p:sp>
      <p:cxnSp>
        <p:nvCxnSpPr>
          <p:cNvPr id="178" name="Прямая со стрелкой 177"/>
          <p:cNvCxnSpPr/>
          <p:nvPr/>
        </p:nvCxnSpPr>
        <p:spPr>
          <a:xfrm>
            <a:off x="2411384" y="3914675"/>
            <a:ext cx="20133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Прямая со стрелкой 179"/>
          <p:cNvCxnSpPr/>
          <p:nvPr/>
        </p:nvCxnSpPr>
        <p:spPr>
          <a:xfrm>
            <a:off x="2411384" y="5690675"/>
            <a:ext cx="20133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Прямая соединительная линия 181"/>
          <p:cNvCxnSpPr/>
          <p:nvPr/>
        </p:nvCxnSpPr>
        <p:spPr>
          <a:xfrm>
            <a:off x="5278678" y="5690675"/>
            <a:ext cx="1181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Прямая соединительная линия 185"/>
          <p:cNvCxnSpPr/>
          <p:nvPr/>
        </p:nvCxnSpPr>
        <p:spPr>
          <a:xfrm>
            <a:off x="5396813" y="5296824"/>
            <a:ext cx="0" cy="7443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Прямая со стрелкой 189"/>
          <p:cNvCxnSpPr/>
          <p:nvPr/>
        </p:nvCxnSpPr>
        <p:spPr>
          <a:xfrm>
            <a:off x="5396813" y="5296824"/>
            <a:ext cx="119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Прямая со стрелкой 191"/>
          <p:cNvCxnSpPr/>
          <p:nvPr/>
        </p:nvCxnSpPr>
        <p:spPr>
          <a:xfrm flipV="1">
            <a:off x="5396813" y="6041212"/>
            <a:ext cx="119401" cy="71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5516214" y="4093052"/>
            <a:ext cx="1551598" cy="4880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Индивидуальная цель не достигнута</a:t>
            </a:r>
            <a:endParaRPr lang="ru-RU" sz="1200" dirty="0">
              <a:solidFill>
                <a:schemeClr val="tx1"/>
              </a:solidFill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5337745" y="3621600"/>
            <a:ext cx="0" cy="7154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endCxn id="34" idx="1"/>
          </p:cNvCxnSpPr>
          <p:nvPr/>
        </p:nvCxnSpPr>
        <p:spPr>
          <a:xfrm>
            <a:off x="5337745" y="4337090"/>
            <a:ext cx="17846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7379403" y="4093052"/>
            <a:ext cx="1667318" cy="4880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Инсулин+- другие препараты</a:t>
            </a:r>
            <a:endParaRPr lang="ru-RU" sz="1200" dirty="0">
              <a:solidFill>
                <a:schemeClr val="tx1"/>
              </a:solidFill>
            </a:endParaRPr>
          </a:p>
        </p:txBody>
      </p:sp>
      <p:cxnSp>
        <p:nvCxnSpPr>
          <p:cNvPr id="44" name="Прямая со стрелкой 43"/>
          <p:cNvCxnSpPr>
            <a:stCxn id="34" idx="3"/>
            <a:endCxn id="42" idx="1"/>
          </p:cNvCxnSpPr>
          <p:nvPr/>
        </p:nvCxnSpPr>
        <p:spPr>
          <a:xfrm>
            <a:off x="7067812" y="4337090"/>
            <a:ext cx="31159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80630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Комментарий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Данная ситуация характеризует наличие выраженной </a:t>
            </a:r>
            <a:r>
              <a:rPr lang="ru-RU" dirty="0" err="1"/>
              <a:t>глюкозотоксичности</a:t>
            </a:r>
            <a:r>
              <a:rPr lang="ru-RU" dirty="0"/>
              <a:t>, для снятия которой необходимо начинать инсулинотерапию (или комбинацию инсулина с ПССП). Если в «дебюте» заболевания определяется уровень HbA1c более 9 %, но при этом отсутствуют выраженные клинические симптомы декомпенсации (прогрессирующая потеря массы тела, жажда, полиурия и др.), можно начать </a:t>
            </a:r>
            <a:r>
              <a:rPr lang="ru-RU" dirty="0" smtClean="0"/>
              <a:t>лечение </a:t>
            </a:r>
            <a:r>
              <a:rPr lang="ru-RU" dirty="0"/>
              <a:t>с альтернативного варианта – комбинации 2 или 3 </a:t>
            </a:r>
            <a:r>
              <a:rPr lang="ru-RU" dirty="0" err="1"/>
              <a:t>сахароснижающих</a:t>
            </a:r>
            <a:r>
              <a:rPr lang="ru-RU" dirty="0"/>
              <a:t> препаратов, воздействующих на различные механизмы развития гипергликемии. Эффективным считается темп снижения HbA1с </a:t>
            </a:r>
            <a:r>
              <a:rPr lang="ru-RU" dirty="0" smtClean="0">
                <a:latin typeface="Cambria Math"/>
                <a:ea typeface="Cambria Math"/>
              </a:rPr>
              <a:t>⩾</a:t>
            </a:r>
            <a:r>
              <a:rPr lang="ru-RU" dirty="0" smtClean="0"/>
              <a:t> </a:t>
            </a:r>
            <a:r>
              <a:rPr lang="ru-RU" dirty="0"/>
              <a:t>1,5% за 6 мес. наблюдения</a:t>
            </a:r>
          </a:p>
        </p:txBody>
      </p:sp>
    </p:spTree>
    <p:extLst>
      <p:ext uri="{BB962C8B-B14F-4D97-AF65-F5344CB8AC3E}">
        <p14:creationId xmlns:p14="http://schemas.microsoft.com/office/powerpoint/2010/main" val="2195350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sng" dirty="0" smtClean="0"/>
              <a:t>Нерациональные </a:t>
            </a:r>
            <a:r>
              <a:rPr lang="ru-RU" u="sng" dirty="0"/>
              <a:t>комбинации </a:t>
            </a:r>
            <a:r>
              <a:rPr lang="ru-RU" u="sng" dirty="0" err="1"/>
              <a:t>сахароснижающих</a:t>
            </a:r>
            <a:r>
              <a:rPr lang="ru-RU" u="sng" dirty="0"/>
              <a:t> препаратов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•	СМ +</a:t>
            </a:r>
            <a:r>
              <a:rPr lang="ru-RU" dirty="0" err="1"/>
              <a:t>Глинид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•	аГПП-1 + иДПП-4</a:t>
            </a:r>
          </a:p>
          <a:p>
            <a:pPr marL="0" indent="0">
              <a:buNone/>
            </a:pPr>
            <a:r>
              <a:rPr lang="ru-RU" dirty="0"/>
              <a:t>•	Два препарата СМ</a:t>
            </a:r>
          </a:p>
          <a:p>
            <a:pPr marL="0" indent="0">
              <a:buNone/>
            </a:pPr>
            <a:r>
              <a:rPr lang="ru-RU" dirty="0"/>
              <a:t>•	ТЗД + инсулин</a:t>
            </a:r>
          </a:p>
          <a:p>
            <a:pPr marL="0" indent="0">
              <a:buNone/>
            </a:pPr>
            <a:r>
              <a:rPr lang="ru-RU" dirty="0"/>
              <a:t>•	Инсулин короткого действия + иДПП-4, или аГПП-1, или </a:t>
            </a:r>
            <a:r>
              <a:rPr lang="ru-RU" dirty="0" err="1"/>
              <a:t>Глинид</a:t>
            </a:r>
            <a:r>
              <a:rPr lang="ru-RU" dirty="0"/>
              <a:t>, или СМ</a:t>
            </a:r>
          </a:p>
          <a:p>
            <a:pPr marL="0" indent="0">
              <a:buNone/>
            </a:pPr>
            <a:r>
              <a:rPr lang="ru-RU" dirty="0"/>
              <a:t>•	иНГЛТ-2 + аГПП-1 (комбинация не изучена)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1715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540294"/>
              </p:ext>
            </p:extLst>
          </p:nvPr>
        </p:nvGraphicFramePr>
        <p:xfrm>
          <a:off x="323528" y="1412776"/>
          <a:ext cx="8640960" cy="50405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215142"/>
                <a:gridCol w="5425818"/>
              </a:tblGrid>
              <a:tr h="1026758">
                <a:tc>
                  <a:txBody>
                    <a:bodyPr/>
                    <a:lstStyle/>
                    <a:p>
                      <a:pPr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Группы</a:t>
                      </a:r>
                      <a:r>
                        <a:rPr lang="en-US" sz="2000" b="1" spc="10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препаратов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6530"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Механизм</a:t>
                      </a:r>
                      <a:r>
                        <a:rPr lang="en-US" sz="2000" b="1" spc="-16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действия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8196">
                <a:tc>
                  <a:txBody>
                    <a:bodyPr/>
                    <a:lstStyle/>
                    <a:p>
                      <a:pPr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Препараты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сульфонилмочевины</a:t>
                      </a:r>
                      <a:r>
                        <a:rPr lang="en-US" sz="2000" spc="8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(СМ)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354965" algn="l"/>
                        </a:tabLs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Стимуляция</a:t>
                      </a:r>
                      <a:r>
                        <a:rPr lang="en-US" sz="2000" spc="-150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секреции</a:t>
                      </a:r>
                      <a:r>
                        <a:rPr lang="en-US" sz="2000" spc="-150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инсулина</a:t>
                      </a:r>
                      <a:endParaRPr lang="ru-RU" sz="2000" dirty="0">
                        <a:effectLst/>
                        <a:latin typeface="Calibri"/>
                        <a:ea typeface="Symbo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180">
                <a:tc>
                  <a:txBody>
                    <a:bodyPr/>
                    <a:lstStyle/>
                    <a:p>
                      <a:pPr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Глиниды</a:t>
                      </a:r>
                      <a:r>
                        <a:rPr lang="en-US" sz="2000" spc="-6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меглитиниды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354965" algn="l"/>
                        </a:tabLst>
                      </a:pPr>
                      <a:r>
                        <a:rPr lang="en-US" sz="200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Стимуляция</a:t>
                      </a:r>
                      <a:r>
                        <a:rPr lang="en-US" sz="2000" spc="-15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секреции</a:t>
                      </a:r>
                      <a:r>
                        <a:rPr lang="en-US" sz="2000" spc="-15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инсулина</a:t>
                      </a:r>
                      <a:endParaRPr lang="ru-RU" sz="2000">
                        <a:effectLst/>
                        <a:latin typeface="Calibri"/>
                        <a:ea typeface="Symbo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64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en-US" sz="20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Бигуаниды</a:t>
                      </a:r>
                      <a:r>
                        <a:rPr lang="en-US" sz="2000" spc="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метформин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)(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Мет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354965" algn="l"/>
                        </a:tabLs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Снижение</a:t>
                      </a:r>
                      <a:r>
                        <a:rPr lang="en-US" sz="2000" spc="-125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продукции</a:t>
                      </a:r>
                      <a:r>
                        <a:rPr lang="en-US" sz="2000" spc="-125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глюкозы</a:t>
                      </a:r>
                      <a:r>
                        <a:rPr lang="en-US" sz="2000" spc="-125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печенью</a:t>
                      </a:r>
                      <a:endParaRPr lang="ru-RU" sz="2000" dirty="0">
                        <a:effectLst/>
                        <a:latin typeface="Calibri"/>
                        <a:ea typeface="Symbol"/>
                        <a:cs typeface="Times New Roman"/>
                      </a:endParaRPr>
                    </a:p>
                    <a:p>
                      <a:pPr marL="342900" marR="790575" lvl="0" indent="-342900">
                        <a:lnSpc>
                          <a:spcPct val="115000"/>
                        </a:lnSpc>
                        <a:spcBef>
                          <a:spcPts val="74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354965" algn="l"/>
                        </a:tabLs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Снижение</a:t>
                      </a:r>
                      <a:r>
                        <a:rPr lang="en-US" sz="2000" spc="-135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инсулинорезистентности</a:t>
                      </a:r>
                      <a:r>
                        <a:rPr lang="en-US" sz="2000" spc="-135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мышечной</a:t>
                      </a:r>
                      <a:r>
                        <a:rPr lang="en-US" sz="2000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и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жировой</a:t>
                      </a:r>
                      <a:r>
                        <a:rPr lang="en-US" sz="2000" spc="-110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ткани</a:t>
                      </a:r>
                      <a:endParaRPr lang="ru-RU" sz="2000" dirty="0">
                        <a:effectLst/>
                        <a:latin typeface="Calibri"/>
                        <a:ea typeface="Symbo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179512" y="47536"/>
            <a:ext cx="8496943" cy="1149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564782" tIns="41262" rIns="469752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Группы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сахароснижающих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препаратов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механизм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их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действия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8810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275150"/>
              </p:ext>
            </p:extLst>
          </p:nvPr>
        </p:nvGraphicFramePr>
        <p:xfrm>
          <a:off x="251520" y="404664"/>
          <a:ext cx="8712968" cy="633670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241936"/>
                <a:gridCol w="5471032"/>
              </a:tblGrid>
              <a:tr h="17846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Тиазолидиндионы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глитазоны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r>
                        <a:rPr lang="en-US" sz="2000" spc="7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(ТЗД)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354965" algn="l"/>
                        </a:tabLst>
                      </a:pPr>
                      <a:r>
                        <a:rPr lang="en-US" sz="200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Снижение</a:t>
                      </a:r>
                      <a:r>
                        <a:rPr lang="en-US" sz="2000" spc="-12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инсулинорезистентности</a:t>
                      </a:r>
                      <a:r>
                        <a:rPr lang="en-US" sz="2000" spc="-12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мышечной</a:t>
                      </a:r>
                      <a:r>
                        <a:rPr lang="en-US" sz="2000" spc="-12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ткани</a:t>
                      </a:r>
                      <a:endParaRPr lang="ru-RU" sz="2000">
                        <a:effectLst/>
                        <a:latin typeface="Calibri"/>
                        <a:ea typeface="Symbol"/>
                        <a:cs typeface="Times New Roman"/>
                      </a:endParaRPr>
                    </a:p>
                    <a:p>
                      <a:pPr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354965" algn="l"/>
                        </a:tabLst>
                      </a:pPr>
                      <a:r>
                        <a:rPr lang="en-US" sz="200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Снижение</a:t>
                      </a:r>
                      <a:r>
                        <a:rPr lang="en-US" sz="2000" spc="-125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продукции</a:t>
                      </a:r>
                      <a:r>
                        <a:rPr lang="en-US" sz="2000" spc="-125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глюкозы</a:t>
                      </a:r>
                      <a:r>
                        <a:rPr lang="en-US" sz="2000" spc="-125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печенью</a:t>
                      </a:r>
                      <a:endParaRPr lang="ru-RU" sz="2000">
                        <a:effectLst/>
                        <a:latin typeface="Calibri"/>
                        <a:ea typeface="Symbo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6373">
                <a:tc>
                  <a:txBody>
                    <a:bodyPr/>
                    <a:lstStyle/>
                    <a:p>
                      <a:pPr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Ингибиторы</a:t>
                      </a:r>
                      <a:r>
                        <a:rPr lang="en-US" sz="2000" spc="17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>
                          <a:effectLst/>
                          <a:latin typeface="Symbol"/>
                          <a:ea typeface="Symbol"/>
                          <a:cs typeface="Symbol"/>
                        </a:rPr>
                        <a:t>a</a:t>
                      </a: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-глюкозидаз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354965" algn="l"/>
                        </a:tabLst>
                      </a:pPr>
                      <a:r>
                        <a:rPr lang="en-US" sz="200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Замедление</a:t>
                      </a:r>
                      <a:r>
                        <a:rPr lang="en-US" sz="2000" spc="-14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всасывания</a:t>
                      </a:r>
                      <a:r>
                        <a:rPr lang="en-US" sz="2000" spc="-14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углеводов</a:t>
                      </a:r>
                      <a:r>
                        <a:rPr lang="en-US" sz="2000" spc="-14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в</a:t>
                      </a:r>
                      <a:r>
                        <a:rPr lang="en-US" sz="2000" spc="-14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кишечнике</a:t>
                      </a:r>
                      <a:endParaRPr lang="ru-RU" sz="2000">
                        <a:effectLst/>
                        <a:latin typeface="Calibri"/>
                        <a:ea typeface="Symbo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56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1590" marR="147955">
                        <a:lnSpc>
                          <a:spcPct val="121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Агонисты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рецепторов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глюка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гоноподобного</a:t>
                      </a:r>
                      <a:r>
                        <a:rPr lang="en-US" sz="2000" spc="-18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пептида</a:t>
                      </a:r>
                      <a:r>
                        <a:rPr lang="en-US" sz="2000" spc="-18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–1</a:t>
                      </a:r>
                      <a:r>
                        <a:rPr lang="en-US" sz="2000" spc="-22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(аГПП-1)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325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354965" algn="l"/>
                        </a:tabLst>
                      </a:pPr>
                      <a:endParaRPr lang="ru-RU" sz="2000" dirty="0" smtClean="0">
                        <a:effectLst/>
                        <a:latin typeface="Times New Roman"/>
                        <a:ea typeface="Symbol"/>
                        <a:cs typeface="Times New Roman"/>
                      </a:endParaRPr>
                    </a:p>
                    <a:p>
                      <a:pPr marL="342900" lvl="0" indent="-342900">
                        <a:spcBef>
                          <a:spcPts val="325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354965" algn="l"/>
                        </a:tabLst>
                      </a:pPr>
                      <a:r>
                        <a:rPr lang="en-US" sz="2000" dirty="0" err="1" smtClean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Глюкозозависимая</a:t>
                      </a:r>
                      <a:r>
                        <a:rPr lang="en-US" sz="2000" dirty="0" smtClean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стимуляция</a:t>
                      </a:r>
                      <a:r>
                        <a:rPr lang="en-US" sz="2000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секреции</a:t>
                      </a:r>
                      <a:r>
                        <a:rPr lang="en-US" sz="2000" spc="140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инсулина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103505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354965" algn="l"/>
                        </a:tabLs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Глюкозозависимое</a:t>
                      </a:r>
                      <a:r>
                        <a:rPr lang="en-US" sz="2000" spc="-165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снижение</a:t>
                      </a:r>
                      <a:r>
                        <a:rPr lang="en-US" sz="2000" spc="-165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секреции</a:t>
                      </a:r>
                      <a:r>
                        <a:rPr lang="en-US" sz="2000" spc="-165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глюкагона</a:t>
                      </a:r>
                      <a:r>
                        <a:rPr lang="en-US" sz="2000" spc="-165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и</a:t>
                      </a:r>
                      <a:r>
                        <a:rPr lang="en-US" sz="2000" spc="-165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умень</a:t>
                      </a:r>
                      <a:r>
                        <a:rPr lang="en-US" sz="2000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-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шение</a:t>
                      </a:r>
                      <a:r>
                        <a:rPr lang="en-US" sz="2000" spc="-150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продукции</a:t>
                      </a:r>
                      <a:r>
                        <a:rPr lang="en-US" sz="2000" spc="-150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глюкозы</a:t>
                      </a:r>
                      <a:r>
                        <a:rPr lang="en-US" sz="2000" spc="-150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печенью</a:t>
                      </a:r>
                      <a:endParaRPr lang="ru-RU" sz="2000" dirty="0" smtClean="0">
                        <a:effectLst/>
                        <a:latin typeface="Times New Roman"/>
                        <a:ea typeface="Symbol"/>
                        <a:cs typeface="Times New Roman"/>
                      </a:endParaRPr>
                    </a:p>
                    <a:p>
                      <a:pPr marL="342900" marR="103505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354965" algn="l"/>
                        </a:tabLst>
                      </a:pPr>
                      <a:r>
                        <a:rPr lang="en-US" sz="2000" dirty="0" err="1" smtClean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Замедление</a:t>
                      </a:r>
                      <a:r>
                        <a:rPr lang="en-US" sz="2000" dirty="0" smtClean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опорожнения</a:t>
                      </a:r>
                      <a:r>
                        <a:rPr lang="en-US" sz="2000" spc="-215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желудка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354965" algn="l"/>
                        </a:tabLs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Уменьшение</a:t>
                      </a:r>
                      <a:r>
                        <a:rPr lang="en-US" sz="2000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потребления</a:t>
                      </a:r>
                      <a:r>
                        <a:rPr lang="en-US" sz="2000" spc="265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пищи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354965" algn="l"/>
                        </a:tabLs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Снижение</a:t>
                      </a:r>
                      <a:r>
                        <a:rPr lang="en-US" sz="2000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массы</a:t>
                      </a:r>
                      <a:r>
                        <a:rPr lang="en-US" sz="2000" spc="-160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тела</a:t>
                      </a:r>
                      <a:endParaRPr lang="ru-RU" sz="2000" dirty="0">
                        <a:effectLst/>
                        <a:latin typeface="Calibri"/>
                        <a:ea typeface="Symbo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9265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955133"/>
              </p:ext>
            </p:extLst>
          </p:nvPr>
        </p:nvGraphicFramePr>
        <p:xfrm>
          <a:off x="251520" y="260649"/>
          <a:ext cx="8712968" cy="640871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241936"/>
                <a:gridCol w="5471032"/>
              </a:tblGrid>
              <a:tr h="33931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1590">
                        <a:lnSpc>
                          <a:spcPct val="121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Ингибиторы</a:t>
                      </a:r>
                      <a:r>
                        <a:rPr lang="en-US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дипептидилпептидазы-4 (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глиптины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r>
                        <a:rPr lang="en-US" sz="2000" spc="-8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(иДПП-4)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47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354965" algn="l"/>
                        </a:tabLst>
                      </a:pPr>
                      <a:endParaRPr lang="ru-RU" sz="2000" dirty="0" smtClean="0">
                        <a:effectLst/>
                        <a:latin typeface="Times New Roman"/>
                        <a:ea typeface="Symbol"/>
                        <a:cs typeface="Times New Roman"/>
                      </a:endParaRPr>
                    </a:p>
                    <a:p>
                      <a:pPr marL="342900" lvl="0" indent="-342900">
                        <a:spcBef>
                          <a:spcPts val="47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354965" algn="l"/>
                        </a:tabLst>
                      </a:pPr>
                      <a:r>
                        <a:rPr lang="en-US" sz="2000" dirty="0" err="1" smtClean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Глюкозозависимая</a:t>
                      </a:r>
                      <a:r>
                        <a:rPr lang="en-US" sz="2000" dirty="0" smtClean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стимуляция</a:t>
                      </a:r>
                      <a:r>
                        <a:rPr lang="en-US" sz="2000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секреции</a:t>
                      </a:r>
                      <a:r>
                        <a:rPr lang="en-US" sz="2000" spc="140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инсулина</a:t>
                      </a:r>
                      <a:endParaRPr lang="ru-RU" sz="2000" dirty="0">
                        <a:effectLst/>
                        <a:latin typeface="Calibri"/>
                        <a:ea typeface="Symbol"/>
                        <a:cs typeface="Times New Roman"/>
                      </a:endParaRP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354965" algn="l"/>
                        </a:tabLs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Глюкозозависимое</a:t>
                      </a:r>
                      <a:r>
                        <a:rPr lang="en-US" sz="2000" spc="-190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подавление</a:t>
                      </a:r>
                      <a:r>
                        <a:rPr lang="en-US" sz="2000" spc="-190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секреции</a:t>
                      </a:r>
                      <a:r>
                        <a:rPr lang="en-US" sz="2000" spc="-190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глюкагона</a:t>
                      </a:r>
                      <a:endParaRPr lang="ru-RU" sz="2000" dirty="0">
                        <a:effectLst/>
                        <a:latin typeface="Calibri"/>
                        <a:ea typeface="Symbol"/>
                        <a:cs typeface="Times New Roman"/>
                      </a:endParaRP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354965" algn="l"/>
                        </a:tabLs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Снижение</a:t>
                      </a:r>
                      <a:r>
                        <a:rPr lang="en-US" sz="2000" spc="-125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продукции</a:t>
                      </a:r>
                      <a:r>
                        <a:rPr lang="en-US" sz="2000" spc="-125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глюкозы</a:t>
                      </a:r>
                      <a:r>
                        <a:rPr lang="en-US" sz="2000" spc="-125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печенью</a:t>
                      </a:r>
                      <a:endParaRPr lang="ru-RU" sz="2000" dirty="0">
                        <a:effectLst/>
                        <a:latin typeface="Calibri"/>
                        <a:ea typeface="Symbol"/>
                        <a:cs typeface="Times New Roman"/>
                      </a:endParaRP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354965" algn="l"/>
                        </a:tabLs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Не</a:t>
                      </a:r>
                      <a:r>
                        <a:rPr lang="en-US" sz="2000" spc="-100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вызывают</a:t>
                      </a:r>
                      <a:r>
                        <a:rPr lang="en-US" sz="2000" spc="-100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замедления</a:t>
                      </a:r>
                      <a:r>
                        <a:rPr lang="en-US" sz="2000" spc="-100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опорожнения</a:t>
                      </a:r>
                      <a:r>
                        <a:rPr lang="en-US" sz="2000" spc="-100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желудка</a:t>
                      </a:r>
                      <a:endParaRPr lang="ru-RU" sz="2000" dirty="0">
                        <a:effectLst/>
                        <a:latin typeface="Calibri"/>
                        <a:ea typeface="Symbol"/>
                        <a:cs typeface="Times New Roman"/>
                      </a:endParaRP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354965" algn="l"/>
                        </a:tabLs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Нейтральное</a:t>
                      </a:r>
                      <a:r>
                        <a:rPr lang="en-US" sz="2000" spc="-125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действие</a:t>
                      </a:r>
                      <a:r>
                        <a:rPr lang="en-US" sz="2000" spc="-125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на</a:t>
                      </a:r>
                      <a:r>
                        <a:rPr lang="en-US" sz="2000" spc="-125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массу</a:t>
                      </a:r>
                      <a:r>
                        <a:rPr lang="en-US" sz="2000" spc="-125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тела</a:t>
                      </a:r>
                      <a:endParaRPr lang="ru-RU" sz="2000" dirty="0">
                        <a:effectLst/>
                        <a:latin typeface="Calibri"/>
                        <a:ea typeface="Symbo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0741">
                <a:tc>
                  <a:txBody>
                    <a:bodyPr/>
                    <a:lstStyle/>
                    <a:p>
                      <a:pPr marL="21590" marR="127635">
                        <a:lnSpc>
                          <a:spcPct val="121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Ингибиторы натрий-глюкозного котранспортера 2 типа (глифлозины) (иНГЛТ-2)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245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354965" algn="l"/>
                        </a:tabLst>
                      </a:pPr>
                      <a:endParaRPr lang="ru-RU" sz="2000" dirty="0" smtClean="0">
                        <a:effectLst/>
                        <a:latin typeface="Times New Roman"/>
                        <a:ea typeface="Symbol"/>
                        <a:cs typeface="Times New Roman"/>
                      </a:endParaRPr>
                    </a:p>
                    <a:p>
                      <a:pPr marL="342900" lvl="0" indent="-342900">
                        <a:spcBef>
                          <a:spcPts val="245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354965" algn="l"/>
                        </a:tabLst>
                      </a:pPr>
                      <a:r>
                        <a:rPr lang="en-US" sz="2000" dirty="0" err="1" smtClean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Снижение</a:t>
                      </a:r>
                      <a:r>
                        <a:rPr lang="en-US" sz="2000" spc="-90" dirty="0" smtClean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реабсорбции</a:t>
                      </a:r>
                      <a:r>
                        <a:rPr lang="en-US" sz="2000" spc="-90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глюкозы</a:t>
                      </a:r>
                      <a:r>
                        <a:rPr lang="en-US" sz="2000" spc="-90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в</a:t>
                      </a:r>
                      <a:r>
                        <a:rPr lang="en-US" sz="2000" spc="-90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почках</a:t>
                      </a:r>
                      <a:endParaRPr lang="ru-RU" sz="2000" dirty="0">
                        <a:effectLst/>
                        <a:latin typeface="Calibri"/>
                        <a:ea typeface="Symbol"/>
                        <a:cs typeface="Times New Roman"/>
                      </a:endParaRPr>
                    </a:p>
                    <a:p>
                      <a:pPr marL="342900" lvl="0" indent="-342900">
                        <a:spcBef>
                          <a:spcPts val="175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354965" algn="l"/>
                        </a:tabLs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Снижение</a:t>
                      </a:r>
                      <a:r>
                        <a:rPr lang="en-US" sz="2000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массы</a:t>
                      </a:r>
                      <a:r>
                        <a:rPr lang="en-US" sz="2000" spc="-160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тела</a:t>
                      </a:r>
                      <a:endParaRPr lang="ru-RU" sz="2000" dirty="0">
                        <a:effectLst/>
                        <a:latin typeface="Calibri"/>
                        <a:ea typeface="Symbol"/>
                        <a:cs typeface="Times New Roman"/>
                      </a:endParaRPr>
                    </a:p>
                    <a:p>
                      <a:pPr marL="342900" lvl="0" indent="-342900">
                        <a:spcBef>
                          <a:spcPts val="175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354965" algn="l"/>
                        </a:tabLs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Инсулиннезависимый</a:t>
                      </a:r>
                      <a:r>
                        <a:rPr lang="en-US" sz="2000" spc="-180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механизм</a:t>
                      </a:r>
                      <a:r>
                        <a:rPr lang="en-US" sz="2000" spc="-180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действия</a:t>
                      </a:r>
                      <a:endParaRPr lang="ru-RU" sz="2000" dirty="0">
                        <a:effectLst/>
                        <a:latin typeface="Calibri"/>
                        <a:ea typeface="Symbo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4814">
                <a:tc>
                  <a:txBody>
                    <a:bodyPr/>
                    <a:lstStyle/>
                    <a:p>
                      <a:pPr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Инсулины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354965" algn="l"/>
                        </a:tabLs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Все</a:t>
                      </a:r>
                      <a:r>
                        <a:rPr lang="en-US" sz="2000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механизмы</a:t>
                      </a:r>
                      <a:r>
                        <a:rPr lang="en-US" sz="2000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свойственные</a:t>
                      </a:r>
                      <a:r>
                        <a:rPr lang="en-US" sz="2000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эндогенному</a:t>
                      </a:r>
                      <a:r>
                        <a:rPr lang="en-US" sz="2000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spc="135" dirty="0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Symbol"/>
                          <a:cs typeface="Times New Roman"/>
                        </a:rPr>
                        <a:t>инсулину</a:t>
                      </a:r>
                      <a:endParaRPr lang="ru-RU" sz="2000" dirty="0">
                        <a:effectLst/>
                        <a:latin typeface="Calibri"/>
                        <a:ea typeface="Symbol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3894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4896544"/>
          </a:xfrm>
        </p:spPr>
        <p:txBody>
          <a:bodyPr/>
          <a:lstStyle/>
          <a:p>
            <a:r>
              <a:rPr lang="ru-RU" dirty="0"/>
              <a:t>С</a:t>
            </a:r>
            <a:r>
              <a:rPr lang="ru-RU" dirty="0" smtClean="0"/>
              <a:t>равнительная эффективность, преимущества и недостатки </a:t>
            </a:r>
            <a:r>
              <a:rPr lang="ru-RU" dirty="0" err="1" smtClean="0"/>
              <a:t>сахароснижающих</a:t>
            </a:r>
            <a:r>
              <a:rPr lang="ru-RU" dirty="0" smtClean="0"/>
              <a:t> препаратов.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1. Средства, влияющие на </a:t>
            </a:r>
            <a:r>
              <a:rPr lang="ru-RU" dirty="0" err="1" smtClean="0"/>
              <a:t>инсулинорезистентность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5666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862054"/>
              </p:ext>
            </p:extLst>
          </p:nvPr>
        </p:nvGraphicFramePr>
        <p:xfrm>
          <a:off x="395536" y="116632"/>
          <a:ext cx="8424936" cy="65527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6768752"/>
              </a:tblGrid>
              <a:tr h="1194188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Группа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</a:rPr>
                        <a:t> препаратов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Бигуаниды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–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метформин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–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метформин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пролонгированного действия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8607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Снижение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HbA1c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на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монотерапии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1,0 – 2,0 %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82176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Преимущества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низкий риск гипогликемии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не влияет на массу тела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улучшает липидный профиль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доступен в фиксированных комбинациях (с СМ, и ДПП-4)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снижает риск инфаркта мио- карда у пациентов с СД 2 типа и ожирением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снижает риск развития СД 2 типа у лиц с НТГ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потенциальный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кардиопро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тективный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эффект (не дока-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зан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в комбинации с СМ)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низкая цена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8607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Недостатки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желудочно-кишечный дискомфорт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риск развития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лактатацидоза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(редко)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39151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Примечания</a:t>
                      </a:r>
                    </a:p>
                    <a:p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Противопоказан при СКФ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&lt; 45 мл/мин /1,73 м2, при печеночной недостаточности; заболеваниях,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сопро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вождающихся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гипоксией; алкоголизме; ацидозе любого генеза; беременности и лактации. Препарат должен быть отменен в течение 2 суток до и после выполнения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рентгеноконтрастных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 процедур.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633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289152"/>
              </p:ext>
            </p:extLst>
          </p:nvPr>
        </p:nvGraphicFramePr>
        <p:xfrm>
          <a:off x="395536" y="260649"/>
          <a:ext cx="8424936" cy="64087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6408712"/>
              </a:tblGrid>
              <a:tr h="1220489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Группа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</a:rPr>
                        <a:t> препаратов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Тиазолидиндионы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–	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пиоглитазон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–	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росиглитазон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568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Снижение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HbA1c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на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монотерапии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0,5 – 1,4 %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70846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Преимущества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снижение риска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макрососудистых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осложнений (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пиоглитазон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низкий риск гипогликемии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улучшение липидного спектра крови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потенциальный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протективный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эффект в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отношениии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a:t>β-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клеток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снижают риск развития СД 2 типа у лиц с НТГ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8990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Недостатки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прибавка массы тела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периферические отеки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увеличение риска сердечно-сосудистых событий (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росиглитазон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увеличение риска переломов трубчатых костей у женщин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медленное начало действия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высокая цена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1783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Примечания</a:t>
                      </a:r>
                    </a:p>
                    <a:p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Противопоказаны при заболеваниях печени; отеках любого генеза; сердечной недостаточности любого функционального класса; ИБС в сочетании с приемом нитратов;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кетоацидозе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;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в комбинации с инсулином; при беременности и лактации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361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423956"/>
              </p:ext>
            </p:extLst>
          </p:nvPr>
        </p:nvGraphicFramePr>
        <p:xfrm>
          <a:off x="395536" y="116632"/>
          <a:ext cx="8424936" cy="66120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6336704"/>
              </a:tblGrid>
              <a:tr h="2439500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Группа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</a:rPr>
                        <a:t> препаратов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Препараты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сульфонилмочевины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600" dirty="0" err="1" smtClean="0">
                          <a:solidFill>
                            <a:schemeClr val="tx1"/>
                          </a:solidFill>
                        </a:rPr>
                        <a:t>гликлазид</a:t>
                      </a:r>
                      <a:endParaRPr lang="ru-RU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600" dirty="0" err="1" smtClean="0">
                          <a:solidFill>
                            <a:schemeClr val="tx1"/>
                          </a:solidFill>
                        </a:rPr>
                        <a:t>гликлазид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 МВ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600" dirty="0" err="1" smtClean="0">
                          <a:solidFill>
                            <a:schemeClr val="tx1"/>
                          </a:solidFill>
                        </a:rPr>
                        <a:t>глимепирид</a:t>
                      </a:r>
                      <a:endParaRPr lang="ru-RU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600" dirty="0" err="1" smtClean="0">
                          <a:solidFill>
                            <a:schemeClr val="tx1"/>
                          </a:solidFill>
                        </a:rPr>
                        <a:t>гликвидон</a:t>
                      </a:r>
                      <a:endParaRPr lang="ru-RU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600" dirty="0" err="1" smtClean="0">
                          <a:solidFill>
                            <a:schemeClr val="tx1"/>
                          </a:solidFill>
                        </a:rPr>
                        <a:t>глипизид</a:t>
                      </a:r>
                      <a:endParaRPr lang="ru-RU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600" dirty="0" err="1" smtClean="0">
                          <a:solidFill>
                            <a:schemeClr val="tx1"/>
                          </a:solidFill>
                        </a:rPr>
                        <a:t>глипизид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</a:rPr>
                        <a:t>ретард</a:t>
                      </a:r>
                      <a:endParaRPr lang="ru-RU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600" dirty="0" err="1" smtClean="0">
                          <a:solidFill>
                            <a:schemeClr val="tx1"/>
                          </a:solidFill>
                        </a:rPr>
                        <a:t>глибенкламид</a:t>
                      </a:r>
                      <a:endParaRPr lang="ru-RU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9813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Снижение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HbA1c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на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монотерапии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1,0 – 2,0 %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7573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Преимущества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быстрое достижение эффекта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опосредованно снижают риск микрососудистых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осложнений</a:t>
                      </a:r>
                      <a:endParaRPr lang="ru-RU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нефро- и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кардиопротекция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гликлазид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МВ)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низкая цена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08101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Недостатки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риск гипогликемии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быстрое развитие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резистентности</a:t>
                      </a:r>
                      <a:endParaRPr lang="ru-RU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прибавка массы тела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нет однозначных данных по сердечно-сосудистой безопасности, особенно в комбинации с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метформином</a:t>
                      </a:r>
                      <a:endParaRPr lang="ru-RU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6876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Примечания</a:t>
                      </a:r>
                    </a:p>
                    <a:p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Противопоказаны при почечной (кроме,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гликлазида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глимепирида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и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гликвидона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) и печеночной недостаточности;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кетоацидо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зе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; беременности и лактации.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50418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1634</Words>
  <Application>Microsoft Office PowerPoint</Application>
  <PresentationFormat>Экран (4:3)</PresentationFormat>
  <Paragraphs>355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Arial</vt:lpstr>
      <vt:lpstr>Calibri</vt:lpstr>
      <vt:lpstr>Cambria Math</vt:lpstr>
      <vt:lpstr>Symbol</vt:lpstr>
      <vt:lpstr>Times New Roman</vt:lpstr>
      <vt:lpstr>Тема Office</vt:lpstr>
      <vt:lpstr>Медикаментозная терапия сахарного диабета 2 типа.</vt:lpstr>
      <vt:lpstr>Презентация PowerPoint</vt:lpstr>
      <vt:lpstr>Презентация PowerPoint</vt:lpstr>
      <vt:lpstr>Презентация PowerPoint</vt:lpstr>
      <vt:lpstr>Презентация PowerPoint</vt:lpstr>
      <vt:lpstr>Сравнительная эффективность, преимущества и недостатки сахароснижающих препаратов.  1. Средства, влияющие на инсулинорезистентность.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Комментарий</vt:lpstr>
      <vt:lpstr>Презентация PowerPoint</vt:lpstr>
      <vt:lpstr>Комментарий</vt:lpstr>
      <vt:lpstr>Презентация PowerPoint</vt:lpstr>
      <vt:lpstr>Комментарий</vt:lpstr>
      <vt:lpstr>Нерациональные комбинации сахароснижающих препаратов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OK</dc:creator>
  <cp:lastModifiedBy>Farida Valeeva</cp:lastModifiedBy>
  <cp:revision>31</cp:revision>
  <dcterms:created xsi:type="dcterms:W3CDTF">2015-11-07T20:16:31Z</dcterms:created>
  <dcterms:modified xsi:type="dcterms:W3CDTF">2015-11-18T10:57:01Z</dcterms:modified>
</cp:coreProperties>
</file>