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0" d="100"/>
          <a:sy n="110" d="100"/>
        </p:scale>
        <p:origin x="630"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ru-RU"/>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ru-RU"/>
          </a:p>
        </p:txBody>
      </p:sp>
      <p:sp>
        <p:nvSpPr>
          <p:cNvPr id="4" name="Date Placeholder 3"/>
          <p:cNvSpPr>
            <a:spLocks noGrp="1"/>
          </p:cNvSpPr>
          <p:nvPr>
            <p:ph type="dt" sz="half" idx="10"/>
          </p:nvPr>
        </p:nvSpPr>
        <p:spPr/>
        <p:txBody>
          <a:bodyPr/>
          <a:lstStyle/>
          <a:p>
            <a:fld id="{35575C18-5F32-48DD-B640-76AA448D6282}" type="datetimeFigureOut">
              <a:rPr lang="ru-RU" smtClean="0"/>
              <a:t>11.01.2017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CF6A4D4-9476-4BC1-ADB5-0FA4617D9E43}" type="slidenum">
              <a:rPr lang="ru-RU" smtClean="0"/>
              <a:t>‹#›</a:t>
            </a:fld>
            <a:endParaRPr lang="ru-RU"/>
          </a:p>
        </p:txBody>
      </p:sp>
    </p:spTree>
    <p:extLst>
      <p:ext uri="{BB962C8B-B14F-4D97-AF65-F5344CB8AC3E}">
        <p14:creationId xmlns:p14="http://schemas.microsoft.com/office/powerpoint/2010/main" val="37618103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ru-RU"/>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4" name="Date Placeholder 3"/>
          <p:cNvSpPr>
            <a:spLocks noGrp="1"/>
          </p:cNvSpPr>
          <p:nvPr>
            <p:ph type="dt" sz="half" idx="10"/>
          </p:nvPr>
        </p:nvSpPr>
        <p:spPr/>
        <p:txBody>
          <a:bodyPr/>
          <a:lstStyle/>
          <a:p>
            <a:fld id="{35575C18-5F32-48DD-B640-76AA448D6282}" type="datetimeFigureOut">
              <a:rPr lang="ru-RU" smtClean="0"/>
              <a:t>11.01.2017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CF6A4D4-9476-4BC1-ADB5-0FA4617D9E43}" type="slidenum">
              <a:rPr lang="ru-RU" smtClean="0"/>
              <a:t>‹#›</a:t>
            </a:fld>
            <a:endParaRPr lang="ru-RU"/>
          </a:p>
        </p:txBody>
      </p:sp>
    </p:spTree>
    <p:extLst>
      <p:ext uri="{BB962C8B-B14F-4D97-AF65-F5344CB8AC3E}">
        <p14:creationId xmlns:p14="http://schemas.microsoft.com/office/powerpoint/2010/main" val="40499708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ru-RU"/>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4" name="Date Placeholder 3"/>
          <p:cNvSpPr>
            <a:spLocks noGrp="1"/>
          </p:cNvSpPr>
          <p:nvPr>
            <p:ph type="dt" sz="half" idx="10"/>
          </p:nvPr>
        </p:nvSpPr>
        <p:spPr/>
        <p:txBody>
          <a:bodyPr/>
          <a:lstStyle/>
          <a:p>
            <a:fld id="{35575C18-5F32-48DD-B640-76AA448D6282}" type="datetimeFigureOut">
              <a:rPr lang="ru-RU" smtClean="0"/>
              <a:t>11.01.2017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CF6A4D4-9476-4BC1-ADB5-0FA4617D9E43}" type="slidenum">
              <a:rPr lang="ru-RU" smtClean="0"/>
              <a:t>‹#›</a:t>
            </a:fld>
            <a:endParaRPr lang="ru-RU"/>
          </a:p>
        </p:txBody>
      </p:sp>
    </p:spTree>
    <p:extLst>
      <p:ext uri="{BB962C8B-B14F-4D97-AF65-F5344CB8AC3E}">
        <p14:creationId xmlns:p14="http://schemas.microsoft.com/office/powerpoint/2010/main" val="16764214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ru-RU"/>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4" name="Date Placeholder 3"/>
          <p:cNvSpPr>
            <a:spLocks noGrp="1"/>
          </p:cNvSpPr>
          <p:nvPr>
            <p:ph type="dt" sz="half" idx="10"/>
          </p:nvPr>
        </p:nvSpPr>
        <p:spPr/>
        <p:txBody>
          <a:bodyPr/>
          <a:lstStyle/>
          <a:p>
            <a:fld id="{35575C18-5F32-48DD-B640-76AA448D6282}" type="datetimeFigureOut">
              <a:rPr lang="ru-RU" smtClean="0"/>
              <a:t>11.01.2017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CF6A4D4-9476-4BC1-ADB5-0FA4617D9E43}" type="slidenum">
              <a:rPr lang="ru-RU" smtClean="0"/>
              <a:t>‹#›</a:t>
            </a:fld>
            <a:endParaRPr lang="ru-RU"/>
          </a:p>
        </p:txBody>
      </p:sp>
    </p:spTree>
    <p:extLst>
      <p:ext uri="{BB962C8B-B14F-4D97-AF65-F5344CB8AC3E}">
        <p14:creationId xmlns:p14="http://schemas.microsoft.com/office/powerpoint/2010/main" val="18892325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ru-R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5575C18-5F32-48DD-B640-76AA448D6282}" type="datetimeFigureOut">
              <a:rPr lang="ru-RU" smtClean="0"/>
              <a:t>11.01.2017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CF6A4D4-9476-4BC1-ADB5-0FA4617D9E43}" type="slidenum">
              <a:rPr lang="ru-RU" smtClean="0"/>
              <a:t>‹#›</a:t>
            </a:fld>
            <a:endParaRPr lang="ru-RU"/>
          </a:p>
        </p:txBody>
      </p:sp>
    </p:spTree>
    <p:extLst>
      <p:ext uri="{BB962C8B-B14F-4D97-AF65-F5344CB8AC3E}">
        <p14:creationId xmlns:p14="http://schemas.microsoft.com/office/powerpoint/2010/main" val="33630306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ru-RU"/>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5" name="Date Placeholder 4"/>
          <p:cNvSpPr>
            <a:spLocks noGrp="1"/>
          </p:cNvSpPr>
          <p:nvPr>
            <p:ph type="dt" sz="half" idx="10"/>
          </p:nvPr>
        </p:nvSpPr>
        <p:spPr/>
        <p:txBody>
          <a:bodyPr/>
          <a:lstStyle/>
          <a:p>
            <a:fld id="{35575C18-5F32-48DD-B640-76AA448D6282}" type="datetimeFigureOut">
              <a:rPr lang="ru-RU" smtClean="0"/>
              <a:t>11.01.2017</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6CF6A4D4-9476-4BC1-ADB5-0FA4617D9E43}" type="slidenum">
              <a:rPr lang="ru-RU" smtClean="0"/>
              <a:t>‹#›</a:t>
            </a:fld>
            <a:endParaRPr lang="ru-RU"/>
          </a:p>
        </p:txBody>
      </p:sp>
    </p:spTree>
    <p:extLst>
      <p:ext uri="{BB962C8B-B14F-4D97-AF65-F5344CB8AC3E}">
        <p14:creationId xmlns:p14="http://schemas.microsoft.com/office/powerpoint/2010/main" val="15902219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ru-RU"/>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7" name="Date Placeholder 6"/>
          <p:cNvSpPr>
            <a:spLocks noGrp="1"/>
          </p:cNvSpPr>
          <p:nvPr>
            <p:ph type="dt" sz="half" idx="10"/>
          </p:nvPr>
        </p:nvSpPr>
        <p:spPr/>
        <p:txBody>
          <a:bodyPr/>
          <a:lstStyle/>
          <a:p>
            <a:fld id="{35575C18-5F32-48DD-B640-76AA448D6282}" type="datetimeFigureOut">
              <a:rPr lang="ru-RU" smtClean="0"/>
              <a:t>11.01.2017</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6CF6A4D4-9476-4BC1-ADB5-0FA4617D9E43}" type="slidenum">
              <a:rPr lang="ru-RU" smtClean="0"/>
              <a:t>‹#›</a:t>
            </a:fld>
            <a:endParaRPr lang="ru-RU"/>
          </a:p>
        </p:txBody>
      </p:sp>
    </p:spTree>
    <p:extLst>
      <p:ext uri="{BB962C8B-B14F-4D97-AF65-F5344CB8AC3E}">
        <p14:creationId xmlns:p14="http://schemas.microsoft.com/office/powerpoint/2010/main" val="36611703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ru-RU"/>
          </a:p>
        </p:txBody>
      </p:sp>
      <p:sp>
        <p:nvSpPr>
          <p:cNvPr id="3" name="Date Placeholder 2"/>
          <p:cNvSpPr>
            <a:spLocks noGrp="1"/>
          </p:cNvSpPr>
          <p:nvPr>
            <p:ph type="dt" sz="half" idx="10"/>
          </p:nvPr>
        </p:nvSpPr>
        <p:spPr/>
        <p:txBody>
          <a:bodyPr/>
          <a:lstStyle/>
          <a:p>
            <a:fld id="{35575C18-5F32-48DD-B640-76AA448D6282}" type="datetimeFigureOut">
              <a:rPr lang="ru-RU" smtClean="0"/>
              <a:t>11.01.2017</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6CF6A4D4-9476-4BC1-ADB5-0FA4617D9E43}" type="slidenum">
              <a:rPr lang="ru-RU" smtClean="0"/>
              <a:t>‹#›</a:t>
            </a:fld>
            <a:endParaRPr lang="ru-RU"/>
          </a:p>
        </p:txBody>
      </p:sp>
    </p:spTree>
    <p:extLst>
      <p:ext uri="{BB962C8B-B14F-4D97-AF65-F5344CB8AC3E}">
        <p14:creationId xmlns:p14="http://schemas.microsoft.com/office/powerpoint/2010/main" val="37614606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5575C18-5F32-48DD-B640-76AA448D6282}" type="datetimeFigureOut">
              <a:rPr lang="ru-RU" smtClean="0"/>
              <a:t>11.01.2017</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6CF6A4D4-9476-4BC1-ADB5-0FA4617D9E43}" type="slidenum">
              <a:rPr lang="ru-RU" smtClean="0"/>
              <a:t>‹#›</a:t>
            </a:fld>
            <a:endParaRPr lang="ru-RU"/>
          </a:p>
        </p:txBody>
      </p:sp>
    </p:spTree>
    <p:extLst>
      <p:ext uri="{BB962C8B-B14F-4D97-AF65-F5344CB8AC3E}">
        <p14:creationId xmlns:p14="http://schemas.microsoft.com/office/powerpoint/2010/main" val="19449322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ru-RU"/>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5575C18-5F32-48DD-B640-76AA448D6282}" type="datetimeFigureOut">
              <a:rPr lang="ru-RU" smtClean="0"/>
              <a:t>11.01.2017</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6CF6A4D4-9476-4BC1-ADB5-0FA4617D9E43}" type="slidenum">
              <a:rPr lang="ru-RU" smtClean="0"/>
              <a:t>‹#›</a:t>
            </a:fld>
            <a:endParaRPr lang="ru-RU"/>
          </a:p>
        </p:txBody>
      </p:sp>
    </p:spTree>
    <p:extLst>
      <p:ext uri="{BB962C8B-B14F-4D97-AF65-F5344CB8AC3E}">
        <p14:creationId xmlns:p14="http://schemas.microsoft.com/office/powerpoint/2010/main" val="5521717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ru-RU"/>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5575C18-5F32-48DD-B640-76AA448D6282}" type="datetimeFigureOut">
              <a:rPr lang="ru-RU" smtClean="0"/>
              <a:t>11.01.2017</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6CF6A4D4-9476-4BC1-ADB5-0FA4617D9E43}" type="slidenum">
              <a:rPr lang="ru-RU" smtClean="0"/>
              <a:t>‹#›</a:t>
            </a:fld>
            <a:endParaRPr lang="ru-RU"/>
          </a:p>
        </p:txBody>
      </p:sp>
    </p:spTree>
    <p:extLst>
      <p:ext uri="{BB962C8B-B14F-4D97-AF65-F5344CB8AC3E}">
        <p14:creationId xmlns:p14="http://schemas.microsoft.com/office/powerpoint/2010/main" val="6662842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ru-RU"/>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5575C18-5F32-48DD-B640-76AA448D6282}" type="datetimeFigureOut">
              <a:rPr lang="ru-RU" smtClean="0"/>
              <a:t>11.01.2017</a:t>
            </a:fld>
            <a:endParaRPr lang="ru-RU"/>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CF6A4D4-9476-4BC1-ADB5-0FA4617D9E43}" type="slidenum">
              <a:rPr lang="ru-RU" smtClean="0"/>
              <a:t>‹#›</a:t>
            </a:fld>
            <a:endParaRPr lang="ru-RU"/>
          </a:p>
        </p:txBody>
      </p:sp>
    </p:spTree>
    <p:extLst>
      <p:ext uri="{BB962C8B-B14F-4D97-AF65-F5344CB8AC3E}">
        <p14:creationId xmlns:p14="http://schemas.microsoft.com/office/powerpoint/2010/main" val="14413494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ru-RU" dirty="0"/>
              <a:t>Лекция 6 (модуль 2). </a:t>
            </a:r>
            <a:endParaRPr lang="ru-RU" dirty="0"/>
          </a:p>
        </p:txBody>
      </p:sp>
      <p:sp>
        <p:nvSpPr>
          <p:cNvPr id="3" name="Subtitle 2"/>
          <p:cNvSpPr>
            <a:spLocks noGrp="1"/>
          </p:cNvSpPr>
          <p:nvPr>
            <p:ph type="subTitle" idx="1"/>
          </p:nvPr>
        </p:nvSpPr>
        <p:spPr/>
        <p:txBody>
          <a:bodyPr/>
          <a:lstStyle/>
          <a:p>
            <a:r>
              <a:rPr lang="ru-RU" b="1" dirty="0"/>
              <a:t>Общие вопросы обследования больных с заболеваниями органов пищеварения. Обследование больных с заболеваниями почек</a:t>
            </a:r>
            <a:endParaRPr lang="ru-RU" b="1" u="sng" dirty="0"/>
          </a:p>
          <a:p>
            <a:endParaRPr lang="ru-RU" dirty="0"/>
          </a:p>
        </p:txBody>
      </p:sp>
    </p:spTree>
    <p:extLst>
      <p:ext uri="{BB962C8B-B14F-4D97-AF65-F5344CB8AC3E}">
        <p14:creationId xmlns:p14="http://schemas.microsoft.com/office/powerpoint/2010/main" val="26247677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ru-RU"/>
          </a:p>
        </p:txBody>
      </p:sp>
      <p:sp>
        <p:nvSpPr>
          <p:cNvPr id="3" name="Content Placeholder 2"/>
          <p:cNvSpPr>
            <a:spLocks noGrp="1"/>
          </p:cNvSpPr>
          <p:nvPr>
            <p:ph idx="1"/>
          </p:nvPr>
        </p:nvSpPr>
        <p:spPr/>
        <p:txBody>
          <a:bodyPr/>
          <a:lstStyle/>
          <a:p>
            <a:r>
              <a:rPr lang="ru-RU" dirty="0"/>
              <a:t>Методы выявления асцита: метод флюктуации; перкуторно (стоя с переходом в положение лёжа и лёжа на спине с переходом в положение лёжа на боку).</a:t>
            </a:r>
          </a:p>
          <a:p>
            <a:endParaRPr lang="ru-RU" dirty="0"/>
          </a:p>
        </p:txBody>
      </p:sp>
    </p:spTree>
    <p:extLst>
      <p:ext uri="{BB962C8B-B14F-4D97-AF65-F5344CB8AC3E}">
        <p14:creationId xmlns:p14="http://schemas.microsoft.com/office/powerpoint/2010/main" val="27955375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ru-RU"/>
          </a:p>
        </p:txBody>
      </p:sp>
      <p:sp>
        <p:nvSpPr>
          <p:cNvPr id="3" name="Content Placeholder 2"/>
          <p:cNvSpPr>
            <a:spLocks noGrp="1"/>
          </p:cNvSpPr>
          <p:nvPr>
            <p:ph idx="1"/>
          </p:nvPr>
        </p:nvSpPr>
        <p:spPr/>
        <p:txBody>
          <a:bodyPr>
            <a:normAutofit fontScale="92500" lnSpcReduction="20000"/>
          </a:bodyPr>
          <a:lstStyle/>
          <a:p>
            <a:r>
              <a:rPr lang="ru-RU" dirty="0"/>
              <a:t>Пальпация. Общие правила: врач сидит справа от больного, руки пациента – вдоль туловища, ноги прямые или слегка согнуты в коленях. Поверхностная (ориентировочная) пальпация. Начинают пальпацию с левой подвздошной области, затем руку переносят в правую подвздошную область и снова проводят пальпацию. Далее, переставляя руку выше (на 3-4 см), проводят пальпацию на симметричных участках живота слева и справа. При наличии жалоб больного на боль в животе с определённой локализацией, пальпацию следует начинать с области наиболее удаленной от зоны болезненности. Это позволит наиболее точно определить как зону распространения, так и эпицентр боли. Поверхностная пальпация позволяет выявить напряжение мышц передней брюшной стенки. Болезненность, расхождение (диастаз) прямых мышц живота, увеличение печени, селезенки, наличие опухоли.</a:t>
            </a:r>
          </a:p>
          <a:p>
            <a:endParaRPr lang="ru-RU" dirty="0"/>
          </a:p>
        </p:txBody>
      </p:sp>
    </p:spTree>
    <p:extLst>
      <p:ext uri="{BB962C8B-B14F-4D97-AF65-F5344CB8AC3E}">
        <p14:creationId xmlns:p14="http://schemas.microsoft.com/office/powerpoint/2010/main" val="40299371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ru-RU"/>
          </a:p>
        </p:txBody>
      </p:sp>
      <p:sp>
        <p:nvSpPr>
          <p:cNvPr id="3" name="Content Placeholder 2"/>
          <p:cNvSpPr>
            <a:spLocks noGrp="1"/>
          </p:cNvSpPr>
          <p:nvPr>
            <p:ph idx="1"/>
          </p:nvPr>
        </p:nvSpPr>
        <p:spPr/>
        <p:txBody>
          <a:bodyPr>
            <a:normAutofit/>
          </a:bodyPr>
          <a:lstStyle/>
          <a:p>
            <a:r>
              <a:rPr lang="ru-RU" dirty="0"/>
              <a:t>Определение нижней границы желудка. Методы: выявление шума плеска, аускультоперкуссия, аускультоаффрикция, перкуссия (редко). Степени гастроптоза (опущение желудка): норма –  на 2-3 см выше пупка, 1-я степень – на уровне пупка, 2-я степень – на 2-3 см ниже пупка, 3-я степень – более 3 см ниже пупка. </a:t>
            </a:r>
          </a:p>
          <a:p>
            <a:endParaRPr lang="ru-RU" dirty="0"/>
          </a:p>
        </p:txBody>
      </p:sp>
    </p:spTree>
    <p:extLst>
      <p:ext uri="{BB962C8B-B14F-4D97-AF65-F5344CB8AC3E}">
        <p14:creationId xmlns:p14="http://schemas.microsoft.com/office/powerpoint/2010/main" val="23197446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ru-RU"/>
          </a:p>
        </p:txBody>
      </p:sp>
      <p:sp>
        <p:nvSpPr>
          <p:cNvPr id="3" name="Content Placeholder 2"/>
          <p:cNvSpPr>
            <a:spLocks noGrp="1"/>
          </p:cNvSpPr>
          <p:nvPr>
            <p:ph idx="1"/>
          </p:nvPr>
        </p:nvSpPr>
        <p:spPr/>
        <p:txBody>
          <a:bodyPr>
            <a:normAutofit fontScale="92500" lnSpcReduction="10000"/>
          </a:bodyPr>
          <a:lstStyle/>
          <a:p>
            <a:r>
              <a:rPr lang="ru-RU" dirty="0"/>
              <a:t>Методика методической, глубокой, скользящей пальпации по Образцову – Стражеско.</a:t>
            </a:r>
          </a:p>
          <a:p>
            <a:r>
              <a:rPr lang="ru-RU" dirty="0"/>
              <a:t>1-й момент – установка руки: полусогнутые пальцы образуют ровную линию и расположены в соответствии с топографией пальпируемого органа (ладонь расположена перпендикулярно длинной оси органа).</a:t>
            </a:r>
          </a:p>
          <a:p>
            <a:r>
              <a:rPr lang="ru-RU" dirty="0"/>
              <a:t>2-й момент – образование кожной складки на ВДОХЕ! Кожа сдвигается по направлению к пупку (кроме пальпации поперечной ободочной кишки и большой кривизны желудка, когда кожа сдвигается от пупка).</a:t>
            </a:r>
          </a:p>
          <a:p>
            <a:r>
              <a:rPr lang="ru-RU" dirty="0"/>
              <a:t>3-й момент – погружение руки вглубь живота на ВЫДОХЕ!</a:t>
            </a:r>
          </a:p>
          <a:p>
            <a:r>
              <a:rPr lang="ru-RU" dirty="0"/>
              <a:t>4-й момент – скольжение по пальпируемому органу (собственно пальпация).</a:t>
            </a:r>
          </a:p>
          <a:p>
            <a:endParaRPr lang="ru-RU" dirty="0"/>
          </a:p>
        </p:txBody>
      </p:sp>
    </p:spTree>
    <p:extLst>
      <p:ext uri="{BB962C8B-B14F-4D97-AF65-F5344CB8AC3E}">
        <p14:creationId xmlns:p14="http://schemas.microsoft.com/office/powerpoint/2010/main" val="5889798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ru-RU"/>
          </a:p>
        </p:txBody>
      </p:sp>
      <p:sp>
        <p:nvSpPr>
          <p:cNvPr id="3" name="Content Placeholder 2"/>
          <p:cNvSpPr>
            <a:spLocks noGrp="1"/>
          </p:cNvSpPr>
          <p:nvPr>
            <p:ph idx="1"/>
          </p:nvPr>
        </p:nvSpPr>
        <p:spPr/>
        <p:txBody>
          <a:bodyPr>
            <a:normAutofit fontScale="85000" lnSpcReduction="20000"/>
          </a:bodyPr>
          <a:lstStyle/>
          <a:p>
            <a:r>
              <a:rPr lang="ru-RU" dirty="0"/>
              <a:t>К основным лабораторно-инструментальным методам исследования пищевода и желудка относятся ФЭГДС и зондирование желудка. Фиброэзофагогастродуоденоскопия (ФЭГДС) – это методика, позволяющая с помощью эндоскопа визуально оценить состояние слизистой оболочки верхнего отдела желудочно-кишечного тракта (пищевод, желудок и 12-перстная кишка). Эндоскоп представляет собой гибкую трубку, внутри которой расположены оптоволоконная система и камера. В эндоскопе есть специальный канал для инструментов, с помощью которых берётся материал для биопсии. ФЭГДС применяется для диагностики эзофагита, гастрита, дуоденита, выявления язвенных дефектов, а также кровотечения или опухоли. Зондирование желудка необходимо для диагностики и правильного выбора лечения при язвенной болезни, хроническом гастрите, а также при различных функциональных заболеваниях желудка: «синдроме раздражённого желудка», «функциональной ахлоргидрии». Оценка желудочной секреции − неотъемлемая часть комплексной диагностики функционального состояния слизистой оболочки желудка. </a:t>
            </a:r>
          </a:p>
          <a:p>
            <a:endParaRPr lang="ru-RU" dirty="0"/>
          </a:p>
        </p:txBody>
      </p:sp>
    </p:spTree>
    <p:extLst>
      <p:ext uri="{BB962C8B-B14F-4D97-AF65-F5344CB8AC3E}">
        <p14:creationId xmlns:p14="http://schemas.microsoft.com/office/powerpoint/2010/main" val="21014315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ru-RU"/>
          </a:p>
        </p:txBody>
      </p:sp>
      <p:sp>
        <p:nvSpPr>
          <p:cNvPr id="3" name="Content Placeholder 2"/>
          <p:cNvSpPr>
            <a:spLocks noGrp="1"/>
          </p:cNvSpPr>
          <p:nvPr>
            <p:ph idx="1"/>
          </p:nvPr>
        </p:nvSpPr>
        <p:spPr/>
        <p:txBody>
          <a:bodyPr>
            <a:normAutofit fontScale="77500" lnSpcReduction="20000"/>
          </a:bodyPr>
          <a:lstStyle/>
          <a:p>
            <a:r>
              <a:rPr lang="ru-RU" dirty="0"/>
              <a:t>Обследование больных с заболеваниями  почек. Жалобы: боль с уточнением  локализации, характера, интенсивности, иррадиации, условий изменения. Болевые точки при заболеваниях почек: рёберно-позвоночная точка (проекция почки) – находится в углу между </a:t>
            </a:r>
            <a:r>
              <a:rPr lang="en-US" dirty="0"/>
              <a:t>XII</a:t>
            </a:r>
            <a:r>
              <a:rPr lang="ru-RU" dirty="0"/>
              <a:t> ребром и позвоночником и рёберно-поясничная точка – находится в месте пересечения </a:t>
            </a:r>
            <a:r>
              <a:rPr lang="en-US" dirty="0"/>
              <a:t>XII</a:t>
            </a:r>
            <a:r>
              <a:rPr lang="ru-RU" dirty="0"/>
              <a:t> ребра и поясничной мышцы. Диурез (суточный объем мочи): положительный, отрицательный. Дизурия (расстройство мочеотделения): поли- олиго- анурия; гипер-, гипостенурия; ишурия, поллакиурия, изурия, никтурия, странгурия и др. Отеки – гломерулонефрит, амилоидоз, нефротический синдром. Ренальная (симптоматическая) артериальная гипертензия (АГ): виды − паренхиматозная ренальная АГ при гломерулонефрите, пиелонефрите, диабетическом гломерулосклерозе, коллагенозах; вазоренальная АГ – сужение почечных сосудов (атеросклеротическое, врождённое). Отличия симптоматической ренальной АГ от первичной АГ (гипертонической болезни) – более высокий уровень диастолического АД (обычно более 110 мм рт. ст.); редко отмечается кризовое течение; злокачественное течение с быстрым развитием тяжёлых осложнений со стороны сердца, сосудов, головного мозга и прогрессированием почечной недостаточности. </a:t>
            </a:r>
            <a:endParaRPr lang="ru-RU" dirty="0"/>
          </a:p>
        </p:txBody>
      </p:sp>
    </p:spTree>
    <p:extLst>
      <p:ext uri="{BB962C8B-B14F-4D97-AF65-F5344CB8AC3E}">
        <p14:creationId xmlns:p14="http://schemas.microsoft.com/office/powerpoint/2010/main" val="3696816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ru-RU"/>
          </a:p>
        </p:txBody>
      </p:sp>
      <p:sp>
        <p:nvSpPr>
          <p:cNvPr id="3" name="Content Placeholder 2"/>
          <p:cNvSpPr>
            <a:spLocks noGrp="1"/>
          </p:cNvSpPr>
          <p:nvPr>
            <p:ph idx="1"/>
          </p:nvPr>
        </p:nvSpPr>
        <p:spPr/>
        <p:txBody>
          <a:bodyPr>
            <a:normAutofit fontScale="92500" lnSpcReduction="10000"/>
          </a:bodyPr>
          <a:lstStyle/>
          <a:p>
            <a:r>
              <a:rPr lang="ru-RU" dirty="0"/>
              <a:t>Анамнез заболевания включает связь с инфекцией (ангина, грипп, ОРЗ, отит); контакт с ртутью, свинцом, висмутом; прием лекарственных препаратов (сульфаниламиды). Анамнез жизни уточняет наличие частых переохлаждений, туберкулёза, сахарного диабета, коллагенозов и др. При общем осмотре обращают внимание на положение в постели: пассивное – уремическая кома, вынужденное при паранефрите − на больном боку с подтянутой к животу ногой; при почечной колике очень типично беспокойное поведение больного: он мечется, не может найти положение, при котором боль уменьшается, громко стонет, держится руками за больной бок. Лицо (</a:t>
            </a:r>
            <a:r>
              <a:rPr lang="en-US" i="1" dirty="0"/>
              <a:t>facies </a:t>
            </a:r>
            <a:r>
              <a:rPr lang="en-US" i="1" dirty="0" err="1"/>
              <a:t>nephritica</a:t>
            </a:r>
            <a:r>
              <a:rPr lang="ru-RU" dirty="0"/>
              <a:t>) – одутловатое, бледное, веки припухшие, глазные щели сужены. Сухость кожи, сухой язык, аммиачный запах изо рта, расчесы. </a:t>
            </a:r>
          </a:p>
          <a:p>
            <a:endParaRPr lang="ru-RU" dirty="0"/>
          </a:p>
        </p:txBody>
      </p:sp>
    </p:spTree>
    <p:extLst>
      <p:ext uri="{BB962C8B-B14F-4D97-AF65-F5344CB8AC3E}">
        <p14:creationId xmlns:p14="http://schemas.microsoft.com/office/powerpoint/2010/main" val="17841718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ru-RU"/>
          </a:p>
        </p:txBody>
      </p:sp>
      <p:sp>
        <p:nvSpPr>
          <p:cNvPr id="3" name="Content Placeholder 2"/>
          <p:cNvSpPr>
            <a:spLocks noGrp="1"/>
          </p:cNvSpPr>
          <p:nvPr>
            <p:ph idx="1"/>
          </p:nvPr>
        </p:nvSpPr>
        <p:spPr/>
        <p:txBody>
          <a:bodyPr/>
          <a:lstStyle/>
          <a:p>
            <a:r>
              <a:rPr lang="ru-RU" dirty="0"/>
              <a:t>Пальпация почек. Общие правила: врач сидит справа от больного, руки тёплые, голова больного слегка приподнята, руки вдоль тела, ноги прямые или слегка согнуты в коленях. Почки пальпируют двумя руками (бимануально) в положении больного лёжа на спине и стоя. </a:t>
            </a:r>
          </a:p>
          <a:p>
            <a:endParaRPr lang="ru-RU" dirty="0"/>
          </a:p>
        </p:txBody>
      </p:sp>
    </p:spTree>
    <p:extLst>
      <p:ext uri="{BB962C8B-B14F-4D97-AF65-F5344CB8AC3E}">
        <p14:creationId xmlns:p14="http://schemas.microsoft.com/office/powerpoint/2010/main" val="37270272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ru-RU"/>
          </a:p>
        </p:txBody>
      </p:sp>
      <p:sp>
        <p:nvSpPr>
          <p:cNvPr id="3" name="Content Placeholder 2"/>
          <p:cNvSpPr>
            <a:spLocks noGrp="1"/>
          </p:cNvSpPr>
          <p:nvPr>
            <p:ph idx="1"/>
          </p:nvPr>
        </p:nvSpPr>
        <p:spPr/>
        <p:txBody>
          <a:bodyPr>
            <a:normAutofit fontScale="92500" lnSpcReduction="20000"/>
          </a:bodyPr>
          <a:lstStyle/>
          <a:p>
            <a:r>
              <a:rPr lang="ru-RU" dirty="0"/>
              <a:t>Методика пальпации почек в положении лёжа.</a:t>
            </a:r>
          </a:p>
          <a:p>
            <a:r>
              <a:rPr lang="ru-RU" dirty="0"/>
              <a:t>1-й момент – ладонь левой руки накладывают на поясничную область так, чтобы указательный палец находился чуть ниже </a:t>
            </a:r>
            <a:r>
              <a:rPr lang="en-US" dirty="0"/>
              <a:t>XII</a:t>
            </a:r>
            <a:r>
              <a:rPr lang="ru-RU" dirty="0"/>
              <a:t> ребра. Слегка согнутые пальцы правой руки плашмя устанавливают под рёберной дугой (ниже реберной дуги на 2 см) латеральнее наружного края прямой мышцы живота.</a:t>
            </a:r>
          </a:p>
          <a:p>
            <a:r>
              <a:rPr lang="ru-RU" dirty="0"/>
              <a:t>2-й момент – образование кожной складки вниз на вдохе (!).</a:t>
            </a:r>
          </a:p>
          <a:p>
            <a:r>
              <a:rPr lang="ru-RU" dirty="0"/>
              <a:t>3-й момент – правую руку «погружают» вглубь живота на выдохе (!), а левой рукой приближают кпереди область соответствующего фланка.</a:t>
            </a:r>
          </a:p>
          <a:p>
            <a:r>
              <a:rPr lang="ru-RU" dirty="0"/>
              <a:t>4-й момент – во время глубокого вдоха «животом» руки врача остаются сближенными. Пальпируемая почка в этот момент входит в пространство между руками врача.</a:t>
            </a:r>
          </a:p>
          <a:p>
            <a:endParaRPr lang="ru-RU" dirty="0"/>
          </a:p>
        </p:txBody>
      </p:sp>
    </p:spTree>
    <p:extLst>
      <p:ext uri="{BB962C8B-B14F-4D97-AF65-F5344CB8AC3E}">
        <p14:creationId xmlns:p14="http://schemas.microsoft.com/office/powerpoint/2010/main" val="34831601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ru-RU"/>
          </a:p>
        </p:txBody>
      </p:sp>
      <p:sp>
        <p:nvSpPr>
          <p:cNvPr id="3" name="Content Placeholder 2"/>
          <p:cNvSpPr>
            <a:spLocks noGrp="1"/>
          </p:cNvSpPr>
          <p:nvPr>
            <p:ph idx="1"/>
          </p:nvPr>
        </p:nvSpPr>
        <p:spPr/>
        <p:txBody>
          <a:bodyPr/>
          <a:lstStyle/>
          <a:p>
            <a:r>
              <a:rPr lang="ru-RU" dirty="0"/>
              <a:t>Почки пальпируются в патологии – при их опущении или увеличении. При появлении между пальцами обеих рук нижнего круглого полюса почки врач должен удержать его, захватив между пальцами. Захваченная таким образом почка  не ускользает при выдохе. Далее врач должен сделать скользящее движение пальцами правой руки вниз, почка в этот момент выскальзывает вверх  (Кукес В.Г., 2006).</a:t>
            </a:r>
          </a:p>
          <a:p>
            <a:endParaRPr lang="ru-RU" dirty="0"/>
          </a:p>
        </p:txBody>
      </p:sp>
    </p:spTree>
    <p:extLst>
      <p:ext uri="{BB962C8B-B14F-4D97-AF65-F5344CB8AC3E}">
        <p14:creationId xmlns:p14="http://schemas.microsoft.com/office/powerpoint/2010/main" val="17993164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ru-RU"/>
          </a:p>
        </p:txBody>
      </p:sp>
      <p:sp>
        <p:nvSpPr>
          <p:cNvPr id="3" name="Content Placeholder 2"/>
          <p:cNvSpPr>
            <a:spLocks noGrp="1"/>
          </p:cNvSpPr>
          <p:nvPr>
            <p:ph idx="1"/>
          </p:nvPr>
        </p:nvSpPr>
        <p:spPr/>
        <p:txBody>
          <a:bodyPr/>
          <a:lstStyle/>
          <a:p>
            <a:r>
              <a:rPr lang="ru-RU" dirty="0"/>
              <a:t>Диспептический синдром – комплекс симптомов, связанных с нарушением пищеварения любой этиологии (изжога, отрыжка воздухом, срыгивание, тошнота, рвота, запор, понос, изменение аппетита и т.п.). </a:t>
            </a:r>
          </a:p>
          <a:p>
            <a:endParaRPr lang="ru-RU" dirty="0"/>
          </a:p>
        </p:txBody>
      </p:sp>
    </p:spTree>
    <p:extLst>
      <p:ext uri="{BB962C8B-B14F-4D97-AF65-F5344CB8AC3E}">
        <p14:creationId xmlns:p14="http://schemas.microsoft.com/office/powerpoint/2010/main" val="137723599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ru-RU"/>
          </a:p>
        </p:txBody>
      </p:sp>
      <p:sp>
        <p:nvSpPr>
          <p:cNvPr id="3" name="Content Placeholder 2"/>
          <p:cNvSpPr>
            <a:spLocks noGrp="1"/>
          </p:cNvSpPr>
          <p:nvPr>
            <p:ph idx="1"/>
          </p:nvPr>
        </p:nvSpPr>
        <p:spPr/>
        <p:txBody>
          <a:bodyPr>
            <a:normAutofit fontScale="70000" lnSpcReduction="20000"/>
          </a:bodyPr>
          <a:lstStyle/>
          <a:p>
            <a:r>
              <a:rPr lang="ru-RU" dirty="0"/>
              <a:t>Методика пальпации почек в положении стоя: врач сидит, туловище пациента наклонено вперед. </a:t>
            </a:r>
          </a:p>
          <a:p>
            <a:r>
              <a:rPr lang="ru-RU" dirty="0"/>
              <a:t>Симптом Пастернацкого (по Мухину Н.А., Моисееву В.С., 2007). Врач предлагает больному перейти из положения «стоя на носках» в положение «стоя на пятках» (при этом врач придерживает больного руками за плечи). В норме болезненных  ощущений при этом не возникает. Болезненность (положительный симптом Пастернацкого) может наблюдаться при пиелонефрите, гломерулонефрите, амилоидозе, застойной почке (сотрясение растянутой почечной капсулы при воспалении или застойном набухании почечной ткани), пиелите, гидронефрозе (сотрясение воспалённой или растянутой почечной лоханки), мочекаменной болезни (сотрясение конкрементов, находящихся в почечной лоханке, которые вызывают раздражение её слизистой), паранефрите (нагноительное воспаление околопочечной клетчатки). Симптом Пастернацкого положителен также при миозите, радикулите, остеохондрозе пояснично-крестцового отдела позвоночника, поэтому не является специфическим «почечным» симптомом.</a:t>
            </a:r>
          </a:p>
          <a:p>
            <a:r>
              <a:rPr lang="ru-RU" dirty="0"/>
              <a:t>Традиционный, широко известный симптом поколачивания, который также называют симптомом Пастернацкого, в настоящее время использовать не рекомендуется (И.Г.Салихов, 2010) в связи с его травматичностью и неспецифичностью.</a:t>
            </a:r>
          </a:p>
          <a:p>
            <a:endParaRPr lang="ru-RU" dirty="0"/>
          </a:p>
        </p:txBody>
      </p:sp>
    </p:spTree>
    <p:extLst>
      <p:ext uri="{BB962C8B-B14F-4D97-AF65-F5344CB8AC3E}">
        <p14:creationId xmlns:p14="http://schemas.microsoft.com/office/powerpoint/2010/main" val="14370562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ru-RU"/>
          </a:p>
        </p:txBody>
      </p:sp>
      <p:sp>
        <p:nvSpPr>
          <p:cNvPr id="3" name="Content Placeholder 2"/>
          <p:cNvSpPr>
            <a:spLocks noGrp="1"/>
          </p:cNvSpPr>
          <p:nvPr>
            <p:ph idx="1"/>
          </p:nvPr>
        </p:nvSpPr>
        <p:spPr/>
        <p:txBody>
          <a:bodyPr/>
          <a:lstStyle/>
          <a:p>
            <a:r>
              <a:rPr lang="ru-RU" dirty="0"/>
              <a:t>Нефротический синдром. Основные признаки: выраженные отёки, вплоть до анасарки; выраженная протеинурия (более             3 г/сут); гипопротеинемия – общий белок менее 60 г/л); гиперлипидемия.</a:t>
            </a:r>
          </a:p>
          <a:p>
            <a:r>
              <a:rPr lang="ru-RU" dirty="0"/>
              <a:t>Мочевой синдром. Ряд признаков, выявляемых в отдельности или совокупности при клиническом исследовании мочи: протеинурия, гематурия, лейкоцитурия и цилиндрурия. Наличие гематурии, протеинурии и лейкоцитурии может быть ведущим, иногда единственным симптомом заболевания, чаще они встречаются в различных сочетаниях.</a:t>
            </a:r>
          </a:p>
          <a:p>
            <a:endParaRPr lang="ru-RU" dirty="0"/>
          </a:p>
        </p:txBody>
      </p:sp>
    </p:spTree>
    <p:extLst>
      <p:ext uri="{BB962C8B-B14F-4D97-AF65-F5344CB8AC3E}">
        <p14:creationId xmlns:p14="http://schemas.microsoft.com/office/powerpoint/2010/main" val="85103121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ru-RU"/>
          </a:p>
        </p:txBody>
      </p:sp>
      <p:sp>
        <p:nvSpPr>
          <p:cNvPr id="3" name="Content Placeholder 2"/>
          <p:cNvSpPr>
            <a:spLocks noGrp="1"/>
          </p:cNvSpPr>
          <p:nvPr>
            <p:ph idx="1"/>
          </p:nvPr>
        </p:nvSpPr>
        <p:spPr/>
        <p:txBody>
          <a:bodyPr>
            <a:normAutofit fontScale="77500" lnSpcReduction="20000"/>
          </a:bodyPr>
          <a:lstStyle/>
          <a:p>
            <a:r>
              <a:rPr lang="ru-RU" dirty="0"/>
              <a:t>Проба Зимницкого (концентрационная способность почек). Проба Зимницкого подразумевает сбор 8 порций (банок) мочи через каждые 3 часа (днем и ночью) при естественном мочеиспускании и обычном водном режиме (т.е. не более 1500 мл жидкости за сутки). В каждой порции мочи определяются объем и относительная плотность (</a:t>
            </a:r>
            <a:r>
              <a:rPr lang="ru-RU" i="1" dirty="0"/>
              <a:t>устар</a:t>
            </a:r>
            <a:r>
              <a:rPr lang="ru-RU" dirty="0"/>
              <a:t>. «удельный вес»). Для нормальной функции почек характерно: суточный диурез около 1,5 л; выделение с мочой 50-80% всей полученной за сутки жидкости; значительное преобладание дневного диуреза над ночным: 4/1 - 3/1; относительная плотность хотя бы в одной из порций не ниже 1,020 – 1,022; значительные колебания в течение суток количества мочи в отдельных порциях от 50 до 250 мл; колебания относительной плотности мочи от 1,003 до 1,028 (в среднем 17 единиц). Гипостенурия (менее 1,010) – хроническая почечная недостаточность, тубулоинтерстициальный синдром     (хронический пиелонефрит, интерстициальный нефрит). Проба Реберга – исследование фильтрации по эндогенному креатинину. Проба Реберга позволяет оценить фильтрационно-реабсорбционную функцию почек на основании определения минутного диуреза и концентрации креатинина в плазме крови и моче.</a:t>
            </a:r>
            <a:endParaRPr lang="ru-RU" dirty="0"/>
          </a:p>
        </p:txBody>
      </p:sp>
    </p:spTree>
    <p:extLst>
      <p:ext uri="{BB962C8B-B14F-4D97-AF65-F5344CB8AC3E}">
        <p14:creationId xmlns:p14="http://schemas.microsoft.com/office/powerpoint/2010/main" val="94537459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ru-RU"/>
          </a:p>
        </p:txBody>
      </p:sp>
      <p:sp>
        <p:nvSpPr>
          <p:cNvPr id="3" name="Content Placeholder 2"/>
          <p:cNvSpPr>
            <a:spLocks noGrp="1"/>
          </p:cNvSpPr>
          <p:nvPr>
            <p:ph idx="1"/>
          </p:nvPr>
        </p:nvSpPr>
        <p:spPr/>
        <p:txBody>
          <a:bodyPr>
            <a:normAutofit lnSpcReduction="10000"/>
          </a:bodyPr>
          <a:lstStyle/>
          <a:p>
            <a:r>
              <a:rPr lang="ru-RU" dirty="0"/>
              <a:t>Повышение уровня клубочковой фильтрации (более 140 мл/мин) может свидетельствовать о раннем этапе сахарного диабета, гипертонической болезни, нефротическом синдроме. Понижение уровня свидетельствует о почечной недостаточности. При компенсированной почечной недостаточности значение клубочковой фильтрации находится в пределах 50-30 мл/мин, при субкомпенсированной – 30-15 мл/мин, при декомпенсированной – менее 15 мл/мин. Характерные ранние симптомы хронической почечной недостаточности – полиурия и никтурия. На поздних стадиях − клиника уремии. </a:t>
            </a:r>
            <a:r>
              <a:rPr lang="ru-RU"/>
              <a:t>Основной лабораторный показатель: СКФ − скорость клубочковой фильтрации (определяется по клиренсу креатинина).</a:t>
            </a:r>
          </a:p>
          <a:p>
            <a:endParaRPr lang="ru-RU"/>
          </a:p>
        </p:txBody>
      </p:sp>
    </p:spTree>
    <p:extLst>
      <p:ext uri="{BB962C8B-B14F-4D97-AF65-F5344CB8AC3E}">
        <p14:creationId xmlns:p14="http://schemas.microsoft.com/office/powerpoint/2010/main" val="28269606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ru-RU"/>
          </a:p>
        </p:txBody>
      </p:sp>
      <p:sp>
        <p:nvSpPr>
          <p:cNvPr id="3" name="Content Placeholder 2"/>
          <p:cNvSpPr>
            <a:spLocks noGrp="1"/>
          </p:cNvSpPr>
          <p:nvPr>
            <p:ph idx="1"/>
          </p:nvPr>
        </p:nvSpPr>
        <p:spPr/>
        <p:txBody>
          <a:bodyPr/>
          <a:lstStyle/>
          <a:p>
            <a:r>
              <a:rPr lang="ru-RU" dirty="0"/>
              <a:t>При заболеваниях пищевода наблюдаются следующие жалобы:</a:t>
            </a:r>
          </a:p>
          <a:p>
            <a:r>
              <a:rPr lang="ru-RU" dirty="0"/>
              <a:t>Дисфагия − затрудненное прохождение пищи через пищевод (органическая, функциональная). Ахалазия кардиального отдела пищевода (кардиоспазм, мегаэзофагус) – нарушение перистальтики пищевода и отсутствие рефлекторного расширения кардиального сфинктера при глотании</a:t>
            </a:r>
            <a:endParaRPr lang="ru-RU" dirty="0"/>
          </a:p>
        </p:txBody>
      </p:sp>
    </p:spTree>
    <p:extLst>
      <p:ext uri="{BB962C8B-B14F-4D97-AF65-F5344CB8AC3E}">
        <p14:creationId xmlns:p14="http://schemas.microsoft.com/office/powerpoint/2010/main" val="10197509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ru-RU"/>
          </a:p>
        </p:txBody>
      </p:sp>
      <p:sp>
        <p:nvSpPr>
          <p:cNvPr id="3" name="Content Placeholder 2"/>
          <p:cNvSpPr>
            <a:spLocks noGrp="1"/>
          </p:cNvSpPr>
          <p:nvPr>
            <p:ph idx="1"/>
          </p:nvPr>
        </p:nvSpPr>
        <p:spPr/>
        <p:txBody>
          <a:bodyPr/>
          <a:lstStyle/>
          <a:p>
            <a:r>
              <a:rPr lang="ru-RU" dirty="0"/>
              <a:t>Рвота. Отличия пищеводной рвоты от желудочной: без предварительной тошноты; сразу после приема пищи; рвотные массы не смешаны с желудочным соком (желчью), т.е. содержат неизменённую пищу; рвота происходит без участия мышц брюшной стенки. </a:t>
            </a:r>
          </a:p>
          <a:p>
            <a:endParaRPr lang="ru-RU" dirty="0"/>
          </a:p>
        </p:txBody>
      </p:sp>
    </p:spTree>
    <p:extLst>
      <p:ext uri="{BB962C8B-B14F-4D97-AF65-F5344CB8AC3E}">
        <p14:creationId xmlns:p14="http://schemas.microsoft.com/office/powerpoint/2010/main" val="14755607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ru-RU"/>
          </a:p>
        </p:txBody>
      </p:sp>
      <p:sp>
        <p:nvSpPr>
          <p:cNvPr id="3" name="Content Placeholder 2"/>
          <p:cNvSpPr>
            <a:spLocks noGrp="1"/>
          </p:cNvSpPr>
          <p:nvPr>
            <p:ph idx="1"/>
          </p:nvPr>
        </p:nvSpPr>
        <p:spPr/>
        <p:txBody>
          <a:bodyPr/>
          <a:lstStyle/>
          <a:p>
            <a:r>
              <a:rPr lang="ru-RU" dirty="0"/>
              <a:t>Срыгивание − возврат (регургитация) небольшого количества съеденной пищи в ротовую полость. Наблюдается при рефлюкс-эзофагите и неполном смыкании кардиального сфинктера</a:t>
            </a:r>
            <a:endParaRPr lang="ru-RU" dirty="0"/>
          </a:p>
        </p:txBody>
      </p:sp>
    </p:spTree>
    <p:extLst>
      <p:ext uri="{BB962C8B-B14F-4D97-AF65-F5344CB8AC3E}">
        <p14:creationId xmlns:p14="http://schemas.microsoft.com/office/powerpoint/2010/main" val="6720321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ru-RU"/>
          </a:p>
        </p:txBody>
      </p:sp>
      <p:sp>
        <p:nvSpPr>
          <p:cNvPr id="3" name="Content Placeholder 2"/>
          <p:cNvSpPr>
            <a:spLocks noGrp="1"/>
          </p:cNvSpPr>
          <p:nvPr>
            <p:ph idx="1"/>
          </p:nvPr>
        </p:nvSpPr>
        <p:spPr/>
        <p:txBody>
          <a:bodyPr/>
          <a:lstStyle/>
          <a:p>
            <a:r>
              <a:rPr lang="ru-RU" dirty="0"/>
              <a:t> Изжога – ощущение жжения за грудиной или в эпигастрии, обусловленное забросом содержимого желудка в пищевод. Она не имеет прямой зависимости от концентрации соляной кислоты, т.к. наблюдается при нормальной и даже пониженной кислотности (рефлюкс-эзофагит, недостаточность кардии, грыжа пищеводного отверстия диафрагмы).</a:t>
            </a:r>
          </a:p>
          <a:p>
            <a:endParaRPr lang="ru-RU" dirty="0"/>
          </a:p>
        </p:txBody>
      </p:sp>
    </p:spTree>
    <p:extLst>
      <p:ext uri="{BB962C8B-B14F-4D97-AF65-F5344CB8AC3E}">
        <p14:creationId xmlns:p14="http://schemas.microsoft.com/office/powerpoint/2010/main" val="8400598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ru-RU"/>
          </a:p>
        </p:txBody>
      </p:sp>
      <p:sp>
        <p:nvSpPr>
          <p:cNvPr id="3" name="Content Placeholder 2"/>
          <p:cNvSpPr>
            <a:spLocks noGrp="1"/>
          </p:cNvSpPr>
          <p:nvPr>
            <p:ph idx="1"/>
          </p:nvPr>
        </p:nvSpPr>
        <p:spPr/>
        <p:txBody>
          <a:bodyPr/>
          <a:lstStyle/>
          <a:p>
            <a:r>
              <a:rPr lang="ru-RU" dirty="0"/>
              <a:t>При длительном течении рефлюкс-эзофагита возникает состояние, называемое «пищеводом Баррета» (перерождение слизистой оболочки нижней трети пищевода в желудочный или кишечный типы, что является фактором риска трансформации в рак пищевода). </a:t>
            </a:r>
          </a:p>
          <a:p>
            <a:endParaRPr lang="ru-RU" dirty="0"/>
          </a:p>
        </p:txBody>
      </p:sp>
    </p:spTree>
    <p:extLst>
      <p:ext uri="{BB962C8B-B14F-4D97-AF65-F5344CB8AC3E}">
        <p14:creationId xmlns:p14="http://schemas.microsoft.com/office/powerpoint/2010/main" val="25273877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ru-RU"/>
          </a:p>
        </p:txBody>
      </p:sp>
      <p:sp>
        <p:nvSpPr>
          <p:cNvPr id="3" name="Content Placeholder 2"/>
          <p:cNvSpPr>
            <a:spLocks noGrp="1"/>
          </p:cNvSpPr>
          <p:nvPr>
            <p:ph idx="1"/>
          </p:nvPr>
        </p:nvSpPr>
        <p:spPr/>
        <p:txBody>
          <a:bodyPr/>
          <a:lstStyle/>
          <a:p>
            <a:r>
              <a:rPr lang="ru-RU" dirty="0"/>
              <a:t> Для заболеваний желудка характерны жалобы на боль, которая подразделяются на следующие виды (в связи с временем приёма пищи) − ранняя, поздняя, голодная, ночная, спаечная, боль при гастроптозе. К другим жалобам относятся: рвота (предшествует тошнота, обычно приносит облегчение), срыгивание, изжога, изменение аппетита, неприятный вкус во рту, слюнотечение нарушение стула и т.д. Анамнез настоящего заболевания – связь с приемом пищи, похудание, снижение  или потеря аппетита (онкология). Анамнез жизни – наследственность (ЯБЖ, ЖКБ, онкология), сопутствующие заболевания (анемия); лекарства, питание, алкоголь, курение.</a:t>
            </a:r>
            <a:endParaRPr lang="ru-RU" dirty="0"/>
          </a:p>
        </p:txBody>
      </p:sp>
    </p:spTree>
    <p:extLst>
      <p:ext uri="{BB962C8B-B14F-4D97-AF65-F5344CB8AC3E}">
        <p14:creationId xmlns:p14="http://schemas.microsoft.com/office/powerpoint/2010/main" val="41044105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ru-RU"/>
          </a:p>
        </p:txBody>
      </p:sp>
      <p:sp>
        <p:nvSpPr>
          <p:cNvPr id="3" name="Content Placeholder 2"/>
          <p:cNvSpPr>
            <a:spLocks noGrp="1"/>
          </p:cNvSpPr>
          <p:nvPr>
            <p:ph idx="1"/>
          </p:nvPr>
        </p:nvSpPr>
        <p:spPr/>
        <p:txBody>
          <a:bodyPr/>
          <a:lstStyle/>
          <a:p>
            <a:r>
              <a:rPr lang="ru-RU" dirty="0"/>
              <a:t> Общий осмотр. Положение больного. Кожа: расширение подкожных вен вокруг пупка (при портальной гипертензии). Рубцы, стрии, грыжи белой линии живота и пупочного кольца. Участие мышц брюшной стенки в акте дыхания, усиленная перистальтика кишечника. Форма живота (выпячивание пупка – асцит); неравномерное выпячивание – гепатомегалия, спленомегалия, опухоль. </a:t>
            </a:r>
          </a:p>
          <a:p>
            <a:endParaRPr lang="ru-RU" dirty="0"/>
          </a:p>
        </p:txBody>
      </p:sp>
    </p:spTree>
    <p:extLst>
      <p:ext uri="{BB962C8B-B14F-4D97-AF65-F5344CB8AC3E}">
        <p14:creationId xmlns:p14="http://schemas.microsoft.com/office/powerpoint/2010/main" val="424241388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1972</Words>
  <Application>Microsoft Office PowerPoint</Application>
  <PresentationFormat>Widescreen</PresentationFormat>
  <Paragraphs>36</Paragraphs>
  <Slides>23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23</vt:i4>
      </vt:variant>
    </vt:vector>
  </HeadingPairs>
  <TitlesOfParts>
    <vt:vector size="27" baseType="lpstr">
      <vt:lpstr>Arial</vt:lpstr>
      <vt:lpstr>Calibri</vt:lpstr>
      <vt:lpstr>Calibri Light</vt:lpstr>
      <vt:lpstr>Office Theme</vt:lpstr>
      <vt:lpstr>Лекция 6 (модуль 2).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Лекция 6 (модуль 2). </dc:title>
  <dc:creator>MDS</dc:creator>
  <cp:lastModifiedBy>MDS</cp:lastModifiedBy>
  <cp:revision>1</cp:revision>
  <dcterms:created xsi:type="dcterms:W3CDTF">2017-01-11T19:21:10Z</dcterms:created>
  <dcterms:modified xsi:type="dcterms:W3CDTF">2017-01-11T19:21:32Z</dcterms:modified>
</cp:coreProperties>
</file>