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05.09.2019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00" y="251936"/>
            <a:ext cx="117983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Чага</a:t>
            </a:r>
            <a:r>
              <a:rPr lang="en-US" sz="3600" b="1" dirty="0">
                <a:latin typeface="Times New Roman" panose="02020603050405020304" pitchFamily="18" charset="0"/>
              </a:rPr>
              <a:t> (</a:t>
            </a:r>
            <a:r>
              <a:rPr lang="ru-RU" sz="3600" b="1" dirty="0">
                <a:latin typeface="Times New Roman" panose="02020603050405020304" pitchFamily="18" charset="0"/>
              </a:rPr>
              <a:t>Березовый гриб</a:t>
            </a:r>
            <a:r>
              <a:rPr lang="en-US" sz="3600" b="1" dirty="0" smtClean="0">
                <a:latin typeface="Times New Roman" panose="02020603050405020304" pitchFamily="18" charset="0"/>
              </a:rPr>
              <a:t>)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Inonotus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oblicuus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endParaRPr lang="ru-RU" sz="3600" b="1" dirty="0" smtClean="0">
              <a:latin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sz="3600" b="1" dirty="0" smtClean="0">
                <a:latin typeface="Times New Roman" panose="02020603050405020304" pitchFamily="18" charset="0"/>
              </a:rPr>
              <a:t>(</a:t>
            </a:r>
            <a:r>
              <a:rPr lang="en-US" sz="3600" b="1" dirty="0">
                <a:latin typeface="Times New Roman" panose="02020603050405020304" pitchFamily="18" charset="0"/>
              </a:rPr>
              <a:t>Fungus </a:t>
            </a:r>
            <a:r>
              <a:rPr lang="en-US" sz="3600" b="1" dirty="0" err="1">
                <a:latin typeface="Times New Roman" panose="02020603050405020304" pitchFamily="18" charset="0"/>
              </a:rPr>
              <a:t>betulinus</a:t>
            </a:r>
            <a:r>
              <a:rPr lang="en-US" sz="3600" b="1" dirty="0">
                <a:latin typeface="Times New Roman" panose="02020603050405020304" pitchFamily="18" charset="0"/>
              </a:rPr>
              <a:t>)                                 </a:t>
            </a:r>
            <a:endParaRPr lang="ru-RU" sz="36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Трутовик косой</a:t>
            </a:r>
            <a:r>
              <a:rPr lang="en-US" sz="4000" dirty="0">
                <a:latin typeface="Times New Roman" panose="02020603050405020304" pitchFamily="18" charset="0"/>
              </a:rPr>
              <a:t>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Inonotus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oblicuus</a:t>
            </a:r>
            <a:r>
              <a:rPr lang="en-US" sz="4000" dirty="0">
                <a:latin typeface="Times New Roman" panose="02020603050405020304" pitchFamily="18" charset="0"/>
              </a:rPr>
              <a:t> (Pers.) </a:t>
            </a:r>
            <a:r>
              <a:rPr lang="en-US" sz="4000" dirty="0" err="1">
                <a:latin typeface="Times New Roman" panose="02020603050405020304" pitchFamily="18" charset="0"/>
              </a:rPr>
              <a:t>Pil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  <a:endParaRPr lang="ru-RU" sz="4000" dirty="0"/>
          </a:p>
          <a:p>
            <a:pPr algn="just"/>
            <a:r>
              <a:rPr lang="ru-RU" sz="4000" dirty="0" err="1" smtClean="0">
                <a:latin typeface="Times New Roman" panose="02020603050405020304" pitchFamily="18" charset="0"/>
              </a:rPr>
              <a:t>сем.Гименохетовые</a:t>
            </a:r>
            <a:r>
              <a:rPr lang="ru-RU" sz="4000" dirty="0" smtClean="0">
                <a:latin typeface="Times New Roman" panose="02020603050405020304" pitchFamily="18" charset="0"/>
              </a:rPr>
              <a:t>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Hymenochaetaceae</a:t>
            </a:r>
            <a:endParaRPr lang="ru-RU" sz="40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2683371"/>
            <a:ext cx="5524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300" y="600074"/>
            <a:ext cx="7632700" cy="5724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00" y="571499"/>
            <a:ext cx="767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0068"/>
              </p:ext>
            </p:extLst>
          </p:nvPr>
        </p:nvGraphicFramePr>
        <p:xfrm>
          <a:off x="3239349" y="903106"/>
          <a:ext cx="5048822" cy="586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3" imgW="3817134" imgH="4432865" progId="ChemDraw.Document.6.0">
                  <p:embed/>
                </p:oleObj>
              </mc:Choice>
              <mc:Fallback>
                <p:oleObj name="CS ChemDraw Drawing" r:id="rId3" imgW="3817134" imgH="44328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9349" y="903106"/>
                        <a:ext cx="5048822" cy="5863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1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00" y="707886"/>
            <a:ext cx="118491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 Чага </a:t>
            </a:r>
            <a:r>
              <a:rPr lang="ru-RU" sz="3200" dirty="0">
                <a:latin typeface="Times New Roman" panose="02020603050405020304" pitchFamily="18" charset="0"/>
              </a:rPr>
              <a:t>стандартизуется ГФ </a:t>
            </a:r>
            <a:r>
              <a:rPr lang="en-US" sz="3200" dirty="0" smtClean="0">
                <a:latin typeface="Times New Roman" panose="02020603050405020304" pitchFamily="18" charset="0"/>
              </a:rPr>
              <a:t>XIV</a:t>
            </a:r>
            <a:r>
              <a:rPr lang="en-US" sz="3200" dirty="0" smtClean="0">
                <a:latin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</a:rPr>
              <a:t>ФС.2.5.0103.18</a:t>
            </a:r>
            <a:r>
              <a:rPr 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хромогенного комплекса</a:t>
            </a:r>
            <a:r>
              <a:rPr lang="ru-RU" sz="3200" dirty="0">
                <a:latin typeface="Times New Roman" panose="02020603050405020304" pitchFamily="18" charset="0"/>
              </a:rPr>
              <a:t>, определяемого гравиметрическим методом  (не менее 10</a:t>
            </a:r>
            <a:r>
              <a:rPr lang="ru-RU" sz="3200" dirty="0" smtClean="0">
                <a:latin typeface="Times New Roman" panose="02020603050405020304" pitchFamily="18" charset="0"/>
              </a:rPr>
              <a:t>%), если сырье предназначено для производства лекарственных растительных препаратов, расфасованных в пачки, «</a:t>
            </a:r>
            <a:r>
              <a:rPr lang="ru-RU" sz="3200" dirty="0" err="1" smtClean="0">
                <a:latin typeface="Times New Roman" panose="02020603050405020304" pitchFamily="18" charset="0"/>
              </a:rPr>
              <a:t>Бефунгин</a:t>
            </a:r>
            <a:r>
              <a:rPr lang="ru-RU" sz="3200" dirty="0" smtClean="0">
                <a:latin typeface="Times New Roman" panose="02020603050405020304" pitchFamily="18" charset="0"/>
              </a:rPr>
              <a:t>», «Чаги настойка»; суммы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фенольных соединений </a:t>
            </a:r>
            <a:r>
              <a:rPr lang="ru-RU" sz="3200" dirty="0">
                <a:latin typeface="Times New Roman" panose="02020603050405020304" pitchFamily="18" charset="0"/>
              </a:rPr>
              <a:t>в пересчете на резорцин, определяемой спектрофотометрическим методом при 275 </a:t>
            </a:r>
            <a:r>
              <a:rPr lang="ru-RU" sz="3200" dirty="0" err="1">
                <a:latin typeface="Times New Roman" panose="02020603050405020304" pitchFamily="18" charset="0"/>
              </a:rPr>
              <a:t>нм</a:t>
            </a:r>
            <a:r>
              <a:rPr lang="ru-RU" sz="3200" dirty="0">
                <a:latin typeface="Times New Roman" panose="02020603050405020304" pitchFamily="18" charset="0"/>
              </a:rPr>
              <a:t> (не менее  0,1</a:t>
            </a:r>
            <a:r>
              <a:rPr lang="ru-RU" sz="3200" dirty="0" smtClean="0">
                <a:latin typeface="Times New Roman" panose="02020603050405020304" pitchFamily="18" charset="0"/>
              </a:rPr>
              <a:t>%), если сырье предназначено для производства настойки;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веществ, извлекаемых водой </a:t>
            </a:r>
            <a:r>
              <a:rPr lang="ru-RU" sz="3200" dirty="0" smtClean="0">
                <a:latin typeface="Times New Roman" panose="02020603050405020304" pitchFamily="18" charset="0"/>
              </a:rPr>
              <a:t>(не менее 20%), если сырье предназначено для производства «</a:t>
            </a:r>
            <a:r>
              <a:rPr lang="ru-RU" sz="3200" dirty="0" err="1" smtClean="0">
                <a:latin typeface="Times New Roman" panose="02020603050405020304" pitchFamily="18" charset="0"/>
              </a:rPr>
              <a:t>Бефунгина</a:t>
            </a:r>
            <a:r>
              <a:rPr lang="ru-RU" sz="3200" dirty="0" smtClean="0">
                <a:latin typeface="Times New Roman" panose="02020603050405020304" pitchFamily="18" charset="0"/>
              </a:rPr>
              <a:t>»;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экстрактивных веществ, извлекаемых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70% спиртом </a:t>
            </a:r>
            <a:r>
              <a:rPr lang="ru-RU" sz="3200" dirty="0">
                <a:latin typeface="Times New Roman" panose="02020603050405020304" pitchFamily="18" charset="0"/>
              </a:rPr>
              <a:t>(не менее </a:t>
            </a:r>
            <a:r>
              <a:rPr lang="ru-RU" sz="3200" dirty="0" smtClean="0">
                <a:latin typeface="Times New Roman" panose="02020603050405020304" pitchFamily="18" charset="0"/>
              </a:rPr>
              <a:t>17%), </a:t>
            </a:r>
            <a:r>
              <a:rPr lang="ru-RU" sz="3200" dirty="0">
                <a:latin typeface="Times New Roman" panose="02020603050405020304" pitchFamily="18" charset="0"/>
              </a:rPr>
              <a:t>если сырье предназначено для производства </a:t>
            </a:r>
            <a:r>
              <a:rPr lang="ru-RU" sz="3200" dirty="0" smtClean="0">
                <a:latin typeface="Times New Roman" panose="02020603050405020304" pitchFamily="18" charset="0"/>
              </a:rPr>
              <a:t>настойки.</a:t>
            </a:r>
            <a:endParaRPr lang="ru-RU" sz="3200" dirty="0"/>
          </a:p>
          <a:p>
            <a:pPr algn="just"/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35729" y="246020"/>
            <a:ext cx="3650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чаги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6" y="1079500"/>
            <a:ext cx="4002815" cy="5778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71" y="1079500"/>
            <a:ext cx="5149286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0"/>
            <a:ext cx="6858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7" y="10161"/>
            <a:ext cx="4565226" cy="6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131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127</cp:revision>
  <dcterms:created xsi:type="dcterms:W3CDTF">2017-09-02T10:15:39Z</dcterms:created>
  <dcterms:modified xsi:type="dcterms:W3CDTF">2019-09-05T11:11:49Z</dcterms:modified>
</cp:coreProperties>
</file>