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39" r:id="rId5"/>
    <p:sldId id="259" r:id="rId6"/>
    <p:sldId id="338" r:id="rId7"/>
    <p:sldId id="340" r:id="rId8"/>
    <p:sldId id="341" r:id="rId9"/>
    <p:sldId id="352" r:id="rId10"/>
    <p:sldId id="342" r:id="rId11"/>
    <p:sldId id="343" r:id="rId12"/>
    <p:sldId id="266" r:id="rId13"/>
    <p:sldId id="344" r:id="rId14"/>
    <p:sldId id="267" r:id="rId15"/>
    <p:sldId id="307" r:id="rId16"/>
    <p:sldId id="346" r:id="rId17"/>
    <p:sldId id="268" r:id="rId18"/>
    <p:sldId id="345" r:id="rId19"/>
    <p:sldId id="335" r:id="rId20"/>
    <p:sldId id="347" r:id="rId21"/>
    <p:sldId id="348" r:id="rId22"/>
    <p:sldId id="309" r:id="rId23"/>
    <p:sldId id="349" r:id="rId24"/>
    <p:sldId id="350" r:id="rId25"/>
    <p:sldId id="351" r:id="rId26"/>
    <p:sldId id="353" r:id="rId27"/>
    <p:sldId id="281" r:id="rId28"/>
    <p:sldId id="336" r:id="rId29"/>
    <p:sldId id="355" r:id="rId30"/>
    <p:sldId id="354" r:id="rId31"/>
    <p:sldId id="356" r:id="rId32"/>
    <p:sldId id="337" r:id="rId33"/>
    <p:sldId id="283" r:id="rId34"/>
    <p:sldId id="288" r:id="rId35"/>
    <p:sldId id="358" r:id="rId36"/>
    <p:sldId id="357" r:id="rId37"/>
    <p:sldId id="359" r:id="rId38"/>
    <p:sldId id="331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wmf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2.png"/><Relationship Id="rId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oleObject" Target="../embeddings/oleObject15.bin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wmf"/><Relationship Id="rId9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36.png"/><Relationship Id="rId4" Type="http://schemas.openxmlformats.org/officeDocument/2006/relationships/image" Target="../media/image3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8.png"/><Relationship Id="rId4" Type="http://schemas.openxmlformats.org/officeDocument/2006/relationships/image" Target="../media/image3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43.png"/><Relationship Id="rId4" Type="http://schemas.openxmlformats.org/officeDocument/2006/relationships/image" Target="../media/image42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5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46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dirty="0" smtClean="0"/>
          </a:p>
          <a:p>
            <a:pPr algn="ctr" eaLnBrk="1" hangingPunct="1">
              <a:buFontTx/>
              <a:buNone/>
            </a:pPr>
            <a:endParaRPr lang="ru-RU" altLang="ru-RU" sz="4400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4400" b="1" dirty="0" smtClean="0">
                <a:solidFill>
                  <a:srgbClr val="0000CC"/>
                </a:solidFill>
                <a:latin typeface="Times New Roman" pitchFamily="18" charset="0"/>
              </a:rPr>
              <a:t>Производные </a:t>
            </a:r>
          </a:p>
          <a:p>
            <a:pPr algn="ctr" eaLnBrk="1" hangingPunct="1">
              <a:buFontTx/>
              <a:buNone/>
            </a:pPr>
            <a:r>
              <a:rPr lang="ru-RU" altLang="ru-RU" sz="4400" b="1" dirty="0" err="1" smtClean="0">
                <a:solidFill>
                  <a:srgbClr val="0000CC"/>
                </a:solidFill>
                <a:latin typeface="Times New Roman" pitchFamily="18" charset="0"/>
              </a:rPr>
              <a:t>фенотиазина</a:t>
            </a:r>
            <a:endParaRPr lang="ru-RU" altLang="ru-RU" sz="4400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4400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4400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4400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051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FD062849-145F-42DF-A4FD-75A9CF14A394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414336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Морацизин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Moracizinum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Этмозин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2-этоксикарбониламино-10-(3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морфолил-пропионил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фенотиазина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г/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хл</a:t>
            </a: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Белый или белый со слегка кремоватым оттенком мелкокристаллический порошок,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р.воде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т.р.спирте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На свету темнеет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7C935B-D112-4A77-A015-12B1CAF34B00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10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417018"/>
              </p:ext>
            </p:extLst>
          </p:nvPr>
        </p:nvGraphicFramePr>
        <p:xfrm>
          <a:off x="3203848" y="1052736"/>
          <a:ext cx="5268913" cy="220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5" name="ISIS/Draw Sketch" r:id="rId3" imgW="3114360" imgH="1295280" progId="ISISServer">
                  <p:embed/>
                </p:oleObj>
              </mc:Choice>
              <mc:Fallback>
                <p:oleObj name="ISIS/Draw Sketch" r:id="rId3" imgW="3114360" imgH="12952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1052736"/>
                        <a:ext cx="5268913" cy="220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477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Этацизин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Ethacizinum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2-этоксикарбониламино-10-(3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диэтиламино-пропионил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фенотиазина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г/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хл</a:t>
            </a: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Белый кристаллический порошок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медленно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р.воде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р.спирте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На свету темнеет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7C935B-D112-4A77-A015-12B1CAF34B00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11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738529"/>
              </p:ext>
            </p:extLst>
          </p:nvPr>
        </p:nvGraphicFramePr>
        <p:xfrm>
          <a:off x="3203848" y="1052736"/>
          <a:ext cx="5268913" cy="220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8" name="ISIS/Draw Sketch" r:id="rId3" imgW="3114360" imgH="1295280" progId="ISISServer">
                  <p:embed/>
                </p:oleObj>
              </mc:Choice>
              <mc:Fallback>
                <p:oleObj name="ISIS/Draw Sketch" r:id="rId3" imgW="3114360" imgH="12952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1052736"/>
                        <a:ext cx="5268913" cy="220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156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Получение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</a:t>
            </a:r>
          </a:p>
          <a:p>
            <a:pPr marL="0" indent="0" eaLnBrk="1" hangingPunct="1"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Синтез состоит из 3 стадий:</a:t>
            </a:r>
          </a:p>
          <a:p>
            <a:pPr marL="0" indent="0" eaLnBrk="1" hangingPunct="1">
              <a:buNone/>
              <a:defRPr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1.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Получение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фенотиазинового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ядра из </a:t>
            </a:r>
          </a:p>
          <a:p>
            <a:pPr marL="0" indent="0" eaLnBrk="1" hangingPunct="1"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2,4-дихлортолуола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D11AC2D-E51E-4BA7-8AD5-C318D071E2D8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12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752481"/>
              </p:ext>
            </p:extLst>
          </p:nvPr>
        </p:nvGraphicFramePr>
        <p:xfrm>
          <a:off x="251521" y="2522311"/>
          <a:ext cx="8689975" cy="334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3" name="ISIS/Draw Sketch" r:id="rId3" imgW="6229080" imgH="2400120" progId="ISISServer">
                  <p:embed/>
                </p:oleObj>
              </mc:Choice>
              <mc:Fallback>
                <p:oleObj name="ISIS/Draw Sketch" r:id="rId3" imgW="6229080" imgH="240012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1" y="2522311"/>
                        <a:ext cx="8689975" cy="334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217" name="Picture 4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3878348"/>
            <a:ext cx="2016224" cy="329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18" name="Picture 5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39600"/>
            <a:ext cx="2349425" cy="531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19" name="Picture 5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523" y="5900991"/>
            <a:ext cx="2503536" cy="334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1" name="Picture 5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900991"/>
            <a:ext cx="2006329" cy="30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2" name="Picture 5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986" y="5274191"/>
            <a:ext cx="1368152" cy="241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20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altLang="ru-RU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Синтез алкильного или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ацильного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радикала, в</a:t>
            </a:r>
          </a:p>
          <a:p>
            <a:pPr marL="0" indent="0" eaLnBrk="1" hangingPunct="1">
              <a:buNone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зависимости от лекарственного вещества</a:t>
            </a:r>
          </a:p>
          <a:p>
            <a:pPr marL="0" indent="0" eaLnBrk="1" hangingPunct="1">
              <a:buNone/>
              <a:defRPr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3.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Присоединение радикала к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фенотиазиновому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ядру (в положение 10)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D11AC2D-E51E-4BA7-8AD5-C318D071E2D8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13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686"/>
              </p:ext>
            </p:extLst>
          </p:nvPr>
        </p:nvGraphicFramePr>
        <p:xfrm>
          <a:off x="899592" y="2924944"/>
          <a:ext cx="7285057" cy="3260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0" name="ISIS/Draw Sketch" r:id="rId3" imgW="4876560" imgH="2180880" progId="ISISServer">
                  <p:embed/>
                </p:oleObj>
              </mc:Choice>
              <mc:Fallback>
                <p:oleObj name="ISIS/Draw Sketch" r:id="rId3" imgW="4876560" imgH="218088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2924944"/>
                        <a:ext cx="7285057" cy="32608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91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Качественный анализ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Т плавления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2. СПФ в УФ-области спектра 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3. ИК-спектроскопия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4. ГЖХ, ВЭЖХ</a:t>
            </a: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2E76ECBF-FF3B-4358-86B2-297AF466E3D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14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273663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Кислотно-основные свойства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ЛВ группы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фенотазина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п.с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 соль слабого основания и сильной кислоты (за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иключением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флуфеназина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деканоата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), водные растворы их подвергаются гидролизу, среда становится кислой из-за выделения ионов водорода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рН водных растворов составляет 3-4 (для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алкилпроизводных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) и 4-6 (для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ацилпроизводных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433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2E76ECBF-FF3B-4358-86B2-297AF466E3D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138784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4"/>
          <p:cNvSpPr>
            <a:spLocks noGrp="1"/>
          </p:cNvSpPr>
          <p:nvPr>
            <p:ph idx="1"/>
          </p:nvPr>
        </p:nvSpPr>
        <p:spPr>
          <a:xfrm>
            <a:off x="107504" y="228600"/>
            <a:ext cx="8906321" cy="633571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altLang="ru-RU" b="1" dirty="0">
                <a:solidFill>
                  <a:srgbClr val="0000CC"/>
                </a:solidFill>
                <a:latin typeface="Times New Roman" pitchFamily="18" charset="0"/>
              </a:rPr>
              <a:t>Реакции подлинности</a:t>
            </a: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: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Из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растворов солей производных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фенотиазина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выделяются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основания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под действием разбавлен-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ных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растворов щелочей,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карбонатов, аммиака:</a:t>
            </a:r>
          </a:p>
          <a:p>
            <a:pPr marL="0" indent="0"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В фильтрате откр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вают хлорид-ионы 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en-US" altLang="ru-RU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b="1" baseline="-25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Непосредственно на препарат действовать раствором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нельзя, т.к. он будет окислять систему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фенотиазина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2E76ECBF-FF3B-4358-86B2-297AF466E3D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599927"/>
              </p:ext>
            </p:extLst>
          </p:nvPr>
        </p:nvGraphicFramePr>
        <p:xfrm>
          <a:off x="323528" y="2420888"/>
          <a:ext cx="8527978" cy="1643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7" name="ISIS/Draw Sketch" r:id="rId3" imgW="5495760" imgH="1056960" progId="ISISServer">
                  <p:embed/>
                </p:oleObj>
              </mc:Choice>
              <mc:Fallback>
                <p:oleObj name="ISIS/Draw Sketch" r:id="rId3" imgW="5495760" imgH="105696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420888"/>
                        <a:ext cx="8527978" cy="16436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186" y="3730393"/>
            <a:ext cx="893440" cy="343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286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altLang="ru-RU" b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altLang="ru-RU" b="1" dirty="0">
                <a:latin typeface="Times New Roman" pitchFamily="18" charset="0"/>
              </a:rPr>
              <a:t>2</a:t>
            </a:r>
            <a:r>
              <a:rPr lang="ru-RU" altLang="ru-RU" b="1" dirty="0" smtClean="0">
                <a:latin typeface="Times New Roman" pitchFamily="18" charset="0"/>
              </a:rPr>
              <a:t>. Как соли азотистых оснований ЛВ </a:t>
            </a:r>
            <a:r>
              <a:rPr lang="ru-RU" altLang="ru-RU" dirty="0" err="1">
                <a:latin typeface="Times New Roman" pitchFamily="18" charset="0"/>
              </a:rPr>
              <a:t>взимодействуют</a:t>
            </a:r>
            <a:r>
              <a:rPr lang="ru-RU" altLang="ru-RU" dirty="0">
                <a:latin typeface="Times New Roman" pitchFamily="18" charset="0"/>
              </a:rPr>
              <a:t> с </a:t>
            </a:r>
            <a:r>
              <a:rPr lang="ru-RU" altLang="ru-RU" dirty="0" err="1" smtClean="0">
                <a:latin typeface="Times New Roman" pitchFamily="18" charset="0"/>
              </a:rPr>
              <a:t>общеалкалоидными</a:t>
            </a:r>
            <a:r>
              <a:rPr lang="ru-RU" altLang="ru-RU" dirty="0" smtClean="0">
                <a:latin typeface="Times New Roman" pitchFamily="18" charset="0"/>
              </a:rPr>
              <a:t>  реактивами: Вагнера-</a:t>
            </a:r>
            <a:r>
              <a:rPr lang="ru-RU" altLang="ru-RU" dirty="0" err="1" smtClean="0">
                <a:latin typeface="Times New Roman" pitchFamily="18" charset="0"/>
              </a:rPr>
              <a:t>Бушарда</a:t>
            </a:r>
            <a:r>
              <a:rPr lang="en-US" altLang="ru-RU" dirty="0" smtClean="0">
                <a:latin typeface="Times New Roman" pitchFamily="18" charset="0"/>
              </a:rPr>
              <a:t> I</a:t>
            </a:r>
            <a:r>
              <a:rPr lang="en-US" altLang="ru-RU" baseline="-25000" dirty="0" smtClean="0">
                <a:latin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KI</a:t>
            </a:r>
            <a:r>
              <a:rPr lang="ru-RU" altLang="ru-RU" dirty="0" smtClean="0">
                <a:latin typeface="Times New Roman" pitchFamily="18" charset="0"/>
              </a:rPr>
              <a:t>, </a:t>
            </a:r>
            <a:r>
              <a:rPr lang="ru-RU" altLang="ru-RU" dirty="0">
                <a:latin typeface="Times New Roman" pitchFamily="18" charset="0"/>
              </a:rPr>
              <a:t>Майера </a:t>
            </a:r>
            <a:r>
              <a:rPr lang="en-US" altLang="ru-RU" dirty="0">
                <a:latin typeface="Times New Roman" pitchFamily="18" charset="0"/>
              </a:rPr>
              <a:t>K</a:t>
            </a:r>
            <a:r>
              <a:rPr lang="en-US" altLang="ru-RU" baseline="-25000" dirty="0">
                <a:latin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</a:rPr>
              <a:t>[HgI</a:t>
            </a:r>
            <a:r>
              <a:rPr lang="en-US" altLang="ru-RU" baseline="-25000" dirty="0">
                <a:latin typeface="Times New Roman" pitchFamily="18" charset="0"/>
              </a:rPr>
              <a:t>4</a:t>
            </a:r>
            <a:r>
              <a:rPr lang="en-US" altLang="ru-RU" dirty="0">
                <a:latin typeface="Times New Roman" pitchFamily="18" charset="0"/>
              </a:rPr>
              <a:t>]</a:t>
            </a:r>
            <a:r>
              <a:rPr lang="ru-RU" altLang="ru-RU" dirty="0">
                <a:latin typeface="Times New Roman" pitchFamily="18" charset="0"/>
              </a:rPr>
              <a:t>, </a:t>
            </a:r>
            <a:r>
              <a:rPr lang="ru-RU" altLang="ru-RU" dirty="0" err="1" smtClean="0">
                <a:latin typeface="Times New Roman" pitchFamily="18" charset="0"/>
              </a:rPr>
              <a:t>Драгендорфа</a:t>
            </a:r>
            <a:r>
              <a:rPr lang="en-US" altLang="ru-RU" dirty="0" smtClean="0">
                <a:latin typeface="Times New Roman" pitchFamily="18" charset="0"/>
              </a:rPr>
              <a:t> K[BiI</a:t>
            </a:r>
            <a:r>
              <a:rPr lang="en-US" altLang="ru-RU" baseline="-25000" dirty="0" smtClean="0">
                <a:latin typeface="Times New Roman" pitchFamily="18" charset="0"/>
              </a:rPr>
              <a:t>4</a:t>
            </a:r>
            <a:r>
              <a:rPr lang="en-US" altLang="ru-RU" dirty="0" smtClean="0">
                <a:latin typeface="Times New Roman" pitchFamily="18" charset="0"/>
              </a:rPr>
              <a:t>]</a:t>
            </a:r>
            <a:r>
              <a:rPr lang="ru-RU" altLang="ru-RU" dirty="0" smtClean="0">
                <a:latin typeface="Times New Roman" pitchFamily="18" charset="0"/>
              </a:rPr>
              <a:t>, танином, пикриновой кислотой. Некоторые из осадков хорошо кристаллизуются и имеют определенную </a:t>
            </a:r>
            <a:r>
              <a:rPr lang="ru-RU" altLang="ru-RU" dirty="0" err="1" smtClean="0">
                <a:latin typeface="Times New Roman" pitchFamily="18" charset="0"/>
              </a:rPr>
              <a:t>Т</a:t>
            </a:r>
            <a:r>
              <a:rPr lang="ru-RU" altLang="ru-RU" sz="2600" dirty="0" err="1" smtClean="0">
                <a:latin typeface="Times New Roman" pitchFamily="18" charset="0"/>
              </a:rPr>
              <a:t>пл</a:t>
            </a:r>
            <a:r>
              <a:rPr lang="ru-RU" altLang="ru-RU" dirty="0" smtClean="0">
                <a:latin typeface="Times New Roman" pitchFamily="18" charset="0"/>
              </a:rPr>
              <a:t> (например, пикраты). 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</a:rPr>
              <a:t>ГФ рекомендует </a:t>
            </a:r>
            <a:r>
              <a:rPr lang="ru-RU" altLang="ru-RU" dirty="0">
                <a:latin typeface="Times New Roman" pitchFamily="18" charset="0"/>
              </a:rPr>
              <a:t>определение </a:t>
            </a:r>
            <a:r>
              <a:rPr lang="ru-RU" altLang="ru-RU" dirty="0" err="1">
                <a:latin typeface="Times New Roman" pitchFamily="18" charset="0"/>
              </a:rPr>
              <a:t>Т</a:t>
            </a:r>
            <a:r>
              <a:rPr lang="ru-RU" altLang="ru-RU" sz="2600" dirty="0" err="1">
                <a:latin typeface="Times New Roman" pitchFamily="18" charset="0"/>
              </a:rPr>
              <a:t>пл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 пикрата </a:t>
            </a:r>
            <a:r>
              <a:rPr lang="ru-RU" altLang="ru-RU" dirty="0" err="1" smtClean="0">
                <a:latin typeface="Times New Roman" pitchFamily="18" charset="0"/>
              </a:rPr>
              <a:t>трифлуоперазина</a:t>
            </a: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17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216164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altLang="ru-RU" b="1" dirty="0">
                <a:latin typeface="Times New Roman" pitchFamily="18" charset="0"/>
              </a:rPr>
              <a:t>3</a:t>
            </a:r>
            <a:r>
              <a:rPr lang="ru-RU" altLang="ru-RU" b="1" dirty="0" smtClean="0">
                <a:latin typeface="Times New Roman" pitchFamily="18" charset="0"/>
              </a:rPr>
              <a:t>. Реакции </a:t>
            </a:r>
            <a:r>
              <a:rPr lang="ru-RU" altLang="ru-RU" b="1" dirty="0" err="1" smtClean="0">
                <a:latin typeface="Times New Roman" pitchFamily="18" charset="0"/>
              </a:rPr>
              <a:t>комплексообразования</a:t>
            </a:r>
            <a:r>
              <a:rPr lang="ru-RU" altLang="ru-RU" b="1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</a:rPr>
              <a:t>ЛВ образуют </a:t>
            </a:r>
            <a:r>
              <a:rPr lang="ru-RU" altLang="ru-RU" dirty="0">
                <a:latin typeface="Times New Roman" pitchFamily="18" charset="0"/>
              </a:rPr>
              <a:t>окрашенные </a:t>
            </a:r>
            <a:r>
              <a:rPr lang="ru-RU" altLang="ru-RU" dirty="0" smtClean="0">
                <a:latin typeface="Times New Roman" pitchFamily="18" charset="0"/>
              </a:rPr>
              <a:t>в красный цвет комплексные соли с ионами </a:t>
            </a:r>
            <a:r>
              <a:rPr lang="en-US" altLang="ru-RU" dirty="0" smtClean="0">
                <a:latin typeface="Times New Roman" pitchFamily="18" charset="0"/>
              </a:rPr>
              <a:t>Fe(III), Hg(II), Co(II), Pt(II)</a:t>
            </a:r>
            <a:r>
              <a:rPr lang="ru-RU" altLang="ru-RU" dirty="0" smtClean="0">
                <a:latin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</a:rPr>
              <a:t>ЛВ образуют с </a:t>
            </a:r>
            <a:r>
              <a:rPr lang="en-US" altLang="ru-RU" dirty="0" smtClean="0">
                <a:latin typeface="Times New Roman" pitchFamily="18" charset="0"/>
              </a:rPr>
              <a:t>PdCl</a:t>
            </a:r>
            <a:r>
              <a:rPr lang="en-US" altLang="ru-RU" baseline="-25000" dirty="0" smtClean="0">
                <a:latin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 комплексы синего цвета, которые используются как для качественного, так и для количественного определения лекарственных форм методом ФЭК</a:t>
            </a:r>
          </a:p>
          <a:p>
            <a:pPr>
              <a:buNone/>
            </a:pPr>
            <a:r>
              <a:rPr lang="ru-RU" altLang="ru-RU" b="1" dirty="0">
                <a:latin typeface="Times New Roman" pitchFamily="18" charset="0"/>
              </a:rPr>
              <a:t>4</a:t>
            </a:r>
            <a:r>
              <a:rPr lang="ru-RU" altLang="ru-RU" b="1" dirty="0" smtClean="0">
                <a:latin typeface="Times New Roman" pitchFamily="18" charset="0"/>
              </a:rPr>
              <a:t>. Реакции осаждения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</a:rPr>
              <a:t>ЛВ образуют осадки белого цвета с </a:t>
            </a:r>
            <a:r>
              <a:rPr lang="en-US" altLang="ru-RU" dirty="0" smtClean="0">
                <a:latin typeface="Times New Roman" pitchFamily="18" charset="0"/>
              </a:rPr>
              <a:t>KSCN, NH</a:t>
            </a:r>
            <a:r>
              <a:rPr lang="en-US" altLang="ru-RU" baseline="-25000" dirty="0" smtClean="0">
                <a:latin typeface="Times New Roman" pitchFamily="18" charset="0"/>
              </a:rPr>
              <a:t>4</a:t>
            </a:r>
            <a:r>
              <a:rPr lang="en-US" altLang="ru-RU" dirty="0" smtClean="0">
                <a:latin typeface="Times New Roman" pitchFamily="18" charset="0"/>
              </a:rPr>
              <a:t>C</a:t>
            </a:r>
            <a:r>
              <a:rPr lang="en-US" altLang="ru-RU" baseline="-25000" dirty="0" smtClean="0">
                <a:latin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</a:rPr>
              <a:t>O</a:t>
            </a:r>
            <a:r>
              <a:rPr lang="en-US" altLang="ru-RU" baseline="-25000" dirty="0" smtClean="0">
                <a:latin typeface="Times New Roman" pitchFamily="18" charset="0"/>
              </a:rPr>
              <a:t>4</a:t>
            </a:r>
            <a:r>
              <a:rPr lang="en-US" altLang="ru-RU" dirty="0" smtClean="0">
                <a:latin typeface="Times New Roman" pitchFamily="18" charset="0"/>
              </a:rPr>
              <a:t>, K</a:t>
            </a:r>
            <a:r>
              <a:rPr lang="en-US" altLang="ru-RU" baseline="-25000" dirty="0" smtClean="0">
                <a:latin typeface="Times New Roman" pitchFamily="18" charset="0"/>
              </a:rPr>
              <a:t>3</a:t>
            </a:r>
            <a:r>
              <a:rPr lang="en-US" altLang="ru-RU" dirty="0" smtClean="0">
                <a:latin typeface="Times New Roman" pitchFamily="18" charset="0"/>
              </a:rPr>
              <a:t>[Fe(CN)</a:t>
            </a:r>
            <a:r>
              <a:rPr lang="en-US" altLang="ru-RU" baseline="-25000" dirty="0" smtClean="0">
                <a:latin typeface="Times New Roman" pitchFamily="18" charset="0"/>
              </a:rPr>
              <a:t>6</a:t>
            </a:r>
            <a:r>
              <a:rPr lang="en-US" altLang="ru-RU" dirty="0" smtClean="0">
                <a:latin typeface="Times New Roman" pitchFamily="18" charset="0"/>
              </a:rPr>
              <a:t>] </a:t>
            </a:r>
            <a:r>
              <a:rPr lang="ru-RU" altLang="ru-RU" dirty="0" smtClean="0">
                <a:latin typeface="Times New Roman" pitchFamily="18" charset="0"/>
              </a:rPr>
              <a:t>и осадки красного цвета с </a:t>
            </a:r>
            <a:r>
              <a:rPr lang="ru-RU" altLang="ru-RU" dirty="0" err="1" smtClean="0">
                <a:latin typeface="Times New Roman" pitchFamily="18" charset="0"/>
              </a:rPr>
              <a:t>нитропруссидом</a:t>
            </a:r>
            <a:r>
              <a:rPr lang="ru-RU" altLang="ru-RU" dirty="0" smtClean="0">
                <a:latin typeface="Times New Roman" pitchFamily="18" charset="0"/>
              </a:rPr>
              <a:t> натрия</a:t>
            </a: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18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236919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Восстановительные свойства</a:t>
            </a:r>
          </a:p>
          <a:p>
            <a:pPr>
              <a:lnSpc>
                <a:spcPct val="80000"/>
              </a:lnSpc>
              <a:buNone/>
            </a:pPr>
            <a:r>
              <a:rPr lang="ru-RU" altLang="ru-RU" b="1" dirty="0" smtClean="0">
                <a:latin typeface="Times New Roman" pitchFamily="18" charset="0"/>
              </a:rPr>
              <a:t>4.</a:t>
            </a:r>
            <a:r>
              <a:rPr lang="ru-RU" altLang="ru-RU" dirty="0" smtClean="0">
                <a:latin typeface="Times New Roman" pitchFamily="18" charset="0"/>
              </a:rPr>
              <a:t> Производные </a:t>
            </a:r>
            <a:r>
              <a:rPr lang="ru-RU" altLang="ru-RU" dirty="0" err="1" smtClean="0">
                <a:latin typeface="Times New Roman" pitchFamily="18" charset="0"/>
              </a:rPr>
              <a:t>фенотиазина</a:t>
            </a:r>
            <a:r>
              <a:rPr lang="ru-RU" altLang="ru-RU" dirty="0" smtClean="0">
                <a:latin typeface="Times New Roman" pitchFamily="18" charset="0"/>
              </a:rPr>
              <a:t> очень легко окисляются с образованием окрашенных продуктов.</a:t>
            </a:r>
          </a:p>
          <a:p>
            <a:pPr>
              <a:lnSpc>
                <a:spcPct val="80000"/>
              </a:lnSpc>
              <a:buNone/>
            </a:pPr>
            <a:r>
              <a:rPr lang="ru-RU" altLang="ru-RU" dirty="0" smtClean="0">
                <a:latin typeface="Times New Roman" pitchFamily="18" charset="0"/>
              </a:rPr>
              <a:t> Процессы окисления сложны и протекают по следующей схеме: </a:t>
            </a:r>
          </a:p>
          <a:p>
            <a:pPr>
              <a:buNone/>
            </a:pP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19</a:t>
            </a:fld>
            <a:endParaRPr lang="ru-RU" altLang="ru-RU" sz="1400" smtClean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8516"/>
              </p:ext>
            </p:extLst>
          </p:nvPr>
        </p:nvGraphicFramePr>
        <p:xfrm>
          <a:off x="611560" y="3429000"/>
          <a:ext cx="7766217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1" name="ISIS/Draw Sketch" r:id="rId3" imgW="5238720" imgH="1085760" progId="ISISServer">
                  <p:embed/>
                </p:oleObj>
              </mc:Choice>
              <mc:Fallback>
                <p:oleObj name="ISIS/Draw Sketch" r:id="rId3" imgW="5238720" imgH="108576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3429000"/>
                        <a:ext cx="7766217" cy="160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5314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050" y="4041768"/>
            <a:ext cx="2381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15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050" y="3717032"/>
            <a:ext cx="2381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16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049" y="3295650"/>
            <a:ext cx="2381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17" name="Picture 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045" y="3729705"/>
            <a:ext cx="2381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18" name="Picture 2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046" y="3355398"/>
            <a:ext cx="2381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19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811" y="4041768"/>
            <a:ext cx="2476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20" name="Picture 2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067" y="5116484"/>
            <a:ext cx="1872208" cy="48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114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>
              <a:buNone/>
            </a:pP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Фенотиазин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п.с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 конденсированную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г/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цикличес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-кую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систему, состоящую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из шестичленного г/цикла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тиазина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двух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ядер бензола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8F9A91D4-7B80-4734-B82B-D06318F5CD65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</a:t>
            </a:fld>
            <a:endParaRPr lang="ru-RU" altLang="ru-RU" sz="1400" smtClean="0"/>
          </a:p>
        </p:txBody>
      </p:sp>
      <p:graphicFrame>
        <p:nvGraphicFramePr>
          <p:cNvPr id="3078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3562084"/>
              </p:ext>
            </p:extLst>
          </p:nvPr>
        </p:nvGraphicFramePr>
        <p:xfrm>
          <a:off x="944563" y="1979613"/>
          <a:ext cx="2212975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" name="ISIS/Draw Sketch" r:id="rId3" imgW="704520" imgH="971280" progId="ISISServer">
                  <p:embed/>
                </p:oleObj>
              </mc:Choice>
              <mc:Fallback>
                <p:oleObj name="ISIS/Draw Sketch" r:id="rId3" imgW="704520" imgH="9712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563" y="1979613"/>
                        <a:ext cx="2212975" cy="307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603567"/>
              </p:ext>
            </p:extLst>
          </p:nvPr>
        </p:nvGraphicFramePr>
        <p:xfrm>
          <a:off x="4606925" y="2135188"/>
          <a:ext cx="3746500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ISIS/Draw Sketch" r:id="rId5" imgW="1533240" imgH="961920" progId="ISISServer">
                  <p:embed/>
                </p:oleObj>
              </mc:Choice>
              <mc:Fallback>
                <p:oleObj name="ISIS/Draw Sketch" r:id="rId5" imgW="1533240" imgH="96192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06925" y="2135188"/>
                        <a:ext cx="3746500" cy="234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03" name="Picture 7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013176"/>
            <a:ext cx="10572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4" name="Picture 8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584551"/>
            <a:ext cx="18097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913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dirty="0" smtClean="0">
                <a:latin typeface="Times New Roman" pitchFamily="18" charset="0"/>
              </a:rPr>
              <a:t>Далее:</a:t>
            </a: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20</a:t>
            </a:fld>
            <a:endParaRPr lang="ru-RU" altLang="ru-RU" sz="1400" smtClean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466391"/>
              </p:ext>
            </p:extLst>
          </p:nvPr>
        </p:nvGraphicFramePr>
        <p:xfrm>
          <a:off x="411163" y="968375"/>
          <a:ext cx="7747000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4" name="ISIS/Draw Sketch" r:id="rId3" imgW="5686200" imgH="3400200" progId="ISISServer">
                  <p:embed/>
                </p:oleObj>
              </mc:Choice>
              <mc:Fallback>
                <p:oleObj name="ISIS/Draw Sketch" r:id="rId3" imgW="5686200" imgH="340020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163" y="968375"/>
                        <a:ext cx="7747000" cy="4632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976"/>
            <a:ext cx="1861255" cy="441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661248"/>
            <a:ext cx="1370260" cy="528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517232"/>
            <a:ext cx="1355973" cy="517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817" y="2132856"/>
            <a:ext cx="276225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420888"/>
            <a:ext cx="276225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487" y="1484784"/>
            <a:ext cx="2667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299" y="1844824"/>
            <a:ext cx="21907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923" y="2109165"/>
            <a:ext cx="21907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43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altLang="ru-RU" dirty="0" smtClean="0">
                <a:latin typeface="Times New Roman" pitchFamily="18" charset="0"/>
              </a:rPr>
              <a:t>Окраска зависит от заместителя у С</a:t>
            </a:r>
            <a:r>
              <a:rPr lang="ru-RU" altLang="ru-RU" baseline="-25000" dirty="0" smtClean="0">
                <a:latin typeface="Times New Roman" pitchFamily="18" charset="0"/>
              </a:rPr>
              <a:t>2</a:t>
            </a:r>
            <a:r>
              <a:rPr lang="ru-RU" altLang="ru-RU" dirty="0" smtClean="0">
                <a:latin typeface="Times New Roman" pitchFamily="18" charset="0"/>
              </a:rPr>
              <a:t> и не зависит от характера окислителя. Алкильные производные окисляются очень легко, особенно в растворах, </a:t>
            </a:r>
            <a:r>
              <a:rPr lang="ru-RU" altLang="ru-RU" dirty="0" err="1" smtClean="0">
                <a:latin typeface="Times New Roman" pitchFamily="18" charset="0"/>
              </a:rPr>
              <a:t>ацильные</a:t>
            </a:r>
            <a:r>
              <a:rPr lang="ru-RU" altLang="ru-RU" dirty="0" smtClean="0">
                <a:latin typeface="Times New Roman" pitchFamily="18" charset="0"/>
              </a:rPr>
              <a:t> производные окисляются труднее и обычно после кислотного гидролиза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</a:rPr>
              <a:t>В качестве окислителей применяются бромная вода, </a:t>
            </a:r>
            <a:r>
              <a:rPr lang="ru-RU" altLang="ru-RU" dirty="0" err="1" smtClean="0">
                <a:latin typeface="Times New Roman" pitchFamily="18" charset="0"/>
              </a:rPr>
              <a:t>бромат</a:t>
            </a:r>
            <a:r>
              <a:rPr lang="ru-RU" altLang="ru-RU" dirty="0" smtClean="0">
                <a:latin typeface="Times New Roman" pitchFamily="18" charset="0"/>
              </a:rPr>
              <a:t> или </a:t>
            </a:r>
            <a:r>
              <a:rPr lang="ru-RU" altLang="ru-RU" dirty="0" err="1" smtClean="0">
                <a:latin typeface="Times New Roman" pitchFamily="18" charset="0"/>
              </a:rPr>
              <a:t>иодат</a:t>
            </a:r>
            <a:r>
              <a:rPr lang="ru-RU" altLang="ru-RU" dirty="0" smtClean="0">
                <a:latin typeface="Times New Roman" pitchFamily="18" charset="0"/>
              </a:rPr>
              <a:t> калия в кислой среде, </a:t>
            </a:r>
            <a:r>
              <a:rPr lang="en-US" altLang="ru-RU" dirty="0" smtClean="0">
                <a:latin typeface="Times New Roman" pitchFamily="18" charset="0"/>
              </a:rPr>
              <a:t>HNO</a:t>
            </a:r>
            <a:r>
              <a:rPr lang="en-US" altLang="ru-RU" baseline="-25000" dirty="0" smtClean="0">
                <a:latin typeface="Times New Roman" pitchFamily="18" charset="0"/>
              </a:rPr>
              <a:t>3</a:t>
            </a:r>
            <a:r>
              <a:rPr lang="ru-RU" altLang="ru-RU" dirty="0" smtClean="0">
                <a:latin typeface="Times New Roman" pitchFamily="18" charset="0"/>
              </a:rPr>
              <a:t>(к) /ГФ/, </a:t>
            </a:r>
            <a:r>
              <a:rPr lang="en-US" altLang="ru-RU" dirty="0" smtClean="0">
                <a:latin typeface="Times New Roman" pitchFamily="18" charset="0"/>
              </a:rPr>
              <a:t>H</a:t>
            </a:r>
            <a:r>
              <a:rPr lang="en-US" altLang="ru-RU" baseline="-25000" dirty="0" smtClean="0">
                <a:latin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</a:rPr>
              <a:t>SO</a:t>
            </a:r>
            <a:r>
              <a:rPr lang="en-US" altLang="ru-RU" baseline="-25000" dirty="0" smtClean="0">
                <a:latin typeface="Times New Roman" pitchFamily="18" charset="0"/>
              </a:rPr>
              <a:t>4</a:t>
            </a:r>
            <a:r>
              <a:rPr lang="ru-RU" altLang="ru-RU" dirty="0" smtClean="0">
                <a:latin typeface="Times New Roman" pitchFamily="18" charset="0"/>
              </a:rPr>
              <a:t>(к), хлорид железа</a:t>
            </a:r>
            <a:r>
              <a:rPr lang="en-US" altLang="ru-RU" dirty="0" smtClean="0">
                <a:latin typeface="Times New Roman" pitchFamily="18" charset="0"/>
              </a:rPr>
              <a:t>(III)</a:t>
            </a:r>
            <a:r>
              <a:rPr lang="ru-RU" altLang="ru-RU" dirty="0" smtClean="0">
                <a:latin typeface="Times New Roman" pitchFamily="18" charset="0"/>
              </a:rPr>
              <a:t> и сульфат церия</a:t>
            </a:r>
            <a:r>
              <a:rPr lang="en-US" altLang="ru-RU" dirty="0" smtClean="0">
                <a:latin typeface="Times New Roman" pitchFamily="18" charset="0"/>
              </a:rPr>
              <a:t>(IV)</a:t>
            </a:r>
            <a:r>
              <a:rPr lang="ru-RU" altLang="ru-RU" dirty="0" smtClean="0">
                <a:latin typeface="Times New Roman" pitchFamily="18" charset="0"/>
              </a:rPr>
              <a:t> в кислой среде и др. окислители 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</a:rPr>
              <a:t>Продукты окисления имеют оранжево-красный цвет</a:t>
            </a: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21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331704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altLang="ru-RU" b="1" dirty="0" smtClean="0">
                <a:latin typeface="Times New Roman" pitchFamily="18" charset="0"/>
              </a:rPr>
              <a:t>5. Серу в </a:t>
            </a:r>
            <a:r>
              <a:rPr lang="ru-RU" altLang="ru-RU" b="1" dirty="0" err="1" smtClean="0">
                <a:latin typeface="Times New Roman" pitchFamily="18" charset="0"/>
              </a:rPr>
              <a:t>гетероцикле</a:t>
            </a:r>
            <a:r>
              <a:rPr lang="ru-RU" altLang="ru-RU" b="1" dirty="0" smtClean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открывают, сплавляя со смесью для спекания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</a:rPr>
              <a:t>К плаву после охлаждения добавляют воду и в фильтрате открывают сульфат-ион хлоридом бария</a:t>
            </a:r>
            <a:endParaRPr lang="ru-RU" altLang="ru-RU" dirty="0">
              <a:latin typeface="Times New Roman" pitchFamily="18" charset="0"/>
            </a:endParaRPr>
          </a:p>
          <a:p>
            <a:pPr algn="ctr">
              <a:buNone/>
            </a:pPr>
            <a:r>
              <a:rPr lang="ru-RU" altLang="ru-RU" b="1" dirty="0" smtClean="0">
                <a:latin typeface="Times New Roman" pitchFamily="18" charset="0"/>
              </a:rPr>
              <a:t>Частные реакции</a:t>
            </a:r>
          </a:p>
          <a:p>
            <a:pPr>
              <a:buNone/>
            </a:pPr>
            <a:r>
              <a:rPr lang="ru-RU" altLang="ru-RU" b="1" dirty="0" smtClean="0">
                <a:latin typeface="Times New Roman" pitchFamily="18" charset="0"/>
              </a:rPr>
              <a:t>6. </a:t>
            </a:r>
            <a:r>
              <a:rPr lang="ru-RU" altLang="ru-RU" b="1" dirty="0" err="1" smtClean="0">
                <a:latin typeface="Times New Roman" pitchFamily="18" charset="0"/>
              </a:rPr>
              <a:t>Ков.св</a:t>
            </a:r>
            <a:r>
              <a:rPr lang="ru-RU" altLang="ru-RU" b="1" dirty="0" smtClean="0">
                <a:latin typeface="Times New Roman" pitchFamily="18" charset="0"/>
              </a:rPr>
              <a:t>.</a:t>
            </a:r>
            <a:r>
              <a:rPr lang="en-US" altLang="ru-RU" b="1" dirty="0" smtClean="0">
                <a:latin typeface="Times New Roman" pitchFamily="18" charset="0"/>
              </a:rPr>
              <a:t>Cl</a:t>
            </a:r>
            <a:r>
              <a:rPr lang="en-US" altLang="ru-RU" dirty="0" smtClean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в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хлорпромазине</a:t>
            </a:r>
            <a:r>
              <a:rPr lang="ru-RU" altLang="ru-RU" b="1" dirty="0" smtClean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определяют после осаждения основания раствором щелочи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</a:rPr>
              <a:t>Осадок основания промывают на фильтре водой до отрицательной реакции на хлорид-ион, затем основание </a:t>
            </a:r>
            <a:r>
              <a:rPr lang="ru-RU" altLang="ru-RU" dirty="0" err="1" smtClean="0">
                <a:latin typeface="Times New Roman" pitchFamily="18" charset="0"/>
              </a:rPr>
              <a:t>хлорпромазина</a:t>
            </a:r>
            <a:r>
              <a:rPr lang="ru-RU" altLang="ru-RU" dirty="0" smtClean="0">
                <a:latin typeface="Times New Roman" pitchFamily="18" charset="0"/>
              </a:rPr>
              <a:t> минерализуют и открывают хлорид-ион с помощью нитрата серебра</a:t>
            </a: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22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382873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ru-RU" altLang="ru-RU" b="1" dirty="0" smtClean="0">
                <a:latin typeface="Times New Roman" pitchFamily="18" charset="0"/>
              </a:rPr>
              <a:t>7. </a:t>
            </a:r>
            <a:r>
              <a:rPr lang="ru-RU" altLang="ru-RU" b="1" dirty="0" err="1" smtClean="0">
                <a:latin typeface="Times New Roman" pitchFamily="18" charset="0"/>
              </a:rPr>
              <a:t>Ковалентно</a:t>
            </a:r>
            <a:r>
              <a:rPr lang="ru-RU" altLang="ru-RU" b="1" dirty="0" smtClean="0">
                <a:latin typeface="Times New Roman" pitchFamily="18" charset="0"/>
              </a:rPr>
              <a:t> связанный </a:t>
            </a:r>
            <a:r>
              <a:rPr lang="en-US" altLang="ru-RU" b="1" dirty="0" smtClean="0">
                <a:latin typeface="Times New Roman" pitchFamily="18" charset="0"/>
              </a:rPr>
              <a:t>F</a:t>
            </a:r>
            <a:r>
              <a:rPr lang="ru-RU" altLang="ru-RU" b="1" dirty="0" smtClean="0">
                <a:latin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(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трифлуоперазин,флуфеназина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деканоат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) 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ru-RU" altLang="ru-RU" b="1" dirty="0" smtClean="0">
                <a:latin typeface="Times New Roman" pitchFamily="18" charset="0"/>
              </a:rPr>
              <a:t>7.1.</a:t>
            </a:r>
            <a:r>
              <a:rPr lang="ru-RU" altLang="ru-RU" dirty="0" smtClean="0">
                <a:latin typeface="Times New Roman" pitchFamily="18" charset="0"/>
              </a:rPr>
              <a:t> ЛВ прокаливают со смесью для спекания, остаток растворяют в воде и добавляют </a:t>
            </a:r>
            <a:r>
              <a:rPr lang="ru-RU" altLang="ru-RU" dirty="0" err="1" smtClean="0">
                <a:latin typeface="Times New Roman" pitchFamily="18" charset="0"/>
              </a:rPr>
              <a:t>раст</a:t>
            </a:r>
            <a:r>
              <a:rPr lang="ru-RU" altLang="ru-RU" dirty="0" smtClean="0">
                <a:latin typeface="Times New Roman" pitchFamily="18" charset="0"/>
              </a:rPr>
              <a:t>-р хлорида кальция, появляется белая муть </a:t>
            </a:r>
            <a:endParaRPr lang="en-US" altLang="ru-RU" dirty="0" smtClean="0">
              <a:latin typeface="Times New Roman" pitchFamily="18" charset="0"/>
            </a:endParaRPr>
          </a:p>
          <a:p>
            <a:pPr>
              <a:buNone/>
            </a:pPr>
            <a:endParaRPr lang="en-US" altLang="ru-RU" dirty="0">
              <a:latin typeface="Times New Roman" pitchFamily="18" charset="0"/>
            </a:endParaRPr>
          </a:p>
          <a:p>
            <a:pPr>
              <a:buNone/>
            </a:pPr>
            <a:endParaRPr lang="en-US" altLang="ru-RU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ru-RU" b="1" dirty="0" smtClean="0">
                <a:latin typeface="Times New Roman" pitchFamily="18" charset="0"/>
              </a:rPr>
              <a:t>7.2.</a:t>
            </a:r>
            <a:r>
              <a:rPr lang="en-US" altLang="ru-RU" dirty="0" smtClean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ЛВ сжигают в колбе с кислородом, </a:t>
            </a:r>
            <a:r>
              <a:rPr lang="ru-RU" altLang="ru-RU" dirty="0" err="1" smtClean="0">
                <a:latin typeface="Times New Roman" pitchFamily="18" charset="0"/>
              </a:rPr>
              <a:t>погл-щий</a:t>
            </a:r>
            <a:r>
              <a:rPr lang="ru-RU" altLang="ru-RU" dirty="0" smtClean="0">
                <a:latin typeface="Times New Roman" pitchFamily="18" charset="0"/>
              </a:rPr>
              <a:t> р-р – </a:t>
            </a:r>
            <a:r>
              <a:rPr lang="en-US" altLang="ru-RU" dirty="0" smtClean="0">
                <a:latin typeface="Times New Roman" pitchFamily="18" charset="0"/>
              </a:rPr>
              <a:t>H</a:t>
            </a:r>
            <a:r>
              <a:rPr lang="en-US" altLang="ru-RU" baseline="-25000" dirty="0" smtClean="0">
                <a:latin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</a:rPr>
              <a:t>O</a:t>
            </a:r>
            <a:r>
              <a:rPr lang="en-US" altLang="ru-RU" baseline="-25000" dirty="0" smtClean="0">
                <a:latin typeface="Times New Roman" pitchFamily="18" charset="0"/>
              </a:rPr>
              <a:t>2</a:t>
            </a:r>
            <a:r>
              <a:rPr lang="ru-RU" altLang="ru-RU" dirty="0" smtClean="0">
                <a:latin typeface="Times New Roman" pitchFamily="18" charset="0"/>
              </a:rPr>
              <a:t>. Образуются фторид-ионы, которые обесцвечивают раствор роданида железа</a:t>
            </a:r>
            <a:r>
              <a:rPr lang="en-US" altLang="ru-RU" dirty="0" smtClean="0">
                <a:latin typeface="Times New Roman" pitchFamily="18" charset="0"/>
              </a:rPr>
              <a:t>(III)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endParaRPr lang="ru-RU" altLang="ru-RU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lang="en-US" altLang="ru-RU" dirty="0" smtClean="0">
                <a:latin typeface="Times New Roman" pitchFamily="18" charset="0"/>
              </a:rPr>
              <a:t>6HF + Fe(SCN)</a:t>
            </a:r>
            <a:r>
              <a:rPr lang="en-US" altLang="ru-RU" baseline="-25000" dirty="0" smtClean="0">
                <a:latin typeface="Times New Roman" pitchFamily="18" charset="0"/>
              </a:rPr>
              <a:t>3</a:t>
            </a:r>
            <a:r>
              <a:rPr lang="en-US" altLang="ru-RU" dirty="0" smtClean="0">
                <a:latin typeface="Times New Roman" pitchFamily="18" charset="0"/>
              </a:rPr>
              <a:t> 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 H</a:t>
            </a:r>
            <a:r>
              <a:rPr lang="en-US" altLang="ru-RU" baseline="-25000" dirty="0" smtClean="0">
                <a:latin typeface="Times New Roman" pitchFamily="18" charset="0"/>
                <a:sym typeface="Symbol"/>
              </a:rPr>
              <a:t>3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[FeF</a:t>
            </a:r>
            <a:r>
              <a:rPr lang="en-US" altLang="ru-RU" baseline="-25000" dirty="0" smtClean="0">
                <a:latin typeface="Times New Roman" pitchFamily="18" charset="0"/>
                <a:sym typeface="Symbol"/>
              </a:rPr>
              <a:t>6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] + 3HSCN</a:t>
            </a:r>
          </a:p>
          <a:p>
            <a:pPr>
              <a:lnSpc>
                <a:spcPct val="80000"/>
              </a:lnSpc>
              <a:buNone/>
            </a:pPr>
            <a:r>
              <a:rPr lang="ru-RU" altLang="ru-RU" dirty="0" smtClean="0">
                <a:latin typeface="Times New Roman" pitchFamily="18" charset="0"/>
                <a:sym typeface="Symbol"/>
              </a:rPr>
              <a:t>                                            обесцвечивание</a:t>
            </a:r>
            <a:endParaRPr lang="ru-RU" altLang="ru-RU" dirty="0" smtClean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23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784395"/>
              </p:ext>
            </p:extLst>
          </p:nvPr>
        </p:nvGraphicFramePr>
        <p:xfrm>
          <a:off x="611560" y="2204864"/>
          <a:ext cx="8064896" cy="856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2" name="ISIS/Draw Sketch" r:id="rId3" imgW="4933800" imgH="523800" progId="ISISServer">
                  <p:embed/>
                </p:oleObj>
              </mc:Choice>
              <mc:Fallback>
                <p:oleObj name="ISIS/Draw Sketch" r:id="rId3" imgW="4933800" imgH="52380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2204864"/>
                        <a:ext cx="8064896" cy="8563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068960"/>
            <a:ext cx="716086" cy="26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705067"/>
              </p:ext>
            </p:extLst>
          </p:nvPr>
        </p:nvGraphicFramePr>
        <p:xfrm>
          <a:off x="2555776" y="4509120"/>
          <a:ext cx="3268662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3" name="ISIS/Draw Sketch" r:id="rId6" imgW="2000160" imgH="514080" progId="ISISServer">
                  <p:embed/>
                </p:oleObj>
              </mc:Choice>
              <mc:Fallback>
                <p:oleObj name="ISIS/Draw Sketch" r:id="rId6" imgW="2000160" imgH="51408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509120"/>
                        <a:ext cx="3268662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66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altLang="ru-RU" b="1" dirty="0">
                <a:latin typeface="Times New Roman" pitchFamily="18" charset="0"/>
              </a:rPr>
              <a:t>8</a:t>
            </a:r>
            <a:r>
              <a:rPr lang="ru-RU" altLang="ru-RU" b="1" dirty="0" smtClean="0">
                <a:latin typeface="Times New Roman" pitchFamily="18" charset="0"/>
              </a:rPr>
              <a:t>.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Морацизин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этацизин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имеют уретановую группировку и подвергаются </a:t>
            </a:r>
            <a:r>
              <a:rPr lang="ru-RU" altLang="ru-RU" dirty="0" err="1" smtClean="0">
                <a:latin typeface="Times New Roman" pitchFamily="18" charset="0"/>
              </a:rPr>
              <a:t>гидролитичес</a:t>
            </a:r>
            <a:r>
              <a:rPr lang="ru-RU" altLang="ru-RU" dirty="0" smtClean="0">
                <a:latin typeface="Times New Roman" pitchFamily="18" charset="0"/>
              </a:rPr>
              <a:t>-кому разложению. Образующийся этанол открывают </a:t>
            </a:r>
            <a:r>
              <a:rPr lang="ru-RU" altLang="ru-RU" dirty="0" err="1" smtClean="0">
                <a:latin typeface="Times New Roman" pitchFamily="18" charset="0"/>
              </a:rPr>
              <a:t>йодоформной</a:t>
            </a:r>
            <a:r>
              <a:rPr lang="ru-RU" altLang="ru-RU" dirty="0" smtClean="0">
                <a:latin typeface="Times New Roman" pitchFamily="18" charset="0"/>
              </a:rPr>
              <a:t> пробой:</a:t>
            </a:r>
          </a:p>
          <a:p>
            <a:pPr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</a:pPr>
            <a:endParaRPr lang="ru-RU" altLang="ru-RU" dirty="0">
              <a:latin typeface="Times New Roman" pitchFamily="18" charset="0"/>
            </a:endParaRPr>
          </a:p>
          <a:p>
            <a:pPr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</a:pPr>
            <a:endParaRPr lang="ru-RU" altLang="ru-RU" dirty="0">
              <a:latin typeface="Times New Roman" pitchFamily="18" charset="0"/>
            </a:endParaRPr>
          </a:p>
          <a:p>
            <a:pPr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</a:pPr>
            <a:endParaRPr lang="ru-RU" altLang="ru-RU" dirty="0">
              <a:latin typeface="Times New Roman" pitchFamily="18" charset="0"/>
            </a:endParaRPr>
          </a:p>
          <a:p>
            <a:pPr>
              <a:buNone/>
            </a:pPr>
            <a:r>
              <a:rPr lang="en-US" altLang="ru-RU" dirty="0" smtClean="0">
                <a:latin typeface="Times New Roman" pitchFamily="18" charset="0"/>
              </a:rPr>
              <a:t>C</a:t>
            </a:r>
            <a:r>
              <a:rPr lang="en-US" altLang="ru-RU" baseline="-25000" dirty="0" smtClean="0">
                <a:latin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</a:rPr>
              <a:t>H</a:t>
            </a:r>
            <a:r>
              <a:rPr lang="en-US" altLang="ru-RU" baseline="-25000" dirty="0" smtClean="0">
                <a:latin typeface="Times New Roman" pitchFamily="18" charset="0"/>
              </a:rPr>
              <a:t>5</a:t>
            </a:r>
            <a:r>
              <a:rPr lang="en-US" altLang="ru-RU" dirty="0" smtClean="0">
                <a:latin typeface="Times New Roman" pitchFamily="18" charset="0"/>
              </a:rPr>
              <a:t>OH + 4I</a:t>
            </a:r>
            <a:r>
              <a:rPr lang="en-US" altLang="ru-RU" baseline="-25000" dirty="0" smtClean="0">
                <a:latin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</a:rPr>
              <a:t> + 6NaOH 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 CH</a:t>
            </a:r>
            <a:r>
              <a:rPr lang="en-US" altLang="ru-RU" baseline="-25000" dirty="0" smtClean="0">
                <a:latin typeface="Times New Roman" pitchFamily="18" charset="0"/>
                <a:sym typeface="Symbol"/>
              </a:rPr>
              <a:t>3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I + </a:t>
            </a:r>
            <a:r>
              <a:rPr lang="en-US" altLang="ru-RU" dirty="0" err="1" smtClean="0">
                <a:latin typeface="Times New Roman" pitchFamily="18" charset="0"/>
                <a:sym typeface="Symbol"/>
              </a:rPr>
              <a:t>HCOONa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 + </a:t>
            </a:r>
          </a:p>
          <a:p>
            <a:pPr algn="r">
              <a:buNone/>
            </a:pPr>
            <a:r>
              <a:rPr lang="en-US" altLang="ru-RU" dirty="0" smtClean="0">
                <a:latin typeface="Times New Roman" pitchFamily="18" charset="0"/>
                <a:sym typeface="Symbol"/>
              </a:rPr>
              <a:t>5NaI + 5H</a:t>
            </a:r>
            <a:r>
              <a:rPr lang="en-US" altLang="ru-RU" baseline="-25000" dirty="0" smtClean="0">
                <a:latin typeface="Times New Roman" pitchFamily="18" charset="0"/>
                <a:sym typeface="Symbol"/>
              </a:rPr>
              <a:t>2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O</a:t>
            </a:r>
            <a:endParaRPr lang="en-US" altLang="ru-RU" dirty="0" smtClean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24</a:t>
            </a:fld>
            <a:endParaRPr lang="ru-RU" altLang="ru-RU" sz="1400" smtClean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704560"/>
              </p:ext>
            </p:extLst>
          </p:nvPr>
        </p:nvGraphicFramePr>
        <p:xfrm>
          <a:off x="899592" y="2060848"/>
          <a:ext cx="7385350" cy="3136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5" name="ISIS/Draw Sketch" r:id="rId3" imgW="4466880" imgH="1885680" progId="ISISServer">
                  <p:embed/>
                </p:oleObj>
              </mc:Choice>
              <mc:Fallback>
                <p:oleObj name="ISIS/Draw Sketch" r:id="rId3" imgW="4466880" imgH="1885680" progId="ISISServer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060848"/>
                        <a:ext cx="7385350" cy="31363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963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877272"/>
            <a:ext cx="1671439" cy="225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739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b="1" dirty="0" smtClean="0">
                <a:latin typeface="Times New Roman" pitchFamily="18" charset="0"/>
              </a:rPr>
              <a:t>9. </a:t>
            </a:r>
            <a:r>
              <a:rPr lang="ru-RU" altLang="ru-RU" dirty="0">
                <a:latin typeface="Times New Roman" pitchFamily="18" charset="0"/>
              </a:rPr>
              <a:t>Наличие </a:t>
            </a:r>
            <a:r>
              <a:rPr lang="ru-RU" altLang="ru-RU" dirty="0" smtClean="0">
                <a:latin typeface="Times New Roman" pitchFamily="18" charset="0"/>
              </a:rPr>
              <a:t>амидной группировки при </a:t>
            </a:r>
            <a:r>
              <a:rPr lang="en-US" altLang="ru-RU" dirty="0" smtClean="0">
                <a:latin typeface="Times New Roman" pitchFamily="18" charset="0"/>
              </a:rPr>
              <a:t>N</a:t>
            </a:r>
            <a:r>
              <a:rPr lang="en-US" altLang="ru-RU" sz="2800" baseline="-25000" dirty="0" smtClean="0">
                <a:latin typeface="Times New Roman" pitchFamily="18" charset="0"/>
              </a:rPr>
              <a:t>10</a:t>
            </a:r>
            <a:r>
              <a:rPr lang="ru-RU" altLang="ru-RU" dirty="0" smtClean="0">
                <a:latin typeface="Times New Roman" pitchFamily="18" charset="0"/>
              </a:rPr>
              <a:t> в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морацизине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и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этацизине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позволяет провести </a:t>
            </a:r>
            <a:r>
              <a:rPr lang="ru-RU" altLang="ru-RU" dirty="0" err="1" smtClean="0">
                <a:latin typeface="Times New Roman" pitchFamily="18" charset="0"/>
              </a:rPr>
              <a:t>гидроксамовую</a:t>
            </a:r>
            <a:r>
              <a:rPr lang="ru-RU" altLang="ru-RU" dirty="0" smtClean="0">
                <a:latin typeface="Times New Roman" pitchFamily="18" charset="0"/>
              </a:rPr>
              <a:t> пробу, а также гидролиз с последующим отделением его продуктов</a:t>
            </a:r>
          </a:p>
          <a:p>
            <a:pPr>
              <a:buNone/>
            </a:pPr>
            <a:endParaRPr lang="en-US" altLang="ru-RU" dirty="0" smtClean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25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386022"/>
              </p:ext>
            </p:extLst>
          </p:nvPr>
        </p:nvGraphicFramePr>
        <p:xfrm>
          <a:off x="177800" y="2355850"/>
          <a:ext cx="8794750" cy="302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0" name="ISIS/Draw Sketch" r:id="rId3" imgW="6210000" imgH="2143080" progId="ISISServer">
                  <p:embed/>
                </p:oleObj>
              </mc:Choice>
              <mc:Fallback>
                <p:oleObj name="ISIS/Draw Sketch" r:id="rId3" imgW="6210000" imgH="2143080" progId="ISISServer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2355850"/>
                        <a:ext cx="8794750" cy="302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553468"/>
            <a:ext cx="2592387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553468"/>
            <a:ext cx="1666675" cy="43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16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b="1" dirty="0" smtClean="0">
                <a:latin typeface="Times New Roman" pitchFamily="18" charset="0"/>
              </a:rPr>
              <a:t>10. </a:t>
            </a:r>
            <a:r>
              <a:rPr lang="ru-RU" altLang="ru-RU" dirty="0" smtClean="0">
                <a:latin typeface="Times New Roman" pitchFamily="18" charset="0"/>
              </a:rPr>
              <a:t>При кислотном гидролизе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флуфеназина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деканоата</a:t>
            </a:r>
            <a:r>
              <a:rPr lang="ru-RU" altLang="ru-RU" dirty="0" smtClean="0">
                <a:latin typeface="Times New Roman" pitchFamily="18" charset="0"/>
              </a:rPr>
              <a:t> образуется капроновая кислота в виде маслянистых капель с </a:t>
            </a:r>
            <a:r>
              <a:rPr lang="ru-RU" altLang="ru-RU" dirty="0" err="1" smtClean="0">
                <a:latin typeface="Times New Roman" pitchFamily="18" charset="0"/>
              </a:rPr>
              <a:t>хар-ным</a:t>
            </a:r>
            <a:r>
              <a:rPr lang="ru-RU" altLang="ru-RU" dirty="0" smtClean="0">
                <a:latin typeface="Times New Roman" pitchFamily="18" charset="0"/>
              </a:rPr>
              <a:t> запахом</a:t>
            </a:r>
          </a:p>
          <a:p>
            <a:pPr>
              <a:buNone/>
            </a:pPr>
            <a:endParaRPr lang="en-US" altLang="ru-RU" dirty="0" smtClean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26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6399822"/>
              </p:ext>
            </p:extLst>
          </p:nvPr>
        </p:nvGraphicFramePr>
        <p:xfrm>
          <a:off x="107504" y="1844824"/>
          <a:ext cx="8775402" cy="4195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6" name="ISIS/Draw Sketch" r:id="rId3" imgW="6600600" imgH="3133440" progId="ISISServer">
                  <p:embed/>
                </p:oleObj>
              </mc:Choice>
              <mc:Fallback>
                <p:oleObj name="ISIS/Draw Sketch" r:id="rId3" imgW="6600600" imgH="3133440" progId="ISISServer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844824"/>
                        <a:ext cx="8775402" cy="41954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240011"/>
            <a:ext cx="2394739" cy="47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842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b="1" dirty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Примеси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Допустимое содержание примесей </a:t>
            </a:r>
            <a:r>
              <a:rPr lang="ru-RU" altLang="ru-RU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устанавлива</a:t>
            </a: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-ют ТСХ по количеству, расположению, размеру и интенсивности пятен на </a:t>
            </a:r>
            <a:r>
              <a:rPr lang="ru-RU" altLang="ru-RU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хроматограмме</a:t>
            </a: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в сравнении со свидетелями</a:t>
            </a:r>
            <a:endParaRPr lang="ru-RU" altLang="ru-RU" dirty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05800" y="6096000"/>
            <a:ext cx="381000" cy="381000"/>
          </a:xfrm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3C71AA99-B399-4F61-84CC-420BF5955EFA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27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280379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Количественное </a:t>
            </a:r>
            <a:r>
              <a:rPr lang="ru-RU" altLang="ru-RU" b="1" dirty="0">
                <a:solidFill>
                  <a:srgbClr val="0000CC"/>
                </a:solidFill>
                <a:latin typeface="Times New Roman" pitchFamily="18" charset="0"/>
              </a:rPr>
              <a:t>определение</a:t>
            </a:r>
          </a:p>
          <a:p>
            <a:pPr>
              <a:buNone/>
              <a:defRPr/>
            </a:pPr>
            <a:r>
              <a:rPr lang="ru-RU" altLang="ru-RU" b="1" dirty="0" smtClean="0">
                <a:latin typeface="Times New Roman" pitchFamily="18" charset="0"/>
              </a:rPr>
              <a:t>1. Кислотно-основное титрование в неводных средах</a:t>
            </a:r>
            <a:r>
              <a:rPr lang="ru-RU" altLang="ru-RU" b="1" dirty="0">
                <a:latin typeface="Times New Roman" pitchFamily="18" charset="0"/>
              </a:rPr>
              <a:t> </a:t>
            </a:r>
            <a:r>
              <a:rPr lang="ru-RU" altLang="ru-RU" b="1" dirty="0" smtClean="0">
                <a:latin typeface="Times New Roman" pitchFamily="18" charset="0"/>
              </a:rPr>
              <a:t>                </a:t>
            </a:r>
            <a:r>
              <a:rPr lang="ru-RU" altLang="ru-RU" b="1" dirty="0" err="1" smtClean="0">
                <a:latin typeface="Times New Roman" pitchFamily="18" charset="0"/>
              </a:rPr>
              <a:t>Титрант</a:t>
            </a:r>
            <a:r>
              <a:rPr lang="ru-RU" altLang="ru-RU" b="1" dirty="0" smtClean="0">
                <a:latin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</a:rPr>
              <a:t>– </a:t>
            </a:r>
            <a:r>
              <a:rPr lang="en-US" altLang="ru-RU" dirty="0">
                <a:latin typeface="Times New Roman" pitchFamily="18" charset="0"/>
              </a:rPr>
              <a:t>HClO</a:t>
            </a:r>
            <a:r>
              <a:rPr lang="en-US" altLang="ru-RU" baseline="-25000" dirty="0">
                <a:latin typeface="Times New Roman" pitchFamily="18" charset="0"/>
              </a:rPr>
              <a:t>4</a:t>
            </a:r>
            <a:r>
              <a:rPr lang="en-US" altLang="ru-RU" dirty="0">
                <a:latin typeface="Times New Roman" pitchFamily="18" charset="0"/>
              </a:rPr>
              <a:t> </a:t>
            </a:r>
            <a:endParaRPr lang="ru-RU" altLang="ru-RU" dirty="0">
              <a:latin typeface="Times New Roman" pitchFamily="18" charset="0"/>
            </a:endParaRPr>
          </a:p>
          <a:p>
            <a:pPr algn="ctr"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Хлорпрмазин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промазин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altLang="ru-RU" b="1" dirty="0" smtClean="0">
                <a:latin typeface="Times New Roman" pitchFamily="18" charset="0"/>
              </a:rPr>
              <a:t>Среда </a:t>
            </a:r>
            <a:r>
              <a:rPr lang="ru-RU" altLang="ru-RU" dirty="0" smtClean="0">
                <a:latin typeface="Times New Roman" pitchFamily="18" charset="0"/>
              </a:rPr>
              <a:t>– ацетон, </a:t>
            </a:r>
            <a:r>
              <a:rPr lang="en-US" altLang="ru-RU" b="1" dirty="0" err="1" smtClean="0">
                <a:latin typeface="Times New Roman" pitchFamily="18" charset="0"/>
              </a:rPr>
              <a:t>Ind</a:t>
            </a:r>
            <a:r>
              <a:rPr lang="en-US" altLang="ru-RU" dirty="0" smtClean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– м/о в ацетоне</a:t>
            </a:r>
          </a:p>
          <a:p>
            <a:pPr algn="ctr">
              <a:buNone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Другие ЛВ</a:t>
            </a:r>
          </a:p>
          <a:p>
            <a:pPr>
              <a:buNone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altLang="ru-RU" b="1" dirty="0" smtClean="0">
                <a:latin typeface="Times New Roman" pitchFamily="18" charset="0"/>
              </a:rPr>
              <a:t>Среда</a:t>
            </a:r>
            <a:r>
              <a:rPr lang="ru-RU" altLang="ru-RU" dirty="0" smtClean="0">
                <a:latin typeface="Times New Roman" pitchFamily="18" charset="0"/>
              </a:rPr>
              <a:t> –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ЛУК </a:t>
            </a:r>
            <a:r>
              <a:rPr lang="ru-RU" altLang="ru-RU" dirty="0">
                <a:latin typeface="Times New Roman" pitchFamily="18" charset="0"/>
              </a:rPr>
              <a:t>или ЛУК+УА или </a:t>
            </a: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</a:rPr>
              <a:t>                муравьиная </a:t>
            </a:r>
            <a:r>
              <a:rPr lang="ru-RU" altLang="ru-RU" dirty="0" err="1" smtClean="0">
                <a:latin typeface="Times New Roman" pitchFamily="18" charset="0"/>
              </a:rPr>
              <a:t>кислота+УА</a:t>
            </a:r>
            <a:r>
              <a:rPr lang="ru-RU" altLang="ru-RU" dirty="0" smtClean="0">
                <a:latin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altLang="ru-RU" b="1" dirty="0" err="1" smtClean="0">
                <a:latin typeface="Times New Roman" pitchFamily="18" charset="0"/>
              </a:rPr>
              <a:t>Ind</a:t>
            </a:r>
            <a:r>
              <a:rPr lang="ru-RU" altLang="ru-RU" b="1" dirty="0" smtClean="0">
                <a:latin typeface="Times New Roman" pitchFamily="18" charset="0"/>
              </a:rPr>
              <a:t> </a:t>
            </a:r>
            <a:r>
              <a:rPr lang="ru-RU" altLang="ru-RU" b="1" dirty="0">
                <a:latin typeface="Times New Roman" pitchFamily="18" charset="0"/>
              </a:rPr>
              <a:t>– </a:t>
            </a:r>
            <a:r>
              <a:rPr lang="ru-RU" altLang="ru-RU" dirty="0" err="1">
                <a:latin typeface="Times New Roman" pitchFamily="18" charset="0"/>
              </a:rPr>
              <a:t>крист.фиолетовый</a:t>
            </a:r>
            <a:r>
              <a:rPr lang="ru-RU" altLang="ru-RU" dirty="0">
                <a:latin typeface="Times New Roman" pitchFamily="18" charset="0"/>
              </a:rPr>
              <a:t> или </a:t>
            </a:r>
            <a:r>
              <a:rPr lang="ru-RU" altLang="ru-RU" dirty="0" err="1" smtClean="0">
                <a:latin typeface="Times New Roman" pitchFamily="18" charset="0"/>
              </a:rPr>
              <a:t>потенциометрич-ки</a:t>
            </a:r>
            <a:endParaRPr lang="ru-RU" altLang="ru-RU" dirty="0">
              <a:latin typeface="Times New Roman" pitchFamily="18" charset="0"/>
            </a:endParaRPr>
          </a:p>
          <a:p>
            <a:pPr>
              <a:buNone/>
            </a:pPr>
            <a:r>
              <a:rPr lang="ru-RU" altLang="ru-RU" dirty="0">
                <a:latin typeface="Times New Roman" pitchFamily="18" charset="0"/>
              </a:rPr>
              <a:t>Соли </a:t>
            </a:r>
            <a:r>
              <a:rPr lang="ru-RU" altLang="ru-RU" dirty="0" smtClean="0">
                <a:latin typeface="Times New Roman" pitchFamily="18" charset="0"/>
              </a:rPr>
              <a:t>титруют </a:t>
            </a:r>
            <a:r>
              <a:rPr lang="ru-RU" altLang="ru-RU" dirty="0">
                <a:latin typeface="Times New Roman" pitchFamily="18" charset="0"/>
              </a:rPr>
              <a:t>в присутствии </a:t>
            </a:r>
            <a:r>
              <a:rPr lang="en-US" altLang="ru-RU" dirty="0">
                <a:latin typeface="Times New Roman" pitchFamily="18" charset="0"/>
              </a:rPr>
              <a:t>Hg(CH</a:t>
            </a:r>
            <a:r>
              <a:rPr lang="en-US" altLang="ru-RU" baseline="-25000" dirty="0">
                <a:latin typeface="Times New Roman" pitchFamily="18" charset="0"/>
              </a:rPr>
              <a:t>3</a:t>
            </a:r>
            <a:r>
              <a:rPr lang="en-US" altLang="ru-RU" dirty="0">
                <a:latin typeface="Times New Roman" pitchFamily="18" charset="0"/>
              </a:rPr>
              <a:t>COO)</a:t>
            </a:r>
            <a:r>
              <a:rPr lang="en-US" altLang="ru-RU" baseline="-25000" dirty="0">
                <a:latin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None/>
              <a:defRPr/>
            </a:pPr>
            <a:endParaRPr lang="ru-RU" altLang="ru-RU" dirty="0">
              <a:latin typeface="Times New Roman" pitchFamily="18" charset="0"/>
            </a:endParaRPr>
          </a:p>
          <a:p>
            <a:pPr marL="0" indent="0" algn="just">
              <a:buNone/>
            </a:pPr>
            <a:endParaRPr lang="ru-RU" altLang="ru-RU" dirty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05800" y="6096000"/>
            <a:ext cx="381000" cy="381000"/>
          </a:xfrm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3C71AA99-B399-4F61-84CC-420BF5955EFA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28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409847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  <a:defRPr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en-US" altLang="ru-RU" b="1" dirty="0" smtClean="0">
                <a:latin typeface="Times New Roman" pitchFamily="18" charset="0"/>
              </a:rPr>
              <a:t>f</a:t>
            </a:r>
            <a:r>
              <a:rPr lang="ru-RU" altLang="ru-RU" b="1" baseline="-25000" dirty="0" err="1" smtClean="0">
                <a:latin typeface="Times New Roman" pitchFamily="18" charset="0"/>
              </a:rPr>
              <a:t>экв</a:t>
            </a:r>
            <a:r>
              <a:rPr lang="ru-RU" altLang="ru-RU" b="1" dirty="0" smtClean="0">
                <a:latin typeface="Times New Roman" pitchFamily="18" charset="0"/>
              </a:rPr>
              <a:t>(</a:t>
            </a:r>
            <a:r>
              <a:rPr lang="ru-RU" altLang="ru-RU" b="1" dirty="0" err="1" smtClean="0">
                <a:latin typeface="Times New Roman" pitchFamily="18" charset="0"/>
              </a:rPr>
              <a:t>хлорпромазин</a:t>
            </a:r>
            <a:r>
              <a:rPr lang="ru-RU" altLang="ru-RU" b="1" dirty="0" smtClean="0">
                <a:latin typeface="Times New Roman" pitchFamily="18" charset="0"/>
              </a:rPr>
              <a:t>, </a:t>
            </a:r>
            <a:r>
              <a:rPr lang="ru-RU" altLang="ru-RU" b="1" dirty="0" err="1" smtClean="0">
                <a:latin typeface="Times New Roman" pitchFamily="18" charset="0"/>
              </a:rPr>
              <a:t>промазин</a:t>
            </a:r>
            <a:r>
              <a:rPr lang="ru-RU" altLang="ru-RU" b="1" dirty="0" smtClean="0">
                <a:latin typeface="Times New Roman" pitchFamily="18" charset="0"/>
              </a:rPr>
              <a:t>, </a:t>
            </a:r>
            <a:r>
              <a:rPr lang="ru-RU" altLang="ru-RU" b="1" dirty="0" err="1" smtClean="0">
                <a:latin typeface="Times New Roman" pitchFamily="18" charset="0"/>
              </a:rPr>
              <a:t>прометазин</a:t>
            </a:r>
            <a:r>
              <a:rPr lang="ru-RU" altLang="ru-RU" b="1" dirty="0" smtClean="0">
                <a:latin typeface="Times New Roman" pitchFamily="18" charset="0"/>
              </a:rPr>
              <a:t>, </a:t>
            </a:r>
            <a:r>
              <a:rPr lang="ru-RU" altLang="ru-RU" b="1" dirty="0" err="1" smtClean="0">
                <a:latin typeface="Times New Roman" pitchFamily="18" charset="0"/>
              </a:rPr>
              <a:t>левомепромазин</a:t>
            </a:r>
            <a:r>
              <a:rPr lang="ru-RU" altLang="ru-RU" b="1" dirty="0" smtClean="0">
                <a:latin typeface="Times New Roman" pitchFamily="18" charset="0"/>
              </a:rPr>
              <a:t>, </a:t>
            </a:r>
            <a:r>
              <a:rPr lang="ru-RU" altLang="ru-RU" b="1" dirty="0" err="1" smtClean="0">
                <a:latin typeface="Times New Roman" pitchFamily="18" charset="0"/>
              </a:rPr>
              <a:t>морацизин</a:t>
            </a:r>
            <a:r>
              <a:rPr lang="ru-RU" altLang="ru-RU" b="1" dirty="0" smtClean="0">
                <a:latin typeface="Times New Roman" pitchFamily="18" charset="0"/>
              </a:rPr>
              <a:t>, </a:t>
            </a:r>
            <a:r>
              <a:rPr lang="ru-RU" altLang="ru-RU" b="1" dirty="0" err="1" smtClean="0">
                <a:latin typeface="Times New Roman" pitchFamily="18" charset="0"/>
              </a:rPr>
              <a:t>этацизин</a:t>
            </a:r>
            <a:r>
              <a:rPr lang="ru-RU" altLang="ru-RU" b="1" dirty="0" smtClean="0">
                <a:latin typeface="Times New Roman" pitchFamily="18" charset="0"/>
              </a:rPr>
              <a:t>)= </a:t>
            </a:r>
            <a:r>
              <a:rPr lang="ru-RU" altLang="ru-RU" b="1" dirty="0">
                <a:latin typeface="Times New Roman" pitchFamily="18" charset="0"/>
              </a:rPr>
              <a:t>1</a:t>
            </a:r>
          </a:p>
          <a:p>
            <a:pPr>
              <a:lnSpc>
                <a:spcPct val="80000"/>
              </a:lnSpc>
              <a:buNone/>
              <a:defRPr/>
            </a:pPr>
            <a:endParaRPr lang="ru-RU" altLang="ru-RU" dirty="0">
              <a:latin typeface="Times New Roman" pitchFamily="18" charset="0"/>
            </a:endParaRPr>
          </a:p>
          <a:p>
            <a:pPr marL="0" indent="0" algn="just">
              <a:buNone/>
            </a:pPr>
            <a:endParaRPr lang="ru-RU" altLang="ru-RU" dirty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05800" y="6096000"/>
            <a:ext cx="381000" cy="381000"/>
          </a:xfrm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3C71AA99-B399-4F61-84CC-420BF5955EFA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29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305535"/>
              </p:ext>
            </p:extLst>
          </p:nvPr>
        </p:nvGraphicFramePr>
        <p:xfrm>
          <a:off x="1979712" y="2492896"/>
          <a:ext cx="5478462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0" name="ISIS/Draw Sketch" r:id="rId3" imgW="3238200" imgH="1438200" progId="ISISServer">
                  <p:embed/>
                </p:oleObj>
              </mc:Choice>
              <mc:Fallback>
                <p:oleObj name="ISIS/Draw Sketch" r:id="rId3" imgW="3238200" imgH="143820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492896"/>
                        <a:ext cx="5478462" cy="244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307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0" indent="0">
              <a:buNone/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  По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хим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структуре и характеру выраженного фармакологического действия производные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фенотиазина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можно разделить на две группы: </a:t>
            </a:r>
          </a:p>
          <a:p>
            <a:pPr marL="0" indent="0"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10-алкилпроизводные (обладают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нейролептичес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-ким и противогистаминным действием) и </a:t>
            </a:r>
          </a:p>
          <a:p>
            <a:pPr marL="0" indent="0"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10-ацилпроизводные (обладают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антиаритмичес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-ким действием)</a:t>
            </a:r>
          </a:p>
        </p:txBody>
      </p:sp>
      <p:sp>
        <p:nvSpPr>
          <p:cNvPr id="3075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D0139B74-78F1-449E-9510-608CA308412F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340316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  <a:defRPr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buNone/>
            </a:pPr>
            <a:r>
              <a:rPr lang="en-US" altLang="ru-RU" b="1" dirty="0" smtClean="0">
                <a:latin typeface="Times New Roman" pitchFamily="18" charset="0"/>
              </a:rPr>
              <a:t>f</a:t>
            </a:r>
            <a:r>
              <a:rPr lang="ru-RU" altLang="ru-RU" b="1" baseline="-25000" dirty="0" err="1">
                <a:latin typeface="Times New Roman" pitchFamily="18" charset="0"/>
              </a:rPr>
              <a:t>экв</a:t>
            </a:r>
            <a:r>
              <a:rPr lang="ru-RU" altLang="ru-RU" b="1" dirty="0">
                <a:latin typeface="Times New Roman" pitchFamily="18" charset="0"/>
              </a:rPr>
              <a:t>(</a:t>
            </a:r>
            <a:r>
              <a:rPr lang="ru-RU" altLang="ru-RU" b="1" dirty="0" err="1">
                <a:latin typeface="Times New Roman" pitchFamily="18" charset="0"/>
              </a:rPr>
              <a:t>трифлуоперазин</a:t>
            </a:r>
            <a:r>
              <a:rPr lang="ru-RU" altLang="ru-RU" b="1" dirty="0">
                <a:latin typeface="Times New Roman" pitchFamily="18" charset="0"/>
              </a:rPr>
              <a:t>, </a:t>
            </a:r>
            <a:endParaRPr lang="ru-RU" altLang="ru-RU" b="1" dirty="0" smtClean="0">
              <a:latin typeface="Times New Roman" pitchFamily="18" charset="0"/>
            </a:endParaRPr>
          </a:p>
          <a:p>
            <a:pPr algn="r">
              <a:buNone/>
            </a:pPr>
            <a:r>
              <a:rPr lang="ru-RU" altLang="ru-RU" b="1" dirty="0" err="1" smtClean="0">
                <a:latin typeface="Times New Roman" pitchFamily="18" charset="0"/>
              </a:rPr>
              <a:t>флуфеназин</a:t>
            </a:r>
            <a:r>
              <a:rPr lang="ru-RU" altLang="ru-RU" b="1" dirty="0" smtClean="0">
                <a:latin typeface="Times New Roman" pitchFamily="18" charset="0"/>
              </a:rPr>
              <a:t> </a:t>
            </a:r>
            <a:r>
              <a:rPr lang="ru-RU" altLang="ru-RU" b="1" dirty="0" err="1">
                <a:latin typeface="Times New Roman" pitchFamily="18" charset="0"/>
              </a:rPr>
              <a:t>деканоат</a:t>
            </a:r>
            <a:r>
              <a:rPr lang="ru-RU" altLang="ru-RU" b="1" dirty="0">
                <a:latin typeface="Times New Roman" pitchFamily="18" charset="0"/>
              </a:rPr>
              <a:t>)= ½</a:t>
            </a:r>
          </a:p>
          <a:p>
            <a:pPr>
              <a:lnSpc>
                <a:spcPct val="80000"/>
              </a:lnSpc>
              <a:buNone/>
              <a:defRPr/>
            </a:pPr>
            <a:endParaRPr lang="ru-RU" altLang="ru-RU" dirty="0">
              <a:latin typeface="Times New Roman" pitchFamily="18" charset="0"/>
            </a:endParaRPr>
          </a:p>
          <a:p>
            <a:pPr marL="0" indent="0" algn="just">
              <a:buNone/>
            </a:pPr>
            <a:endParaRPr lang="ru-RU" altLang="ru-RU" dirty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05800" y="6096000"/>
            <a:ext cx="381000" cy="381000"/>
          </a:xfrm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3C71AA99-B399-4F61-84CC-420BF5955EFA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30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4743676"/>
              </p:ext>
            </p:extLst>
          </p:nvPr>
        </p:nvGraphicFramePr>
        <p:xfrm>
          <a:off x="683568" y="2830794"/>
          <a:ext cx="7570101" cy="2470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9" name="ISIS/Draw Sketch" r:id="rId3" imgW="4438440" imgH="1438200" progId="ISISServer">
                  <p:embed/>
                </p:oleObj>
              </mc:Choice>
              <mc:Fallback>
                <p:oleObj name="ISIS/Draw Sketch" r:id="rId3" imgW="4438440" imgH="1438200" progId="ISISServer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830794"/>
                        <a:ext cx="7570101" cy="24704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19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ru-RU" altLang="ru-RU" b="1" dirty="0" smtClean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ru-RU" altLang="ru-RU" b="1" dirty="0" smtClean="0">
                <a:latin typeface="Times New Roman" pitchFamily="18" charset="0"/>
              </a:rPr>
              <a:t>2. Алкалиметрия по </a:t>
            </a:r>
            <a:r>
              <a:rPr lang="en-US" altLang="ru-RU" b="1" dirty="0" err="1" smtClean="0">
                <a:latin typeface="Times New Roman" pitchFamily="18" charset="0"/>
              </a:rPr>
              <a:t>HCl</a:t>
            </a:r>
            <a:endParaRPr lang="ru-RU" altLang="ru-RU" b="1" dirty="0">
              <a:latin typeface="Times New Roman" pitchFamily="18" charset="0"/>
            </a:endParaRPr>
          </a:p>
          <a:p>
            <a:pPr algn="ctr">
              <a:buNone/>
              <a:defRPr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(для солей органических оснований) </a:t>
            </a:r>
          </a:p>
          <a:p>
            <a:pPr>
              <a:buNone/>
              <a:defRPr/>
            </a:pPr>
            <a:r>
              <a:rPr lang="ru-RU" altLang="ru-RU" dirty="0" smtClean="0">
                <a:latin typeface="Times New Roman" pitchFamily="18" charset="0"/>
              </a:rPr>
              <a:t>Титруют в присутствии органического растворителя (</a:t>
            </a:r>
            <a:r>
              <a:rPr lang="ru-RU" altLang="ru-RU" dirty="0" err="1" smtClean="0">
                <a:latin typeface="Times New Roman" pitchFamily="18" charset="0"/>
              </a:rPr>
              <a:t>спирт:хлф</a:t>
            </a:r>
            <a:r>
              <a:rPr lang="ru-RU" altLang="ru-RU" dirty="0" smtClean="0">
                <a:latin typeface="Times New Roman" pitchFamily="18" charset="0"/>
              </a:rPr>
              <a:t> 2:1) для извлечения органического основания</a:t>
            </a:r>
          </a:p>
          <a:p>
            <a:pPr>
              <a:buNone/>
              <a:defRPr/>
            </a:pPr>
            <a:r>
              <a:rPr lang="en-US" altLang="ru-RU" b="1" dirty="0" err="1" smtClean="0">
                <a:latin typeface="Times New Roman" pitchFamily="18" charset="0"/>
              </a:rPr>
              <a:t>Ind</a:t>
            </a:r>
            <a:r>
              <a:rPr lang="ru-RU" altLang="ru-RU" b="1" dirty="0" smtClean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– фенолфталеин </a:t>
            </a:r>
          </a:p>
          <a:p>
            <a:pPr>
              <a:buNone/>
              <a:defRPr/>
            </a:pPr>
            <a:r>
              <a:rPr lang="ru-RU" altLang="ru-RU" dirty="0" smtClean="0">
                <a:latin typeface="Times New Roman" pitchFamily="18" charset="0"/>
              </a:rPr>
              <a:t>Химизм: см</a:t>
            </a:r>
          </a:p>
          <a:p>
            <a:pPr>
              <a:buNone/>
              <a:defRPr/>
            </a:pP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ru-RU" altLang="ru-RU" dirty="0" err="1" smtClean="0">
                <a:latin typeface="Times New Roman" pitchFamily="18" charset="0"/>
              </a:rPr>
              <a:t>Аргентометрию</a:t>
            </a:r>
            <a:r>
              <a:rPr lang="ru-RU" altLang="ru-RU" dirty="0" smtClean="0">
                <a:latin typeface="Times New Roman" pitchFamily="18" charset="0"/>
              </a:rPr>
              <a:t> применять нельзя т.к. будет протекать окисление </a:t>
            </a:r>
            <a:r>
              <a:rPr lang="ru-RU" altLang="ru-RU" dirty="0" err="1" smtClean="0">
                <a:latin typeface="Times New Roman" pitchFamily="18" charset="0"/>
              </a:rPr>
              <a:t>фенотиазиновой</a:t>
            </a:r>
            <a:r>
              <a:rPr lang="ru-RU" altLang="ru-RU" dirty="0" smtClean="0">
                <a:latin typeface="Times New Roman" pitchFamily="18" charset="0"/>
              </a:rPr>
              <a:t> системы</a:t>
            </a:r>
            <a:endParaRPr lang="ru-RU" altLang="ru-RU" dirty="0">
              <a:latin typeface="Times New Roman" pitchFamily="18" charset="0"/>
            </a:endParaRPr>
          </a:p>
          <a:p>
            <a:pPr marL="0" indent="0" algn="just">
              <a:buNone/>
            </a:pPr>
            <a:endParaRPr lang="ru-RU" altLang="ru-RU" dirty="0" smtClean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altLang="ru-RU" dirty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05800" y="6096000"/>
            <a:ext cx="381000" cy="381000"/>
          </a:xfrm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3C71AA99-B399-4F61-84CC-420BF5955EFA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31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31897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altLang="ru-RU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3. Прямая </a:t>
            </a:r>
            <a:r>
              <a:rPr lang="ru-RU" altLang="ru-RU" b="1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цериметрия</a:t>
            </a:r>
            <a:r>
              <a:rPr lang="ru-RU" altLang="ru-RU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(основана на окислении </a:t>
            </a:r>
            <a:r>
              <a:rPr lang="ru-RU" altLang="ru-RU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фенотиазиновой</a:t>
            </a: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системы)</a:t>
            </a:r>
          </a:p>
          <a:p>
            <a:pPr marL="0" indent="0" algn="just">
              <a:buNone/>
            </a:pPr>
            <a:endParaRPr lang="ru-RU" altLang="ru-RU" dirty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altLang="ru-RU" dirty="0" smtClean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altLang="ru-RU" dirty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altLang="ru-RU" dirty="0" smtClean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altLang="ru-RU" dirty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При добавлении первых капель </a:t>
            </a:r>
            <a:r>
              <a:rPr lang="ru-RU" altLang="ru-RU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титранта</a:t>
            </a: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появляется желтое окрашивание. Титруют до обесцвечивания раствора. </a:t>
            </a:r>
          </a:p>
          <a:p>
            <a:pPr marL="0" indent="0" algn="ctr">
              <a:buNone/>
            </a:pPr>
            <a:r>
              <a:rPr lang="en-US" altLang="ru-RU" b="1" dirty="0" smtClean="0">
                <a:latin typeface="Times New Roman" pitchFamily="18" charset="0"/>
              </a:rPr>
              <a:t>f</a:t>
            </a:r>
            <a:r>
              <a:rPr lang="ru-RU" altLang="ru-RU" b="1" baseline="-25000" dirty="0" err="1" smtClean="0">
                <a:latin typeface="Times New Roman" pitchFamily="18" charset="0"/>
              </a:rPr>
              <a:t>экв</a:t>
            </a:r>
            <a:r>
              <a:rPr lang="ru-RU" altLang="ru-RU" b="1" dirty="0" smtClean="0">
                <a:latin typeface="Times New Roman" pitchFamily="18" charset="0"/>
              </a:rPr>
              <a:t>(ЛВ)=1/2</a:t>
            </a:r>
            <a:r>
              <a:rPr lang="ru-RU" altLang="ru-RU" dirty="0" smtClean="0">
                <a:latin typeface="Times New Roman" pitchFamily="18" charset="0"/>
              </a:rPr>
              <a:t>,</a:t>
            </a:r>
            <a:r>
              <a:rPr lang="ru-RU" altLang="ru-RU" b="1" dirty="0" smtClean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т.к. </a:t>
            </a:r>
            <a:r>
              <a:rPr lang="en-US" altLang="ru-RU" dirty="0" smtClean="0">
                <a:latin typeface="Times New Roman" pitchFamily="18" charset="0"/>
              </a:rPr>
              <a:t> </a:t>
            </a:r>
            <a:r>
              <a:rPr lang="en-US" altLang="ru-RU" b="1" dirty="0" smtClean="0">
                <a:latin typeface="Times New Roman" pitchFamily="18" charset="0"/>
              </a:rPr>
              <a:t>S</a:t>
            </a:r>
            <a:r>
              <a:rPr lang="en-US" altLang="ru-RU" b="1" baseline="40000" dirty="0" smtClean="0">
                <a:latin typeface="Times New Roman" pitchFamily="18" charset="0"/>
              </a:rPr>
              <a:t>2</a:t>
            </a:r>
            <a:r>
              <a:rPr lang="en-US" altLang="ru-RU" b="1" baseline="40000" dirty="0" smtClean="0">
                <a:latin typeface="Times New Roman" pitchFamily="18" charset="0"/>
                <a:sym typeface="Symbol"/>
              </a:rPr>
              <a:t></a:t>
            </a:r>
            <a:r>
              <a:rPr lang="en-US" altLang="ru-RU" b="1" dirty="0" smtClean="0">
                <a:latin typeface="Times New Roman" pitchFamily="18" charset="0"/>
                <a:sym typeface="Symbol"/>
              </a:rPr>
              <a:t>2e  S</a:t>
            </a:r>
            <a:r>
              <a:rPr lang="en-US" altLang="ru-RU" b="1" baseline="40000" dirty="0" smtClean="0">
                <a:latin typeface="Times New Roman" pitchFamily="18" charset="0"/>
                <a:sym typeface="Symbol"/>
              </a:rPr>
              <a:t>4</a:t>
            </a:r>
            <a:r>
              <a:rPr lang="ru-RU" altLang="ru-RU" b="1" dirty="0" smtClean="0">
                <a:latin typeface="Times New Roman" pitchFamily="18" charset="0"/>
              </a:rPr>
              <a:t> </a:t>
            </a:r>
            <a:endParaRPr lang="ru-RU" altLang="ru-RU" dirty="0" smtClean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altLang="ru-RU" dirty="0" smtClean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altLang="ru-RU" dirty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05800" y="6096000"/>
            <a:ext cx="381000" cy="381000"/>
          </a:xfrm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3C71AA99-B399-4F61-84CC-420BF5955EFA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32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717386"/>
              </p:ext>
            </p:extLst>
          </p:nvPr>
        </p:nvGraphicFramePr>
        <p:xfrm>
          <a:off x="1115616" y="1268760"/>
          <a:ext cx="7373938" cy="301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6" name="ISIS/Draw Sketch" r:id="rId3" imgW="4324320" imgH="1752480" progId="ISISServer">
                  <p:embed/>
                </p:oleObj>
              </mc:Choice>
              <mc:Fallback>
                <p:oleObj name="ISIS/Draw Sketch" r:id="rId3" imgW="4324320" imgH="1752480" progId="ISISServer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268760"/>
                        <a:ext cx="7373938" cy="301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472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endParaRPr lang="ru-RU" altLang="ru-RU" b="1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endParaRPr lang="ru-RU" altLang="ru-RU" b="1" dirty="0">
              <a:latin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ru-RU" altLang="ru-RU" b="1" dirty="0" smtClean="0">
                <a:latin typeface="Times New Roman" pitchFamily="18" charset="0"/>
              </a:rPr>
              <a:t>4. Гравиметрия </a:t>
            </a:r>
            <a:r>
              <a:rPr lang="ru-RU" altLang="ru-RU" dirty="0" smtClean="0">
                <a:latin typeface="Times New Roman" pitchFamily="18" charset="0"/>
              </a:rPr>
              <a:t>(весовой формой </a:t>
            </a:r>
            <a:r>
              <a:rPr lang="ru-RU" altLang="ru-RU" dirty="0" err="1" smtClean="0">
                <a:latin typeface="Times New Roman" pitchFamily="18" charset="0"/>
              </a:rPr>
              <a:t>м.б</a:t>
            </a:r>
            <a:r>
              <a:rPr lang="ru-RU" altLang="ru-RU" dirty="0" smtClean="0">
                <a:latin typeface="Times New Roman" pitchFamily="18" charset="0"/>
              </a:rPr>
              <a:t>. основание препарата или продукт взаимодействия с </a:t>
            </a:r>
            <a:r>
              <a:rPr lang="ru-RU" altLang="ru-RU" dirty="0" err="1" smtClean="0">
                <a:latin typeface="Times New Roman" pitchFamily="18" charset="0"/>
              </a:rPr>
              <a:t>общеалкалоидными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dirty="0" err="1" smtClean="0">
                <a:latin typeface="Times New Roman" pitchFamily="18" charset="0"/>
              </a:rPr>
              <a:t>рактивами</a:t>
            </a:r>
            <a:r>
              <a:rPr lang="ru-RU" altLang="ru-RU" dirty="0" smtClean="0">
                <a:latin typeface="Times New Roman" pitchFamily="18" charset="0"/>
              </a:rPr>
              <a:t>)</a:t>
            </a:r>
          </a:p>
          <a:p>
            <a:pPr marL="0" indent="0">
              <a:buNone/>
              <a:defRPr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altLang="ru-RU" b="1" dirty="0" err="1" smtClean="0">
                <a:latin typeface="Times New Roman" pitchFamily="18" charset="0"/>
                <a:cs typeface="Times New Roman" pitchFamily="18" charset="0"/>
              </a:rPr>
              <a:t>Физ-хим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методы</a:t>
            </a:r>
          </a:p>
          <a:p>
            <a:pPr marL="0" indent="0"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8AF7CC-1A6E-423F-8237-150A72CDF356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33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209294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Хранение</a:t>
            </a:r>
          </a:p>
          <a:p>
            <a:pPr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учетом их гигроскопичности и способности легко окисляться, в банках темного стекла, плотно закрытых пробками, залитых парафином, в сухом, защищенном от света месте</a:t>
            </a:r>
          </a:p>
          <a:p>
            <a:pPr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Производные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фенотиазина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обладают способностью проникать в организм через дыхательные пути, кожу и слизистую оболочку, вызывая аллергические реакции, п/э работать с ними необходимо под тягой в резиновых перчатках. По окончании работы руки нужно вымыть холодной водой (без мыла), слегка подкисленной, чтобы не допустить выделения на коже оснований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фенотиазиновых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производных</a:t>
            </a:r>
          </a:p>
        </p:txBody>
      </p:sp>
      <p:sp>
        <p:nvSpPr>
          <p:cNvPr id="33795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B9954CEC-69A7-45E2-8FEC-F1A55DF28AC6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34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391199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ctr" eaLnBrk="1" hangingPunct="1">
              <a:buFontTx/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Применение</a:t>
            </a:r>
          </a:p>
          <a:p>
            <a:pPr eaLnBrk="1" hangingPunct="1">
              <a:buFontTx/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Хлорпромазин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промазин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трифлуоперазин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–нейролептические и седативные средства – назначают при психических заболеваниях.</a:t>
            </a:r>
          </a:p>
          <a:p>
            <a:pPr>
              <a:buNone/>
            </a:pPr>
            <a:r>
              <a:rPr lang="ru-RU" alt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Хлорпромазин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промазин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внутрь по 25-50 мг (парентерально в виде 2,5% растворов); </a:t>
            </a:r>
          </a:p>
          <a:p>
            <a:pPr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Трифлуоперазин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более активен – внутрь по 5 мг</a:t>
            </a:r>
          </a:p>
          <a:p>
            <a:pPr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Прометазин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при аллергических заболеваниях внутрь по 25 мг, в/м или в/в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виде 2,5% р-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ра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B9954CEC-69A7-45E2-8FEC-F1A55DF28AC6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35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380617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Левомепромазин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нейролептичнское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и противорвотное средство, обладающее также седативной и противогистаминной активностью – при психозах, неврозах, невритах в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тб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по 25 мг, в/м 2,5% р-р</a:t>
            </a:r>
          </a:p>
          <a:p>
            <a:pPr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Флуфеназина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деканоат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в отличие от других нейролептиков, обладает пролонгированным эффектом за счет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этерефикации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спиртовой группы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каприновой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кислотой.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Этерефикация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увеличивает относительную молекулярную массу и придает высокую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липофильность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– применяют в виде 2,5% масляного раствора</a:t>
            </a:r>
          </a:p>
        </p:txBody>
      </p:sp>
      <p:sp>
        <p:nvSpPr>
          <p:cNvPr id="33795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B9954CEC-69A7-45E2-8FEC-F1A55DF28AC6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36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56774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Морацизин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этацизин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применяют при нарушениях сердечного ритма внутрь в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тб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по 50-100 мг или в/в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виде 2,5% р-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ра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Растворы для инъекций производных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фенотиазина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стабилизируют, добавляя антиоксиданты: смесь натрия сульфата, натрия бисульфата, кислоты аскорбиновой</a:t>
            </a:r>
          </a:p>
        </p:txBody>
      </p:sp>
      <p:sp>
        <p:nvSpPr>
          <p:cNvPr id="33795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B9954CEC-69A7-45E2-8FEC-F1A55DF28AC6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37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29784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 marL="0" indent="0" algn="ctr">
              <a:buNone/>
            </a:pPr>
            <a:endParaRPr lang="ru-RU" altLang="ru-RU" dirty="0">
              <a:latin typeface="Times New Roman" pitchFamily="18" charset="0"/>
            </a:endParaRPr>
          </a:p>
          <a:p>
            <a:pPr marL="0" indent="0" algn="ctr"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 marL="0" indent="0" algn="ctr">
              <a:buNone/>
            </a:pPr>
            <a:endParaRPr lang="ru-RU" altLang="ru-RU" dirty="0">
              <a:latin typeface="Times New Roman" pitchFamily="18" charset="0"/>
            </a:endParaRPr>
          </a:p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Спасибо за внимание!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8AF7CC-1A6E-423F-8237-150A72CDF356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38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352078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Хлорпромазин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Chlorpromazinum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Аминазин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2-хлор-10-(3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диметиламинопропил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фено-тиазина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г/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хл</a:t>
            </a: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Белый или белый со слабым кремовым оттенком кристаллический порошок,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слегка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гигроскопичен,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о.л.р.воде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спирте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При стоянии на свету субстанция и  водные растворы темнеют</a:t>
            </a:r>
          </a:p>
        </p:txBody>
      </p:sp>
      <p:sp>
        <p:nvSpPr>
          <p:cNvPr id="409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7C935B-D112-4A77-A015-12B1CAF34B00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280924"/>
              </p:ext>
            </p:extLst>
          </p:nvPr>
        </p:nvGraphicFramePr>
        <p:xfrm>
          <a:off x="3923928" y="548680"/>
          <a:ext cx="4525962" cy="215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6" name="ISIS/Draw Sketch" r:id="rId3" imgW="2676240" imgH="1266480" progId="ISISServer">
                  <p:embed/>
                </p:oleObj>
              </mc:Choice>
              <mc:Fallback>
                <p:oleObj name="ISIS/Draw Sketch" r:id="rId3" imgW="2676240" imgH="12664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548680"/>
                        <a:ext cx="4525962" cy="215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849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Промазин</a:t>
            </a:r>
            <a:r>
              <a:rPr lang="en-US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Promazinum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Пропазин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10-(3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-диметиламинопропил)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фенотиазина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г/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хл</a:t>
            </a: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Белый или белый со слабым желтоватым оттенком кристаллический порошок без запаха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Гигроскопичен,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.л.р.воде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и спирте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стоянии на свету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субстанция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растворы приобретают синевато-зеленую окраску 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7C935B-D112-4A77-A015-12B1CAF34B00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423860"/>
              </p:ext>
            </p:extLst>
          </p:nvPr>
        </p:nvGraphicFramePr>
        <p:xfrm>
          <a:off x="3707904" y="620688"/>
          <a:ext cx="4525962" cy="215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ISIS/Draw Sketch" r:id="rId3" imgW="2676240" imgH="1266480" progId="ISISServer">
                  <p:embed/>
                </p:oleObj>
              </mc:Choice>
              <mc:Fallback>
                <p:oleObj name="ISIS/Draw Sketch" r:id="rId3" imgW="2676240" imgH="126648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620688"/>
                        <a:ext cx="4525962" cy="215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987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Прометазин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Promethazinum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Дипразин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10-(2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-диметиламинопропил)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фенотиазина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г/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хл</a:t>
            </a: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Белый кристаллический порошок без запаха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Л.р.воде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и спирте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При стоянии на свету субстанция и  водные растворы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темнеют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7C935B-D112-4A77-A015-12B1CAF34B00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896497"/>
              </p:ext>
            </p:extLst>
          </p:nvPr>
        </p:nvGraphicFramePr>
        <p:xfrm>
          <a:off x="3995936" y="692696"/>
          <a:ext cx="3640138" cy="249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1" name="ISIS/Draw Sketch" r:id="rId3" imgW="2152440" imgH="1466640" progId="ISISServer">
                  <p:embed/>
                </p:oleObj>
              </mc:Choice>
              <mc:Fallback>
                <p:oleObj name="ISIS/Draw Sketch" r:id="rId3" imgW="2152440" imgH="146664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692696"/>
                        <a:ext cx="3640138" cy="2497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454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Левомепромазин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Levomepromazinum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Тизерцин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10-(3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ru-RU" altLang="ru-RU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диметиламино-2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метилпропил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-2-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метоксифенотиазина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г/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хл</a:t>
            </a: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Белый или белый со слегка желтоватым оттенком кристаллический порошок,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.р.воде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и спирте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При стоянии на свету субстанция и  водные растворы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темнеют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7C935B-D112-4A77-A015-12B1CAF34B00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987207"/>
              </p:ext>
            </p:extLst>
          </p:nvPr>
        </p:nvGraphicFramePr>
        <p:xfrm>
          <a:off x="3707904" y="908720"/>
          <a:ext cx="4445000" cy="249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6" name="ISIS/Draw Sketch" r:id="rId3" imgW="2628720" imgH="1466640" progId="ISISServer">
                  <p:embed/>
                </p:oleObj>
              </mc:Choice>
              <mc:Fallback>
                <p:oleObj name="ISIS/Draw Sketch" r:id="rId3" imgW="2628720" imgH="146664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908720"/>
                        <a:ext cx="4445000" cy="2497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989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Трифлуоперазин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Trifluoperazinum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Трифтазин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2-трифторметил-10-</a:t>
            </a:r>
            <a:r>
              <a:rPr lang="en-US" altLang="ru-RU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-(</a:t>
            </a:r>
            <a:r>
              <a:rPr lang="ru-RU" altLang="ru-RU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-метилпиперази-нил-4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)пропил</a:t>
            </a:r>
            <a:r>
              <a:rPr lang="en-US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фенотиазина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дигидрохлорид</a:t>
            </a: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Белый или слегка зеленовато-желтый кристаллический порошок,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л.р.воде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р.спирте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На свету темнеет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7C935B-D112-4A77-A015-12B1CAF34B00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8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994735"/>
              </p:ext>
            </p:extLst>
          </p:nvPr>
        </p:nvGraphicFramePr>
        <p:xfrm>
          <a:off x="2987824" y="1124744"/>
          <a:ext cx="5122862" cy="218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9" name="ISIS/Draw Sketch" r:id="rId3" imgW="3028680" imgH="1285560" progId="ISISServer">
                  <p:embed/>
                </p:oleObj>
              </mc:Choice>
              <mc:Fallback>
                <p:oleObj name="ISIS/Draw Sketch" r:id="rId3" imgW="3028680" imgH="128556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124744"/>
                        <a:ext cx="5122862" cy="218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692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Флуфеназина</a:t>
            </a: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деканоат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Fluphenazinum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Фторфеназин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Decanoatum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2-трифторметил-10-</a:t>
            </a:r>
            <a:r>
              <a:rPr lang="en-US" altLang="ru-RU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-(</a:t>
            </a:r>
            <a:r>
              <a:rPr lang="ru-RU" altLang="ru-RU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</a:t>
            </a:r>
            <a:r>
              <a:rPr lang="en-US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каприноилокси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-этил)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пиперазинил-4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)пропил</a:t>
            </a:r>
            <a:r>
              <a:rPr lang="en-US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фенотиазин</a:t>
            </a: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Белый или слегка зеленовато-желтый кристаллический порошок,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п.н.р.воде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р.жирных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маслах. На свету темнеет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7C935B-D112-4A77-A015-12B1CAF34B00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9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813892"/>
              </p:ext>
            </p:extLst>
          </p:nvPr>
        </p:nvGraphicFramePr>
        <p:xfrm>
          <a:off x="323528" y="1412776"/>
          <a:ext cx="8439150" cy="218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3" name="ISIS/Draw Sketch" r:id="rId3" imgW="4991040" imgH="1285560" progId="ISISServer">
                  <p:embed/>
                </p:oleObj>
              </mc:Choice>
              <mc:Fallback>
                <p:oleObj name="ISIS/Draw Sketch" r:id="rId3" imgW="4991040" imgH="128556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412776"/>
                        <a:ext cx="8439150" cy="218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680" y="2540820"/>
            <a:ext cx="193137" cy="33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86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3525</TotalTime>
  <Words>1368</Words>
  <Application>Microsoft Office PowerPoint</Application>
  <PresentationFormat>Экран (4:3)</PresentationFormat>
  <Paragraphs>250</Paragraphs>
  <Slides>38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0" baseType="lpstr">
      <vt:lpstr>Тема Office</vt:lpstr>
      <vt:lpstr>ISIS/Draw Sketch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SVETLANA</cp:lastModifiedBy>
  <cp:revision>149</cp:revision>
  <dcterms:created xsi:type="dcterms:W3CDTF">2014-05-04T07:26:22Z</dcterms:created>
  <dcterms:modified xsi:type="dcterms:W3CDTF">2020-05-07T17:34:49Z</dcterms:modified>
</cp:coreProperties>
</file>