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60" r:id="rId6"/>
    <p:sldId id="261" r:id="rId7"/>
    <p:sldId id="263" r:id="rId8"/>
    <p:sldId id="264" r:id="rId9"/>
    <p:sldId id="281" r:id="rId10"/>
    <p:sldId id="265" r:id="rId11"/>
    <p:sldId id="266" r:id="rId12"/>
    <p:sldId id="282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80539"/>
            <a:ext cx="11722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Пустырника трава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Leonuri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Пустырник </a:t>
            </a:r>
            <a:r>
              <a:rPr lang="ru-RU" sz="3600" dirty="0" err="1">
                <a:latin typeface="Times New Roman" panose="02020603050405020304" pitchFamily="18" charset="0"/>
              </a:rPr>
              <a:t>пятилопастной</a:t>
            </a:r>
            <a:r>
              <a:rPr lang="en-US" sz="3600" dirty="0">
                <a:latin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Leonurus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</a:rPr>
              <a:t>qubnquelobatus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Gilib</a:t>
            </a:r>
            <a:r>
              <a:rPr lang="en-US" sz="3600" dirty="0">
                <a:latin typeface="Times New Roman" panose="02020603050405020304" pitchFamily="18" charset="0"/>
              </a:rPr>
              <a:t>.</a:t>
            </a:r>
            <a:r>
              <a:rPr lang="en-US" sz="3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ru-RU" sz="3600" dirty="0"/>
          </a:p>
          <a:p>
            <a:pPr algn="just"/>
            <a:r>
              <a:rPr lang="en-US" sz="3600" i="1" dirty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ru-RU" sz="36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                                 </a:t>
            </a:r>
            <a:r>
              <a:rPr lang="en-US" sz="3600" i="1" dirty="0" err="1" smtClean="0">
                <a:solidFill>
                  <a:srgbClr val="222222"/>
                </a:solidFill>
                <a:latin typeface="Times New Roman" panose="02020603050405020304" pitchFamily="18" charset="0"/>
              </a:rPr>
              <a:t>Leonurus</a:t>
            </a:r>
            <a:r>
              <a:rPr lang="ru-RU" sz="36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cardiaca</a:t>
            </a:r>
            <a:r>
              <a:rPr lang="en-US" sz="3600" dirty="0">
                <a:latin typeface="Times New Roman" panose="02020603050405020304" pitchFamily="18" charset="0"/>
              </a:rPr>
              <a:t> subsp</a:t>
            </a:r>
            <a:r>
              <a:rPr lang="en-US" sz="3600" dirty="0" smtClean="0">
                <a:latin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sz="3600" dirty="0">
                <a:latin typeface="Times New Roman" panose="02020603050405020304" pitchFamily="18" charset="0"/>
              </a:rPr>
              <a:t> </a:t>
            </a:r>
            <a:r>
              <a:rPr lang="en-US" sz="3600" i="1" dirty="0" err="1">
                <a:latin typeface="Times New Roman" panose="02020603050405020304" pitchFamily="18" charset="0"/>
              </a:rPr>
              <a:t>villosus</a:t>
            </a:r>
            <a:r>
              <a:rPr lang="en-US" sz="3600" dirty="0">
                <a:latin typeface="Times New Roman" panose="02020603050405020304" pitchFamily="18" charset="0"/>
              </a:rPr>
              <a:t> </a:t>
            </a:r>
            <a:r>
              <a:rPr lang="en-US" sz="3600" dirty="0" smtClean="0">
                <a:latin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</a:rPr>
              <a:t>Desf</a:t>
            </a:r>
            <a:r>
              <a:rPr lang="en-US" sz="3600" dirty="0">
                <a:latin typeface="Times New Roman" panose="02020603050405020304" pitchFamily="18" charset="0"/>
              </a:rPr>
              <a:t>. ex </a:t>
            </a:r>
            <a:r>
              <a:rPr lang="en-US" sz="3600" dirty="0" err="1">
                <a:latin typeface="Times New Roman" panose="02020603050405020304" pitchFamily="18" charset="0"/>
              </a:rPr>
              <a:t>Spreng</a:t>
            </a:r>
            <a:r>
              <a:rPr lang="en-US" sz="3600" dirty="0">
                <a:latin typeface="Times New Roman" panose="02020603050405020304" pitchFamily="18" charset="0"/>
              </a:rPr>
              <a:t>.) </a:t>
            </a:r>
            <a:r>
              <a:rPr lang="en-US" sz="3600" dirty="0" err="1">
                <a:latin typeface="Times New Roman" panose="02020603050405020304" pitchFamily="18" charset="0"/>
              </a:rPr>
              <a:t>Hyl</a:t>
            </a:r>
            <a:r>
              <a:rPr lang="en-US" sz="3600" dirty="0">
                <a:latin typeface="Times New Roman" panose="02020603050405020304" pitchFamily="18" charset="0"/>
              </a:rPr>
              <a:t>.</a:t>
            </a:r>
            <a:r>
              <a:rPr lang="en-US" sz="3600" cap="small" dirty="0">
                <a:latin typeface="Times New Roman" panose="02020603050405020304" pitchFamily="18" charset="0"/>
              </a:rPr>
              <a:t> 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Пустырник сердечный</a:t>
            </a:r>
            <a:r>
              <a:rPr lang="en-US" sz="3600" dirty="0">
                <a:latin typeface="Times New Roman" panose="02020603050405020304" pitchFamily="18" charset="0"/>
              </a:rPr>
              <a:t>         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Leonurus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</a:rPr>
              <a:t>cardiaca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L.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сем. </a:t>
            </a:r>
            <a:r>
              <a:rPr lang="ru-RU" sz="3600" dirty="0" err="1">
                <a:latin typeface="Times New Roman" panose="02020603050405020304" pitchFamily="18" charset="0"/>
              </a:rPr>
              <a:t>Яснотковые</a:t>
            </a:r>
            <a:r>
              <a:rPr lang="ru-RU" sz="3600" dirty="0">
                <a:latin typeface="Times New Roman" panose="02020603050405020304" pitchFamily="18" charset="0"/>
              </a:rPr>
              <a:t>              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Lamiaceae</a:t>
            </a:r>
            <a:endParaRPr lang="ru-RU" sz="36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3596859"/>
            <a:ext cx="4102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12192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Пустырник фор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8665"/>
            <a:ext cx="6282266" cy="62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338664"/>
            <a:ext cx="6282267" cy="62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Корвалол фито табл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907dcabf5e67de480a432aa516cd10a2_1920_10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1"/>
            <a:ext cx="6477000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842407"/>
            <a:ext cx="4558286" cy="517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42407"/>
            <a:ext cx="3471033" cy="5206551"/>
          </a:xfrm>
          <a:prstGeom prst="rect">
            <a:avLst/>
          </a:prstGeom>
        </p:spPr>
      </p:pic>
      <p:pic>
        <p:nvPicPr>
          <p:cNvPr id="4098" name="Picture 2" descr="I:\ЛЕКАРСТВЕННЫЕ РАСТЕНИЯ\Фитопрепараты\Бальзам Москов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96" y="842407"/>
            <a:ext cx="3843504" cy="51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231" y="4421924"/>
            <a:ext cx="1112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леосибирицин</a:t>
            </a:r>
            <a:r>
              <a:rPr lang="ru-RU" sz="2800" dirty="0" smtClean="0"/>
              <a:t>              </a:t>
            </a:r>
            <a:r>
              <a:rPr lang="ru-RU" sz="2800" dirty="0" err="1" smtClean="0"/>
              <a:t>стахидрин</a:t>
            </a:r>
            <a:r>
              <a:rPr lang="ru-RU" sz="2800" dirty="0" smtClean="0"/>
              <a:t>              </a:t>
            </a:r>
            <a:r>
              <a:rPr lang="ru-RU" sz="2800" dirty="0" err="1" smtClean="0"/>
              <a:t>аюгол</a:t>
            </a:r>
            <a:r>
              <a:rPr lang="ru-RU" sz="2800" dirty="0" smtClean="0"/>
              <a:t>                               </a:t>
            </a:r>
            <a:r>
              <a:rPr lang="ru-RU" sz="2800" dirty="0" err="1" smtClean="0"/>
              <a:t>аюгозид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12" y="1736848"/>
            <a:ext cx="5630546" cy="1920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" y="1300389"/>
            <a:ext cx="5346574" cy="31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39" y="711200"/>
            <a:ext cx="8415522" cy="5435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4765" y="6146799"/>
            <a:ext cx="339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лавандулифолиозид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75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99" y="1023541"/>
            <a:ext cx="118025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пустырника включена в ГФ </a:t>
            </a:r>
            <a:r>
              <a:rPr lang="en-US" sz="3200" dirty="0" smtClean="0">
                <a:latin typeface="Times New Roman" panose="02020603050405020304" pitchFamily="18" charset="0"/>
              </a:rPr>
              <a:t>XIV </a:t>
            </a:r>
            <a:r>
              <a:rPr lang="ru-RU" sz="3200" dirty="0">
                <a:latin typeface="Times New Roman" panose="02020603050405020304" pitchFamily="18" charset="0"/>
              </a:rPr>
              <a:t>– ФС.2.5.0034.15. Трава пустырника, предназначенная для получения лекарственных растительных препаратов (пачки, фильтр-пакеты) стандартизуется по содержанию суммы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>
                <a:latin typeface="Times New Roman" panose="02020603050405020304" pitchFamily="18" charset="0"/>
              </a:rPr>
              <a:t> в пересчете на рутин (не менее 0,2%), определяемой методом дифференциальной </a:t>
            </a:r>
            <a:r>
              <a:rPr lang="ru-RU" sz="3200" dirty="0" err="1">
                <a:latin typeface="Times New Roman" panose="02020603050405020304" pitchFamily="18" charset="0"/>
              </a:rPr>
              <a:t>спектрофотометрии</a:t>
            </a:r>
            <a:r>
              <a:rPr lang="ru-RU" sz="3200" dirty="0">
                <a:latin typeface="Times New Roman" panose="02020603050405020304" pitchFamily="18" charset="0"/>
              </a:rPr>
              <a:t> после реакции с AlCl</a:t>
            </a:r>
            <a:r>
              <a:rPr lang="ru-RU" sz="3200" baseline="-25000" dirty="0">
                <a:latin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</a:rPr>
              <a:t>. Сырье, предназначенное для получения экстрактов, 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веществ, извлекаемых 70% спиртом </a:t>
            </a:r>
            <a:r>
              <a:rPr lang="ru-RU" sz="3200" dirty="0">
                <a:latin typeface="Times New Roman" panose="02020603050405020304" pitchFamily="18" charset="0"/>
              </a:rPr>
              <a:t>(не менее 15%).</a:t>
            </a:r>
            <a:endParaRPr lang="ru-RU" sz="3200" dirty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 Трава </a:t>
            </a:r>
            <a:r>
              <a:rPr lang="ru-RU" sz="3200" dirty="0">
                <a:latin typeface="Times New Roman" panose="02020603050405020304" pitchFamily="18" charset="0"/>
              </a:rPr>
              <a:t>пустырника сердечного включена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</a:rPr>
              <a:t>8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и стандартизуется по содержанию суммы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3200" dirty="0" err="1">
                <a:latin typeface="Times New Roman" panose="02020603050405020304" pitchFamily="18" charset="0"/>
              </a:rPr>
              <a:t>гиперозид</a:t>
            </a:r>
            <a:r>
              <a:rPr lang="ru-RU" sz="3200" dirty="0">
                <a:latin typeface="Times New Roman" panose="02020603050405020304" pitchFamily="18" charset="0"/>
              </a:rPr>
              <a:t> (не менее 0,2%).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68066" y="246020"/>
            <a:ext cx="5260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пустырника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8" y="933921"/>
            <a:ext cx="3471333" cy="5944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61" y="953907"/>
            <a:ext cx="3938737" cy="5904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98" y="953906"/>
            <a:ext cx="3949385" cy="59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0" y="256965"/>
            <a:ext cx="4185669" cy="6366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9" y="256965"/>
            <a:ext cx="6666945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4018"/>
            <a:ext cx="5140919" cy="6849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8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ЛЕКАРСТВЕННЫЕ РАСТЕНИЯ\Фитопрепараты\Корвалол фи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6369050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ЛЕКАРСТВЕННЫЕ РАСТЕНИЯ\Фитопрепараты\Корвалол не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03200"/>
            <a:ext cx="6369050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115</Words>
  <Application>Microsoft Office PowerPoint</Application>
  <PresentationFormat>Произвольный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60</cp:revision>
  <dcterms:created xsi:type="dcterms:W3CDTF">2017-09-02T10:15:39Z</dcterms:created>
  <dcterms:modified xsi:type="dcterms:W3CDTF">2021-09-27T20:21:04Z</dcterms:modified>
</cp:coreProperties>
</file>