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0" r:id="rId5"/>
    <p:sldId id="260" r:id="rId6"/>
    <p:sldId id="261" r:id="rId7"/>
    <p:sldId id="263" r:id="rId8"/>
    <p:sldId id="264" r:id="rId9"/>
    <p:sldId id="281" r:id="rId10"/>
    <p:sldId id="265" r:id="rId11"/>
    <p:sldId id="266" r:id="rId12"/>
    <p:sldId id="282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96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180539"/>
            <a:ext cx="117221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Пустырника трава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Leonuri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Пустырник </a:t>
            </a:r>
            <a:r>
              <a:rPr lang="ru-RU" sz="3600" dirty="0" err="1">
                <a:latin typeface="Times New Roman" panose="02020603050405020304" pitchFamily="18" charset="0"/>
              </a:rPr>
              <a:t>пятилопастной</a:t>
            </a:r>
            <a:r>
              <a:rPr lang="en-US" sz="3600" dirty="0">
                <a:latin typeface="Times New Roman" panose="02020603050405020304" pitchFamily="18" charset="0"/>
              </a:rPr>
              <a:t>  </a:t>
            </a:r>
            <a:r>
              <a:rPr lang="ru-RU" sz="3600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Leonurus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</a:rPr>
              <a:t>qubnquelobatus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</a:rPr>
              <a:t>Gilib</a:t>
            </a:r>
            <a:r>
              <a:rPr lang="en-US" sz="3600" dirty="0">
                <a:latin typeface="Times New Roman" panose="02020603050405020304" pitchFamily="18" charset="0"/>
              </a:rPr>
              <a:t>.</a:t>
            </a:r>
            <a:r>
              <a:rPr lang="en-US" sz="3600" i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ru-RU" sz="3600" dirty="0"/>
          </a:p>
          <a:p>
            <a:pPr algn="just"/>
            <a:r>
              <a:rPr lang="en-US" sz="3600" i="1" dirty="0">
                <a:solidFill>
                  <a:srgbClr val="222222"/>
                </a:solidFill>
                <a:latin typeface="Arial" panose="020B0604020202020204" pitchFamily="34" charset="0"/>
              </a:rPr>
              <a:t>   </a:t>
            </a:r>
            <a:r>
              <a:rPr lang="ru-RU" sz="3600" i="1" dirty="0" smtClean="0">
                <a:solidFill>
                  <a:srgbClr val="222222"/>
                </a:solidFill>
                <a:latin typeface="Arial" panose="020B0604020202020204" pitchFamily="34" charset="0"/>
              </a:rPr>
              <a:t>                                         </a:t>
            </a:r>
            <a:r>
              <a:rPr lang="en-US" sz="3600" i="1" dirty="0" err="1" smtClean="0">
                <a:solidFill>
                  <a:srgbClr val="222222"/>
                </a:solidFill>
                <a:latin typeface="Times New Roman" panose="02020603050405020304" pitchFamily="18" charset="0"/>
              </a:rPr>
              <a:t>Leonurus</a:t>
            </a:r>
            <a:r>
              <a:rPr lang="ru-RU" sz="3600" i="1" dirty="0">
                <a:solidFill>
                  <a:srgbClr val="222222"/>
                </a:solidFill>
                <a:latin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cardiaca</a:t>
            </a:r>
            <a:r>
              <a:rPr lang="en-US" sz="3600" dirty="0">
                <a:latin typeface="Times New Roman" panose="02020603050405020304" pitchFamily="18" charset="0"/>
              </a:rPr>
              <a:t> subsp</a:t>
            </a:r>
            <a:r>
              <a:rPr lang="en-US" sz="3600" dirty="0" smtClean="0">
                <a:latin typeface="Times New Roman" panose="02020603050405020304" pitchFamily="18" charset="0"/>
              </a:rPr>
              <a:t>.</a:t>
            </a:r>
            <a:endParaRPr lang="ru-RU" sz="36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                                          </a:t>
            </a:r>
            <a:r>
              <a:rPr lang="en-US" sz="3600" dirty="0">
                <a:latin typeface="Times New Roman" panose="02020603050405020304" pitchFamily="18" charset="0"/>
              </a:rPr>
              <a:t> </a:t>
            </a:r>
            <a:r>
              <a:rPr lang="en-US" sz="3600" i="1" dirty="0" err="1">
                <a:latin typeface="Times New Roman" panose="02020603050405020304" pitchFamily="18" charset="0"/>
              </a:rPr>
              <a:t>villosus</a:t>
            </a:r>
            <a:r>
              <a:rPr lang="en-US" sz="3600" dirty="0">
                <a:latin typeface="Times New Roman" panose="02020603050405020304" pitchFamily="18" charset="0"/>
              </a:rPr>
              <a:t> </a:t>
            </a:r>
            <a:r>
              <a:rPr lang="en-US" sz="3600" dirty="0" smtClean="0">
                <a:latin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</a:rPr>
              <a:t>Desf</a:t>
            </a:r>
            <a:r>
              <a:rPr lang="en-US" sz="3600" dirty="0">
                <a:latin typeface="Times New Roman" panose="02020603050405020304" pitchFamily="18" charset="0"/>
              </a:rPr>
              <a:t>. ex </a:t>
            </a:r>
            <a:r>
              <a:rPr lang="en-US" sz="3600" dirty="0" err="1">
                <a:latin typeface="Times New Roman" panose="02020603050405020304" pitchFamily="18" charset="0"/>
              </a:rPr>
              <a:t>Spreng</a:t>
            </a:r>
            <a:r>
              <a:rPr lang="en-US" sz="3600" dirty="0">
                <a:latin typeface="Times New Roman" panose="02020603050405020304" pitchFamily="18" charset="0"/>
              </a:rPr>
              <a:t>.) </a:t>
            </a:r>
            <a:r>
              <a:rPr lang="en-US" sz="3600" dirty="0" err="1">
                <a:latin typeface="Times New Roman" panose="02020603050405020304" pitchFamily="18" charset="0"/>
              </a:rPr>
              <a:t>Hyl</a:t>
            </a:r>
            <a:r>
              <a:rPr lang="en-US" sz="3600" dirty="0">
                <a:latin typeface="Times New Roman" panose="02020603050405020304" pitchFamily="18" charset="0"/>
              </a:rPr>
              <a:t>.</a:t>
            </a:r>
            <a:r>
              <a:rPr lang="en-US" sz="3600" cap="small" dirty="0">
                <a:latin typeface="Times New Roman" panose="02020603050405020304" pitchFamily="18" charset="0"/>
              </a:rPr>
              <a:t> 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Пустырник сердечный</a:t>
            </a:r>
            <a:r>
              <a:rPr lang="en-US" sz="3600" dirty="0">
                <a:latin typeface="Times New Roman" panose="02020603050405020304" pitchFamily="18" charset="0"/>
              </a:rPr>
              <a:t>         </a:t>
            </a:r>
            <a:r>
              <a:rPr lang="ru-RU" sz="3600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Leonurus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</a:rPr>
              <a:t>cardiaca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</a:rPr>
              <a:t>L.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сем. </a:t>
            </a:r>
            <a:r>
              <a:rPr lang="ru-RU" sz="3600" dirty="0" err="1">
                <a:latin typeface="Times New Roman" panose="02020603050405020304" pitchFamily="18" charset="0"/>
              </a:rPr>
              <a:t>Яснотковые</a:t>
            </a:r>
            <a:r>
              <a:rPr lang="ru-RU" sz="3600" dirty="0">
                <a:latin typeface="Times New Roman" panose="02020603050405020304" pitchFamily="18" charset="0"/>
              </a:rPr>
              <a:t>              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Lamiaceae</a:t>
            </a:r>
            <a:endParaRPr lang="ru-RU" sz="36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0" y="3596859"/>
            <a:ext cx="41021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900"/>
            <a:ext cx="1219200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Пустырник форт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8665"/>
            <a:ext cx="6282266" cy="628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00" y="338664"/>
            <a:ext cx="6282267" cy="628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6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Корвалол фито табл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907dcabf5e67de480a432aa516cd10a2_1920_10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028701"/>
            <a:ext cx="6477000" cy="49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29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10" y="842407"/>
            <a:ext cx="4558286" cy="51722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842407"/>
            <a:ext cx="3471033" cy="5206551"/>
          </a:xfrm>
          <a:prstGeom prst="rect">
            <a:avLst/>
          </a:prstGeom>
        </p:spPr>
      </p:pic>
      <p:pic>
        <p:nvPicPr>
          <p:cNvPr id="4098" name="Picture 2" descr="I:\ЛЕКАРСТВЕННЫЕ РАСТЕНИЯ\Фитопрепараты\Бальзам Москов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96" y="842407"/>
            <a:ext cx="3843504" cy="517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34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0231" y="4421924"/>
            <a:ext cx="111236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леосибирицин</a:t>
            </a:r>
            <a:r>
              <a:rPr lang="ru-RU" sz="2800" dirty="0" smtClean="0"/>
              <a:t>              </a:t>
            </a:r>
            <a:r>
              <a:rPr lang="ru-RU" sz="2800" dirty="0" err="1" smtClean="0"/>
              <a:t>стахидрин</a:t>
            </a:r>
            <a:r>
              <a:rPr lang="ru-RU" sz="2800" dirty="0" smtClean="0"/>
              <a:t>              </a:t>
            </a:r>
            <a:r>
              <a:rPr lang="ru-RU" sz="2800" dirty="0" err="1" smtClean="0"/>
              <a:t>аюгол</a:t>
            </a:r>
            <a:r>
              <a:rPr lang="ru-RU" sz="2800" dirty="0" smtClean="0"/>
              <a:t>                               </a:t>
            </a:r>
            <a:r>
              <a:rPr lang="ru-RU" sz="2800" dirty="0" err="1" smtClean="0"/>
              <a:t>аюгозид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12" y="1736848"/>
            <a:ext cx="5630546" cy="1920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31" y="1300389"/>
            <a:ext cx="5346574" cy="312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239" y="711200"/>
            <a:ext cx="8415522" cy="54355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24765" y="6146799"/>
            <a:ext cx="3399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лавандулифолиозид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7751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3199" y="1023541"/>
            <a:ext cx="1180253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</a:rPr>
              <a:t>пустырника включена в ГФ </a:t>
            </a:r>
            <a:r>
              <a:rPr lang="en-US" sz="3200" dirty="0" smtClean="0">
                <a:latin typeface="Times New Roman" panose="02020603050405020304" pitchFamily="18" charset="0"/>
              </a:rPr>
              <a:t>XIV </a:t>
            </a:r>
            <a:r>
              <a:rPr lang="ru-RU" sz="3200" dirty="0">
                <a:latin typeface="Times New Roman" panose="02020603050405020304" pitchFamily="18" charset="0"/>
              </a:rPr>
              <a:t>– ФС.2.5.0034.15. Трава пустырника, предназначенная для получения лекарственных растительных препаратов (пачки, фильтр-пакеты) стандартизуется по содержанию суммы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флавоноидов</a:t>
            </a:r>
            <a:r>
              <a:rPr lang="ru-RU" sz="3200" dirty="0">
                <a:latin typeface="Times New Roman" panose="02020603050405020304" pitchFamily="18" charset="0"/>
              </a:rPr>
              <a:t> в пересчете на рутин (не менее 0,2%), определяемой методом дифференциальной </a:t>
            </a:r>
            <a:r>
              <a:rPr lang="ru-RU" sz="3200" dirty="0" err="1">
                <a:latin typeface="Times New Roman" panose="02020603050405020304" pitchFamily="18" charset="0"/>
              </a:rPr>
              <a:t>спектрофотометрии</a:t>
            </a:r>
            <a:r>
              <a:rPr lang="ru-RU" sz="3200" dirty="0">
                <a:latin typeface="Times New Roman" panose="02020603050405020304" pitchFamily="18" charset="0"/>
              </a:rPr>
              <a:t> после реакции с AlCl</a:t>
            </a:r>
            <a:r>
              <a:rPr lang="ru-RU" sz="3200" baseline="-25000" dirty="0">
                <a:latin typeface="Times New Roman" panose="02020603050405020304" pitchFamily="18" charset="0"/>
              </a:rPr>
              <a:t>3</a:t>
            </a:r>
            <a:r>
              <a:rPr lang="ru-RU" sz="3200" dirty="0">
                <a:latin typeface="Times New Roman" panose="02020603050405020304" pitchFamily="18" charset="0"/>
              </a:rPr>
              <a:t>. Сырье, предназначенное для получения экстрактов, стандартизуется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экстрактивных веществ, извлекаемых 70% спиртом </a:t>
            </a:r>
            <a:r>
              <a:rPr lang="ru-RU" sz="3200" dirty="0">
                <a:latin typeface="Times New Roman" panose="02020603050405020304" pitchFamily="18" charset="0"/>
              </a:rPr>
              <a:t>(не менее 15%).</a:t>
            </a:r>
            <a:endParaRPr lang="ru-RU" sz="3200" dirty="0"/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 Трава </a:t>
            </a:r>
            <a:r>
              <a:rPr lang="ru-RU" sz="3200" dirty="0">
                <a:latin typeface="Times New Roman" panose="02020603050405020304" pitchFamily="18" charset="0"/>
              </a:rPr>
              <a:t>пустырника сердечного включена в </a:t>
            </a:r>
            <a:r>
              <a:rPr lang="en-US" sz="3200" dirty="0" err="1">
                <a:latin typeface="Times New Roman" panose="02020603050405020304" pitchFamily="18" charset="0"/>
              </a:rPr>
              <a:t>EuPh</a:t>
            </a:r>
            <a:r>
              <a:rPr lang="ru-RU" sz="3200" dirty="0">
                <a:latin typeface="Times New Roman" panose="02020603050405020304" pitchFamily="18" charset="0"/>
              </a:rPr>
              <a:t> </a:t>
            </a:r>
            <a:r>
              <a:rPr lang="en-US" sz="3200" smtClean="0">
                <a:latin typeface="Times New Roman" panose="02020603050405020304" pitchFamily="18" charset="0"/>
              </a:rPr>
              <a:t>8</a:t>
            </a:r>
            <a:r>
              <a:rPr lang="ru-RU" sz="320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и стандартизуется по содержанию суммы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флавоноидов</a:t>
            </a:r>
            <a:r>
              <a:rPr lang="ru-RU" sz="3200" dirty="0">
                <a:latin typeface="Times New Roman" panose="02020603050405020304" pitchFamily="18" charset="0"/>
              </a:rPr>
              <a:t> в пересчете на </a:t>
            </a:r>
            <a:r>
              <a:rPr lang="ru-RU" sz="3200" dirty="0" err="1">
                <a:latin typeface="Times New Roman" panose="02020603050405020304" pitchFamily="18" charset="0"/>
              </a:rPr>
              <a:t>гиперозид</a:t>
            </a:r>
            <a:r>
              <a:rPr lang="ru-RU" sz="3200" dirty="0">
                <a:latin typeface="Times New Roman" panose="02020603050405020304" pitchFamily="18" charset="0"/>
              </a:rPr>
              <a:t> (не менее 0,2%). 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68066" y="246020"/>
            <a:ext cx="5260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пустырника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28" y="933921"/>
            <a:ext cx="3471333" cy="5944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61" y="953907"/>
            <a:ext cx="3938737" cy="59040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298" y="953906"/>
            <a:ext cx="3949385" cy="592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30" y="256965"/>
            <a:ext cx="4185669" cy="6366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99" y="256965"/>
            <a:ext cx="6666945" cy="63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067" y="4018"/>
            <a:ext cx="5140919" cy="68499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986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ЛЕКАРСТВЕННЫЕ РАСТЕНИЯ\Фитопрепараты\Корвалол фит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200"/>
            <a:ext cx="6369050" cy="636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:\ЛЕКАРСТВЕННЫЕ РАСТЕНИЯ\Фитопрепараты\Корвалол нео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50" y="203200"/>
            <a:ext cx="6369050" cy="636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28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115</Words>
  <Application>Microsoft Office PowerPoint</Application>
  <PresentationFormat>Произвольный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60</cp:revision>
  <dcterms:created xsi:type="dcterms:W3CDTF">2017-09-02T10:15:39Z</dcterms:created>
  <dcterms:modified xsi:type="dcterms:W3CDTF">2021-09-27T20:21:04Z</dcterms:modified>
</cp:coreProperties>
</file>