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550" r:id="rId2"/>
    <p:sldId id="551" r:id="rId3"/>
    <p:sldId id="552" r:id="rId4"/>
    <p:sldId id="553" r:id="rId5"/>
    <p:sldId id="554" r:id="rId6"/>
    <p:sldId id="555" r:id="rId7"/>
    <p:sldId id="440" r:id="rId8"/>
    <p:sldId id="466" r:id="rId9"/>
    <p:sldId id="474" r:id="rId10"/>
    <p:sldId id="463" r:id="rId11"/>
    <p:sldId id="497" r:id="rId12"/>
    <p:sldId id="500" r:id="rId13"/>
    <p:sldId id="383" r:id="rId14"/>
    <p:sldId id="335" r:id="rId15"/>
    <p:sldId id="279" r:id="rId16"/>
    <p:sldId id="337" r:id="rId17"/>
    <p:sldId id="484" r:id="rId18"/>
    <p:sldId id="352" r:id="rId19"/>
    <p:sldId id="489" r:id="rId20"/>
    <p:sldId id="447" r:id="rId21"/>
    <p:sldId id="479" r:id="rId22"/>
    <p:sldId id="513" r:id="rId23"/>
    <p:sldId id="423" r:id="rId24"/>
    <p:sldId id="483" r:id="rId25"/>
    <p:sldId id="443" r:id="rId26"/>
    <p:sldId id="444" r:id="rId27"/>
    <p:sldId id="454" r:id="rId28"/>
    <p:sldId id="437" r:id="rId29"/>
    <p:sldId id="435" r:id="rId30"/>
    <p:sldId id="371" r:id="rId31"/>
    <p:sldId id="448" r:id="rId32"/>
    <p:sldId id="493" r:id="rId33"/>
    <p:sldId id="460" r:id="rId34"/>
    <p:sldId id="490" r:id="rId35"/>
    <p:sldId id="492" r:id="rId36"/>
    <p:sldId id="504" r:id="rId37"/>
    <p:sldId id="470" r:id="rId38"/>
    <p:sldId id="528" r:id="rId39"/>
    <p:sldId id="45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000099"/>
    <a:srgbClr val="0000CC"/>
    <a:srgbClr val="FFCC0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28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CA21391-475C-402A-8F10-848EC455B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BEAEB-B5C0-4B6D-A746-50AE23734644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A72E7-E8CC-46D1-BA8C-13F235E8C626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3DF79-606F-4701-9E4F-3C9E32B8A4F1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52B0-DE36-49D5-BFCC-1A9C646EE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105C-42D3-4634-9670-192ABD414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1C92-4137-4047-8D7A-5A4F93344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9540-E541-4F02-8519-7A30987F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9238-A98F-4250-A34D-19A6C21A9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8ECB-A322-4760-B9A8-A22A4B5F4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9F8F-A311-4D73-BDE3-56147AC2F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2E94-D6BD-460E-A2CE-BCA31F5A1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7496-B169-4BD0-A86E-4723E1AC1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FA22-AEEE-4BF2-B8DC-C4D4BECE6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A8786-E245-4676-9622-978A797AF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8138-D106-48C0-9EA9-469B8B49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D4C11-2C74-4526-802F-74CAAF6F9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6BCDC-035B-4089-A90F-F2BEAADD2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7271-A056-4B44-BF65-A91E9C654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6EE6-BA52-4D15-98FF-C1C5DA252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093B12-626B-4970-A4FE-AFC3FF2B3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ens-med.ru/auth.php?auth=%CF%E0%F0%F5%EE%EC%E5%ED%EA%EE+%CE.%C3." TargetMode="External"/><Relationship Id="rId2" Type="http://schemas.openxmlformats.org/officeDocument/2006/relationships/hyperlink" Target="https://www.forens-med.ru/auth.php?auth=%C0%E2%F6%FB%ED+%C0.%CF.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intzektcii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00113" y="1484313"/>
            <a:ext cx="7775575" cy="2592387"/>
          </a:xfrm>
        </p:spPr>
        <p:txBody>
          <a:bodyPr/>
          <a:lstStyle/>
          <a:p>
            <a:pPr algn="r" eaLnBrk="1" hangingPunct="1"/>
            <a:r>
              <a:rPr lang="ru-RU" sz="4000" smtClean="0">
                <a:solidFill>
                  <a:srgbClr val="0000FF"/>
                </a:solidFill>
                <a:effectLst/>
                <a:latin typeface="Times New Roman" pitchFamily="18" charset="0"/>
              </a:rPr>
              <a:t>Патоморфологическая диагностика ВИЧ-инфекции</a:t>
            </a:r>
            <a:br>
              <a:rPr lang="ru-RU" sz="40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4000" smtClean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ru-RU" sz="40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3600" smtClean="0">
                <a:solidFill>
                  <a:srgbClr val="0000FF"/>
                </a:solidFill>
              </a:rPr>
              <a:t> </a:t>
            </a:r>
            <a:br>
              <a:rPr lang="ru-RU" sz="3600" smtClean="0">
                <a:solidFill>
                  <a:srgbClr val="0000FF"/>
                </a:solidFill>
              </a:rPr>
            </a:br>
            <a:r>
              <a:rPr lang="ru-RU" sz="3600" smtClean="0">
                <a:solidFill>
                  <a:srgbClr val="0000FF"/>
                </a:solidFill>
              </a:rPr>
              <a:t/>
            </a:r>
            <a:br>
              <a:rPr lang="ru-RU" sz="3600" smtClean="0">
                <a:solidFill>
                  <a:srgbClr val="0000FF"/>
                </a:solidFill>
              </a:rPr>
            </a:br>
            <a:r>
              <a:rPr lang="ru-RU" sz="2800" b="0" smtClean="0">
                <a:latin typeface="Times New Roman" pitchFamily="18" charset="0"/>
              </a:rPr>
              <a:t>доцент </a:t>
            </a:r>
            <a:r>
              <a:rPr lang="ru-RU" sz="2800" b="0" smtClean="0">
                <a:effectLst/>
                <a:latin typeface="Times New Roman" pitchFamily="18" charset="0"/>
              </a:rPr>
              <a:t>Шакирова Ася Закиевна</a:t>
            </a:r>
            <a:br>
              <a:rPr lang="ru-RU" sz="2800" b="0" smtClean="0">
                <a:effectLst/>
                <a:latin typeface="Times New Roman" pitchFamily="18" charset="0"/>
              </a:rPr>
            </a:br>
            <a:r>
              <a:rPr lang="ru-RU" sz="2800" b="0" smtClean="0">
                <a:effectLst/>
                <a:latin typeface="Times New Roman" pitchFamily="18" charset="0"/>
              </a:rPr>
              <a:t/>
            </a:r>
            <a:br>
              <a:rPr lang="ru-RU" sz="2800" b="0" smtClean="0">
                <a:effectLst/>
                <a:latin typeface="Times New Roman" pitchFamily="18" charset="0"/>
              </a:rPr>
            </a:br>
            <a:endParaRPr lang="ru-RU" sz="2800" b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9458" name="Picture 5" descr="лого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868863"/>
            <a:ext cx="370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3140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9462" name="Picture 10" descr="KMO_085553_03707_3_t218_2213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16192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0000FF"/>
                </a:solidFill>
                <a:effectLst/>
              </a:rPr>
              <a:t> Прогрессирующая мультифокальная лейкоэнцефалопатия</a:t>
            </a:r>
            <a:r>
              <a:rPr lang="ru-RU" sz="2000" smtClean="0">
                <a:effectLst/>
              </a:rPr>
              <a:t>  </a:t>
            </a:r>
            <a:endParaRPr lang="ru-RU" sz="200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effectLst/>
                <a:latin typeface="Arial" charset="0"/>
              </a:rPr>
              <a:t>     </a:t>
            </a:r>
            <a:r>
              <a:rPr lang="ru-RU" sz="2000" smtClean="0">
                <a:effectLst/>
                <a:latin typeface="Times New Roman" pitchFamily="18" charset="0"/>
              </a:rPr>
              <a:t>На фиксированных макропрепаратах мозга  выявляются множественные сероватые очаги в белом веществе головного и спинного мозга, которые слегка западают и имеют зернистый вид. </a:t>
            </a:r>
          </a:p>
          <a:p>
            <a:pPr eaLnBrk="1" hangingPunct="1"/>
            <a:r>
              <a:rPr lang="ru-RU" sz="2000" smtClean="0">
                <a:effectLst/>
                <a:latin typeface="Times New Roman" pitchFamily="18" charset="0"/>
              </a:rPr>
              <a:t>В очагах поражения вирусы разрушают олигодендроциты, ядра которых могут быть умеренно гиперхромными, с гомогенным хроматином. Ядра многих окружающих очаг астроцитов увеличены, полиморфны, весьма напоминают раннюю стадию неопластической трансформации.</a:t>
            </a:r>
          </a:p>
          <a:p>
            <a:pPr eaLnBrk="1" hangingPunct="1"/>
            <a:r>
              <a:rPr lang="ru-RU" sz="2000" smtClean="0">
                <a:effectLst/>
                <a:latin typeface="Times New Roman" pitchFamily="18" charset="0"/>
              </a:rPr>
              <a:t> В половине описанных случаев встречались периваскулярные инфильтраты из лимфоцитов и плазматических клеток. </a:t>
            </a:r>
          </a:p>
          <a:p>
            <a:pPr eaLnBrk="1" hangingPunct="1"/>
            <a:endParaRPr lang="ru-RU" sz="2000" smtClean="0">
              <a:effectLst/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b="1" smtClean="0">
                <a:solidFill>
                  <a:srgbClr val="0000FF"/>
                </a:solidFill>
                <a:effectLst/>
              </a:rPr>
              <a:t>Нейроинфекции</a:t>
            </a:r>
          </a:p>
          <a:p>
            <a:pPr eaLnBrk="1" hangingPunct="1"/>
            <a:r>
              <a:rPr lang="ru-RU" sz="2000" smtClean="0">
                <a:effectLst/>
              </a:rPr>
              <a:t>Криптококкоз (грибковая инфекция) может вызывать массивное поражение вещества мозга с развитием очагов некроза, макроскопически и по своей консистенции напоминающих желе.  </a:t>
            </a:r>
          </a:p>
          <a:p>
            <a:pPr eaLnBrk="1" hangingPunct="1"/>
            <a:r>
              <a:rPr lang="ru-RU" sz="2000" smtClean="0">
                <a:effectLst/>
              </a:rPr>
              <a:t>Токсоплазмоз мозга проявляется развитием очагов некроза разной величины на фоне тяжелых нарушений микроциркуляции и кровоизлияний. </a:t>
            </a:r>
          </a:p>
          <a:p>
            <a:pPr eaLnBrk="1" hangingPunct="1"/>
            <a:r>
              <a:rPr lang="ru-RU" sz="2000" smtClean="0">
                <a:effectLst/>
              </a:rPr>
              <a:t>Все перечисленные возбудители оппортунистических реакций ЦНС могут быть идентифицированы и при электронномикроскопическом исследовании.</a:t>
            </a:r>
            <a:endParaRPr lang="ru-RU" sz="2000" smtClean="0">
              <a:effectLst/>
              <a:latin typeface="Times New Roman" pitchFamily="18" charset="0"/>
            </a:endParaRPr>
          </a:p>
          <a:p>
            <a:pPr eaLnBrk="1" hangingPunct="1"/>
            <a:endParaRPr lang="ru-RU" sz="20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FF00"/>
                </a:solidFill>
                <a:effectLst/>
              </a:rPr>
              <a:t>Для детской энцефалопатии при СПИДе характерны следующие особенности: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 1. уменьшение массы мозга; 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2. воспалительные инфильтраты (более характерны диффузные, нежели микроглиальные узелки); 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3. многоядерные клетки, многоядерные гигантские клетки; 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4. кальцификаты мелких сосудов, периваскулярные инфильтраты; 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5 . изменение белого вещества: демиелизация, пролиферация астроцитов (астроцитоз) при относительной сохранности аксонов; отсутствие вакуольной миелопатии; 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6. редкая ассоциация с оппортунистическими инфекциями; 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7. при электронномикроскопическом исследовании в многоядерных гигантских клетках обнаруживают так называемый «зернистый центр», представленный скоплениями митохондрий, окруженных липидными вакуолами (в митохондриях и вне их демонстрируют частицы ретровируса).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0" smtClean="0">
                <a:effectLst/>
                <a:latin typeface="Times New Roman" pitchFamily="18" charset="0"/>
              </a:rPr>
              <a:t>КИШЕЧНЫЙ СИНДРОМ</a:t>
            </a:r>
            <a:br>
              <a:rPr lang="ru-RU" sz="3600" b="0" smtClean="0">
                <a:effectLst/>
                <a:latin typeface="Times New Roman" pitchFamily="18" charset="0"/>
              </a:rPr>
            </a:br>
            <a:endParaRPr lang="ru-RU" sz="3600" b="0" smtClean="0">
              <a:effectLst/>
              <a:latin typeface="Times New Roman" pitchFamily="18" charset="0"/>
            </a:endParaRP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Синдром диареи и истощения, обусловлены оппортунистическими инфекциями, наиболее часто вызываемыми Shigella, Campylobakter, Blastocystis hominis;  криптоспоридии; клостридии.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 В тонкой кишки - уплощение ворсинок, некроз и десквамация эпителия, признаки хронического воспаления.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Проктиты у гомосексуалистов.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У больных СПИДом кишечник поражают главным образом 4 инфекции – кандидоз (в т.ч. язвенная форма), цитомегалия, микобактерии (M.avium intracellulare) и криптоспоридиоз. Редко -  гистоплазмоз, токсоплазмоз, пневмоцистная инфекция, ботриомикоз, туберкулез илеоцекальной зоны, толстой кишки, желудка.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В желудке и кишке - опухоли – саркома Капоши и лимфома.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FF00"/>
                </a:solidFill>
                <a:effectLst/>
              </a:rPr>
              <a:t>ПАТОЛОГИЧЕСКИЕ ИЗМЕНЕНИЯ ДРУГИХ ОРГАНАХ</a:t>
            </a:r>
            <a:r>
              <a:rPr lang="ru-RU" sz="2400" smtClean="0">
                <a:effectLst/>
              </a:rPr>
              <a:t>  </a:t>
            </a:r>
            <a:br>
              <a:rPr lang="ru-RU" sz="2400" smtClean="0">
                <a:effectLst/>
              </a:rPr>
            </a:br>
            <a:endParaRPr lang="ru-RU" sz="2400" smtClean="0">
              <a:effectLst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В печени - атипичная микобактериальная инфекция, криптококкоз, цитомегаловирусная инфекция и вирусный гепатит В;  саркома Капоши;   неспецифические изменения. 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Кожные синдромы: псориаз, герпес, контагиозный моллюск, сифилис, генерализованная саркома Капоши. 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effectLst/>
              </a:rPr>
              <a:t>Патология сердца 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/>
              </a:rPr>
              <a:t>У больных СПИДом встречается эпикардиальная форма саркомы Капоши и лимфомы; часты кровоизлияния в перикард, миокардит и перикардит, вызванные оппортунистической вирусо-бактериальной, грибковой или протозойной инфекцией.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/>
              </a:rPr>
              <a:t>Более чем в 50% вскрытий умерших от СПИДа обнаружен хронический лимфогистиоцитарный («идиопатический») миокардит.   </a:t>
            </a:r>
            <a:endParaRPr lang="ru-RU" sz="2000" b="1" smtClean="0"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effectLst/>
              </a:rPr>
              <a:t>Патология почек 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/>
              </a:rPr>
              <a:t>Описывают ВИЧ - ассоциированную нефропатию. Наиболее частые морфологические находки - фокальный сегментарный гломерулосклероз с депозитами иммунных комплексов в клубочках, микрокистоз канальцев, тубуло-интерстициальный нефрит.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smtClean="0">
                <a:effectLst/>
              </a:rPr>
              <a:t>Почки вплоть до развития уремии не уменьшается в размерах.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smtClean="0"/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ОСНОВНЫЕ МОРФОЛОГИЧЕСКИЕ ИЗМЕНЕНИЯ НА РАННИХ СТАДИЯХ ВИЧ-ИНФЕКЦИИ</a:t>
            </a:r>
          </a:p>
          <a:p>
            <a:endParaRPr lang="ru-RU" sz="240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 Вирусные поражения органов иммунной системы 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 Т-клеточный вторичный иммунодефицит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Times New Roman" pitchFamily="18" charset="0"/>
              </a:rPr>
              <a:t> Начальные проявления энцефалита</a:t>
            </a:r>
          </a:p>
          <a:p>
            <a:pPr>
              <a:buFontTx/>
              <a:buChar char="•"/>
            </a:pPr>
            <a:endParaRPr lang="ru-RU" sz="2400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ru-RU" sz="2400" b="1">
                <a:solidFill>
                  <a:schemeClr val="accent2"/>
                </a:solidFill>
                <a:latin typeface="Arial" charset="0"/>
              </a:rPr>
              <a:t>ПАТОЛОГИЧЕСКАЯ АНАТОМИЯ ВИЧ-ИНФЕКЦИИ НА СТАДИИ СПИД</a:t>
            </a:r>
          </a:p>
          <a:p>
            <a:pPr algn="ctr"/>
            <a:endParaRPr lang="ru-RU" sz="2400" b="1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Arial" charset="0"/>
              </a:rPr>
              <a:t>Генерализованная инфекция, вызванная вирусом ВИЧ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Arial" charset="0"/>
              </a:rPr>
              <a:t> Тяжелый комбинированный приобретенный иммунодефицит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Arial" charset="0"/>
              </a:rPr>
              <a:t> Вторичные инфекционные заболевания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Arial" charset="0"/>
              </a:rPr>
              <a:t> Характерные опухоли и другие онкологические заболевания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accent2"/>
                </a:solidFill>
                <a:latin typeface="Arial" charset="0"/>
              </a:rPr>
              <a:t> Кахексия, нарушения обмена веществ</a:t>
            </a:r>
          </a:p>
          <a:p>
            <a:pPr>
              <a:buFontTx/>
              <a:buChar char="•"/>
            </a:pPr>
            <a:endParaRPr lang="ru-RU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-387350"/>
            <a:ext cx="9144000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effectLst/>
                <a:latin typeface="Times New Roman" pitchFamily="18" charset="0"/>
              </a:rPr>
              <a:t>Тимус при </a:t>
            </a:r>
            <a:r>
              <a:rPr lang="ru-RU" sz="2000" smtClean="0">
                <a:solidFill>
                  <a:schemeClr val="tx1"/>
                </a:solidFill>
                <a:effectLst/>
                <a:latin typeface="Times New Roman" pitchFamily="18" charset="0"/>
              </a:rPr>
              <a:t>тяжелом комбинированном</a:t>
            </a:r>
            <a:br>
              <a:rPr lang="ru-RU" sz="200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effectLst/>
                <a:latin typeface="Times New Roman" pitchFamily="18" charset="0"/>
              </a:rPr>
              <a:t>     вторичном иммунодефиците - 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en-US" sz="2000" smtClean="0">
                <a:effectLst/>
                <a:latin typeface="Times New Roman" pitchFamily="18" charset="0"/>
              </a:rPr>
              <a:t>SCID </a:t>
            </a:r>
            <a:r>
              <a:rPr lang="ru-RU" sz="2000" smtClean="0">
                <a:effectLst/>
                <a:latin typeface="Times New Roman" pitchFamily="18" charset="0"/>
              </a:rPr>
              <a:t>(слева – норма)</a:t>
            </a:r>
          </a:p>
        </p:txBody>
      </p:sp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>
            <a:lum bright="6000" contrast="48000"/>
          </a:blip>
          <a:srcRect/>
          <a:stretch>
            <a:fillRect/>
          </a:stretch>
        </p:blipFill>
        <p:spPr bwMode="auto">
          <a:xfrm>
            <a:off x="179388" y="765175"/>
            <a:ext cx="4321175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4572000" y="765175"/>
            <a:ext cx="4392613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0" y="295275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Наиболее значимые вторичные заболевания</a:t>
            </a:r>
          </a:p>
          <a:p>
            <a:pPr marL="457200" indent="-457200" algn="ctr">
              <a:buFontTx/>
              <a:buAutoNum type="arabicPeriod"/>
            </a:pP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Инфекционные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Туберкулез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Криптококкоз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Пневмоцистоз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Цитомегалия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Токсоплазмоз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Кандидоз (прежде всего слизистых оболочек)</a:t>
            </a:r>
          </a:p>
          <a:p>
            <a:pPr marL="457200" indent="-457200" algn="ctr"/>
            <a:endParaRPr lang="ru-RU" sz="2800">
              <a:latin typeface="Times New Roman" pitchFamily="18" charset="0"/>
            </a:endParaRPr>
          </a:p>
          <a:p>
            <a:pPr marL="457200" indent="-457200" algn="ctr">
              <a:buFontTx/>
              <a:buAutoNum type="arabicPeriod" startAt="2"/>
            </a:pPr>
            <a:r>
              <a:rPr lang="ru-RU" sz="2800" b="1" i="1">
                <a:solidFill>
                  <a:schemeClr val="accent2"/>
                </a:solidFill>
                <a:latin typeface="Times New Roman" pitchFamily="18" charset="0"/>
              </a:rPr>
              <a:t>Опухолевые</a:t>
            </a:r>
            <a:endParaRPr lang="en-US" sz="28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marL="457200" indent="-457200" algn="ctr">
              <a:buFontTx/>
              <a:buChar char="•"/>
            </a:pPr>
            <a:r>
              <a:rPr lang="en-US" sz="2800">
                <a:latin typeface="Times New Roman" pitchFamily="18" charset="0"/>
              </a:rPr>
              <a:t>C</a:t>
            </a:r>
            <a:r>
              <a:rPr lang="ru-RU" sz="2800">
                <a:latin typeface="Times New Roman" pitchFamily="18" charset="0"/>
              </a:rPr>
              <a:t>аркома Капоши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Лимфома головного мозга</a:t>
            </a:r>
          </a:p>
          <a:p>
            <a:pPr marL="457200" indent="-457200" algn="ctr">
              <a:buFontTx/>
              <a:buChar char="•"/>
            </a:pPr>
            <a:r>
              <a:rPr lang="ru-RU" sz="2800">
                <a:latin typeface="Times New Roman" pitchFamily="18" charset="0"/>
              </a:rPr>
              <a:t>Болезнь Ходжкина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ru-RU" sz="3600" smtClean="0">
                <a:effectLst/>
              </a:rPr>
              <a:t>Токсоплазмоз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Токсоплазмы обнаруживаются внутриклеточно, особенно в парафиновых срезах тканей, чаще округлые или овальные. В таких срезах они имеют размеры с крупный кокк и окрашиваются лучше всего реактивом Шиффа.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Могут также выявляться с помощью ИГХ-реакции.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Лучше  всего выявляются в нервных клетках и макрофагах. В пораженных клетках может накопиться 10-20 токсоплазм; такие клетки называют псевдоцистами.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    Встречаются и истинные цисты (шаровидной формы образования, содержащие несколько сотен паразитов). Циста покрыта плотной оболочкой, образованной самими возбудителями. Могут сохраняться много месяцев. Токсоплазмы могут располагаться и свободно.</a:t>
            </a:r>
            <a:r>
              <a:rPr lang="ru-RU" sz="2000" smtClean="0">
                <a:latin typeface="Arial" charset="0"/>
              </a:rPr>
              <a:t> </a:t>
            </a:r>
            <a:r>
              <a:rPr lang="ru-RU" sz="1600" smtClean="0">
                <a:latin typeface="Times New Roman" pitchFamily="18" charset="0"/>
              </a:rPr>
              <a:t>Редко поражения лимфатических узлов, печени и других органов.</a:t>
            </a:r>
          </a:p>
        </p:txBody>
      </p:sp>
      <p:pic>
        <p:nvPicPr>
          <p:cNvPr id="41987" name="Picture 6" descr="AIDS051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611188" y="4005263"/>
            <a:ext cx="4787900" cy="256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378450" y="5805488"/>
            <a:ext cx="3765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Внутри клетки накопление </a:t>
            </a:r>
          </a:p>
          <a:p>
            <a:pPr algn="ctr">
              <a:defRPr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большого числа токсоплазм – </a:t>
            </a:r>
          </a:p>
          <a:p>
            <a:pPr algn="ctr">
              <a:defRPr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псевдоциста - </a:t>
            </a:r>
            <a:r>
              <a:rPr lang="ru-RU" sz="1800">
                <a:latin typeface="Times New Roman" pitchFamily="18" charset="0"/>
                <a:cs typeface="+mn-cs"/>
              </a:rPr>
              <a:t> </a:t>
            </a:r>
            <a:r>
              <a:rPr lang="ru-RU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в сердечной мышце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токсВИЧлу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471646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При ВИЧ для токсоплазмоза наиболее характерны поражения головного мозга.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6250"/>
            <a:ext cx="449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  <a:latin typeface="Times New Roman" pitchFamily="18" charset="0"/>
              </a:rPr>
              <a:t>Возникают некрозы со слабой микроглиальной реакцией. В кровеносных сосудах отмечается стаз, набухание эндотелия, тромбоз, периваскулярная «муфто-образная» лимфоидная инфильтрация.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  <a:latin typeface="Times New Roman" pitchFamily="18" charset="0"/>
              </a:rPr>
              <a:t>Вторичный очаговый асептический колликвационный некроз.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  <a:latin typeface="Times New Roman" pitchFamily="18" charset="0"/>
              </a:rPr>
              <a:t>Некротическая  ткань рассасывается с образованием кист с ликвором, окруженных макрофагами (глиальный вал).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  <a:latin typeface="Times New Roman" pitchFamily="18" charset="0"/>
              </a:rPr>
              <a:t> Характерен кальциноз (пылевидный, так и  массивный).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/>
          <a:lstStyle/>
          <a:p>
            <a:pPr eaLnBrk="1" hangingPunct="1"/>
            <a:r>
              <a:rPr lang="ru-RU" sz="4000" smtClean="0">
                <a:effectLst/>
              </a:rPr>
              <a:t>Кандидоз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effectLst/>
                <a:latin typeface="Times New Roman" pitchFamily="18" charset="0"/>
              </a:rPr>
              <a:t>Орофарингиальный кандидоз клинически диагностируется у подавляющего большинства умерших от ВИЧ-инфекции. </a:t>
            </a:r>
          </a:p>
          <a:p>
            <a:pPr eaLnBrk="1" hangingPunct="1">
              <a:defRPr/>
            </a:pPr>
            <a:r>
              <a:rPr lang="ru-RU" sz="2000" smtClean="0">
                <a:effectLst/>
                <a:latin typeface="Times New Roman" pitchFamily="18" charset="0"/>
              </a:rPr>
              <a:t>На аутопсии  в большинстве наблюдений выявляется кандидоз пищевода и несколько реже кандидоз толстой кишки. </a:t>
            </a:r>
          </a:p>
          <a:p>
            <a:pPr eaLnBrk="1" hangingPunct="1">
              <a:defRPr/>
            </a:pPr>
            <a:r>
              <a:rPr lang="ru-RU" sz="2000" smtClean="0">
                <a:effectLst/>
                <a:latin typeface="Times New Roman" pitchFamily="18" charset="0"/>
              </a:rPr>
              <a:t>Поражения других органов, в том числе генерализованные -  сепсис – редко.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600" b="1" smtClean="0">
                <a:effectLst/>
                <a:latin typeface="Arial" charset="0"/>
              </a:rPr>
              <a:t>Макро </a:t>
            </a:r>
            <a:r>
              <a:rPr lang="ru-RU" sz="1600" smtClean="0">
                <a:effectLst/>
                <a:latin typeface="Arial" charset="0"/>
              </a:rPr>
              <a:t>- очаги кандиозной бронхопневмонии  - в виде уплотнения от булавочной головки до вишни, серого или серо-коричневого цвета. Могут нагнаиваться с  абсцедированием.  </a:t>
            </a:r>
            <a:r>
              <a:rPr lang="ru-RU" sz="1600" b="1" smtClean="0">
                <a:effectLst/>
                <a:latin typeface="Arial" charset="0"/>
              </a:rPr>
              <a:t>Микро</a:t>
            </a:r>
            <a:r>
              <a:rPr lang="ru-RU" sz="1600" smtClean="0">
                <a:effectLst/>
                <a:latin typeface="Arial" charset="0"/>
              </a:rPr>
              <a:t> - широкий грануляционной вал, нити гриба в некротическом детрите, единичные  гигантские клетки, редко обызвествления.</a:t>
            </a:r>
          </a:p>
          <a:p>
            <a:pPr eaLnBrk="1" hangingPunct="1">
              <a:defRPr/>
            </a:pPr>
            <a:endParaRPr lang="ru-RU" sz="1600" smtClean="0">
              <a:latin typeface="Times New Roman" pitchFamily="18" charset="0"/>
            </a:endParaRPr>
          </a:p>
        </p:txBody>
      </p:sp>
      <p:pic>
        <p:nvPicPr>
          <p:cNvPr id="45059" name="Picture 5" descr="AIDS044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/>
          <a:stretch>
            <a:fillRect/>
          </a:stretch>
        </p:blipFill>
        <p:spPr bwMode="auto">
          <a:xfrm>
            <a:off x="4356100" y="3789363"/>
            <a:ext cx="4787900" cy="306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6" descr="imgpreview?key=4dce3d835fa405bb&amp;mb=imgdb_preview_14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9363"/>
            <a:ext cx="42116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773238"/>
            <a:ext cx="449580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folHlink"/>
                </a:solidFill>
                <a:latin typeface="Times New Roman" pitchFamily="18" charset="0"/>
              </a:rPr>
              <a:t>Источник</a:t>
            </a:r>
            <a:r>
              <a:rPr lang="ru-RU" sz="2400" smtClean="0">
                <a:latin typeface="Times New Roman" pitchFamily="18" charset="0"/>
              </a:rPr>
              <a:t> – больной и носитель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chemeClr val="folHlink"/>
                </a:solidFill>
                <a:latin typeface="Times New Roman" pitchFamily="18" charset="0"/>
              </a:rPr>
              <a:t>Пути передачи-заражения</a:t>
            </a:r>
            <a:r>
              <a:rPr lang="ru-RU" sz="2400" smtClean="0">
                <a:latin typeface="Times New Roman" pitchFamily="18" charset="0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Половой (гомо- и гетеросексуальный контакт),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Парентеральный (инъекционный, переливание компонентов крови, инвазивные мед.процедуры)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Вертикальный (трансплацентарный)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28775"/>
            <a:ext cx="4495800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folHlink"/>
                </a:solidFill>
                <a:effectLst/>
              </a:rPr>
              <a:t>ВИЧ тропен к клеткам, имеющим мембранный антиген С</a:t>
            </a:r>
            <a:r>
              <a:rPr lang="en-US" sz="2000" b="1" smtClean="0">
                <a:solidFill>
                  <a:schemeClr val="folHlink"/>
                </a:solidFill>
                <a:effectLst/>
              </a:rPr>
              <a:t>D4</a:t>
            </a:r>
            <a:r>
              <a:rPr lang="ru-RU" sz="2000" b="1" smtClean="0">
                <a:solidFill>
                  <a:schemeClr val="folHlink"/>
                </a:solidFill>
                <a:effectLst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0000"/>
                </a:solidFill>
              </a:rPr>
              <a:t>Т4-лимфоциты-хелперы </a:t>
            </a:r>
            <a:r>
              <a:rPr lang="ru-RU" sz="2000" b="1" smtClean="0"/>
              <a:t>(нарушение иммунного ответа в целом)</a:t>
            </a:r>
            <a:endParaRPr lang="ru-RU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Моноциты (макрофаги)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дендритные клетки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клетки Лангерганса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микроглия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5% В-лимфоцитов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нейроны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 smtClean="0">
                <a:solidFill>
                  <a:schemeClr val="folHlink"/>
                </a:solidFill>
              </a:rPr>
              <a:t>ВИЧ способен инфицировать</a:t>
            </a:r>
            <a:r>
              <a:rPr lang="ru-RU" sz="2000" smtClean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клетки астроглии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олигодендроглии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эндотелий сосудов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кишечный эпителий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smtClean="0">
                <a:effectLst/>
                <a:latin typeface="Times New Roman" pitchFamily="18" charset="0"/>
              </a:rPr>
              <a:t> (цит. по </a:t>
            </a:r>
            <a:r>
              <a:rPr lang="ru-RU" sz="1400" smtClean="0">
                <a:effectLst/>
                <a:latin typeface="Times New Roman" pitchFamily="18" charset="0"/>
                <a:hlinkClick r:id="rId2" tooltip="все материалы автора"/>
              </a:rPr>
              <a:t>Авцын </a:t>
            </a:r>
            <a:r>
              <a:rPr lang="ru-RU" sz="1400" smtClean="0">
                <a:effectLst/>
                <a:latin typeface="Times New Roman" pitchFamily="18" charset="0"/>
              </a:rPr>
              <a:t> и соавт</a:t>
            </a:r>
            <a:r>
              <a:rPr lang="ru-RU" sz="1400" smtClean="0">
                <a:effectLst/>
                <a:latin typeface="Times New Roman" pitchFamily="18" charset="0"/>
                <a:hlinkClick r:id="rId3" tooltip="все материалы автора"/>
              </a:rPr>
              <a:t>.</a:t>
            </a:r>
            <a:r>
              <a:rPr lang="ru-RU" sz="1400" smtClean="0">
                <a:effectLst/>
                <a:latin typeface="Times New Roman" pitchFamily="18" charset="0"/>
              </a:rPr>
              <a:t>, 1989.) </a:t>
            </a:r>
            <a:endParaRPr lang="ru-RU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rgbClr val="FF0000"/>
                </a:solidFill>
                <a:latin typeface="Arial" charset="0"/>
              </a:rPr>
              <a:t>ВИЧ-инфекция -</a:t>
            </a:r>
            <a:r>
              <a:rPr lang="ru-RU" sz="2000">
                <a:latin typeface="Arial" charset="0"/>
              </a:rPr>
              <a:t> длительно текущее  медленно прогрессирующее инфек-ционное заболевание иммунной системы, вызываемое вирусом иммуно-дефицита человека, имеющее полиморфную клиническую картину с развитием в финале синдрома приобретенного иммунодефицита (СПИД), приводящее к ослаблению иммунной защиты от опухолей и инфекций.</a:t>
            </a:r>
            <a:endParaRPr lang="ru-RU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4000" smtClean="0">
                <a:effectLst/>
              </a:rPr>
              <a:t>Аспергиллез  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92150"/>
            <a:ext cx="8964613" cy="5976938"/>
          </a:xfrm>
        </p:spPr>
        <p:txBody>
          <a:bodyPr/>
          <a:lstStyle/>
          <a:p>
            <a:r>
              <a:rPr lang="ru-RU" sz="2000" b="1" smtClean="0">
                <a:effectLst/>
                <a:latin typeface="Arial" charset="0"/>
              </a:rPr>
              <a:t>Аспергиллома – шарообразное разрастание гриба,  подвижно располагающееся в полости. </a:t>
            </a: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  <a:p>
            <a:endParaRPr lang="ru-RU" sz="2000" b="1" smtClean="0">
              <a:effectLst/>
              <a:latin typeface="Arial" charset="0"/>
            </a:endParaRPr>
          </a:p>
        </p:txBody>
      </p:sp>
      <p:pic>
        <p:nvPicPr>
          <p:cNvPr id="46083" name="Picture 9" descr="17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89743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775325" y="1809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6085" name="Picture 3" descr="Моз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628775"/>
            <a:ext cx="36718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270500" y="6021388"/>
            <a:ext cx="387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многочисленные нити мицелия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324975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FF"/>
                </a:solidFill>
                <a:effectLst/>
              </a:rPr>
              <a:t>Особенности туберкулеза у ВИЧ-инфицированных:</a:t>
            </a:r>
            <a:r>
              <a:rPr lang="ru-RU" sz="2800" smtClean="0">
                <a:effectLst/>
              </a:rPr>
              <a:t> </a:t>
            </a:r>
            <a:br>
              <a:rPr lang="ru-RU" sz="2800" smtClean="0">
                <a:effectLst/>
              </a:rPr>
            </a:br>
            <a:endParaRPr lang="ru-RU" sz="2800" smtClean="0">
              <a:effectLst/>
            </a:endParaRP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1. крайне быстрое прогрессирование патологического процесса;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2. преобладание альтеративного компонента воспаления и  выраженная экссудативная тканевая реакция;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3. значительная стертость гранулематозной реакции, слабая выраженность гигантоклеточной трансформации в эпителиоидно-клеточных гранулемах вплоть до полного её отсутствия; выраженная лейкоцитарная реакция в очагах казеозного некроза, придающая сходство с пиемическими очагами при сепсисе или с участками абсцедирования при бактериальной пневмонии.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4. отсутствие признаков волнообразности течения процесса;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5. распространение туберкулезного процесса всеми известными путями (часто – с сочетанием разных путей распространения у одного больного)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6.  бактериовыделение, осуществляемое самыми разными путями (с мокротой, каловыми массами, мочой, семенной жидкостью, рвотными массами, отделяемым из слуховых проходов наружных свищей, половых путей, с менструальной кровью).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2483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836613"/>
            <a:ext cx="48037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628775"/>
            <a:ext cx="31099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628775"/>
            <a:ext cx="32623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708275"/>
            <a:ext cx="30416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2636838"/>
            <a:ext cx="2895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3573463"/>
            <a:ext cx="36877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0" y="5157788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ИГХ-реакция с туберкулезными антителами дает резко  положительную реакцию, но не позволяет идентифицировать вид кислотоустойчивой бактерии, уточняя только родовую принадлежность к микобактериям.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Определение вида проводят с помощью ПЦР-исследования или при бактериологическом посеве. </a:t>
            </a:r>
          </a:p>
          <a:p>
            <a:pPr algn="ctr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0"/>
            <a:ext cx="457200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effectLst/>
                <a:latin typeface="Times New Roman" pitchFamily="18" charset="0"/>
              </a:rPr>
              <a:t>    ВИЧ+микобактериоз: обширные очаги коагуляционного некроза с гистолизисом и  большим количеством микобактерий, верифицированных при окраске по Цилю-Нильсену.</a:t>
            </a:r>
          </a:p>
          <a:p>
            <a:pPr eaLnBrk="1" hangingPunct="1"/>
            <a:endParaRPr lang="ru-RU" sz="2400" smtClean="0">
              <a:effectLst/>
              <a:latin typeface="Times New Roman" pitchFamily="18" charset="0"/>
            </a:endParaRPr>
          </a:p>
        </p:txBody>
      </p:sp>
      <p:pic>
        <p:nvPicPr>
          <p:cNvPr id="50178" name="Picture 3" descr="P3243180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lum bright="-42000"/>
          </a:blip>
          <a:srcRect/>
          <a:stretch>
            <a:fillRect/>
          </a:stretch>
        </p:blipFill>
        <p:spPr>
          <a:xfrm>
            <a:off x="0" y="0"/>
            <a:ext cx="4868863" cy="6858000"/>
          </a:xfrm>
        </p:spPr>
      </p:pic>
      <p:pic>
        <p:nvPicPr>
          <p:cNvPr id="50179" name="Picture 4" descr="Циль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2924175"/>
            <a:ext cx="4191000" cy="3933825"/>
          </a:xfrm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0" y="6491288"/>
            <a:ext cx="3402013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Некротические очаги в легком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pPr eaLnBrk="1" hangingPunct="1"/>
            <a:r>
              <a:rPr lang="ru-RU" sz="4000" smtClean="0">
                <a:effectLst/>
              </a:rPr>
              <a:t>Пневмоцистоз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3024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effectLst/>
              </a:rPr>
              <a:t>Макроскопически легкие необычно больших размеров,  неспадающиеся,  «резинистой» плотности, с гладкой блестящей поверхностью разреза и отсутствия других причин развития таких изменений.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effectLst/>
              </a:rPr>
              <a:t>С поверхности разреза таких легких при надавливании существенного отделяемого получить не удается.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effectLst/>
              </a:rPr>
              <a:t>В течении пневмоцистной пневмонии выделяют 3 стадии: отечная, ателектатическая, эмфизематозная. </a:t>
            </a:r>
            <a:endParaRPr lang="ru-RU" sz="2800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>
              <a:effectLst/>
              <a:latin typeface="Arial" charset="0"/>
            </a:endParaRPr>
          </a:p>
        </p:txBody>
      </p:sp>
      <p:pic>
        <p:nvPicPr>
          <p:cNvPr id="51203" name="Picture 3" descr="LUNG175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763713" y="3716338"/>
            <a:ext cx="5832475" cy="314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4000" smtClean="0">
                <a:effectLst/>
              </a:rPr>
              <a:t>Пневмоцистная пневмония</a:t>
            </a:r>
          </a:p>
        </p:txBody>
      </p:sp>
      <p:sp>
        <p:nvSpPr>
          <p:cNvPr id="5222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836613"/>
            <a:ext cx="4284662" cy="6021387"/>
          </a:xfrm>
        </p:spPr>
        <p:txBody>
          <a:bodyPr/>
          <a:lstStyle/>
          <a:p>
            <a:pPr eaLnBrk="1" hangingPunct="1"/>
            <a:r>
              <a:rPr lang="ru-RU" sz="2400" smtClean="0">
                <a:effectLst/>
                <a:latin typeface="Times New Roman" pitchFamily="18" charset="0"/>
              </a:rPr>
              <a:t>Микроскопически пневмоцистная пневмония характеризуется пенистым эозинофильным экссудатом в альвеолах (1); количество альвеолярных макрофагов обычно невелико; изредка наблюдаются очаги гранулематозного воспаления, в длительно текущих случаях развивается интерстициальный легочный фиброз (2), могут встречаться кальцинаты.</a:t>
            </a:r>
          </a:p>
        </p:txBody>
      </p:sp>
      <p:pic>
        <p:nvPicPr>
          <p:cNvPr id="52227" name="Picture 12" descr="пневмония пневмоцистная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5175"/>
            <a:ext cx="5103813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effectLst/>
              </a:rPr>
              <a:t>Детекция пневмоцистоза</a:t>
            </a:r>
          </a:p>
        </p:txBody>
      </p:sp>
      <p:sp>
        <p:nvSpPr>
          <p:cNvPr id="532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268413"/>
            <a:ext cx="5292725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</a:rPr>
              <a:t>Окраски: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- ШИК-реакция,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-  серебром по Гомори-Грокотту,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- по Граму-Вейгерту,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- толуидиновым синим,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smtClean="0">
                <a:effectLst/>
              </a:rPr>
              <a:t>Гимзе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effectLst/>
              </a:rPr>
              <a:t>    (выявить овальные , круглые или спавшиеся пневмоцисты в гистологических срезах и  отпечатках легочной ткани).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</a:rPr>
              <a:t>Иммунофлуорисценция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</a:rPr>
              <a:t>Электронная микроскопия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effectLst/>
              </a:rPr>
              <a:t>ИГХ</a:t>
            </a:r>
            <a:r>
              <a:rPr lang="ru-RU" sz="2400" smtClean="0">
                <a:effectLst/>
                <a:latin typeface="Arial" charset="0"/>
              </a:rPr>
              <a:t> (</a:t>
            </a:r>
            <a:r>
              <a:rPr lang="ru-RU" sz="1600" smtClean="0">
                <a:effectLst/>
                <a:latin typeface="Times New Roman" pitchFamily="18" charset="0"/>
              </a:rPr>
              <a:t>антиген р24 на парафиновых срезах, </a:t>
            </a:r>
            <a:r>
              <a:rPr lang="ru-RU" sz="1600" smtClean="0">
                <a:effectLst/>
              </a:rPr>
              <a:t>ограниченные возможности </a:t>
            </a:r>
            <a:r>
              <a:rPr lang="ru-RU" sz="1600" smtClean="0">
                <a:effectLst/>
                <a:latin typeface="Arial" charset="0"/>
              </a:rPr>
              <a:t> по </a:t>
            </a:r>
            <a:r>
              <a:rPr lang="ru-RU" sz="1600" smtClean="0">
                <a:effectLst/>
              </a:rPr>
              <a:t> Клин.рекоменд., 2019)</a:t>
            </a:r>
          </a:p>
        </p:txBody>
      </p:sp>
      <p:pic>
        <p:nvPicPr>
          <p:cNvPr id="53251" name="Picture 7" descr="Pneucyst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3779838" cy="5876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9144000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/>
              </a:rPr>
              <a:t>Цитомегаловирусная инфекция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     нередко обнаруживаемая при микроскопическом исследовании генерализованная оппортунистическая инфекция при ВИЧ.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/>
              </a:rPr>
              <a:t>Цитомегаловирус пантропен (поражает многие органы).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/>
              </a:rPr>
              <a:t>Содержащие цитомегаловирус крупные клетки (с типичными внутриядерными включениями – «совиный глаз») распределены в тканях неравномерно, воспалительная реакция минимальна или вообще отсутствует.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/>
              </a:rPr>
              <a:t>При тяжелой легочной инфекции наблюдается диффузная интерстициальная пневмония, гиалиновые мембраны и даже участки некроза легочной ткани.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ffectLst/>
              </a:rPr>
              <a:t>При трансбронхиальной биопсии выявляемость цитомегаловирусной пневмонии составляет 50-85%.</a:t>
            </a:r>
          </a:p>
        </p:txBody>
      </p:sp>
      <p:sp>
        <p:nvSpPr>
          <p:cNvPr id="54274" name="Rectangle 4"/>
          <p:cNvSpPr>
            <a:spLocks noRot="1" noChangeArrowheads="1"/>
          </p:cNvSpPr>
          <p:nvPr/>
        </p:nvSpPr>
        <p:spPr bwMode="auto">
          <a:xfrm>
            <a:off x="0" y="0"/>
            <a:ext cx="89646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 b="1">
                <a:solidFill>
                  <a:schemeClr val="tx2"/>
                </a:solidFill>
                <a:latin typeface="Arial" charset="0"/>
              </a:rPr>
              <a:t>              </a:t>
            </a:r>
            <a:r>
              <a:rPr lang="ru-RU" sz="4400" b="1">
                <a:solidFill>
                  <a:schemeClr val="tx2"/>
                </a:solidFill>
              </a:rPr>
              <a:t>Цитомегалия</a:t>
            </a:r>
          </a:p>
        </p:txBody>
      </p:sp>
      <p:pic>
        <p:nvPicPr>
          <p:cNvPr id="54275" name="Picture 5" descr="P5044147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6296025" y="0"/>
            <a:ext cx="28479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eaLnBrk="1" hangingPunct="1"/>
            <a:r>
              <a:rPr lang="ru-RU" smtClean="0">
                <a:effectLst/>
              </a:rPr>
              <a:t>Криптококкоз</a:t>
            </a:r>
            <a:r>
              <a:rPr lang="ru-RU" sz="1800" smtClean="0">
                <a:effectLst/>
              </a:rPr>
              <a:t> – условно-патогенные грибы</a:t>
            </a:r>
            <a:endParaRPr lang="ru-RU" smtClean="0">
              <a:effectLst/>
            </a:endParaRPr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495800" cy="594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способны поражать различные органы, наиболее часто мозговые оболочки, вещество головного мозга, а также легкие, лимфатические узлы, печень, почки.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Макроскопически можно заподозрить только при массивном поражении мягких мозговых оболочек, когда они несколько утолщаются и приобретают вид «студня». </a:t>
            </a:r>
          </a:p>
        </p:txBody>
      </p:sp>
      <p:pic>
        <p:nvPicPr>
          <p:cNvPr id="55299" name="Picture 7" descr="Макро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08050"/>
            <a:ext cx="4760913" cy="594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   Гистологически обнаружено: в головном мозге  значительное разрыхление, отёк и полнокровие мягкой мозговой оболочки коры больших полушарий, вне сосудов под оболочкой обширные скопления дрожжевых клеток круглой формы, с отчетливой оболочкой и желатинообразной капсулой, имели также место  клетки с единичными дочерними почками, окрашенные слегка </a:t>
            </a:r>
            <a:r>
              <a:rPr lang="ru-RU" sz="2400" dirty="0" err="1" smtClean="0">
                <a:effectLst/>
              </a:rPr>
              <a:t>базофильно</a:t>
            </a:r>
            <a:r>
              <a:rPr lang="ru-RU" sz="2400" dirty="0" smtClean="0">
                <a:effectLst/>
              </a:rPr>
              <a:t>. Отмеченные грибковые клетки определялись и в веществе коры больших полушарий,  с одновременно диффузным или очаговым расположением гистиоцитов в оболочках мозга. В лёгких  тотальное разрастание круглых дрожжевых клеток (</a:t>
            </a:r>
            <a:r>
              <a:rPr lang="ru-RU" sz="2400" dirty="0" err="1" smtClean="0">
                <a:effectLst/>
              </a:rPr>
              <a:t>криптококков</a:t>
            </a:r>
            <a:r>
              <a:rPr lang="ru-RU" sz="2400" dirty="0" smtClean="0">
                <a:effectLst/>
              </a:rPr>
              <a:t>), </a:t>
            </a:r>
            <a:r>
              <a:rPr lang="ru-RU" sz="2400" dirty="0" err="1" smtClean="0">
                <a:effectLst/>
              </a:rPr>
              <a:t>базофильно</a:t>
            </a:r>
            <a:r>
              <a:rPr lang="ru-RU" sz="2400" dirty="0" smtClean="0">
                <a:effectLst/>
              </a:rPr>
              <a:t> окрашенных почкующихся форм с нарушением структуры легочной паренхимы, неразличимостью альвеолярных перегородок и бронхиальных стенок. Встречались макрофаги, содержащие </a:t>
            </a:r>
            <a:r>
              <a:rPr lang="ru-RU" sz="2400" dirty="0" err="1" smtClean="0">
                <a:effectLst/>
              </a:rPr>
              <a:t>криптококки</a:t>
            </a:r>
            <a:r>
              <a:rPr lang="ru-RU" sz="2400" dirty="0" smtClean="0">
                <a:effectLst/>
              </a:rPr>
              <a:t>, и мелкие </a:t>
            </a:r>
            <a:r>
              <a:rPr lang="ru-RU" sz="2400" dirty="0" err="1" smtClean="0">
                <a:effectLst/>
              </a:rPr>
              <a:t>гистиоцитарные</a:t>
            </a:r>
            <a:r>
              <a:rPr lang="ru-RU" sz="2400" dirty="0" smtClean="0">
                <a:effectLst/>
              </a:rPr>
              <a:t> инфильтраты. Множественные метастатические очаги с минимальной ответной реакцией  обнаружены  в почках,  печени, селезенке, надпочечниках и поджелудочной железе.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sp>
        <p:nvSpPr>
          <p:cNvPr id="5632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</a:rPr>
              <a:t>ГИСТОЛОГИЧЕСКИ ВЕРИФИЦИРОВАННЫЙ ГЕНЕРАЛИЗОВАННЫЙ КРИПТОКОККОЗ  (Шакирова А.З., Р.Н.Набиуллина) </a:t>
            </a:r>
            <a:b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</a:rPr>
              <a:t> Актуальные вопросы судебной медицины и права. – выпуск 4. – 2013. </a:t>
            </a:r>
            <a:b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</a:rPr>
            </a:br>
            <a:r>
              <a:rPr lang="ru-RU" sz="2000" smtClean="0">
                <a:solidFill>
                  <a:srgbClr val="FFFF00"/>
                </a:solidFill>
                <a:effectLst/>
                <a:latin typeface="Times New Roman" pitchFamily="18" charset="0"/>
              </a:rPr>
              <a:t>(описание случая скоропостижной смерти из своей практики)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633413"/>
          </a:xfrm>
        </p:spPr>
        <p:txBody>
          <a:bodyPr/>
          <a:lstStyle/>
          <a:p>
            <a:pPr eaLnBrk="1" hangingPunct="1">
              <a:defRPr/>
            </a:pPr>
            <a:r>
              <a:rPr lang="ru-RU" u="sng" smtClean="0">
                <a:solidFill>
                  <a:srgbClr val="FF0000"/>
                </a:solidFill>
                <a:effectLst/>
                <a:latin typeface="Times New Roman" pitchFamily="18" charset="0"/>
              </a:rPr>
              <a:t>Классификация - 5 стадий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стадия – инкубация, 3 нед.-3 мес.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 момента заражения до появления клиники острой инфекции и\или выработки антител.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Идет активное размножение ВИЧ, без клинических проявлений и антитела в ВИЧ не выявляются. </a:t>
            </a:r>
          </a:p>
          <a:p>
            <a:pPr eaLnBrk="1" hangingPunct="1">
              <a:defRPr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стадия – первичных проявлений, 2-3 нед.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(от нескольких дней до месяцев).                               3 варианта течения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i="1" u="sng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i="1" u="sng" smtClean="0">
                <a:latin typeface="Times New Roman" pitchFamily="18" charset="0"/>
                <a:cs typeface="Times New Roman" pitchFamily="18" charset="0"/>
              </a:rPr>
              <a:t>А – бессимптомный вариант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– сероконверсия (выработка антител) при отсутствии клиники.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i="1" u="sng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i="1" u="sng" smtClean="0">
                <a:effectLst/>
                <a:latin typeface="Times New Roman" pitchFamily="18" charset="0"/>
                <a:cs typeface="Times New Roman" pitchFamily="18" charset="0"/>
              </a:rPr>
              <a:t>Б – острая инфекция без вторичных заболеваний 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– разнообразная клиника (лихорадка, экзантема и энантема, увеличение лимфоузлов, фарингиты, гепатоспленомегалия, диарея, асептический менингит и др.) – </a:t>
            </a:r>
            <a:r>
              <a:rPr lang="ru-RU" sz="1800" u="sng" smtClean="0">
                <a:effectLst/>
                <a:latin typeface="Times New Roman" pitchFamily="18" charset="0"/>
                <a:cs typeface="Times New Roman" pitchFamily="18" charset="0"/>
              </a:rPr>
              <a:t>«мононуклеозоподобный или краснухоподобный синдром».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В крови – широкоплазменные лимфоциты-мононуклеары и транзиторное снижение </a:t>
            </a:r>
            <a:r>
              <a:rPr lang="en-US" sz="1800" smtClean="0">
                <a:effectLst/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4-лимфоцитов.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i="1" u="sng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i="1" u="sng" smtClean="0">
                <a:latin typeface="Times New Roman" pitchFamily="18" charset="0"/>
                <a:cs typeface="Times New Roman" pitchFamily="18" charset="0"/>
              </a:rPr>
              <a:t>В – острая инфекция со вторичными заболеваниями – 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значительное снижение уровня </a:t>
            </a:r>
            <a:r>
              <a:rPr lang="en-US" sz="1800" smtClean="0">
                <a:effectLst/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4-лимфоцитов с кратковременными, слабо проявляющимися, хорошо поддающиеся терапии вторичные инфекции на фоне иммунодефицита (кандидоз, герпес, пневмоцистоз и др.). В редких случаях с тяжелым течение и смертью.</a:t>
            </a:r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185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effectLst/>
              </a:rPr>
              <a:t>         Часто в ткани головного мозга и других органах криптококки находятся в «микрокистах» с минимальной клеточной реакцией. </a:t>
            </a:r>
          </a:p>
        </p:txBody>
      </p:sp>
      <p:pic>
        <p:nvPicPr>
          <p:cNvPr id="57346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4932363" cy="5516562"/>
          </a:xfrm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592138" y="5267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/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25538"/>
            <a:ext cx="392430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5867400" y="4652963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Легкое. Шик-реакция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 </a:t>
            </a:r>
            <a:r>
              <a:rPr lang="ru-RU" sz="2000">
                <a:latin typeface="Times New Roman" pitchFamily="18" charset="0"/>
              </a:rPr>
              <a:t>(капсула криптококков окрашена в розовый цвет)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836613"/>
            <a:ext cx="4038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</a:t>
            </a:r>
            <a:r>
              <a:rPr lang="ru-RU" sz="2800" b="1" smtClean="0">
                <a:effectLst/>
              </a:rPr>
              <a:t>Криптококки в   литической полости в ткани головного мозга,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effectLst/>
              </a:rPr>
              <a:t>           окр. по Моури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Хмельницкий О.К.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Хмельницкая Н.М.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     «Патоморфология микозов     человека», С.-Пб, 2005.</a:t>
            </a:r>
          </a:p>
        </p:txBody>
      </p:sp>
      <p:pic>
        <p:nvPicPr>
          <p:cNvPr id="58370" name="Picture 8" descr="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pPr eaLnBrk="1" hangingPunct="1"/>
            <a:r>
              <a:rPr lang="ru-RU" sz="4000" smtClean="0">
                <a:effectLst/>
              </a:rPr>
              <a:t>Опухоли. Саркома Капоши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013325"/>
          </a:xfrm>
        </p:spPr>
        <p:txBody>
          <a:bodyPr/>
          <a:lstStyle/>
          <a:p>
            <a:pPr eaLnBrk="1" hangingPunct="1"/>
            <a:r>
              <a:rPr lang="ru-RU" sz="2000" smtClean="0"/>
              <a:t>Излюбленная первичная локализация на коже, а также слизистых оболочках полости рта в виде красно-коричневой сосудистой папулы или узла. Возможно метастазирование в легкие, лимфоузлы, органы ЖКТ. </a:t>
            </a:r>
          </a:p>
          <a:p>
            <a:pPr eaLnBrk="1" hangingPunct="1"/>
            <a:r>
              <a:rPr lang="ru-RU" sz="2000" smtClean="0"/>
              <a:t>Различают стадии пятна, папулы и нодулярного (узлового) поражения.</a:t>
            </a:r>
            <a:r>
              <a:rPr lang="ru-RU" smtClean="0"/>
              <a:t> </a:t>
            </a:r>
          </a:p>
        </p:txBody>
      </p:sp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91440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 descr="mb4_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6"/>
          <p:cNvSpPr txBox="1">
            <a:spLocks noChangeArrowheads="1"/>
          </p:cNvSpPr>
          <p:nvPr/>
        </p:nvSpPr>
        <p:spPr bwMode="auto">
          <a:xfrm>
            <a:off x="0" y="573405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latin typeface="Times New Roman" pitchFamily="18" charset="0"/>
              </a:rPr>
              <a:t>Б - «пятнистый элемент» кожи; пролиферация широкопросветных капилляров и лимфоцитарная инфильтрация вокруг придатков кожи, В — узел опухоли. </a:t>
            </a:r>
          </a:p>
          <a:p>
            <a:pPr algn="ctr"/>
            <a:r>
              <a:rPr lang="ru-RU" sz="1800">
                <a:latin typeface="Times New Roman" pitchFamily="18" charset="0"/>
              </a:rPr>
              <a:t>Окраска гематоксилином и эозином: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14400" y="0"/>
            <a:ext cx="8229600" cy="706438"/>
          </a:xfrm>
        </p:spPr>
        <p:txBody>
          <a:bodyPr/>
          <a:lstStyle/>
          <a:p>
            <a:pPr eaLnBrk="1" hangingPunct="1"/>
            <a:r>
              <a:rPr lang="ru-RU" sz="4000" smtClean="0">
                <a:effectLst/>
              </a:rPr>
              <a:t>Опухоли. Лимфомы</a:t>
            </a:r>
          </a:p>
        </p:txBody>
      </p:sp>
      <p:sp>
        <p:nvSpPr>
          <p:cNvPr id="527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78790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Лимфома головного мозга является изолированной экстранодальной В-клеточной опухолью. Р</a:t>
            </a:r>
            <a:r>
              <a:rPr lang="ru-RU" sz="2800" smtClean="0">
                <a:latin typeface="Times New Roman" pitchFamily="18" charset="0"/>
              </a:rPr>
              <a:t>азвивается в большом мозге (70%), мозжечке и стволе мозга (25%), реже в спинном мозге.</a:t>
            </a:r>
            <a:endParaRPr lang="ru-RU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Растет мультицентрично и обычно инфильтрирует периваскулярные зоны.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Из неходжкинских чаще -  крупноклеточная В-клеточная лимфома и лимфома Беркитта.</a:t>
            </a:r>
            <a:endParaRPr lang="ru-RU" sz="24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effectLst/>
              <a:latin typeface="Times New Roman" pitchFamily="18" charset="0"/>
            </a:endParaRPr>
          </a:p>
        </p:txBody>
      </p:sp>
      <p:pic>
        <p:nvPicPr>
          <p:cNvPr id="61443" name="Picture 7" descr="Лимфома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692150"/>
            <a:ext cx="4572000" cy="616585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effectLst/>
              </a:rPr>
              <a:t>Опухоли. Лимфомы</a:t>
            </a:r>
          </a:p>
        </p:txBody>
      </p:sp>
      <p:sp>
        <p:nvSpPr>
          <p:cNvPr id="624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68413"/>
            <a:ext cx="4500562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на фоне ВИЧ-инфекции отмечается  некоторое учащение лимфомы Ходжкина.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effectLst/>
                <a:latin typeface="Times New Roman" pitchFamily="18" charset="0"/>
              </a:rPr>
              <a:t>Характерно развитие генерализованных форм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</a:rPr>
              <a:t>    с вовлечением в процесс всех групп лимфатических узлов и различных внутренних органов (селезенки, печени, легких, кишечника и пр.).</a:t>
            </a:r>
          </a:p>
        </p:txBody>
      </p:sp>
      <p:pic>
        <p:nvPicPr>
          <p:cNvPr id="62467" name="Picture 7" descr="zJ5n1GNZ7JM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5538"/>
            <a:ext cx="4716463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FF00"/>
                </a:solidFill>
                <a:effectLst/>
              </a:rPr>
              <a:t>Основные принципы формулировки диагноза при ВИЧ</a:t>
            </a:r>
            <a:r>
              <a:rPr lang="ru-RU" sz="2400" smtClean="0">
                <a:effectLst/>
              </a:rPr>
              <a:t/>
            </a:r>
            <a:br>
              <a:rPr lang="ru-RU" sz="2400" smtClean="0">
                <a:effectLst/>
              </a:rPr>
            </a:br>
            <a:endParaRPr lang="ru-RU" sz="2400" smtClean="0">
              <a:effectLst/>
            </a:endParaRP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Для оформления диагноза ВИЧ-инфекция необходимо: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Учитывать клинические критерии, результаты лабораторных исследований (ИФА, иммуноблот, иммуннограмма, вирусная нагрузка)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Характеризовать морфологические проявления ВИЧ-инфекции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А) состояние лимфоидной ткани – гиперплазия или лимфоидное опустошение лимфатических узлов, селезенки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Б) наличие ВИЧ-энцефалита или ВИЧ-энцефалопатии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В) потеря веса – степень истощения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   Г) выделение маркерных инфекций или опухолей с оценкой их роли в генезе смерти</a:t>
            </a:r>
            <a:endParaRPr lang="ru-RU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Отсутствие тяжелых оппортунистических инфекций позволяет говорить о ВИЧ-инфекции в острой или латентной стадии, в этих случаях она чаще рассматривается как сопутствующее заболевание при наличии других заболеваний, с которыми можно связать летальный исход (вирусные гепатиты, крупозная пневмония, грипп и др.)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  <a:t>В случае попадания капли трупной крови и другой жидкости на незащищенную кожу действия прозектора должны полностью соответствовать Постановлению от 11.01 2011 г. №1 «Об утверждении СП 3.1.5.2826-10 «Профилактика ВИЧ-инфекции» (ред. От 21.07.2016). Кожа обработать 70% спиртом. При ранении во время вскрытия кожных покровов аутопсия прекращается; руки в перчатках погружаются в дезинфицирующий раствор, затем после снятия перчаток рана обрабатывается йодом, 70% спиртом, заклеивается лейкопластырем. При попадании крови и жидкостей трупа на кожу и слизистые оболочки вскрывающего, эти участки кожи обрабатываются 70% спиртом, а слизистые оболочки обильно промываются водой.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  <a:t>В случаях травмирования персонала во время работы с инфицированным материалом обязательно должна быть внесена запись в </a:t>
            </a:r>
            <a:r>
              <a:rPr lang="ru-RU" sz="2200" b="1" smtClean="0">
                <a:effectLst/>
                <a:latin typeface="Times New Roman" pitchFamily="18" charset="0"/>
                <a:cs typeface="Times New Roman" pitchFamily="18" charset="0"/>
              </a:rPr>
              <a:t>журнал учёта травм персонала, в известность поставлен госпитальный эпидемиолог</a:t>
            </a:r>
            <a:r>
              <a:rPr lang="ru-RU" sz="2200" smtClean="0">
                <a:effectLst/>
                <a:latin typeface="Times New Roman" pitchFamily="18" charset="0"/>
                <a:cs typeface="Times New Roman" pitchFamily="18" charset="0"/>
              </a:rPr>
              <a:t>. Такие действия обеспечивают своевременное обследование и назначение профилактической терапии, а также в дальнейшем могут существенно облегчить процесс признания инфицирования сотрудника профессиональным. (данные вопросы регулируются СанПин 3.1.5.2826-10 "Профилактика ВИЧ-инфекции в редакции от 27.10.2016 </a:t>
            </a:r>
            <a:r>
              <a:rPr lang="ru-RU" sz="2200" smtClean="0">
                <a:effectLst/>
                <a:latin typeface="Times New Roman" pitchFamily="18" charset="0"/>
              </a:rPr>
              <a:t>г). </a:t>
            </a:r>
          </a:p>
        </p:txBody>
      </p:sp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2195513" y="188913"/>
            <a:ext cx="456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Аварийные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effectLst/>
                <a:latin typeface="Times New Roman" pitchFamily="18" charset="0"/>
              </a:rPr>
              <a:t>Основным нормативным документом, регламентирующим порядок действий при аварийных ситуациях, влекущих за собой риск заражения ВИЧ-инфекцией, являются Санитарно-эпидемиологические правила СП 3.1.5.2826-10 «Профилактика ВИЧ-инфекции». Объем мероприятий по ликвидации аварии зависит от характера выполняемой работы, вида и масштабов аварии.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Times New Roman" pitchFamily="18" charset="0"/>
              </a:rPr>
              <a:t>• в случае порезов и уколов немедленно снять перчатки, вымыть руки с мылом под проточной водой, обработать руки 70% спиртом, смазать ранку 5% спиртовым раствором йода;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Times New Roman" pitchFamily="18" charset="0"/>
              </a:rPr>
              <a:t>• при попадании крови или других биологических жидкостей на кожные покровы это место обрабатывают 70% спиртом, обмы-вают водой с мылом и повторно обрабатывают 70% спиртом;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Times New Roman" pitchFamily="18" charset="0"/>
              </a:rPr>
              <a:t>• при попадании крови и других биологических жидкостей пациента на слизистую глаз, носа и рта ротовую полость промывают большим количеством воды и полощут 70% спиртом, слизистую оболочку носа и глаза обильно промывают водой (не тереть);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Times New Roman" pitchFamily="18" charset="0"/>
              </a:rPr>
              <a:t>• как можно быстрее начинают прием АРВП в целях постконтактной профилактики заражения ВИЧ;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effectLst/>
                <a:latin typeface="Times New Roman" pitchFamily="18" charset="0"/>
              </a:rPr>
              <a:t>• при попадании крови и других биологических жидкостей пациента на халат или одежду их снимают и погружают в дезинфицирующий раствор или бикс (бак) для автоклавирования.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4000" b="0" smtClean="0">
                <a:solidFill>
                  <a:srgbClr val="FFFF00"/>
                </a:solidFill>
                <a:effectLst/>
              </a:rPr>
              <a:t>Литература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pPr eaLnBrk="1" hangingPunct="1"/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Посмертная и прижизненная патологоанатомическая диагностика болезни, вызванной ВИЧ (ВИЧ-инфекции) – клинические рекомендации (обсуждение на сайте патолог-ру)</a:t>
            </a:r>
            <a:endParaRPr lang="ru-RU" sz="18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Методические рекомендации по порядку статистического учета и кодирования болезни, вызванной ВИЧ в статистике заболеваемости и смертности. – М., МЗ РФ, 28.06.2016. </a:t>
            </a:r>
          </a:p>
          <a:p>
            <a:pPr eaLnBrk="1" hangingPunct="1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В.А.Цинзерлинг, В.Е. Карев, Д.В. Комарова, Н.А. Куликова, М.В. Васильева ВИЧ-инфекция (к стандарту патологоанатомического исследования)// ж. «Библиотека патологоанатома» ,2010, вып.117, с.1-59.</a:t>
            </a:r>
          </a:p>
          <a:p>
            <a:pPr eaLnBrk="1" hangingPunct="1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В.А. Цинзерлинг, Д.В. Комарова, А.Г. Рахманова, А.А. Яковлев, О.Н. Леонова. Актуальные проблемы морфологической диагностики и патоморфоз ВИЧ-инфекции// Архив патологии»,2010 . №2, с.26-30</a:t>
            </a:r>
          </a:p>
          <a:p>
            <a:pPr eaLnBrk="1" hangingPunct="1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В.А. Цинзерлинг, Р.А. Аравийский, М.В. Васильева, Ю.А. Фомин, К.Н. Додонов. Наблюдение аспергиллезного сепсиса при ВИЧ-инфекции в стадии СПИД//«Проблемы медицинской микологии», 2008, №4, с.6-8</a:t>
            </a:r>
          </a:p>
          <a:p>
            <a:pPr eaLnBrk="1" hangingPunct="1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Пархоменко Ю.Г., Зюзя Ю.Р. Патологоанатомическая диагностика ВИЧ-ассоциированных инфекций: Методические рекомендации. М.; 2012. 72 с.</a:t>
            </a:r>
          </a:p>
          <a:p>
            <a:pPr eaLnBrk="1" hangingPunct="1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Пархоменко Ю.Г., Зюзя Ю.Р., Мазус А.И. Морфологические аспекты ВИЧ-инфекции. – М.: Литтерра, 2016. – 168 с., илл.</a:t>
            </a:r>
          </a:p>
          <a:p>
            <a:pPr eaLnBrk="1" hangingPunct="1"/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Зайратьянц О.В., Кактурский Л.В. Формулировка и сопоставление клинического и патологоанатомического диагнозов. Справочник. 2-е изд. М.: МИА; 2011. 576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88913"/>
            <a:ext cx="8686800" cy="6669087"/>
          </a:xfrm>
          <a:noFill/>
        </p:spPr>
        <p:txBody>
          <a:bodyPr/>
          <a:lstStyle/>
          <a:p>
            <a:r>
              <a:rPr lang="en-US" sz="1800" b="1" smtClean="0"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 стадия – субклиническая,  6-7 лет (2-20 лет) 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медленное нарастание иммуно-дефицита.  Основное клиническое проявление: персистирующая генерализованная лимфаденопатия (однако, лимфоузлы могут быть и не увеличенными, ЛАП может регистрироваться и на поздних стадиях и на протяжении всего заболевания).</a:t>
            </a:r>
          </a:p>
          <a:p>
            <a:pPr algn="just"/>
            <a:r>
              <a:rPr lang="en-US" sz="1800" b="1" smtClean="0"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 стадия –  стадия вторичных заболеваний 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– продолжающаяся репликация вируса с истощением популяции </a:t>
            </a:r>
            <a:r>
              <a:rPr lang="en-US" sz="1800" smtClean="0">
                <a:effectLst/>
                <a:latin typeface="Times New Roman" pitchFamily="18" charset="0"/>
                <a:cs typeface="Times New Roman" pitchFamily="18" charset="0"/>
              </a:rPr>
              <a:t>CD4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-лимфоцитов, формирование значительного иммунодефицита и развитие инфекционных или\и онкологических заболеваний, что и обуславливает клиническую картину этой стадии ВИЧ-инфекции, тяжесть вторичных заболеваний характеризует подстадии.</a:t>
            </a:r>
          </a:p>
          <a:p>
            <a:pPr>
              <a:buFont typeface="Wingdings" pitchFamily="2" charset="2"/>
              <a:buNone/>
            </a:pPr>
            <a:r>
              <a:rPr lang="en-US" sz="1800" i="1" u="sng" smtClean="0">
                <a:effectLst/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800" i="1" u="sng" smtClean="0"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– 6-10 лет с момента заражения – бактериальные, грибковые и вирусные поражения кожи и слизистых. </a:t>
            </a:r>
            <a:endParaRPr lang="en-US" sz="1800" i="1" u="sng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i="1" u="sng" smtClean="0"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i="1" u="sng" smtClean="0">
                <a:effectLst/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– 7-10 лет – кожные заболевания затяжные с глубоким повреждением, поражение внутренних органов и периферической нервной системы, локализованная саркома Капоши.</a:t>
            </a:r>
            <a:endParaRPr lang="en-US" sz="1800" i="1" u="sng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i="1" u="sng" smtClean="0"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i="1" u="sng" smtClean="0">
                <a:effectLst/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 – 10-12 лет – тяжелые, угрожающие жизни вторичные заболевания, генерализованные, поражение ЦНС. Могут исчезать под действием терапии (фаза ремиссии и прогрессирования). </a:t>
            </a:r>
          </a:p>
          <a:p>
            <a:pPr>
              <a:buFont typeface="Wingdings" pitchFamily="2" charset="2"/>
              <a:buNone/>
            </a:pPr>
            <a:endParaRPr lang="ru-RU" sz="180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smtClean="0"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 стадия – терминальная 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– необратимое течение вторичных заболеваний и гибель в течение нескольких месяцев. </a:t>
            </a:r>
            <a:endParaRPr lang="ru-RU" sz="18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r>
              <a:rPr lang="ru-RU" sz="2000" b="0" smtClean="0">
                <a:effectLst/>
              </a:rPr>
              <a:t>Перечень</a:t>
            </a:r>
            <a:br>
              <a:rPr lang="ru-RU" sz="2000" b="0" smtClean="0">
                <a:effectLst/>
              </a:rPr>
            </a:br>
            <a:r>
              <a:rPr lang="ru-RU" sz="2000" b="0" smtClean="0">
                <a:effectLst/>
              </a:rPr>
              <a:t>состояний, свидетельствующих о развитии у пациента СПИДа</a:t>
            </a:r>
            <a:r>
              <a:rPr lang="ru-RU" sz="2800" b="0" smtClean="0">
                <a:effectLst/>
              </a:rPr>
              <a:t/>
            </a:r>
            <a:br>
              <a:rPr lang="ru-RU" sz="2800" b="0" smtClean="0">
                <a:effectLst/>
              </a:rPr>
            </a:br>
            <a:endParaRPr lang="ru-RU" sz="2800" b="0" smtClean="0">
              <a:effectLst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805487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1. Бактериальные инфекции (множественные или возвратные) у ребенка в возрасте до 13 лет.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2. Кандидоз пищевода.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3. Кандидоз трахеи, бронхов или легких.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4. Рак шейки матки (инвазивный).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5. Кокцидиомикоз (диссеминированный или внелегочный).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6. Внелегочный криптококкоз.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7. Криптоспоридиоз кишечника с диареей &gt; 1 месяца.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8. Цитомегаловирусная инфекция (с поражением других органов, кроме печени, селезенки, лимфатических узлов) у пациента в возрасте старше одного месяца.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9. Цитомегаловирусный ретинит с потерей зрения.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10. Энцефалопатия, обусловленная действием ВИЧ.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11. Инфекция, обусловленная вирусом простого герпеса: хронические язвы, сохраняющиеся более 1 мес., или бронхит, пневмония, эзофагит у пациента в возрасте старше одного месяца.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12. Гистоплазмоз диссеминированный или внелегочный.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13. Изоспороз кишечника (с диареей длительностью более 1 мес.).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14. Саркома Капоши.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15. Интерстициальная лимфоидная пневмония у ребенка в возрасте до 13 лет.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16. Лимфома Беркитта.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17. Иммунобластная лимфома.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18. Лимфома мозга первичная.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19. Микобактериозы, вызванные M.kansasii, M. avium-intracellulare, диссеминированные или внелегочные.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effectLst/>
                <a:latin typeface="Times New Roman" pitchFamily="18" charset="0"/>
              </a:rPr>
              <a:t>20. Туберкулез легких у взрослого или подростка старше 13 лет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ahoma" pitchFamily="34" charset="0"/>
              </a:rPr>
              <a:t>21. Туберкулез внелегочный.</a:t>
            </a:r>
            <a:endParaRPr lang="ru-RU" sz="1200" smtClean="0">
              <a:solidFill>
                <a:srgbClr val="000000"/>
              </a:solidFill>
              <a:effectLst/>
              <a:latin typeface="Times New Roman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22. Другие не дифференцированные диссеминированные или внелегочные микобактериозы.</a:t>
            </a:r>
            <a:endParaRPr lang="ru-RU" sz="1200" smtClean="0">
              <a:solidFill>
                <a:srgbClr val="000000"/>
              </a:solidFill>
              <a:effectLst/>
              <a:latin typeface="Times New Roman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23. Пневмоцистная пневмония</a:t>
            </a:r>
            <a:endParaRPr lang="ru-RU" sz="1200" smtClean="0">
              <a:solidFill>
                <a:srgbClr val="000000"/>
              </a:solidFill>
              <a:effectLst/>
              <a:latin typeface="Times New Roman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24. Пневмонии возвратные (две и более в течение 12 месяцев).</a:t>
            </a:r>
            <a:endParaRPr lang="ru-RU" sz="1200" smtClean="0">
              <a:solidFill>
                <a:srgbClr val="000000"/>
              </a:solidFill>
              <a:effectLst/>
              <a:latin typeface="Times New Roman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25. Прогрессирующая многоочаговая лейкоэнцефалопатия.</a:t>
            </a:r>
            <a:endParaRPr lang="ru-RU" sz="1200" smtClean="0">
              <a:solidFill>
                <a:srgbClr val="000000"/>
              </a:solidFill>
              <a:effectLst/>
              <a:latin typeface="Times New Roman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26. Сальмонеллезные (не тифоидные) септицемии возвратные.</a:t>
            </a:r>
            <a:endParaRPr lang="ru-RU" sz="1200" smtClean="0">
              <a:solidFill>
                <a:srgbClr val="000000"/>
              </a:solidFill>
              <a:effectLst/>
              <a:latin typeface="Times New Roman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27. Токсоплазмоз мозга у пациента в возрасте старше одного месяца.</a:t>
            </a:r>
            <a:endParaRPr lang="ru-RU" sz="1200" smtClean="0">
              <a:solidFill>
                <a:srgbClr val="000000"/>
              </a:solidFill>
              <a:effectLst/>
              <a:latin typeface="Times New Roman" pitchFamily="18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28. Синдром истощения, обусловленный ВИЧ.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60350"/>
            <a:ext cx="9144000" cy="1800225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Выделено несколько групп, которые должны исследоваться на ВИЧ в противоэпидемическом порядке (в т.ч. при летальном исходе):</a:t>
            </a:r>
          </a:p>
          <a:p>
            <a:pPr eaLnBrk="1" hangingPunct="1"/>
            <a:endParaRPr lang="ru-RU" sz="2800" b="1" smtClean="0">
              <a:effectLst/>
            </a:endParaRP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9138"/>
            <a:ext cx="9144000" cy="48688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effectLst/>
              </a:rPr>
              <a:t>Неизвестные лица и лица, ведущие бродячий образ жизни;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effectLst/>
              </a:rPr>
              <a:t>Лица с наличием саркомы Капоши, лимфопроли-феративных заболеваний, лимфомы мозга, истощения неясной этиологии, сепсиса, длительных и вялотекущих пневмонии;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effectLst/>
              </a:rPr>
              <a:t>Лица с подозрением на половые преступления;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effectLst/>
              </a:rPr>
              <a:t>Иностранные граждане и лица, прибывшие из длительных (более трех месяцев) командировок;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effectLst/>
              </a:rPr>
              <a:t>Лица в случаях подозрения на употребление наркотических средств путем </a:t>
            </a:r>
            <a:r>
              <a:rPr lang="ru-RU" sz="2800" b="1" smtClean="0">
                <a:effectLst/>
                <a:hlinkClick r:id="rId2" tooltip="Инъекции"/>
              </a:rPr>
              <a:t>инъекций</a:t>
            </a:r>
            <a:r>
              <a:rPr lang="ru-RU" sz="2800" b="1" smtClean="0">
                <a:effectLst/>
              </a:rPr>
              <a:t>.</a:t>
            </a:r>
            <a:endParaRPr lang="ru-RU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  <a:latin typeface="Times New Roman" pitchFamily="18" charset="0"/>
              </a:rPr>
              <a:t>Легочный синдром при СПИДе клинически проявляется лихорадкой, сухим кашлем, скудными аускультативными данными.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  <a:latin typeface="Times New Roman" pitchFamily="18" charset="0"/>
              </a:rPr>
              <a:t>При двустороннем поражении легких и преобладании интерстициальной пневмонии следует думать о следующих этиологических факторах: </a:t>
            </a:r>
            <a:r>
              <a:rPr lang="ru-RU" sz="2000" smtClean="0">
                <a:effectLst/>
                <a:latin typeface="Times New Roman" pitchFamily="18" charset="0"/>
              </a:rPr>
              <a:t>Pneumocystis carinii pnemoniae, цитомегаловирусная инфекция; Lеgionella species; Micobakterium avium intracellulare (атипичная микобактериальная инфекция) и/или Micobacterium tuberculosis; Toxoplasma gondii; патогенные грибы (кандидоз, бластомикоз, актиномикоз, кокцидиоидоз, гистоплазмоз).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latin typeface="Times New Roman" pitchFamily="18" charset="0"/>
              </a:rPr>
              <a:t>  При двустороннем поражении с преимущественным вовлечением альвеол чаще всего обнаруживают: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  а) атипичную или типичную микобактериальную инфекцию;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  б) легочную форму саркомы Капоши (особенно если процесс сопровождантся геморрагическим плевральным выпотом);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  в) бактериальную (обычно стафилококковую) пневмонию.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>
              <a:latin typeface="Times New Roman" pitchFamily="18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541463" y="404813"/>
            <a:ext cx="56626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b="1"/>
              <a:t>ЛЕГОЧНЫЙ СИНДРОМ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effectLst/>
              </a:rPr>
              <a:t>НЕВРОЛОГИЧЕСКИЙ СИНДРОМ</a:t>
            </a:r>
            <a:br>
              <a:rPr lang="ru-RU" sz="3600" smtClean="0">
                <a:effectLst/>
              </a:rPr>
            </a:br>
            <a:endParaRPr lang="ru-RU" sz="3600" smtClean="0">
              <a:effectLst/>
            </a:endParaRP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effectLst/>
                <a:latin typeface="Times New Roman" pitchFamily="18" charset="0"/>
              </a:rPr>
              <a:t>1.  ВИЧ способен первично поражать нервную систему.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sz="2400" smtClean="0">
              <a:effectLst/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 startAt="2"/>
              <a:defRPr/>
            </a:pPr>
            <a:r>
              <a:rPr lang="ru-RU" sz="2400" smtClean="0">
                <a:effectLst/>
                <a:latin typeface="Times New Roman" pitchFamily="18" charset="0"/>
              </a:rPr>
              <a:t>Опосредованно связаны с ВИЧ  -  повреждение ткани может связано с цитокинами, выделяемыми инфицированными ВИЧ макрофагами;</a:t>
            </a:r>
            <a:r>
              <a:rPr lang="ru-RU" sz="2400" smtClean="0"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smtClean="0"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Tx/>
              <a:buAutoNum type="arabicPeriod" startAt="2"/>
              <a:defRPr/>
            </a:pPr>
            <a:r>
              <a:rPr lang="ru-RU" sz="2400" smtClean="0">
                <a:latin typeface="Times New Roman" pitchFamily="18" charset="0"/>
              </a:rPr>
              <a:t>Оппортунистическими инфекциями с вовлечением ЦНС: 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u="sng" smtClean="0">
                <a:solidFill>
                  <a:srgbClr val="0000FF"/>
                </a:solidFill>
                <a:effectLst/>
                <a:latin typeface="Times New Roman" pitchFamily="18" charset="0"/>
              </a:rPr>
              <a:t> Вирусы</a:t>
            </a: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: цитомгаловирусный менингоэнцефалит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               гепертический менингоэнцефалит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               неспецифический энцефалит с микроглиальными узелками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               подострый энцефалит с многоядерными клетками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               прогрессирующая мультифокальная лейкоэнцефалопатия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u="sng" smtClean="0">
                <a:solidFill>
                  <a:srgbClr val="0000FF"/>
                </a:solidFill>
                <a:effectLst/>
                <a:latin typeface="Times New Roman" pitchFamily="18" charset="0"/>
              </a:rPr>
              <a:t>Грибы:</a:t>
            </a: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Кандида      Криптококки     Гистоплазма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u="sng" smtClean="0">
                <a:solidFill>
                  <a:srgbClr val="0000FF"/>
                </a:solidFill>
                <a:effectLst/>
                <a:latin typeface="Times New Roman" pitchFamily="18" charset="0"/>
              </a:rPr>
              <a:t>Паразиты:</a:t>
            </a: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Токсоплазма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u="sng" smtClean="0">
                <a:solidFill>
                  <a:srgbClr val="0000FF"/>
                </a:solidFill>
                <a:effectLst/>
                <a:latin typeface="Times New Roman" pitchFamily="18" charset="0"/>
              </a:rPr>
              <a:t>Опухоли</a:t>
            </a:r>
            <a:r>
              <a:rPr lang="ru-RU" sz="2400" smtClean="0">
                <a:solidFill>
                  <a:srgbClr val="0000FF"/>
                </a:solidFill>
                <a:effectLst/>
                <a:latin typeface="Times New Roman" pitchFamily="18" charset="0"/>
              </a:rPr>
              <a:t>: изолированная В-клеточная лимфома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effectLst/>
              </a:rPr>
              <a:t>Макроскопически для патологии белого вещества и подкорковых образований мозга характерны участки «побледнения» и очаги размягчения.  </a:t>
            </a:r>
          </a:p>
        </p:txBody>
      </p:sp>
      <p:sp>
        <p:nvSpPr>
          <p:cNvPr id="5027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/>
                <a:latin typeface="Times New Roman" pitchFamily="18" charset="0"/>
              </a:rPr>
              <a:t>Микро - очаги демиелинизации, периваскулярные воспалительные инфильтраты, сидерофаги и «ожелезненные» (импрегнировнные солями железа) нейроны. 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/>
                <a:latin typeface="Times New Roman" pitchFamily="18" charset="0"/>
              </a:rPr>
              <a:t>К характерным проявлениям ВИЧ-энцефаломиелита относится вакуолизация белого вещества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effectLst/>
                <a:latin typeface="Times New Roman" pitchFamily="18" charset="0"/>
              </a:rPr>
              <a:t>     (вакуолярная миелопатия с поражением боковых и задних столбов спинного мозга).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/>
                <a:latin typeface="Times New Roman" pitchFamily="18" charset="0"/>
              </a:rPr>
              <a:t>Белое вещество при вакуолизации выглядит как бы дырчатым («спонгиоз»).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>
                <a:effectLst/>
                <a:latin typeface="Times New Roman" pitchFamily="18" charset="0"/>
              </a:rPr>
              <a:t>характерны вирус-индуцированные васкулиты головного мозга, в том числе определявшиеся в оболочках и сосудистых сплетениях желудочков </a:t>
            </a:r>
          </a:p>
        </p:txBody>
      </p:sp>
      <p:pic>
        <p:nvPicPr>
          <p:cNvPr id="31747" name="Picture 7" descr="Энц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114800"/>
            <a:ext cx="4643438" cy="2743200"/>
          </a:xfrm>
        </p:spPr>
      </p:pic>
      <p:pic>
        <p:nvPicPr>
          <p:cNvPr id="31748" name="Picture 8" descr="20180427_12222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46434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2771</Words>
  <Application>Microsoft Office PowerPoint</Application>
  <PresentationFormat>Экран (4:3)</PresentationFormat>
  <Paragraphs>289</Paragraphs>
  <Slides>39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Garamond</vt:lpstr>
      <vt:lpstr>Arial</vt:lpstr>
      <vt:lpstr>Wingdings</vt:lpstr>
      <vt:lpstr>Times New Roman</vt:lpstr>
      <vt:lpstr>Tahoma</vt:lpstr>
      <vt:lpstr>Течение</vt:lpstr>
      <vt:lpstr>Патоморфологическая диагностика ВИЧ-инфекции     доцент Шакирова Ася Закиевна  </vt:lpstr>
      <vt:lpstr>Слайд 2</vt:lpstr>
      <vt:lpstr>Классификация - 5 стадий</vt:lpstr>
      <vt:lpstr>Слайд 4</vt:lpstr>
      <vt:lpstr>Перечень состояний, свидетельствующих о развитии у пациента СПИДа </vt:lpstr>
      <vt:lpstr>Слайд 6</vt:lpstr>
      <vt:lpstr>Слайд 7</vt:lpstr>
      <vt:lpstr>НЕВРОЛОГИЧЕСКИЙ СИНДРОМ </vt:lpstr>
      <vt:lpstr>Макроскопически для патологии белого вещества и подкорковых образований мозга характерны участки «побледнения» и очаги размягчения.  </vt:lpstr>
      <vt:lpstr>Слайд 10</vt:lpstr>
      <vt:lpstr>Для детской энцефалопатии при СПИДе характерны следующие особенности:</vt:lpstr>
      <vt:lpstr>КИШЕЧНЫЙ СИНДРОМ </vt:lpstr>
      <vt:lpstr>ПАТОЛОГИЧЕСКИЕ ИЗМЕНЕНИЯ ДРУГИХ ОРГАНАХ   </vt:lpstr>
      <vt:lpstr>Слайд 14</vt:lpstr>
      <vt:lpstr>Тимус при тяжелом комбинированном      вторичном иммунодефиците -  SCID (слева – норма)</vt:lpstr>
      <vt:lpstr>Слайд 16</vt:lpstr>
      <vt:lpstr>Токсоплазмоз</vt:lpstr>
      <vt:lpstr>Слайд 18</vt:lpstr>
      <vt:lpstr>Кандидоз</vt:lpstr>
      <vt:lpstr>Аспергиллез  </vt:lpstr>
      <vt:lpstr>Особенности туберкулеза у ВИЧ-инфицированных:  </vt:lpstr>
      <vt:lpstr>Слайд 22</vt:lpstr>
      <vt:lpstr>Слайд 23</vt:lpstr>
      <vt:lpstr>Пневмоцистоз</vt:lpstr>
      <vt:lpstr>Пневмоцистная пневмония</vt:lpstr>
      <vt:lpstr>Детекция пневмоцистоза</vt:lpstr>
      <vt:lpstr>Слайд 27</vt:lpstr>
      <vt:lpstr>Криптококкоз – условно-патогенные грибы</vt:lpstr>
      <vt:lpstr>ГИСТОЛОГИЧЕСКИ ВЕРИФИЦИРОВАННЫЙ ГЕНЕРАЛИЗОВАННЫЙ КРИПТОКОККОЗ  (Шакирова А.З., Р.Н.Набиуллина)   Актуальные вопросы судебной медицины и права. – выпуск 4. – 2013.  (описание случая скоропостижной смерти из своей практики)</vt:lpstr>
      <vt:lpstr>Слайд 30</vt:lpstr>
      <vt:lpstr>Слайд 31</vt:lpstr>
      <vt:lpstr>Опухоли. Саркома Капоши</vt:lpstr>
      <vt:lpstr>Слайд 33</vt:lpstr>
      <vt:lpstr>Опухоли. Лимфомы</vt:lpstr>
      <vt:lpstr>Опухоли. Лимфомы</vt:lpstr>
      <vt:lpstr>Основные принципы формулировки диагноза при ВИЧ </vt:lpstr>
      <vt:lpstr>Слайд 37</vt:lpstr>
      <vt:lpstr>Слайд 38</vt:lpstr>
      <vt:lpstr>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Нейтрофильный лейкоцит</dc:title>
  <dc:creator>-</dc:creator>
  <cp:lastModifiedBy>Ася</cp:lastModifiedBy>
  <cp:revision>258</cp:revision>
  <dcterms:created xsi:type="dcterms:W3CDTF">2007-11-02T08:10:04Z</dcterms:created>
  <dcterms:modified xsi:type="dcterms:W3CDTF">2020-05-03T16:45:28Z</dcterms:modified>
</cp:coreProperties>
</file>