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04.09.2019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12942" y="275573"/>
            <a:ext cx="1174941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Горца перечного трава         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Polygoni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hydropiperis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herba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Горец перечный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Polygonum</a:t>
            </a:r>
            <a:r>
              <a:rPr kumimoji="0" lang="en-US" sz="4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 smtClean="0">
                <a:latin typeface="Times New Roman" pitchFamily="18" charset="0"/>
                <a:cs typeface="Times New Roman" pitchFamily="18" charset="0"/>
              </a:rPr>
              <a:t>hydropiper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(Водяной перец)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сем. Гречишные                   </a:t>
            </a:r>
            <a:r>
              <a:rPr kumimoji="0" lang="en-US" sz="4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Polygonaceae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E:\Фото растений\Травы 1\Polygonum hydropiper\102396_50511e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8291" y="2818356"/>
            <a:ext cx="4039644" cy="40396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:\Фото растений\Травы 1\Polygonum hydropiper\66540_52f5e8e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933129"/>
            <a:ext cx="4822521" cy="5192097"/>
          </a:xfrm>
          <a:prstGeom prst="rect">
            <a:avLst/>
          </a:prstGeom>
          <a:noFill/>
        </p:spPr>
      </p:pic>
      <p:pic>
        <p:nvPicPr>
          <p:cNvPr id="3" name="Picture 2" descr="E:\Фото растений\Травы 1\Polygonum hydropiper\167087_40a66c9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06163" y="939453"/>
            <a:ext cx="7785837" cy="51869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0938" y="4571867"/>
            <a:ext cx="114613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    </a:t>
            </a:r>
            <a:r>
              <a:rPr lang="en-US" sz="2800" dirty="0" smtClean="0"/>
              <a:t>   </a:t>
            </a:r>
            <a:r>
              <a:rPr lang="ru-RU" sz="2800" dirty="0" smtClean="0"/>
              <a:t>рутин                             сложный эфир                         сложный эфир </a:t>
            </a:r>
          </a:p>
          <a:p>
            <a:r>
              <a:rPr lang="ru-RU" sz="2800" dirty="0" smtClean="0"/>
              <a:t>                                                 </a:t>
            </a:r>
            <a:r>
              <a:rPr lang="ru-RU" sz="2800" dirty="0" err="1" smtClean="0"/>
              <a:t>изорамнетина</a:t>
            </a:r>
            <a:r>
              <a:rPr lang="ru-RU" sz="2800" dirty="0" smtClean="0"/>
              <a:t> и                      </a:t>
            </a:r>
            <a:r>
              <a:rPr lang="ru-RU" sz="2800" dirty="0" err="1" smtClean="0"/>
              <a:t>рамназина</a:t>
            </a:r>
            <a:r>
              <a:rPr lang="ru-RU" sz="2800" dirty="0" smtClean="0"/>
              <a:t> и    </a:t>
            </a:r>
          </a:p>
          <a:p>
            <a:r>
              <a:rPr lang="ru-RU" sz="2800" dirty="0" smtClean="0"/>
              <a:t>                                                 бисульфита К                           бисульфита К                                </a:t>
            </a:r>
            <a:endParaRPr lang="ru-RU" sz="2800" dirty="0"/>
          </a:p>
        </p:txBody>
      </p:sp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186660" y="1728140"/>
          <a:ext cx="4059663" cy="2768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CS ChemDraw Drawing" r:id="rId3" imgW="3302629" imgH="2250623" progId="ChemDraw.Document.6.0">
                  <p:embed/>
                </p:oleObj>
              </mc:Choice>
              <mc:Fallback>
                <p:oleObj name="CS ChemDraw Drawing" r:id="rId3" imgW="3302629" imgH="2250623" progId="ChemDraw.Document.6.0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60" y="1728140"/>
                        <a:ext cx="4059663" cy="27687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071077" y="1665963"/>
          <a:ext cx="7958085" cy="2843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CS ChemDraw Drawing" r:id="rId5" imgW="6599055" imgH="2269806" progId="ChemDraw.Document.6.0">
                  <p:embed/>
                </p:oleObj>
              </mc:Choice>
              <mc:Fallback>
                <p:oleObj name="CS ChemDraw Drawing" r:id="rId5" imgW="6599055" imgH="2269806" progId="ChemDraw.Document.6.0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077" y="1665963"/>
                        <a:ext cx="7958085" cy="2843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7865" y="903106"/>
            <a:ext cx="117517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</a:rPr>
              <a:t>      </a:t>
            </a:r>
            <a:endParaRPr lang="ru-RU" sz="3200" dirty="0">
              <a:effectLst/>
            </a:endParaRP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38203" y="626301"/>
            <a:ext cx="1161162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Трава горца перечного стандартизуется ГФ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XIV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–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ФС.2.5.0067.18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 содержанию суммы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флавоноидов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в пересчете на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рут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ин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определяемой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спектрофотометрическим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методом при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408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после добавления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хлорида алюминия (не менее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1,5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%).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360365" y="258546"/>
            <a:ext cx="63351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горца перечного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8673" name="Picture 1" descr="C:\Users\User\Downloads\горец_вод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5775" y="1459283"/>
            <a:ext cx="3959059" cy="5398717"/>
          </a:xfrm>
          <a:prstGeom prst="rect">
            <a:avLst/>
          </a:prstGeom>
          <a:noFill/>
        </p:spPr>
      </p:pic>
      <p:pic>
        <p:nvPicPr>
          <p:cNvPr id="28674" name="Picture 2" descr="C:\Users\User\Downloads\51494-700x7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9238" y="1484335"/>
            <a:ext cx="5373665" cy="53736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1210</TotalTime>
  <Words>76</Words>
  <Application>Microsoft Office PowerPoint</Application>
  <PresentationFormat>Широкоэкранный</PresentationFormat>
  <Paragraphs>12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CS ChemDraw Drawing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199</cp:revision>
  <dcterms:created xsi:type="dcterms:W3CDTF">2017-09-02T10:15:39Z</dcterms:created>
  <dcterms:modified xsi:type="dcterms:W3CDTF">2019-09-04T14:33:29Z</dcterms:modified>
</cp:coreProperties>
</file>