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6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1692" y="-199663"/>
            <a:ext cx="1116720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Аира обыкновенного корневища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Acori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alami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rhizomata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Аир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обыкновенный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Acorus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calamus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Ароидные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http://bodynutrition.org/wp-content/uploads/2016/07/calam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531" y="2295379"/>
            <a:ext cx="7821636" cy="4562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16932"/>
            <a:ext cx="5130800" cy="6841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5" y="0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2942" y="2911811"/>
            <a:ext cx="77891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                    β-</a:t>
            </a:r>
            <a:r>
              <a:rPr lang="ru-RU" sz="2800" dirty="0" err="1" smtClean="0"/>
              <a:t>азарон</a:t>
            </a:r>
            <a:r>
              <a:rPr lang="ru-RU" sz="2800" dirty="0" smtClean="0"/>
              <a:t>                          </a:t>
            </a:r>
            <a:r>
              <a:rPr lang="ru-RU" sz="2800" dirty="0" err="1" smtClean="0"/>
              <a:t>азарилальдегид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7087" y="6231155"/>
            <a:ext cx="11259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</a:t>
            </a:r>
            <a:r>
              <a:rPr lang="ru-RU" sz="2800" dirty="0" err="1" smtClean="0"/>
              <a:t>акаренон</a:t>
            </a:r>
            <a:r>
              <a:rPr lang="ru-RU" sz="2800" dirty="0" smtClean="0"/>
              <a:t>       </a:t>
            </a:r>
            <a:r>
              <a:rPr lang="ru-RU" sz="2800" dirty="0" err="1" smtClean="0"/>
              <a:t>преизокаламендиол</a:t>
            </a:r>
            <a:r>
              <a:rPr lang="ru-RU" sz="2800" dirty="0" smtClean="0"/>
              <a:t>     </a:t>
            </a:r>
            <a:r>
              <a:rPr lang="ru-RU" sz="2800" dirty="0" err="1" smtClean="0"/>
              <a:t>шиобуанон</a:t>
            </a:r>
            <a:r>
              <a:rPr lang="ru-RU" sz="2800" dirty="0" smtClean="0"/>
              <a:t>                            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1" y="3927099"/>
            <a:ext cx="6656162" cy="2304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501" y="1136184"/>
            <a:ext cx="6556662" cy="25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300" y="1024235"/>
            <a:ext cx="11747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Корневища аира включены в ГФ </a:t>
            </a:r>
            <a:r>
              <a:rPr lang="en-US" sz="3200" dirty="0" smtClean="0">
                <a:latin typeface="Times New Roman" panose="02020603050405020304" pitchFamily="18" charset="0"/>
              </a:rPr>
              <a:t>XIV </a:t>
            </a:r>
            <a:r>
              <a:rPr lang="ru-RU" sz="3200" dirty="0" smtClean="0">
                <a:latin typeface="Times New Roman" panose="02020603050405020304" pitchFamily="18" charset="0"/>
              </a:rPr>
              <a:t>– ФС.2.5.0056.18, стандартизуются по содержанию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3200" dirty="0" smtClean="0">
                <a:latin typeface="Times New Roman" panose="02020603050405020304" pitchFamily="18" charset="0"/>
              </a:rPr>
              <a:t>(не менее 2% в цельном сырье и не менее 1,5% – в измельченном). 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60956" y="233320"/>
            <a:ext cx="7291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аира обыкновенного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1082670"/>
            <a:ext cx="3670300" cy="5478060"/>
          </a:xfrm>
          <a:prstGeom prst="rect">
            <a:avLst/>
          </a:prstGeom>
        </p:spPr>
      </p:pic>
      <p:pic>
        <p:nvPicPr>
          <p:cNvPr id="7" name="Picture 2" descr="http://www.xn--80aygecw5a.xn--p1ai/upload/iblock/e3d/e3d2a863a08b85edd8fa81997913aa27.jpg"/>
          <p:cNvPicPr>
            <a:picLocks noChangeAspect="1" noChangeArrowheads="1"/>
          </p:cNvPicPr>
          <p:nvPr/>
        </p:nvPicPr>
        <p:blipFill>
          <a:blip r:embed="rId3"/>
          <a:srcRect l="17020" t="2604" r="18602"/>
          <a:stretch>
            <a:fillRect/>
          </a:stretch>
        </p:blipFill>
        <p:spPr bwMode="auto">
          <a:xfrm>
            <a:off x="3987800" y="1082670"/>
            <a:ext cx="3657600" cy="5493406"/>
          </a:xfrm>
          <a:prstGeom prst="rect">
            <a:avLst/>
          </a:prstGeom>
          <a:noFill/>
        </p:spPr>
      </p:pic>
      <p:pic>
        <p:nvPicPr>
          <p:cNvPr id="10" name="Picture 4" descr="http://www.eapteka.ru/upload/offer_photo/613/53/1.jpg"/>
          <p:cNvPicPr>
            <a:picLocks noChangeAspect="1" noChangeArrowheads="1"/>
          </p:cNvPicPr>
          <p:nvPr/>
        </p:nvPicPr>
        <p:blipFill>
          <a:blip r:embed="rId4"/>
          <a:srcRect l="15574" t="3042" r="13437"/>
          <a:stretch>
            <a:fillRect/>
          </a:stretch>
        </p:blipFill>
        <p:spPr bwMode="auto">
          <a:xfrm>
            <a:off x="7645400" y="1082670"/>
            <a:ext cx="4013142" cy="5481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457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ЛЕКАРСТВЕННЫЕ РАСТЕНИЯ\Фитопрепараты\Демидовски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57" y="1"/>
            <a:ext cx="7527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176"/>
            <a:ext cx="3303668" cy="3901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68" y="1405177"/>
            <a:ext cx="4254626" cy="3901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83" y="1405177"/>
            <a:ext cx="4607423" cy="39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64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86</cp:revision>
  <dcterms:created xsi:type="dcterms:W3CDTF">2017-09-02T10:15:39Z</dcterms:created>
  <dcterms:modified xsi:type="dcterms:W3CDTF">2021-09-15T14:18:36Z</dcterms:modified>
</cp:coreProperties>
</file>