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6" r:id="rId2"/>
    <p:sldId id="257" r:id="rId3"/>
    <p:sldId id="335" r:id="rId4"/>
    <p:sldId id="336" r:id="rId5"/>
    <p:sldId id="337" r:id="rId6"/>
    <p:sldId id="338" r:id="rId7"/>
    <p:sldId id="339" r:id="rId8"/>
    <p:sldId id="309" r:id="rId9"/>
    <p:sldId id="340" r:id="rId10"/>
    <p:sldId id="341" r:id="rId11"/>
    <p:sldId id="342" r:id="rId12"/>
    <p:sldId id="310" r:id="rId13"/>
    <p:sldId id="311" r:id="rId14"/>
    <p:sldId id="312" r:id="rId15"/>
    <p:sldId id="314" r:id="rId16"/>
    <p:sldId id="313" r:id="rId17"/>
    <p:sldId id="315" r:id="rId18"/>
    <p:sldId id="316" r:id="rId19"/>
    <p:sldId id="295" r:id="rId20"/>
    <p:sldId id="297" r:id="rId21"/>
    <p:sldId id="306" r:id="rId22"/>
    <p:sldId id="343" r:id="rId23"/>
    <p:sldId id="319" r:id="rId24"/>
    <p:sldId id="320" r:id="rId25"/>
    <p:sldId id="321" r:id="rId26"/>
    <p:sldId id="322" r:id="rId27"/>
    <p:sldId id="324" r:id="rId28"/>
    <p:sldId id="345" r:id="rId29"/>
    <p:sldId id="299" r:id="rId30"/>
    <p:sldId id="300" r:id="rId31"/>
    <p:sldId id="301" r:id="rId32"/>
    <p:sldId id="302" r:id="rId33"/>
    <p:sldId id="303" r:id="rId34"/>
    <p:sldId id="304" r:id="rId35"/>
    <p:sldId id="317" r:id="rId36"/>
    <p:sldId id="305" r:id="rId37"/>
    <p:sldId id="346" r:id="rId38"/>
    <p:sldId id="258" r:id="rId39"/>
    <p:sldId id="259" r:id="rId40"/>
    <p:sldId id="260" r:id="rId41"/>
    <p:sldId id="261" r:id="rId42"/>
    <p:sldId id="262" r:id="rId43"/>
    <p:sldId id="263" r:id="rId44"/>
    <p:sldId id="264" r:id="rId45"/>
    <p:sldId id="265" r:id="rId46"/>
    <p:sldId id="332" r:id="rId47"/>
    <p:sldId id="333" r:id="rId48"/>
    <p:sldId id="334" r:id="rId49"/>
    <p:sldId id="294" r:id="rId50"/>
    <p:sldId id="269" r:id="rId51"/>
    <p:sldId id="270" r:id="rId52"/>
    <p:sldId id="271" r:id="rId53"/>
    <p:sldId id="331" r:id="rId5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1325C-BE9C-4D76-8158-B9C523698E58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A4C57C-E3F9-471D-9316-3B4FFF57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6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55A3A-138D-4BBB-B86D-37A9F41DA6D2}" type="datetime1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064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511A-A9C5-4586-881B-2A3430623387}" type="datetime1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732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B059-7046-40D4-9D7F-0DB81E7FC04B}" type="datetime1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70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BBCE-91FF-4C7B-8F94-8125781286DC}" type="datetime1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29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B801-EBC3-47C4-84BF-AB7E46490B04}" type="datetime1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066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A56B6-831A-4F17-923F-D9D165B9CA6A}" type="datetime1">
              <a:rPr lang="ru-RU" smtClean="0"/>
              <a:t>06.02.2021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205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31E83-E2EB-4155-B088-2F668E9402E1}" type="datetime1">
              <a:rPr lang="ru-RU" smtClean="0"/>
              <a:t>06.02.2021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077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842C-768B-453D-8632-87EDFE127895}" type="datetime1">
              <a:rPr lang="ru-RU" smtClean="0"/>
              <a:t>06.02.2021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216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4FEAE-F629-4862-B69F-D61EE0346FF6}" type="datetime1">
              <a:rPr lang="ru-RU" smtClean="0"/>
              <a:t>06.02.2021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679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C44E2-8792-48A4-A5A2-C63FB947C673}" type="datetime1">
              <a:rPr lang="ru-RU" smtClean="0"/>
              <a:t>06.02.2021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859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EC328-6A2F-4785-8D12-0A9C7A476939}" type="datetime1">
              <a:rPr lang="ru-RU" smtClean="0"/>
              <a:t>06.02.2021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13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208BA-F4A4-4AB0-9B96-9A738E3ABC02}" type="datetime1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7D03F-399E-4E3A-8B98-CAF81548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451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фармакопея, 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XIV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издание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323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332656"/>
            <a:ext cx="8784976" cy="6264696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Удельное вращение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оптически актив-х в-в)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Прозрачность, цветность р-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рН, Кислотность или Щелочность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Родственные примеси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контролируются продукты деструкции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фарм.субстанций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технолог.примеси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обусловленные технологией пр-ва; для токсичных примесей проводится идентификация 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кол.опред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-е. Методы – хроматография, реже СПФ.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Неорганические катионы или анионы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Потеря в массе при высушивании или Вода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в-в по методу Фишера) – чаще не должно превышать 0,5%; для кристаллогидратов регламентируют  верхний и нижний пределы; результаты учитываются в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кол.опр-нии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516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Сульфатная зола, Тяжёлые металлы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Остаточные органические растворители -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зависит от класса токсичности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Бактериальные эндотоксины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для ЛФ парентерального применения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Микробиологическая чистота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Стерильность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для стерильных ЛС, не подвергающихся процедуре стерилизации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Количественное определение 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прим-ют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физ-хим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химические методы анализа; для солей достаточного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одного иона – предпочтительнее фармакологически активного; обязателен пересчет на сухое или безводное вещество и свободное от остаточных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орг.р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-лей (если определялось)</a:t>
            </a:r>
          </a:p>
          <a:p>
            <a:pPr algn="l"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570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СТАНДАРТНЫЕ ОБРАЗЦЫ </a:t>
            </a:r>
          </a:p>
          <a:p>
            <a:pPr algn="l"/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методы анализа предусматривают использование стандартных образцов (СО)</a:t>
            </a:r>
          </a:p>
          <a:p>
            <a:pPr algn="l"/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Стандартные образцы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вещества, посредством сравнения с которыми осуществляется контроль качества исследуемых ЛС с помощью физико-химических и биологических методов в целях подтверждения соответствия ЛС требованиям НД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081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СО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процедуры аттестации различают: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Первичный СО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стандартный образец, обладающий необходимыми свойствами для целенаправленного использования, аттестация которого осуществляется без сравнения с существующими стандартными образцами. 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Вторичный СО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стандартный образец, аттестованный в результате сравнения с первичным стандартным образцом. </a:t>
            </a:r>
          </a:p>
          <a:p>
            <a:pPr>
              <a:spcBef>
                <a:spcPts val="0"/>
              </a:spcBef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СО: 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международные, межгосударственные (региональные), государственные, фармакопейные, отраслевые СО, а также СО предприятий.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081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СО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СО, активность которого выражена в международных единицах. Эквивалентность международных единиц (МЕ) международного СО утверждена Всемирной Организацией Здравоохранения (ВОЗ).</a:t>
            </a:r>
          </a:p>
          <a:p>
            <a:pPr algn="l"/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Межгосударственный (региональный) СО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СО, признанный в рамках Европейского союза или Евроазиатского экономического союза в соответствии с установленными правилами и применяемый в государствах, присоединившихся к его признанию.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081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Фармакопейный стандартный образец (ФСО)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стандартный образец, произведенный в соответствии с фармакопейной статьей.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предприятия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СО, утвержденный в установлен-ном порядке и применяемый в соответствии с НД, аттестуется в установленном порядке с использованием международных или фармакопейных СО и является, как правило, вторичным стандартным образцом. 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исключительных случаях для новых лекарственных средств при отсутствии международных СО ВОЗ или фармакопейных СО эти образцы могут являться первичными СО.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081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использования СО в фармакопейном анализе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достижение надлежащего уровня контроля качества субстанций для фармацевтического применения и лекарственных препаратов. В рамках фармакопейной статьи могут использоваться только фармакопейные стандартные образцы (ФСО).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не предназначены для использования в качестве лекарственных средств.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Применяются СО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анализе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фарм.субстанций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лек. препаратов в испытаниях на подлинность, чистоту и количественное определение.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081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оценке фармацевтической субстанции или лекарственного препарата различного происхождения на его соответствие требованиям ФС и/или НД используются как стандартные образцы веществ или препаратов, так и стандартные образцы возможных примесей.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установления подлинности лекарственных средств наряду со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могут быть использованы эталонные ИК-спектры, приведенные в ГФ РФ.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0815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ОСТАТОЧНЫЕ ОРГАНИЧЕСКИЕ РАСТВОРИТЕЛИ</a:t>
            </a:r>
          </a:p>
          <a:p>
            <a:pPr algn="l">
              <a:spcBef>
                <a:spcPts val="0"/>
              </a:spcBef>
            </a:pPr>
            <a:r>
              <a:rPr lang="ru-RU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Остаточные орг. растворители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летучие растворители, которые используются или образуются на любой стадии производства фармацевтических субстанций, вспомогательных веществ или лекарственного препарата и полностью не удаляются после завершения технологического процесса.</a:t>
            </a:r>
          </a:p>
          <a:p>
            <a:pPr algn="l">
              <a:spcBef>
                <a:spcPts val="0"/>
              </a:spcBef>
            </a:pP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Контролю на содержание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органич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растворителей подлежат фармацевтические субстанции и вспомогательные вещества, а также лекарственные препараты независимо от способа применения, если при их получении или очистке используются органические растворители, или они могут образоваться в процессе производства.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081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ru-RU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органических растворителей</a:t>
            </a:r>
          </a:p>
          <a:p>
            <a:pPr algn="just">
              <a:spcBef>
                <a:spcPts val="0"/>
              </a:spcBef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класс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высокотоксичные растворители (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генотоксичные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канцерогены), применяемые в фарм. производстве в исключительных случаях, когда нельзя отказаться от их использования (бензол, дихлорэтан,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трихлорэтан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CCl</a:t>
            </a:r>
            <a:r>
              <a:rPr lang="en-US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spcBef>
                <a:spcPts val="0"/>
              </a:spcBef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класс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негенотоксичные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растворители. Нормирование их в ЛС обусловлено максимально допустимым количеством, принимаемым в составе суточной дозы лекарственного средства (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ацетонитрил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гексан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метанол,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формамид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хлф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толуол и др.)</a:t>
            </a:r>
          </a:p>
          <a:p>
            <a:pPr algn="just">
              <a:spcBef>
                <a:spcPts val="0"/>
              </a:spcBef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растворителей 1 и 2 класса каждый из них должен быть идентифицирован и определен количественно</a:t>
            </a:r>
          </a:p>
          <a:p>
            <a:pPr algn="just">
              <a:spcBef>
                <a:spcPts val="0"/>
              </a:spcBef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класс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растворители низкой токсичности, содержание которых до 0,5 % не требует подтверждения (ацетон, бутанол, ДМСО, этанол, диэтиловый эфир, уксусная кислота, муравьиная кислота и др.).   </a:t>
            </a:r>
          </a:p>
          <a:p>
            <a:pPr algn="l">
              <a:spcBef>
                <a:spcPts val="0"/>
              </a:spcBef>
            </a:pP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772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lnSpcReduction="10000"/>
          </a:bodyPr>
          <a:lstStyle/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План:</a:t>
            </a:r>
          </a:p>
          <a:p>
            <a:pPr algn="l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Структура ГФ. </a:t>
            </a:r>
          </a:p>
          <a:p>
            <a:pPr algn="l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Общие положения ГФ: </a:t>
            </a:r>
          </a:p>
          <a:p>
            <a:pPr marL="457200" indent="-457200" algn="l">
              <a:buFontTx/>
              <a:buChar char="-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фармацевтические субстанции </a:t>
            </a:r>
          </a:p>
          <a:p>
            <a:pPr marL="457200" indent="-457200" algn="l">
              <a:buFontTx/>
              <a:buChar char="-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титрованные растворы (общие положения)</a:t>
            </a:r>
          </a:p>
          <a:p>
            <a:pPr algn="l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l">
              <a:buFontTx/>
              <a:buChar char="-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стандартные образцы</a:t>
            </a:r>
          </a:p>
          <a:p>
            <a:pPr marL="457200" indent="-457200" algn="l">
              <a:buFontTx/>
              <a:buChar char="-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остаточные органические растворители</a:t>
            </a:r>
          </a:p>
          <a:p>
            <a:pPr marL="457200" indent="-457200" algn="l">
              <a:buFontTx/>
              <a:buChar char="-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кристалличность</a:t>
            </a:r>
          </a:p>
          <a:p>
            <a:pPr marL="457200" indent="-457200" algn="l">
              <a:buFontTx/>
              <a:buChar char="-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полиморфизм.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таких растворителей допускается и в более высоких пределах, если это регламентировано правилами Надлежащей производственной практики или иными стандартами производства.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При наличии растворителей 3 класса, если их суммарное содержание не превышает 0,5 %, для определения допускается применение неспецифического метода «Потеря в массе при высушивании»; если их содержание превышает 0,5 %, каждый из них должен быть идентифицирован и определен количественно. 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Предельно допустимое содержание в лекарственных средствах остаточных органических растворителей 3 класса токсичности составляет 50 мг/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Нет достоверных сведений о возможном риске для здоровья человека следующей группы растворителей (изопропиловый эфир, трихлоруксусная кислота, трифторуксусная кислота и др.) </a:t>
            </a:r>
          </a:p>
          <a:p>
            <a:pPr algn="just">
              <a:spcBef>
                <a:spcPts val="0"/>
              </a:spcBef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В случае использования этих растворителей производитель должен обосновать их остаточное содержание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7726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ПОЛИМОРФИЗМ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Полиморфизм – (от греческого «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poly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– много, «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morph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- форма) во многом определяет свойства веществ и присущ многим лекарственным субстанциям.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полиморфов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и того же лекарственного вещества часто возникает при изменении условий кристаллизации субстанций.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этой причине лекарственные субстанции, полученные на разных заводах-изготовителях, а порой даже в пределах одной серии на одном и том же заводе-изготовителе, могут различаться по физико-химическим свойствам, что определяется особенностью его технологии, в частности на этапе кристаллизации, а также возможностью полиморфных переходов при транспортировке и хранении.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может происходить также при производстве и хранении готовых лекарственных средств с соответствующими изменениями свойств лекарственных препаратов.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772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ПОЛИМОРФИЗМ</a:t>
            </a:r>
          </a:p>
          <a:p>
            <a:pPr algn="l">
              <a:spcBef>
                <a:spcPts val="0"/>
              </a:spcBef>
            </a:pP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ГФ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XIV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Полиморфизм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− способность вещества существовать в различных кристаллических формах при одинаковом химическом составе. Такие формы называются полиморфными модификациями.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Оценка полиморфизма фармацевтической субстанции обязательна в тех случаях, когда полиморфная модификация определяет терапевтическую эффективность и безопасность лекарственного препарата.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4007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Полиморфные модификации проявляют различные физические и физико-химические свойства, такие как температура плавления, размер кристаллов, плотность, растворимость и скорость растворения, удельная теплоёмкость, электропроводность, угол смачивания, показатель преломления, коэффициент рассеяния света, ИК-спектры, КР-спектры, термограммы, рентгеновские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дифрактограммы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Химические свойства полиморфных модификаций одинаковы в жидкой фазе (растворах или в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расплавах). Различные полиморфные модификации одной и той же фармацевтической субстанции могут проявлять различную фармакологическую активность, что должно быть учтено при разработке технологии получения лекарственного препарата.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0187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отличие от полиморфизма, </a:t>
            </a:r>
            <a:r>
              <a:rPr lang="ru-RU" sz="2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сольватоморфизм</a:t>
            </a:r>
            <a:r>
              <a:rPr lang="ru-RU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псевдополиморфизм</a:t>
            </a:r>
            <a:r>
              <a:rPr lang="ru-RU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обусловлен сольватацией.  </a:t>
            </a:r>
          </a:p>
          <a:p>
            <a:pPr algn="l">
              <a:spcBef>
                <a:spcPts val="0"/>
              </a:spcBef>
            </a:pP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Сольваты – молекулярные комплексы, которые в кристаллической решётке содержат молекулы растворителя при определённом стехиометрическом соотношении вещества и растворителя.</a:t>
            </a:r>
          </a:p>
          <a:p>
            <a:pPr algn="l">
              <a:spcBef>
                <a:spcPts val="0"/>
              </a:spcBef>
            </a:pP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Частный случай сольватов − гидраты (если растворителем является вода).</a:t>
            </a:r>
          </a:p>
          <a:p>
            <a:pPr algn="l">
              <a:spcBef>
                <a:spcPts val="0"/>
              </a:spcBef>
            </a:pP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Физико-химические свойства кристаллических сольватов должны учитываться при разработке процессов грануляции, сушки, прессования, измельчения, таблетирования и др. Сольваты фармацевтических субстанций и их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несольватированные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формы обладают различной растворимостью, скоростью растворения и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биодоступностью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0187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получения полиморфных модификаций и кристаллических сольватов применяют методы равновесной и неравновесной кристаллизации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варьировании условий кристаллизации (скорость кристаллизации, температура, тип растворителя, концентрация раствора и др.), а также метод осаждения и различные методы сушки.</a:t>
            </a:r>
          </a:p>
          <a:p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анализа полиморфных модификаций:</a:t>
            </a:r>
          </a:p>
          <a:p>
            <a:pPr algn="l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Дифракция рентгеновских лучей: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Рентгеноструктурный анализ;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Метод порошкового рентгеноструктурного анализа.</a:t>
            </a:r>
          </a:p>
          <a:p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018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Спектральные методы: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Cпектрометрия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инфракрасной области;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Рамановская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спектрометрия;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Твердофазная спектроскопия ядерного магнитного резонанса.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Термоаналитические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методы: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Термогравиметрия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Дифференциальная сканирующая калориметрия;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Термомикроскопия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Оптическая и сканирующая электронная микроскопия (в том числе поляризационная).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Растворимость и скорость растворения.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VI. Биологические методы.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0187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В ряде случаев трудно доказать, что лекарственный препарат содержит действующее вещество необходимой полиморфной формы, так как при экстракции образца для анализа оно может изменить свою кристаллическую форму. 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Если известно, что действующее вещество присутствует в полиморфной модификации, тогда тест «Растворение» может быть выбран как способ подтверждения полиморфизма в лекарственном препарате.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Диаграммы давление − температура и энергия − темпер-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основанные на экспериментальных данных, характеризуют стабильность полиморфных модификаций. 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Для изучения сольватов предпочтительно использовать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термогравиметрию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комбинации с определением растворимости, скорости растворения 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Рамановской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спектрометрией. 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При изучении гидратов определяют изотермы сорбции-десорбции воды для характеристики зон относительной стабильности.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5652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Полиморфизмом обладают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фарм.субстанции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Глицин, бромгексин,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лоратадин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преднизалон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омепразол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пирацетам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гидрохлоротиазид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 др.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Василькин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Д.А.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 соискание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уч.ст.канд.фарм.наук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«Получение и изучение полиморфных модификаций некоторых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лек.в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 и их биофармацевтических свойств»</a:t>
            </a:r>
          </a:p>
          <a:p>
            <a:pPr algn="l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Науч.рук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проф.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Поцелуева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Л.А.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Установлены большая антимикробная активность и более выраженный терапевтический эффект у мазей, изготовленных с использованием аморфных модификаций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линкомицина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рокситромицина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наименьшие значения - у мазей, изготовленных из кристаллических образцов названных антибиотиков промышленного производства, что обуславливает рациональность выпуска лекарственных препаратов этих антибиотиков с использованием их наиболее активных аморфных модификаций.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0371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КРИСТАЛЛИЧНОСТЬ</a:t>
            </a:r>
          </a:p>
          <a:p>
            <a:pPr algn="l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кристалличности фармацевтической субстанции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одним из важных ее показателей, от которой зависит качество лекарственных препаратов. Одна и та же субстанция может находиться в кристаллическом или аморфном состоянии или представлять смесь кристаллической и аморфной форм.</a:t>
            </a:r>
          </a:p>
          <a:p>
            <a:pPr algn="l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кристалличности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отношение массы кристаллической части порошка испытуемой субстанции к ее общей массе, выраженное в процентах или долях.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772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Сайт: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femb.ru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</a:t>
            </a:fld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45" y="1916832"/>
            <a:ext cx="8963025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28768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Кристаллическое состояние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устойчивое фазовое состояние твердого вещества, структура которого обладает пространственной трехмерной периодичностью в расположении молекул (кристаллической решеткой). Твердые кристаллические вещества, имеющие кристаллическую решетку без пространственных дефектов, обладают 100 % кристалличностью. Вследствие своей максимальной упорядоченности кристаллическое состояние вещества характеризуется минимальной внутренней энергией и является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термодинамически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равновесным состоянием при данных параметрах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(давлении, температуре). 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На фазовой диаграмме однокомпонентных систем, которая строится в координатах давление − температура, кристаллы занимают определенную область, соответствующую более низким температурам и более высоким давлениям.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7726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 из самых характерных особенностей кристаллического состояния – анизотропия физических и физико-химических свойств, заключающаяся в том, что свойства кристаллов различаются в зависимости от направления.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Кристаллические вещества имеют постоянную температуру плавления.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Все реальные кристаллы обладают некоторыми дефектами кристаллической решетки, которые повышают как энтальпию, так и энтропию кристаллической решетки.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7726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Если кристаллическая решётка содержит максимально возможную плотность пространственных дефектов различных порядков, вещество является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аморфным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Полностью аморфные вещества соответствуют нулевой кристалличности. 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Аморфные вещества характеризуются беспорядочным расположением молекул, не имеют постоянной температуры плавления и обладают лишь ближним порядком в расположении молекул и изотропией формы и других физических свойств, т.е. их независимостью от направления.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7726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Аморфное состояние не является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термодинамически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устойчивым состоянием. 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Чем меньше степень кристалличности вещества, тем, соответственно, выше степень его аморфности, больше его растворимость, скорость растворения и реакционная способность, но тем меньше его стабильность. 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Эти важные свойства оказывают влияние на стабильность,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биодоступность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технологические характеристики лекарственных средств.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7726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измерения степени кристалличности:</a:t>
            </a:r>
          </a:p>
          <a:p>
            <a:pPr algn="l">
              <a:spcBef>
                <a:spcPts val="0"/>
              </a:spcBef>
            </a:pP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Дифференциальная сканирующая калориметрия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определить тепловой эффект растворения, который при постоянном атмосферном давлении соответствует изменению энтальпии и характеризует степень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кристаллич-ности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вещества. Энтальпия растворения пропорциональна количеству растворенного вещества.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7726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Оптическая микроскопия в поляризован-ном свете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определения состояния вещества (кристаллическое или аморфное) несколько частиц испытуемого вещества помещают на чистое предметное стекло в каплю минерального масла и исследуют с помощью поляризационного микроскопа. 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Кристаллические частицы обладают двойным лучепреломлением и свойством изменять направление оптических плоскостей при вращении столика микроскопа, что приводит к периодическому сверканию.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1824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856984" cy="6408712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Рентгенодифракционный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 порошков. 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Дифрактограммы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позволяют оценить форму и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размеры кристаллитов (0,005 − 0,0005 мм), а 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также соотношение кристаллической и аморфной фаз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Ближняя инфракрасная </a:t>
            </a: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спектрофотометрия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диапазон которой состоит из двух областей: 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коротковолновая область 750 − 1100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длинноволновая – 1100 − 2500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Сканирование с помощью электронной микроскопии.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Ультразвуковая дифракция.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7726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fontScale="92500"/>
          </a:bodyPr>
          <a:lstStyle/>
          <a:p>
            <a:pPr algn="l"/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ГФ 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XIV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Фарм.субстанции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Аморфные порошки: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Алюминия гидроксид, висмута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субгаллат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цинка оксид</a:t>
            </a:r>
          </a:p>
          <a:p>
            <a:pPr algn="l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Аморфные или мелкокристаллические порошки: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дроперидол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галантамина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гидробромид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Кристаллические порошки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бромгексин*, гидрокортизон,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дексаметазон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изониазид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др.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*проявляют полиморфизм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4354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ТИТРОВАННЫЕ РАСТВОРЫ</a:t>
            </a:r>
          </a:p>
          <a:p>
            <a:pPr algn="l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Тированные растворы (ТР)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растворы с точно известной концентрацией, предназначен-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целей титриметрического анализа</a:t>
            </a:r>
          </a:p>
          <a:p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выражения концентрации ТР:</a:t>
            </a:r>
          </a:p>
          <a:p>
            <a:pPr marL="514350" indent="-514350" algn="l"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Молярная концентрация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молярность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14350" indent="-514350" algn="l"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</a:t>
            </a:r>
          </a:p>
          <a:p>
            <a:pPr marL="514350" indent="-514350" algn="l"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титранта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определяемому веществу</a:t>
            </a:r>
          </a:p>
          <a:p>
            <a:pPr marL="514350" indent="-514350" algn="l"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Нормальная концентрация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lnSpcReduction="10000"/>
          </a:bodyPr>
          <a:lstStyle/>
          <a:p>
            <a:pPr algn="l">
              <a:spcBef>
                <a:spcPts val="0"/>
              </a:spcBef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Молярная концентрация (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молярность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выраженное в молях количество растворённого вещества, содержащееся в 1 л раствора.</a:t>
            </a:r>
          </a:p>
          <a:p>
            <a:pPr algn="l">
              <a:spcBef>
                <a:spcPts val="0"/>
              </a:spcBef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Молярность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вычисляется как отношение количества растворенного вещества к объему раствора:</a:t>
            </a:r>
          </a:p>
          <a:p>
            <a:pPr algn="l"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молярная концентрация, моль/л;</a:t>
            </a:r>
          </a:p>
          <a:p>
            <a:pPr algn="l">
              <a:spcBef>
                <a:spcPts val="0"/>
              </a:spcBef>
            </a:pP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количество растворённого вещества, моль;</a:t>
            </a:r>
          </a:p>
          <a:p>
            <a:pPr algn="l">
              <a:spcBef>
                <a:spcPts val="0"/>
              </a:spcBef>
            </a:pP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общий объём раствора, л.</a:t>
            </a:r>
          </a:p>
          <a:p>
            <a:pPr algn="l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Раствор, содержащий x моль вещества в 1 л раствора, обозначают x М раствором.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583028"/>
            <a:ext cx="1911077" cy="125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ГФ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XIV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4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408228"/>
            <a:ext cx="3568799" cy="4575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3600400" cy="4472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69049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выраженная в миллиграммах масса растворенного вещества, содержащаяся в 1 мл раствора (размерность – мг/мл).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титранта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определяемому веществу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выраженная в миллиграммах масса определяемого вещества, эквивалентная 1 мл данного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титранта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l"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титранта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определяемому веществу вычисляют, исходя из молярной концентрации или титра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титранта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учётом стехиометрических коэффициентов уравнения химической реакции, протекающей при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титровании, и молярных масс реагирующих веществ (размерность – мг/мл).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fontScale="85000" lnSpcReduction="20000"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Нормальная концентрация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выраженная числом грамм-эквивалентов масса вещества, содержащаяся в 1 л раствора. Такие растворы обозначаются символом «н.» 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Грамм-эквивалент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число граммов вещества, равное его эквиваленту. 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Эквивалент вещества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такое количество вещества, которое может присоединять, высвобождать или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другим способом быть эквивалентным катиону водорода в кислотно-основных (ионообменных) реакциях или электрону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окислительно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-восстановительных реакциях. Величина эквивалентной массы вещества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исходя из его химической формулы, принадлежности к тому или иному классу химических соединений, а также химической реакции, протекающей между определяемым веществом и титрованным раствором.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 ТР:</a:t>
            </a:r>
          </a:p>
          <a:p>
            <a:pPr marL="514350" indent="-514350" algn="l"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 класса «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х.ч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.» (химически чистые – содержание основного компонента более 99%, цвет полосы на упаковке - красный)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Стандарт-титры промышленного производства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140968"/>
            <a:ext cx="1944216" cy="337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153366"/>
            <a:ext cx="4680520" cy="3251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856984" cy="6408712"/>
          </a:xfrm>
        </p:spPr>
        <p:txBody>
          <a:bodyPr>
            <a:normAutofit lnSpcReduction="10000"/>
          </a:bodyPr>
          <a:lstStyle/>
          <a:p>
            <a:pPr algn="l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Допускается приготовление ТР несколько большей концентрации, чем требуется по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расчё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-ту, который при необходимости можно довести до нужной концентрации путем разбавления.</a:t>
            </a:r>
          </a:p>
          <a:p>
            <a:pPr algn="l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Для приготовления титрованных растворов используют мерные ёмкости исключительно класса А.</a:t>
            </a:r>
          </a:p>
          <a:p>
            <a:pPr>
              <a:spcBef>
                <a:spcPts val="0"/>
              </a:spcBef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Стандартизация приготовленных ТР:</a:t>
            </a:r>
          </a:p>
          <a:p>
            <a:pPr marL="514350" indent="-514350" algn="l">
              <a:spcBef>
                <a:spcPts val="0"/>
              </a:spcBef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стандартному титрованному раствору </a:t>
            </a:r>
          </a:p>
          <a:p>
            <a:pPr marL="514350" indent="-514350" algn="l">
              <a:spcBef>
                <a:spcPts val="0"/>
              </a:spcBef>
              <a:buAutoNum type="arabicPeriod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точной навеске соответствующего стандартного образца</a:t>
            </a:r>
          </a:p>
          <a:p>
            <a:pPr algn="l"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не менее 3-х титрований, бюретки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 ценой деления в пределах 0,01 – 0,05 мл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43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ТР используют в количественном анализе, в котором конечную точку титрования определяют электрометрическим методом (например, методом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амперометрии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потенциометрии), раствор стандартизуют тем же методом. 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среды, в которой стандартизуют ТР, должен быть таким же, как и тот, в котором он будет использован.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44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определения точной концентрация приготовленного ТР вычисляют поправочный коэффициент (К) 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Поправочный коэффициент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представляет собой отношение фактически полученной концентрации ТР к теоретически заданной. Поправочный коэффициент рассчитывают с точностью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четвёртого знака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запятой.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45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856984" cy="6408712"/>
          </a:xfrm>
        </p:spPr>
        <p:txBody>
          <a:bodyPr>
            <a:normAutofit fontScale="92500" lnSpcReduction="20000"/>
          </a:bodyPr>
          <a:lstStyle/>
          <a:p>
            <a:r>
              <a:rPr lang="ru-RU" sz="33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вычисления поправочного коэффициента:</a:t>
            </a:r>
          </a:p>
          <a:p>
            <a:pPr algn="l"/>
            <a:r>
              <a:rPr lang="ru-RU" sz="3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1 -  </a:t>
            </a:r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навеске соответствующего стандартного образца: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33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навеска вещества, по которому устанавливают </a:t>
            </a:r>
          </a:p>
          <a:p>
            <a:pPr algn="l"/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титр, мг;</a:t>
            </a:r>
          </a:p>
          <a:p>
            <a:pPr algn="l"/>
            <a:r>
              <a:rPr lang="ru-RU" sz="33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–титр </a:t>
            </a:r>
            <a:r>
              <a:rPr lang="ru-RU" sz="33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титранта</a:t>
            </a:r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определяемому веществу, </a:t>
            </a:r>
          </a:p>
          <a:p>
            <a:pPr algn="l"/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мг/мл;</a:t>
            </a:r>
          </a:p>
          <a:p>
            <a:pPr algn="l"/>
            <a:r>
              <a:rPr lang="ru-RU" sz="33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объем приготовленного раствора, </a:t>
            </a:r>
          </a:p>
          <a:p>
            <a:pPr algn="l"/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33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израсходованный на </a:t>
            </a:r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титрование, мл.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207" y="1867959"/>
            <a:ext cx="2150343" cy="1155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46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47713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2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по титрованному раствору известной концентрации:</a:t>
            </a:r>
          </a:p>
          <a:p>
            <a:pPr algn="l"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b="1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объем титрованного раствора, по которому</a:t>
            </a:r>
          </a:p>
          <a:p>
            <a:pPr algn="l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устанавливается титр, мл;</a:t>
            </a:r>
          </a:p>
          <a:p>
            <a:pPr algn="l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объем приготовленного титрованного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l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вора, израсходованный на титрование, мл;</a:t>
            </a:r>
          </a:p>
          <a:p>
            <a:pPr algn="l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b="1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поправочный коэффициент титрованного </a:t>
            </a:r>
          </a:p>
          <a:p>
            <a:pPr algn="l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раствора, по которому устанавливается титр.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628800"/>
            <a:ext cx="2520280" cy="1234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47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91825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algn="l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К должен быть в пределах 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0,98 до 1,02 (± 2 %). </a:t>
            </a:r>
          </a:p>
          <a:p>
            <a:pPr algn="l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Разбавление: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 величины К вычитают единицу и полученную разность умножают на 1000. Результат умножения соответствует количеству воды в мл, которое следует прибавить к каждому литру разбавляемого раствора.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  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018314"/>
            <a:ext cx="6480720" cy="826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48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004" y="5331991"/>
            <a:ext cx="4952008" cy="75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226922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856984" cy="6408712"/>
          </a:xfrm>
        </p:spPr>
        <p:txBody>
          <a:bodyPr>
            <a:normAutofit lnSpcReduction="10000"/>
          </a:bodyPr>
          <a:lstStyle/>
          <a:p>
            <a:pPr algn="l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Укрепление: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 единицы вычитают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 и разность умножают на количество граммов исходного вещества, взятое для приготовления 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л раствора (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Полученное количество добавляют на каждый литр раствора. После этого раствор тщательно перемешивают.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Относительное стандартное отклонение при определении коэффициента  К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должно превышать 0,2 %. 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429000"/>
            <a:ext cx="6691153" cy="81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49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360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ГФ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XIV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5</a:t>
            </a:fld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5" y="980728"/>
            <a:ext cx="4038178" cy="5065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124744"/>
            <a:ext cx="4503180" cy="4802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690493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Титрованные растворы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меньшей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молярной концентрации можно приготовить посредством точного разведения более концентрированных титрованных растворов водой, свободной от углерода диоксида (например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0,1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 р-р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приготовить разведением 1 М раствора).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Поправочные коэффициенты полученных разбавленных растворов такие же, как у исходных растворов. 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Исключение составляют титрованные растворы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окислительно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-восстановительного титрования, которые после разбавления нуждаются в повторной установке титра. Методика установки титра должна быть приведена в фармакопейной статье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50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Растворы с молярной концентрацией ниже 0,1 М готовят непосредственно перед использованием.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Перепроверяют поправочные коэффициенты ТР в соответствии с установленными для них сроками хранения.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ТР, в которых при хранении появились хлопья или осадок, применять нельзя.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ТР хранят при комнатной температуре, защищая их, при необходимости, от воздействия углерода диоксида, влаги воздуха и прямых солнечных лучей.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Рекомендуется готовить, стандартизовать и использовать ТР при одной и той же температуре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51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установки концентрации ТР применяют исходные стандартные вещества (обозначают буквами РО (реактив основной)):</a:t>
            </a:r>
          </a:p>
          <a:p>
            <a:pPr algn="l">
              <a:spcBef>
                <a:spcPts val="0"/>
              </a:spcBef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Калия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бромат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РО.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</a:t>
            </a:r>
            <a:r>
              <a:rPr lang="en-US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b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Калия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гидрофталат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РО.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</a:t>
            </a:r>
            <a:r>
              <a:rPr lang="ru-RU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algn="l">
              <a:spcBef>
                <a:spcPts val="0"/>
              </a:spcBef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Калия дихромат РО.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lang="en-US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b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Кислота бензойная РО.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l">
              <a:spcBef>
                <a:spcPts val="0"/>
              </a:spcBef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Мышьяка оксид РО.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algn="l">
              <a:spcBef>
                <a:spcPts val="0"/>
              </a:spcBef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Натрия карбонат безводный РО.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ru-RU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ru-RU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algn="l">
              <a:spcBef>
                <a:spcPts val="0"/>
              </a:spcBef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Натрия хлорид РО. </a:t>
            </a: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Сульфаниловая кислота РО.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Цинк РО.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52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53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207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ГФ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XIV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6</a:t>
            </a:fld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3889399" cy="49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289" y="953602"/>
            <a:ext cx="3456384" cy="5486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6904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ГФ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XIV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7</a:t>
            </a:fld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4177431" cy="52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630" y="1212690"/>
            <a:ext cx="4384699" cy="4888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6904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856984" cy="655272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 ГФ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ФЗ 61 «Об обращении ЛС»</a:t>
            </a:r>
          </a:p>
          <a:p>
            <a:pPr algn="l"/>
            <a:r>
              <a:rPr lang="ru-RU" dirty="0"/>
              <a:t>     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Лек. средства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вещества или их комбинации, вступающие в контакт с организмом человека или животного,…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К лек. средствам относятся фармацевтические субстанции и лекарственные препараты;</a:t>
            </a:r>
          </a:p>
          <a:p>
            <a:pPr algn="l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Фарм. субстанция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лек средство в виде одного или нескольких обладающих фармакологической активностью действующих веществ вне зависимости от природы происхождения, которое предназначено для производства, изготовления лекарственных препаратов и определяет их эффективность;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ГФ 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XIV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Фармацевтические субстанции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лек. средства в виде одного или нескольких обладающих фармакологической активностью действующих веществ вне зависимости от природы происхождения, предназначенные для производства, изготовления лекарственных препаратов и определяющие их эффективность.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081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332656"/>
            <a:ext cx="8856984" cy="6264696"/>
          </a:xfrm>
        </p:spPr>
        <p:txBody>
          <a:bodyPr>
            <a:normAutofit lnSpcReduction="10000"/>
          </a:bodyPr>
          <a:lstStyle/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все фарм. субстанции должны быть фармакопейные статьи (ФС) или нормативная документация (НД)</a:t>
            </a:r>
          </a:p>
          <a:p>
            <a:pPr>
              <a:spcBef>
                <a:spcPts val="0"/>
              </a:spcBef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ФС (или НД) - для хим. субстанций: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Хим. название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номенклатуре 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IUPAC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Структурная формула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Брутто-формула и молекулярная масса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контроля качества и пределы нормирования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Растворимость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Подлинность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Темп-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плавления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твердых в-в)</a:t>
            </a:r>
          </a:p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Темп-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затвердевания, кипения, плотность, вязкость , показатель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преломения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жидких субстанций)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7671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2617</TotalTime>
  <Words>3297</Words>
  <Application>Microsoft Office PowerPoint</Application>
  <PresentationFormat>Экран (4:3)</PresentationFormat>
  <Paragraphs>328</Paragraphs>
  <Slides>53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5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</dc:creator>
  <cp:lastModifiedBy>Svetlana Abdullina</cp:lastModifiedBy>
  <cp:revision>55</cp:revision>
  <dcterms:created xsi:type="dcterms:W3CDTF">2020-10-10T10:22:09Z</dcterms:created>
  <dcterms:modified xsi:type="dcterms:W3CDTF">2021-02-06T19:29:24Z</dcterms:modified>
</cp:coreProperties>
</file>