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2"/>
  </p:handoutMasterIdLst>
  <p:sldIdLst>
    <p:sldId id="256" r:id="rId2"/>
    <p:sldId id="257" r:id="rId3"/>
    <p:sldId id="258" r:id="rId4"/>
    <p:sldId id="294" r:id="rId5"/>
    <p:sldId id="259" r:id="rId6"/>
    <p:sldId id="298" r:id="rId7"/>
    <p:sldId id="297" r:id="rId8"/>
    <p:sldId id="299" r:id="rId9"/>
    <p:sldId id="295" r:id="rId10"/>
    <p:sldId id="300" r:id="rId11"/>
    <p:sldId id="301" r:id="rId12"/>
    <p:sldId id="296" r:id="rId13"/>
    <p:sldId id="264" r:id="rId14"/>
    <p:sldId id="266" r:id="rId15"/>
    <p:sldId id="302" r:id="rId16"/>
    <p:sldId id="303" r:id="rId17"/>
    <p:sldId id="304" r:id="rId18"/>
    <p:sldId id="267" r:id="rId19"/>
    <p:sldId id="307" r:id="rId20"/>
    <p:sldId id="306" r:id="rId21"/>
    <p:sldId id="332" r:id="rId22"/>
    <p:sldId id="308" r:id="rId23"/>
    <p:sldId id="305" r:id="rId24"/>
    <p:sldId id="333" r:id="rId25"/>
    <p:sldId id="268" r:id="rId26"/>
    <p:sldId id="310" r:id="rId27"/>
    <p:sldId id="309" r:id="rId28"/>
    <p:sldId id="269" r:id="rId29"/>
    <p:sldId id="311" r:id="rId30"/>
    <p:sldId id="312" r:id="rId31"/>
    <p:sldId id="313" r:id="rId32"/>
    <p:sldId id="314" r:id="rId33"/>
    <p:sldId id="315" r:id="rId34"/>
    <p:sldId id="317" r:id="rId35"/>
    <p:sldId id="318" r:id="rId36"/>
    <p:sldId id="319" r:id="rId37"/>
    <p:sldId id="281" r:id="rId38"/>
    <p:sldId id="321" r:id="rId39"/>
    <p:sldId id="282" r:id="rId40"/>
    <p:sldId id="335" r:id="rId41"/>
    <p:sldId id="322" r:id="rId42"/>
    <p:sldId id="283" r:id="rId43"/>
    <p:sldId id="324" r:id="rId44"/>
    <p:sldId id="326" r:id="rId45"/>
    <p:sldId id="328" r:id="rId46"/>
    <p:sldId id="325" r:id="rId47"/>
    <p:sldId id="329" r:id="rId48"/>
    <p:sldId id="288" r:id="rId49"/>
    <p:sldId id="289" r:id="rId50"/>
    <p:sldId id="331" r:id="rId5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74" autoAdjust="0"/>
    <p:restoredTop sz="94660"/>
  </p:normalViewPr>
  <p:slideViewPr>
    <p:cSldViewPr>
      <p:cViewPr>
        <p:scale>
          <a:sx n="66" d="100"/>
          <a:sy n="66" d="100"/>
        </p:scale>
        <p:origin x="-127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3D934A-8A6C-4CD1-8629-7820AE09BB59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DEC9680-3ED5-4204-B164-53368DB481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19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8243A-CC33-4380-9822-408C7FD63BA4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B6ED-36AE-48F3-AEA0-7ADF70194A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C9862-28FE-4049-96C3-ADFA00272F81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45756-7F2E-4A2F-B302-52810C50EE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8D2C-9ABE-41F6-B5F5-C4F25C7C90AC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2450B-9E9D-4B53-88F7-258555944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95C7B-58D6-4EE5-8CB2-769F667EB026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C3A63-F941-40E2-A583-63C1340B5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9B2C-D55D-4F0B-9C07-EDA35D475DD5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C713C-1A6B-4D6D-B128-F505E604F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4DEE1-A31B-48F1-8935-A4217F39B9D0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77544-E771-4064-8E93-0A5A30FB7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A7305-82F8-4778-B3C1-4EAAAF75797D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55870-CF54-46BD-BE01-C72192692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061FC-32D6-4AA8-A0EA-B848F3F27332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DA7F-41BF-4E9E-BBA8-7F854EF52B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717AF-A5ED-4974-999C-4B7CD2C20819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E412-48DA-42C3-BD03-1293C87B9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2E889-258A-4818-890A-2EF2BC4C8A99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E664A-B8D9-4E58-9497-28B106D84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05A0-0F83-47AF-AAC4-F8125375D4D8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F636F-D1CE-400F-9A0A-0ACF1862B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D55F72-9C1E-4CD9-A09E-2C612F3453D5}" type="datetimeFigureOut">
              <a:rPr lang="ru-RU"/>
              <a:pPr>
                <a:defRPr/>
              </a:pPr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7FD241-045C-486D-98F9-5FE5C15E5F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png"/><Relationship Id="rId5" Type="http://schemas.openxmlformats.org/officeDocument/2006/relationships/image" Target="../media/image21.png"/><Relationship Id="rId10" Type="http://schemas.openxmlformats.org/officeDocument/2006/relationships/image" Target="../media/image34.png"/><Relationship Id="rId4" Type="http://schemas.openxmlformats.org/officeDocument/2006/relationships/image" Target="../media/image29.wmf"/><Relationship Id="rId9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3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5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54.png"/><Relationship Id="rId4" Type="http://schemas.openxmlformats.org/officeDocument/2006/relationships/image" Target="../media/image5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56.png"/><Relationship Id="rId4" Type="http://schemas.openxmlformats.org/officeDocument/2006/relationships/image" Target="../media/image5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57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59.png"/><Relationship Id="rId4" Type="http://schemas.openxmlformats.org/officeDocument/2006/relationships/image" Target="../media/image58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oleObject" Target="../embeddings/oleObject28.bin"/><Relationship Id="rId7" Type="http://schemas.openxmlformats.org/officeDocument/2006/relationships/image" Target="../media/image6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60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7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65.wmf"/><Relationship Id="rId11" Type="http://schemas.openxmlformats.org/officeDocument/2006/relationships/image" Target="../media/image69.png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68.png"/><Relationship Id="rId4" Type="http://schemas.openxmlformats.org/officeDocument/2006/relationships/image" Target="../media/image64.wmf"/><Relationship Id="rId9" Type="http://schemas.openxmlformats.org/officeDocument/2006/relationships/image" Target="../media/image6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71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72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73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74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75.wmf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mtClean="0"/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sz="4400" b="1" smtClean="0">
                <a:solidFill>
                  <a:srgbClr val="0000CC"/>
                </a:solidFill>
                <a:latin typeface="Times New Roman" pitchFamily="18" charset="0"/>
              </a:rPr>
              <a:t>Производные </a:t>
            </a:r>
          </a:p>
          <a:p>
            <a:pPr algn="ctr" eaLnBrk="1" hangingPunct="1">
              <a:buFontTx/>
              <a:buNone/>
            </a:pPr>
            <a:r>
              <a:rPr lang="ru-RU" altLang="ru-RU" sz="4400" b="1" smtClean="0">
                <a:solidFill>
                  <a:srgbClr val="0000CC"/>
                </a:solidFill>
                <a:latin typeface="Times New Roman" pitchFamily="18" charset="0"/>
              </a:rPr>
              <a:t>пурина</a:t>
            </a: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433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D3E4D8-FC19-4AC1-A2E1-CF673204ADE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1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Дипрофиллин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Diprophyllinum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7-(2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,3-диоксипропил)-теофиллин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мелкокристаллический порошок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в горячей 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медленно 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астворим 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воде (1:10),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в горячем спирте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7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1CFDE6-275A-42EF-AD22-4025B47144FE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3563938" y="836613"/>
          <a:ext cx="4894262" cy="221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ISIS/Draw Sketch" r:id="rId3" imgW="2923920" imgH="1314360" progId="ISISServer">
                  <p:embed/>
                </p:oleObj>
              </mc:Choice>
              <mc:Fallback>
                <p:oleObj name="ISIS/Draw Sketch" r:id="rId3" imgW="2923920" imgH="1314360" progId="ISISServer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836613"/>
                        <a:ext cx="4894262" cy="2217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Ксантинола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никотинат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Xantinoli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nicotinas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Компламин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7-[2-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гидрокси-3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-(N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-метил-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гидроксиэтил-амино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)-пропил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]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-теофиллина 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никотинат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 без запаха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воде,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мало 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спирте</a:t>
            </a:r>
          </a:p>
        </p:txBody>
      </p:sp>
      <p:sp>
        <p:nvSpPr>
          <p:cNvPr id="2459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0C9DA2-60A1-4C07-818B-493C886D689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1331913" y="1628775"/>
          <a:ext cx="7396162" cy="185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ISIS/Draw Sketch" r:id="rId3" imgW="5276520" imgH="1314360" progId="ISISServer">
                  <p:embed/>
                </p:oleObj>
              </mc:Choice>
              <mc:Fallback>
                <p:oleObj name="ISIS/Draw Sketch" r:id="rId3" imgW="5276520" imgH="1314360" progId="ISISServer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628775"/>
                        <a:ext cx="7396162" cy="185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6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Пентоксифиллин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Pentoxiphyllinum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3,7-диметил-1-(5-оксогексил)-теобромин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Белые или белый со слабым желтоватым оттенком кристаллический порошок, практически без запаха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воде,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умеренно 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спирте</a:t>
            </a:r>
          </a:p>
        </p:txBody>
      </p:sp>
      <p:sp>
        <p:nvSpPr>
          <p:cNvPr id="21527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5F7B56-BE76-4772-9479-A35E1F823CF7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1525" name="Object 21"/>
          <p:cNvGraphicFramePr>
            <a:graphicFrameLocks noChangeAspect="1"/>
          </p:cNvGraphicFramePr>
          <p:nvPr/>
        </p:nvGraphicFramePr>
        <p:xfrm>
          <a:off x="971550" y="981075"/>
          <a:ext cx="7092950" cy="244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ISIS/Draw Sketch" r:id="rId3" imgW="4238280" imgH="1447560" progId="ISISServer">
                  <p:embed/>
                </p:oleObj>
              </mc:Choice>
              <mc:Fallback>
                <p:oleObj name="ISIS/Draw Sketch" r:id="rId3" imgW="4238280" imgH="1447560" progId="ISISServer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981075"/>
                        <a:ext cx="7092950" cy="2443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  Производные пурина содержатся в растениях и тканях животных в свободном виде или входят в состав нуклеозидов, нуклеотидов и нуклеиновых кислот.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   Кофеин открыт впервые Рунге в 1819 г. Он содержится в зёрнах кофе (до 2%), листьях чая (до 5%). В листьях чая содержится также теофиллин, открытый Косселем в 1889 г., а в бобах какао – теобромин, открытый и изученный русским учёным А.А. Воскресенским в 1842 г.</a:t>
            </a:r>
          </a:p>
        </p:txBody>
      </p:sp>
      <p:sp>
        <p:nvSpPr>
          <p:cNvPr id="757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3B69A0-459D-41E3-AA1D-B4416BDD068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7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Получение </a:t>
            </a: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1.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Из мочевой кислоты, которую предварительно синтезируют или извлекают водой из экскре-ментов птиц (до 25%), получают ксантин, кото-рый затем метилируют диметилсульфатом: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85F166-285F-4BBA-9F92-608736233F2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7196" name="Object 28"/>
          <p:cNvGraphicFramePr>
            <a:graphicFrameLocks noChangeAspect="1"/>
          </p:cNvGraphicFramePr>
          <p:nvPr/>
        </p:nvGraphicFramePr>
        <p:xfrm>
          <a:off x="250825" y="3213100"/>
          <a:ext cx="8494713" cy="205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ISIS/Draw Sketch" r:id="rId3" imgW="4771800" imgH="1171440" progId="ISISServer">
                  <p:embed/>
                </p:oleObj>
              </mc:Choice>
              <mc:Fallback>
                <p:oleObj name="ISIS/Draw Sketch" r:id="rId3" imgW="4771800" imgH="1171440" progId="ISISServer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213100"/>
                        <a:ext cx="8494713" cy="205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99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1550" y="5145088"/>
            <a:ext cx="10080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0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3575" y="4437063"/>
            <a:ext cx="1414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1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7038" y="5395913"/>
            <a:ext cx="10080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1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 зависимости от условий метилирования получают кофеин или теобромин: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AC1681-6E1F-4CCA-814E-7E9736C4A39C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539750" y="1384300"/>
          <a:ext cx="7681913" cy="428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ISIS/Draw Sketch" r:id="rId3" imgW="4314600" imgH="2438280" progId="ISISServer">
                  <p:embed/>
                </p:oleObj>
              </mc:Choice>
              <mc:Fallback>
                <p:oleObj name="ISIS/Draw Sketch" r:id="rId3" imgW="4314600" imgH="2438280" progId="ISISServer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384300"/>
                        <a:ext cx="7681913" cy="428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2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1050" y="1773238"/>
            <a:ext cx="11620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4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51500" y="1604963"/>
            <a:ext cx="12668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5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39850" y="5732463"/>
            <a:ext cx="12382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6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80125" y="5732463"/>
            <a:ext cx="16764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5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2.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Из мочевой кислоты сначала получают 8-метилкофеин, затем проводят хлорирование и после гидролиза хлорпроизводных получают кофеин или теофиллин:</a:t>
            </a:r>
          </a:p>
        </p:txBody>
      </p:sp>
      <p:sp>
        <p:nvSpPr>
          <p:cNvPr id="2664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2ECD2A-EEB1-4ADD-A213-18C90B4300F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6644" name="Object 20"/>
          <p:cNvGraphicFramePr>
            <a:graphicFrameLocks noChangeAspect="1"/>
          </p:cNvGraphicFramePr>
          <p:nvPr/>
        </p:nvGraphicFramePr>
        <p:xfrm>
          <a:off x="250825" y="1893888"/>
          <a:ext cx="8551863" cy="418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ISIS/Draw Sketch" r:id="rId3" imgW="5295600" imgH="2628720" progId="ISISServer">
                  <p:embed/>
                </p:oleObj>
              </mc:Choice>
              <mc:Fallback>
                <p:oleObj name="ISIS/Draw Sketch" r:id="rId3" imgW="5295600" imgH="2628720" progId="ISISServer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893888"/>
                        <a:ext cx="8551863" cy="418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47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44700" y="3582988"/>
            <a:ext cx="10080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24525" y="3717925"/>
            <a:ext cx="20875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4213" y="6080125"/>
            <a:ext cx="2159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40100" y="5175250"/>
            <a:ext cx="109696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1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78425" y="5584825"/>
            <a:ext cx="143986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2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167313" y="4229100"/>
            <a:ext cx="10128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   </a:t>
            </a:r>
          </a:p>
          <a:p>
            <a:pPr marL="0" indent="0"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   Дипрофиллин и пентоксифиллин получают из теофиллина и теобромина, соответственно.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   Соли получают смешиванием водных р-ров, содержащих эквимолярные количества веществ, затем выпаривают досуха.</a:t>
            </a:r>
          </a:p>
        </p:txBody>
      </p:sp>
      <p:sp>
        <p:nvSpPr>
          <p:cNvPr id="3789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318539-7B81-4518-A91A-D946D59E69A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Качественный анализ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1. Т плавления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2. СПФ в УФ-области спектра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2. ИК-спектроскопия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ВЭЖХ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2ACB1C7-44DC-4C4D-8EF0-1FDCDD5C400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Кислотно-основные 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свойства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Пурин - ароматическая система, π-электроны которой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делокализованы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играют большую роль в образовании молекулярных комплексов.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Пурин проявляет свойства слабого основания, образуя с кислотами неустойчивые соли.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Наличие подвижного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-группе придает пурину слабые кислотные свойства, за счет чего образуются соли с катионами  металлов.</a:t>
            </a: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B85DFD-9F72-4F88-8715-F439633B155E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342454"/>
              </p:ext>
            </p:extLst>
          </p:nvPr>
        </p:nvGraphicFramePr>
        <p:xfrm>
          <a:off x="3059832" y="4725144"/>
          <a:ext cx="2611438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ISIS/Draw Sketch" r:id="rId3" imgW="1226417" imgH="878741" progId="ISISServer">
                  <p:embed/>
                </p:oleObj>
              </mc:Choice>
              <mc:Fallback>
                <p:oleObj name="ISIS/Draw Sketch" r:id="rId3" imgW="1226417" imgH="878741" progId="ISISServer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725144"/>
                        <a:ext cx="2611438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Пурин представляет собой конденсированную систему, состоящую из двух гетероциклов: пиримидина и имидазола. Эта система может образовывать 2 изомера - 7Н пурин и 9Н пурин:</a:t>
            </a: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B37F7D-8A89-41F0-B0AF-B8A31A5AB59D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07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5162550"/>
            <a:ext cx="15811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5588" y="5110163"/>
            <a:ext cx="14478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914400" y="3028950"/>
          <a:ext cx="2611438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ISIS/Draw Sketch" r:id="rId5" imgW="1226417" imgH="878741" progId="ISISServer">
                  <p:embed/>
                </p:oleObj>
              </mc:Choice>
              <mc:Fallback>
                <p:oleObj name="ISIS/Draw Sketch" r:id="rId5" imgW="1226417" imgH="878741" progId="ISISServer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28950"/>
                        <a:ext cx="2611438" cy="188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5341938" y="3168650"/>
          <a:ext cx="2595562" cy="193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ISIS/Draw Sketch" r:id="rId7" imgW="1216228" imgH="908032" progId="ISISServer">
                  <p:embed/>
                </p:oleObj>
              </mc:Choice>
              <mc:Fallback>
                <p:oleObj name="ISIS/Draw Sketch" r:id="rId7" imgW="1216228" imgH="908032" progId="ISISServer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3168650"/>
                        <a:ext cx="2595562" cy="193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 typeface="Arial" charset="0"/>
              <a:buNone/>
            </a:pP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  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Теобромин и теофиллин являются амфотерными соединениями. Их основные свойства обусловлены наличием   </a:t>
            </a:r>
            <a:r>
              <a:rPr lang="ru-RU" altLang="ru-RU" sz="30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ат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.</a:t>
            </a:r>
            <a:r>
              <a:rPr lang="en-US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N 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в 9 положении. Кислотные свойства теобромина обусловлены наличием подвижного </a:t>
            </a:r>
            <a:r>
              <a:rPr lang="ru-RU" altLang="ru-RU" sz="30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ат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.</a:t>
            </a:r>
            <a:r>
              <a:rPr lang="en-US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H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30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имидной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группы в 1-ом положении, а теофиллина – подвижным </a:t>
            </a:r>
            <a:r>
              <a:rPr lang="ru-RU" altLang="ru-RU" sz="30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ат</a:t>
            </a:r>
            <a:r>
              <a:rPr lang="en-US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.H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при </a:t>
            </a:r>
            <a:r>
              <a:rPr lang="ru-RU" altLang="ru-RU" sz="30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ат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.</a:t>
            </a:r>
            <a:r>
              <a:rPr lang="en-US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N</a:t>
            </a: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в 7-ом положении. </a:t>
            </a:r>
          </a:p>
          <a:p>
            <a:pPr marL="0" indent="0" eaLnBrk="1" hangingPunct="1">
              <a:lnSpc>
                <a:spcPct val="110000"/>
              </a:lnSpc>
              <a:buFont typeface="Arial" charset="0"/>
              <a:buNone/>
            </a:pPr>
            <a:r>
              <a:rPr lang="ru-RU" altLang="ru-RU" sz="3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     </a:t>
            </a:r>
          </a:p>
        </p:txBody>
      </p:sp>
      <p:sp>
        <p:nvSpPr>
          <p:cNvPr id="6349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FC8FA8-05DD-471C-AFDC-07DFA9841F77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616774"/>
              </p:ext>
            </p:extLst>
          </p:nvPr>
        </p:nvGraphicFramePr>
        <p:xfrm>
          <a:off x="1043609" y="4221088"/>
          <a:ext cx="2320240" cy="178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3" name="ISIS/Draw Sketch" r:id="rId3" imgW="1685290" imgH="1286510" progId="ISISServer">
                  <p:embed/>
                </p:oleObj>
              </mc:Choice>
              <mc:Fallback>
                <p:oleObj name="ISIS/Draw Sketch" r:id="rId3" imgW="1685290" imgH="1286510" progId="ISISServer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9" y="4221088"/>
                        <a:ext cx="2320240" cy="17819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047095"/>
              </p:ext>
            </p:extLst>
          </p:nvPr>
        </p:nvGraphicFramePr>
        <p:xfrm>
          <a:off x="4788024" y="4077072"/>
          <a:ext cx="2566594" cy="2029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ISIS/Draw Sketch" r:id="rId5" imgW="1600200" imgH="1257120" progId="ISISServer">
                  <p:embed/>
                </p:oleObj>
              </mc:Choice>
              <mc:Fallback>
                <p:oleObj name="ISIS/Draw Sketch" r:id="rId5" imgW="1600200" imgH="1257120" progId="ISISServer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077072"/>
                        <a:ext cx="2566594" cy="20299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Объект 4"/>
          <p:cNvSpPr>
            <a:spLocks noGrp="1"/>
          </p:cNvSpPr>
          <p:nvPr>
            <p:ph idx="4294967295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 typeface="Arial" charset="0"/>
              <a:buNone/>
            </a:pPr>
            <a:endParaRPr lang="ru-RU" altLang="ru-RU" sz="30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0000"/>
              </a:lnSpc>
              <a:buFont typeface="Arial" charset="0"/>
              <a:buNone/>
            </a:pPr>
            <a:r>
              <a:rPr lang="ru-RU" altLang="ru-RU" sz="3000" smtClean="0">
                <a:latin typeface="Times New Roman" pitchFamily="18" charset="0"/>
                <a:ea typeface="MS Mincho"/>
                <a:cs typeface="Times New Roman" pitchFamily="18" charset="0"/>
              </a:rPr>
              <a:t>Теофиллин проявляет более сильные кислотные свойства, чем теобромин. Это связано с тем, что</a:t>
            </a:r>
            <a:r>
              <a:rPr lang="ru-RU" altLang="ru-RU" sz="3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000" smtClean="0">
                <a:latin typeface="Times New Roman" pitchFamily="18" charset="0"/>
                <a:ea typeface="MS Mincho"/>
                <a:cs typeface="MS Mincho"/>
              </a:rPr>
              <a:t>теобромин в растворах щелочей образует только лактимную форму, а теофиллин – мезомерно стабилизированный анион. Поэтому теофиллин растворяется не только в щелочах, но и в аммиаке. </a:t>
            </a:r>
          </a:p>
          <a:p>
            <a:pPr marL="0" indent="0" eaLnBrk="1" hangingPunct="1">
              <a:buFontTx/>
              <a:buNone/>
            </a:pPr>
            <a:endParaRPr lang="ru-RU" altLang="ru-RU" sz="30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3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38" name="Номер слайда 1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59CE66D-238C-49D2-8B4C-67309B5F2D95}" type="slidenum">
              <a:rPr lang="ru-RU" altLang="ru-RU" sz="1400"/>
              <a:pPr algn="r"/>
              <a:t>21</a:t>
            </a:fld>
            <a:endParaRPr lang="ru-RU" alt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Лактамная и лактимная (мезомерно стабилизированный анион) формы теофиллина</a:t>
            </a: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D6CABD-672D-484F-BEF6-59FD3FB09127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2971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2708275"/>
            <a:ext cx="14716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94125" y="5759450"/>
            <a:ext cx="1781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250825" y="1341438"/>
          <a:ext cx="8570913" cy="427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ISIS/Draw Sketch" r:id="rId5" imgW="6000480" imgH="2971800" progId="ISISServer">
                  <p:embed/>
                </p:oleObj>
              </mc:Choice>
              <mc:Fallback>
                <p:oleObj name="ISIS/Draw Sketch" r:id="rId5" imgW="6000480" imgH="2971800" progId="ISISServer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341438"/>
                        <a:ext cx="8570913" cy="427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8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Лактамная и лактимная формы теобромина</a:t>
            </a: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6884FF-FADA-4A6A-B12E-88151FB5595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755650" y="1844675"/>
          <a:ext cx="7632700" cy="235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ISIS/Draw Sketch" r:id="rId3" imgW="4438440" imgH="1361880" progId="ISISServer">
                  <p:embed/>
                </p:oleObj>
              </mc:Choice>
              <mc:Fallback>
                <p:oleObj name="ISIS/Draw Sketch" r:id="rId3" imgW="4438440" imgH="1361880" progId="ISISServer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4675"/>
                        <a:ext cx="7632700" cy="235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9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1550" y="4684713"/>
            <a:ext cx="1657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8363" y="4684713"/>
            <a:ext cx="1781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Кофеин и теобромин  имеют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электронодонорную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метильную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группу в положении 7, благодаря чему усиливается отрицательный заряд атома азота в положении 9 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Кофеин также имеет две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метильные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группы в пиримидиновом кольце. В связи с этим наблюдается увеличение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отрицательных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зарядов в циклах молекулы 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У кофеина отрицательный заряд в положении 9 наибольший, п/э он сильнее проявляет основные свойства, чем теофиллин и теобромин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Наиболее сильное основание – кофеин, наиболее слабое теофиллин</a:t>
            </a:r>
          </a:p>
        </p:txBody>
      </p:sp>
      <p:sp>
        <p:nvSpPr>
          <p:cNvPr id="6861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20D946-038F-4193-AAC5-939114D87A5A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2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</a:rPr>
              <a:t>Реакции подлинности: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</a:rPr>
              <a:t>1. Мурексидная проба: </a:t>
            </a:r>
            <a:r>
              <a:rPr lang="ru-RU" altLang="ru-RU" smtClean="0">
                <a:latin typeface="Times New Roman" pitchFamily="18" charset="0"/>
              </a:rPr>
              <a:t>ЛВ упаривают в фарф. чашке (с пергидролем, р-ром хлорамина, бром. водой, к.HNO</a:t>
            </a:r>
            <a:r>
              <a:rPr lang="ru-RU" altLang="ru-RU" baseline="-25000" smtClean="0">
                <a:latin typeface="Times New Roman" pitchFamily="18" charset="0"/>
              </a:rPr>
              <a:t>3</a:t>
            </a:r>
            <a:r>
              <a:rPr lang="ru-RU" altLang="ru-RU" smtClean="0">
                <a:latin typeface="Times New Roman" pitchFamily="18" charset="0"/>
              </a:rPr>
              <a:t>) в кислой среде досуха, охл-ют, + р-р </a:t>
            </a:r>
            <a:r>
              <a:rPr lang="en-US" altLang="ru-RU" smtClean="0">
                <a:latin typeface="Times New Roman" pitchFamily="18" charset="0"/>
              </a:rPr>
              <a:t>NH</a:t>
            </a:r>
            <a:r>
              <a:rPr lang="en-US" altLang="ru-RU" baseline="-25000" smtClean="0">
                <a:latin typeface="Times New Roman" pitchFamily="18" charset="0"/>
              </a:rPr>
              <a:t>3</a:t>
            </a:r>
            <a:r>
              <a:rPr lang="ru-RU" altLang="ru-RU" baseline="-25000" smtClean="0">
                <a:latin typeface="Times New Roman" pitchFamily="18" charset="0"/>
              </a:rPr>
              <a:t>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ru-RU" altLang="ru-RU" smtClean="0">
                <a:latin typeface="Times New Roman" pitchFamily="18" charset="0"/>
              </a:rPr>
              <a:t> пурпурно-красное окрашивание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</a:rPr>
              <a:t>Реакция основана на гидролизе имидазольной части ЛВ  и окислении пиримидинового цикла:</a:t>
            </a:r>
          </a:p>
        </p:txBody>
      </p:sp>
      <p:sp>
        <p:nvSpPr>
          <p:cNvPr id="3073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D72017-9BA0-4718-A6BF-5925ACD3F24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0734" name="Object 14"/>
          <p:cNvGraphicFramePr>
            <a:graphicFrameLocks noChangeAspect="1"/>
          </p:cNvGraphicFramePr>
          <p:nvPr/>
        </p:nvGraphicFramePr>
        <p:xfrm>
          <a:off x="755650" y="4149725"/>
          <a:ext cx="7632700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ISIS/Draw Sketch" r:id="rId3" imgW="5771880" imgH="1428480" progId="ISISServer">
                  <p:embed/>
                </p:oleObj>
              </mc:Choice>
              <mc:Fallback>
                <p:oleObj name="ISIS/Draw Sketch" r:id="rId3" imgW="5771880" imgH="1428480" progId="ISISServer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149725"/>
                        <a:ext cx="7632700" cy="186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92500" y="6134100"/>
            <a:ext cx="2374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8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43663" y="6035675"/>
            <a:ext cx="24098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</a:rPr>
              <a:t>Образуется пурпурная к-та, которая в присутст-вии аммиака переходит в мезомерно стабили-зированный анион, называемый </a:t>
            </a:r>
            <a:r>
              <a:rPr lang="ru-RU" altLang="ru-RU" b="1" smtClean="0">
                <a:latin typeface="Times New Roman" pitchFamily="18" charset="0"/>
              </a:rPr>
              <a:t>мурексидом</a:t>
            </a:r>
          </a:p>
        </p:txBody>
      </p:sp>
      <p:sp>
        <p:nvSpPr>
          <p:cNvPr id="3176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08742F-19D9-46DB-AB52-70ABC08130A3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250825" y="1916113"/>
          <a:ext cx="8426450" cy="429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ISIS/Draw Sketch" r:id="rId3" imgW="6143400" imgH="3171600" progId="ISISServer">
                  <p:embed/>
                </p:oleObj>
              </mc:Choice>
              <mc:Fallback>
                <p:oleObj name="ISIS/Draw Sketch" r:id="rId3" imgW="6143400" imgH="3171600" progId="ISISServer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916113"/>
                        <a:ext cx="8426450" cy="429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6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33925"/>
            <a:ext cx="504825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4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50" y="3284538"/>
            <a:ext cx="24558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5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1850" y="6115050"/>
            <a:ext cx="14398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6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39975" y="6092825"/>
            <a:ext cx="565467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2. </a:t>
            </a:r>
            <a:r>
              <a:rPr lang="ru-RU" altLang="ru-RU" b="1" dirty="0">
                <a:latin typeface="Times New Roman" pitchFamily="18" charset="0"/>
              </a:rPr>
              <a:t>С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b="1" dirty="0" err="1">
                <a:latin typeface="Times New Roman" pitchFamily="18" charset="0"/>
              </a:rPr>
              <a:t>общеалкалоидными</a:t>
            </a:r>
            <a:r>
              <a:rPr lang="ru-RU" altLang="ru-RU" b="1" dirty="0">
                <a:latin typeface="Times New Roman" pitchFamily="18" charset="0"/>
              </a:rPr>
              <a:t> </a:t>
            </a:r>
            <a:r>
              <a:rPr lang="ru-RU" altLang="ru-RU" b="1" dirty="0" smtClean="0">
                <a:latin typeface="Times New Roman" pitchFamily="18" charset="0"/>
              </a:rPr>
              <a:t> реактивами:</a:t>
            </a:r>
            <a:endParaRPr lang="ru-RU" altLang="ru-RU" b="1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.1.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Образование комплексных солей с HgCl</a:t>
            </a:r>
            <a:r>
              <a:rPr lang="ru-RU" altLang="ru-RU" baseline="-25000" dirty="0">
                <a:latin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(</a:t>
            </a:r>
            <a:r>
              <a:rPr lang="ru-RU" altLang="ru-RU" dirty="0">
                <a:latin typeface="Times New Roman" pitchFamily="18" charset="0"/>
              </a:rPr>
              <a:t>в </a:t>
            </a:r>
            <a:r>
              <a:rPr lang="ru-RU" altLang="ru-RU" dirty="0" smtClean="0">
                <a:latin typeface="Times New Roman" pitchFamily="18" charset="0"/>
              </a:rPr>
              <a:t>соотношении1:1) (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кофеин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</a:rPr>
              <a:t>, теобромин,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теофиллин</a:t>
            </a:r>
            <a:r>
              <a:rPr lang="ru-RU" altLang="ru-RU" dirty="0">
                <a:latin typeface="Times New Roman" pitchFamily="18" charset="0"/>
              </a:rPr>
              <a:t>) 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 </a:t>
            </a:r>
            <a:r>
              <a:rPr lang="ru-RU" altLang="ru-RU" dirty="0" smtClean="0">
                <a:latin typeface="Times New Roman" pitchFamily="18" charset="0"/>
              </a:rPr>
              <a:t>выпадает </a:t>
            </a:r>
            <a:r>
              <a:rPr lang="ru-RU" altLang="ru-RU" dirty="0">
                <a:latin typeface="Times New Roman" pitchFamily="18" charset="0"/>
              </a:rPr>
              <a:t>белый </a:t>
            </a:r>
            <a:r>
              <a:rPr lang="ru-RU" altLang="ru-RU" dirty="0" smtClean="0">
                <a:latin typeface="Times New Roman" pitchFamily="18" charset="0"/>
              </a:rPr>
              <a:t>осадок</a:t>
            </a: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.2.</a:t>
            </a:r>
            <a:r>
              <a:rPr lang="ru-RU" altLang="ru-RU" dirty="0" smtClean="0">
                <a:latin typeface="Times New Roman" pitchFamily="18" charset="0"/>
              </a:rPr>
              <a:t> С реактивом </a:t>
            </a:r>
            <a:r>
              <a:rPr lang="ru-RU" altLang="ru-RU" dirty="0" smtClean="0">
                <a:latin typeface="Times New Roman" pitchFamily="18" charset="0"/>
              </a:rPr>
              <a:t>Вагнера-</a:t>
            </a:r>
            <a:r>
              <a:rPr lang="ru-RU" altLang="ru-RU" dirty="0" err="1" smtClean="0">
                <a:latin typeface="Times New Roman" pitchFamily="18" charset="0"/>
              </a:rPr>
              <a:t>Бушарда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(только в кислой среде, так как основания слабые) образуется бурый осадок </a:t>
            </a:r>
            <a:r>
              <a:rPr lang="ru-RU" altLang="ru-RU" dirty="0">
                <a:latin typeface="Times New Roman" pitchFamily="18" charset="0"/>
              </a:rPr>
              <a:t>состава </a:t>
            </a:r>
            <a:r>
              <a:rPr lang="ru-RU" altLang="ru-RU" dirty="0" smtClean="0">
                <a:latin typeface="Times New Roman" pitchFamily="18" charset="0"/>
              </a:rPr>
              <a:t>R</a:t>
            </a:r>
            <a:r>
              <a:rPr lang="ru-RU" altLang="ru-RU" baseline="-25000" dirty="0" smtClean="0">
                <a:latin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</a:rPr>
              <a:t>N·2I</a:t>
            </a:r>
            <a:r>
              <a:rPr lang="ru-RU" altLang="ru-RU" baseline="-25000" dirty="0" smtClean="0">
                <a:latin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</a:rPr>
              <a:t>·2HI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</a:t>
            </a:r>
            <a:r>
              <a:rPr lang="ru-RU" altLang="ru-RU" dirty="0" smtClean="0">
                <a:latin typeface="Times New Roman" pitchFamily="18" charset="0"/>
              </a:rPr>
              <a:t> (так называемые </a:t>
            </a:r>
            <a:r>
              <a:rPr lang="ru-RU" altLang="ru-RU" dirty="0" err="1" smtClean="0">
                <a:latin typeface="Times New Roman" pitchFamily="18" charset="0"/>
              </a:rPr>
              <a:t>периодиды</a:t>
            </a:r>
            <a:r>
              <a:rPr lang="ru-RU" altLang="ru-RU" dirty="0" smtClean="0">
                <a:latin typeface="Times New Roman" pitchFamily="18" charset="0"/>
              </a:rPr>
              <a:t>, растворимые в щелочах)</a:t>
            </a: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.3.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С раствором </a:t>
            </a:r>
            <a:r>
              <a:rPr lang="ru-RU" altLang="ru-RU" dirty="0" smtClean="0">
                <a:latin typeface="Times New Roman" pitchFamily="18" charset="0"/>
              </a:rPr>
              <a:t>танина выпадает </a:t>
            </a:r>
            <a:r>
              <a:rPr lang="ru-RU" altLang="ru-RU" dirty="0">
                <a:latin typeface="Times New Roman" pitchFamily="18" charset="0"/>
              </a:rPr>
              <a:t>белый осадок, растворимый в избытке </a:t>
            </a:r>
            <a:r>
              <a:rPr lang="ru-RU" altLang="ru-RU" dirty="0" smtClean="0">
                <a:latin typeface="Times New Roman" pitchFamily="18" charset="0"/>
              </a:rPr>
              <a:t>реактива</a:t>
            </a: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.4.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С реактивом </a:t>
            </a:r>
            <a:r>
              <a:rPr lang="ru-RU" altLang="ru-RU" dirty="0" err="1">
                <a:latin typeface="Times New Roman" pitchFamily="18" charset="0"/>
              </a:rPr>
              <a:t>Драгендорфа</a:t>
            </a:r>
            <a:r>
              <a:rPr lang="ru-RU" altLang="ru-RU" dirty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 оранжевый осадок</a:t>
            </a: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</a:rPr>
              <a:t>Кофеин не даёт реакции с реактивом 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Майера!</a:t>
            </a:r>
            <a:endParaRPr lang="ru-RU" altLang="ru-RU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7782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3C733D-1C60-4921-AB8E-FDF48130FCF6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</a:rPr>
              <a:t>3.</a:t>
            </a:r>
            <a:r>
              <a:rPr lang="ru-RU" altLang="ru-RU" smtClean="0">
                <a:latin typeface="Times New Roman" pitchFamily="18" charset="0"/>
              </a:rPr>
              <a:t> Для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теофиллина </a:t>
            </a:r>
            <a:r>
              <a:rPr lang="ru-RU" altLang="ru-RU" smtClean="0">
                <a:latin typeface="Times New Roman" pitchFamily="18" charset="0"/>
              </a:rPr>
              <a:t>и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теобромина</a:t>
            </a:r>
            <a:r>
              <a:rPr lang="ru-RU" altLang="ru-RU" smtClean="0">
                <a:latin typeface="Times New Roman" pitchFamily="18" charset="0"/>
              </a:rPr>
              <a:t> – образов-е комп.солей с солями тяж мет-в (через </a:t>
            </a:r>
            <a:r>
              <a:rPr lang="en-US" altLang="ru-RU" smtClean="0">
                <a:latin typeface="Times New Roman" pitchFamily="18" charset="0"/>
              </a:rPr>
              <a:t>Na</a:t>
            </a:r>
            <a:r>
              <a:rPr lang="ru-RU" altLang="ru-RU" smtClean="0">
                <a:latin typeface="Times New Roman" pitchFamily="18" charset="0"/>
              </a:rPr>
              <a:t> соль) </a:t>
            </a:r>
          </a:p>
          <a:p>
            <a:pPr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</a:rPr>
              <a:t>3.1.</a:t>
            </a:r>
            <a:r>
              <a:rPr lang="ru-RU" altLang="ru-RU" smtClean="0">
                <a:latin typeface="Times New Roman" pitchFamily="18" charset="0"/>
              </a:rPr>
              <a:t> с</a:t>
            </a:r>
            <a:r>
              <a:rPr lang="en-US" altLang="ru-RU" smtClean="0">
                <a:latin typeface="Times New Roman" pitchFamily="18" charset="0"/>
              </a:rPr>
              <a:t> CoCl</a:t>
            </a:r>
            <a:r>
              <a:rPr lang="en-US" altLang="ru-RU" baseline="-25000" smtClean="0">
                <a:latin typeface="Times New Roman" pitchFamily="18" charset="0"/>
              </a:rPr>
              <a:t>2</a:t>
            </a:r>
            <a:r>
              <a:rPr lang="ru-RU" altLang="ru-RU" smtClean="0">
                <a:latin typeface="Times New Roman" pitchFamily="18" charset="0"/>
              </a:rPr>
              <a:t>: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</a:rPr>
              <a:t>теобромин</a:t>
            </a:r>
            <a:r>
              <a:rPr lang="ru-RU" altLang="ru-RU" smtClean="0">
                <a:latin typeface="Times New Roman" pitchFamily="18" charset="0"/>
              </a:rPr>
              <a:t> – серовато-голубой 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</a:t>
            </a:r>
          </a:p>
          <a:p>
            <a:pPr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теофиллин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 – бел. с роз.отт. +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NH</a:t>
            </a:r>
            <a:r>
              <a:rPr lang="en-US" altLang="ru-RU" baseline="-25000" smtClean="0">
                <a:latin typeface="Times New Roman" pitchFamily="18" charset="0"/>
                <a:sym typeface="Symbol" pitchFamily="18" charset="2"/>
              </a:rPr>
              <a:t>4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OH</a:t>
            </a: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ru-RU" smtClean="0">
                <a:latin typeface="Times New Roman" pitchFamily="18" charset="0"/>
                <a:sym typeface="Symbol" pitchFamily="18" charset="2"/>
              </a:rPr>
              <a:t> </a:t>
            </a:r>
            <a:endParaRPr lang="ru-RU" altLang="ru-RU" smtClean="0">
              <a:latin typeface="Times New Roman" pitchFamily="18" charset="0"/>
              <a:sym typeface="Symbol" pitchFamily="18" charset="2"/>
            </a:endParaRPr>
          </a:p>
          <a:p>
            <a:pPr algn="r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sym typeface="Symbol" pitchFamily="18" charset="2"/>
              </a:rPr>
              <a:t>лиловое окрашивание</a:t>
            </a: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3278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6B3BDB-247B-4B3F-90E8-6751A15C4220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27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593380"/>
              </p:ext>
            </p:extLst>
          </p:nvPr>
        </p:nvGraphicFramePr>
        <p:xfrm>
          <a:off x="395288" y="2871788"/>
          <a:ext cx="8137525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ISIS/Draw Sketch" r:id="rId3" imgW="6534000" imgH="2695320" progId="ISISServer">
                  <p:embed/>
                </p:oleObj>
              </mc:Choice>
              <mc:Fallback>
                <p:oleObj name="ISIS/Draw Sketch" r:id="rId3" imgW="6534000" imgH="2695320" progId="ISISServer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871788"/>
                        <a:ext cx="8137525" cy="337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8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00338" y="5229225"/>
            <a:ext cx="230505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7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5963" y="6230938"/>
            <a:ext cx="2054225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8825" y="3781425"/>
            <a:ext cx="1341438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</a:rPr>
              <a:t>3.2.</a:t>
            </a:r>
            <a:r>
              <a:rPr lang="ru-RU" altLang="ru-RU" smtClean="0">
                <a:latin typeface="Times New Roman" pitchFamily="18" charset="0"/>
              </a:rPr>
              <a:t> с</a:t>
            </a:r>
            <a:r>
              <a:rPr lang="en-US" altLang="ru-RU" smtClean="0">
                <a:latin typeface="Times New Roman" pitchFamily="18" charset="0"/>
              </a:rPr>
              <a:t> AgNO</a:t>
            </a:r>
            <a:r>
              <a:rPr lang="ru-RU" altLang="ru-RU" baseline="-25000" smtClean="0">
                <a:latin typeface="Times New Roman" pitchFamily="18" charset="0"/>
              </a:rPr>
              <a:t>3</a:t>
            </a:r>
            <a:r>
              <a:rPr lang="ru-RU" altLang="ru-RU" smtClean="0">
                <a:latin typeface="Times New Roman" pitchFamily="18" charset="0"/>
              </a:rPr>
              <a:t>: </a:t>
            </a: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теобромин образует соль в виде густой желатинообразной массы, разжижаю-щейся при нагревании до 80</a:t>
            </a:r>
            <a:r>
              <a:rPr lang="en-US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baseline="40000" smtClean="0">
                <a:latin typeface="Times New Roman" pitchFamily="18" charset="0"/>
                <a:ea typeface="MS Mincho"/>
                <a:cs typeface="Times New Roman" pitchFamily="18" charset="0"/>
              </a:rPr>
              <a:t>о</a:t>
            </a: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С и застывающей при охлаждении</a:t>
            </a:r>
          </a:p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Теофиллин в этих же условиях образует полупрозрачный студенистый осадок</a:t>
            </a: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3380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70542C-EBAB-4523-AD56-8AA536D04668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38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163385"/>
              </p:ext>
            </p:extLst>
          </p:nvPr>
        </p:nvGraphicFramePr>
        <p:xfrm>
          <a:off x="684213" y="3730625"/>
          <a:ext cx="7146925" cy="213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ISIS/Draw Sketch" r:id="rId3" imgW="4647960" imgH="1380960" progId="ISISServer">
                  <p:embed/>
                </p:oleObj>
              </mc:Choice>
              <mc:Fallback>
                <p:oleObj name="ISIS/Draw Sketch" r:id="rId3" imgW="4647960" imgH="1380960" progId="ISISServer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730625"/>
                        <a:ext cx="7146925" cy="213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ЛВ, производные пурина, по хим. строению можно разделить на: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ксантина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 2,6-диокси-7Н-пурин (алкалоиды кофеин, теобромин, теофиллин, их соли и синтетические аналоги по строению и действию)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Нуклеозиды и нуклеотиды пурина 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рибоксин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АТФ,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динатриевая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соль АТФ)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Синтетические производные пурина и близкие по хим. строению ЛВ (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меркаптопурин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азатиоприн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аллопуринол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63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EA7CB9-F20F-4902-9C41-90F86155EF84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</a:rPr>
              <a:t>4.</a:t>
            </a:r>
            <a:r>
              <a:rPr lang="ru-RU" altLang="ru-RU" smtClean="0">
                <a:latin typeface="Times New Roman" pitchFamily="18" charset="0"/>
              </a:rPr>
              <a:t> </a:t>
            </a:r>
            <a:r>
              <a:rPr lang="ru-RU" altLang="ru-RU" b="1" smtClean="0">
                <a:latin typeface="Times New Roman" pitchFamily="18" charset="0"/>
              </a:rPr>
              <a:t>Реакция щелочного гидролиза:</a:t>
            </a:r>
            <a:r>
              <a:rPr lang="ru-RU" altLang="ru-RU" smtClean="0">
                <a:latin typeface="Times New Roman" pitchFamily="18" charset="0"/>
              </a:rPr>
              <a:t> пуриновые алкалоиды, являясь слабыми основаниями, неустойчивы в щелочной среде и разлагаются при рН &gt; 9 до кофеидина:</a:t>
            </a:r>
          </a:p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3483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7588AB-9D5B-4984-A80A-106443488DB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611188" y="2420938"/>
          <a:ext cx="7489825" cy="418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5" name="ISIS/Draw Sketch" r:id="rId3" imgW="4600440" imgH="2552400" progId="ISISServer">
                  <p:embed/>
                </p:oleObj>
              </mc:Choice>
              <mc:Fallback>
                <p:oleObj name="ISIS/Draw Sketch" r:id="rId3" imgW="4600440" imgH="2552400" progId="ISISServer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20938"/>
                        <a:ext cx="7489825" cy="418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3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825" y="6092825"/>
            <a:ext cx="130333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</a:rPr>
              <a:t>Образующиеся кофеидин, теофиллидин, теобро-мидин являются антагонистами по фармаколо-гическому д-вию, что может привести к неже-лательным последствиям при использовании разложившихся препаратов.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Теофиллидин с солью диазония даёт азокраситель (реакция электроф.замещ-я по имидазольному циклу).</a:t>
            </a:r>
          </a:p>
          <a:p>
            <a:pPr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</p:txBody>
      </p:sp>
      <p:sp>
        <p:nvSpPr>
          <p:cNvPr id="3585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64EB8C-850F-432D-B231-6B943113EC66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538163" y="3860800"/>
          <a:ext cx="8605837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ISIS/Draw Sketch" r:id="rId3" imgW="6162480" imgH="1533240" progId="ISISServer">
                  <p:embed/>
                </p:oleObj>
              </mc:Choice>
              <mc:Fallback>
                <p:oleObj name="ISIS/Draw Sketch" r:id="rId3" imgW="6162480" imgH="1533240" progId="ISISServer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860800"/>
                        <a:ext cx="8605837" cy="215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5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59563" y="5691188"/>
            <a:ext cx="18732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</a:rPr>
              <a:t>Азокраситель в тех же условиях образует и пентоксифиллин</a:t>
            </a:r>
          </a:p>
          <a:p>
            <a:pPr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</a:rPr>
              <a:t>Частные реакции</a:t>
            </a:r>
          </a:p>
          <a:p>
            <a:pPr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  <a:ea typeface="MS Mincho"/>
                <a:cs typeface="Times New Roman" pitchFamily="18" charset="0"/>
              </a:rPr>
              <a:t>5.</a:t>
            </a: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Теофиллин</a:t>
            </a: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с 2,6-дихлорхинонхлоримидом в боратном буферном р-ре (рН 8,5) образует мероцианиновый краситель интенсивно голубого цвета (электрофильное замещение)</a:t>
            </a: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</a:endParaRPr>
          </a:p>
        </p:txBody>
      </p:sp>
      <p:sp>
        <p:nvSpPr>
          <p:cNvPr id="36881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0DE17F-5E0E-47D3-BE8C-10370846E538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6879" name="Object 15"/>
          <p:cNvGraphicFramePr>
            <a:graphicFrameLocks noChangeAspect="1"/>
          </p:cNvGraphicFramePr>
          <p:nvPr/>
        </p:nvGraphicFramePr>
        <p:xfrm>
          <a:off x="323850" y="4076700"/>
          <a:ext cx="8551863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ISIS/Draw Sketch" r:id="rId3" imgW="6476760" imgH="1409400" progId="ISISServer">
                  <p:embed/>
                </p:oleObj>
              </mc:Choice>
              <mc:Fallback>
                <p:oleObj name="ISIS/Draw Sketch" r:id="rId3" imgW="6476760" imgH="1409400" progId="ISISServer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076700"/>
                        <a:ext cx="8551863" cy="187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6.</a:t>
            </a:r>
            <a:r>
              <a:rPr lang="ru-RU" altLang="ru-RU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Кофеин-</a:t>
            </a:r>
            <a:r>
              <a:rPr lang="ru-RU" alt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бензоат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натрия: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6.1.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после подщелачивания водного раствора основание кофеина извлекают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хлф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,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хлф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слой отделяют, удаляют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хлф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, определяют Т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пл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остатка, проводят реакции на основание кофеина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6.2. на </a:t>
            </a:r>
            <a:r>
              <a:rPr lang="ru-RU" altLang="ru-RU" sz="2800" b="1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бензоат</a:t>
            </a: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-ион: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с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FeCl</a:t>
            </a:r>
            <a:r>
              <a:rPr lang="en-US" altLang="ru-RU" sz="2800" baseline="-25000" dirty="0" smtClean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–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осадок телесного цвета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6.3. на </a:t>
            </a:r>
            <a:r>
              <a:rPr lang="en-US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Na</a:t>
            </a: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: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с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пироантимонатом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калия;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                 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окрашивание пламени</a:t>
            </a: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</p:txBody>
      </p:sp>
      <p:sp>
        <p:nvSpPr>
          <p:cNvPr id="5734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0682D4-EF09-41E4-9E82-ED14C69CCBAC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  <a:ea typeface="MS Mincho"/>
                <a:cs typeface="Times New Roman" pitchFamily="18" charset="0"/>
              </a:rPr>
              <a:t>7.</a:t>
            </a: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Аминофиллин: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b="1" smtClean="0">
                <a:latin typeface="Times New Roman" pitchFamily="18" charset="0"/>
                <a:ea typeface="MS Mincho"/>
                <a:cs typeface="Times New Roman" pitchFamily="18" charset="0"/>
              </a:rPr>
              <a:t>7.1.</a:t>
            </a:r>
            <a:r>
              <a:rPr lang="ru-RU" altLang="ru-RU" sz="2800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smtClean="0">
                <a:latin typeface="Times New Roman" pitchFamily="18" charset="0"/>
                <a:ea typeface="MS Mincho"/>
                <a:cs typeface="Times New Roman" pitchFamily="18" charset="0"/>
              </a:rPr>
              <a:t>на этилендиамин: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с </a:t>
            </a:r>
            <a:r>
              <a:rPr lang="en-US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CuSO</a:t>
            </a:r>
            <a:r>
              <a:rPr lang="en-US" altLang="ru-RU" sz="2800" baseline="-25000" smtClean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sz="28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sz="2800" b="1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sz="2800" b="1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ru-RU" sz="2800" b="1" smtClean="0">
                <a:latin typeface="Times New Roman" pitchFamily="18" charset="0"/>
                <a:ea typeface="MS Mincho"/>
                <a:cs typeface="Times New Roman" pitchFamily="18" charset="0"/>
              </a:rPr>
              <a:t>7.2.</a:t>
            </a:r>
            <a:r>
              <a:rPr lang="en-US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Из водного раствора аминофиллина разв.</a:t>
            </a:r>
            <a:r>
              <a:rPr lang="en-US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HCl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 осаждают теофиллин, осадок отфильтровыва-ют, промывают, высушивают и опред-ют Тпл.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Также проводят мурексидную пробу на осадок</a:t>
            </a:r>
          </a:p>
        </p:txBody>
      </p:sp>
      <p:sp>
        <p:nvSpPr>
          <p:cNvPr id="38923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66BD35-08DD-45F4-AD6B-125B4C18176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539750" y="1484313"/>
          <a:ext cx="8020050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ISIS/Draw Sketch" r:id="rId3" imgW="5076720" imgH="1000080" progId="ISISServer">
                  <p:embed/>
                </p:oleObj>
              </mc:Choice>
              <mc:Fallback>
                <p:oleObj name="ISIS/Draw Sketch" r:id="rId3" imgW="5076720" imgH="1000080" progId="ISISServer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84313"/>
                        <a:ext cx="8020050" cy="157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92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3252788"/>
            <a:ext cx="1947862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Фильтрат, содержащий дигидрохлорид этилендиамина, подщелачивают и добавляют хлорангидрид бензойной к-ты:</a:t>
            </a:r>
          </a:p>
          <a:p>
            <a:pPr eaLnBrk="1" hangingPunct="1">
              <a:buFont typeface="Arial" charset="0"/>
              <a:buNone/>
            </a:pPr>
            <a:endParaRPr lang="en-US" altLang="ru-RU" sz="2800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altLang="ru-RU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altLang="ru-RU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altLang="ru-RU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altLang="ru-RU" baseline="-2500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ea typeface="MS Mincho"/>
                <a:cs typeface="Times New Roman" pitchFamily="18" charset="0"/>
              </a:rPr>
              <a:t>                                                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Белый осадок</a:t>
            </a:r>
          </a:p>
          <a:p>
            <a:pPr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ea typeface="MS Mincho"/>
              <a:cs typeface="Times New Roman" pitchFamily="18" charset="0"/>
            </a:endParaRPr>
          </a:p>
        </p:txBody>
      </p:sp>
      <p:sp>
        <p:nvSpPr>
          <p:cNvPr id="39963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97AF55-0333-4DFA-A707-A565986DC23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9960" name="Object 24"/>
          <p:cNvGraphicFramePr>
            <a:graphicFrameLocks noChangeAspect="1"/>
          </p:cNvGraphicFramePr>
          <p:nvPr/>
        </p:nvGraphicFramePr>
        <p:xfrm>
          <a:off x="944563" y="2060575"/>
          <a:ext cx="720090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0" name="ISIS/Draw Sketch" r:id="rId3" imgW="4572000" imgH="866520" progId="ISISServer">
                  <p:embed/>
                </p:oleObj>
              </mc:Choice>
              <mc:Fallback>
                <p:oleObj name="ISIS/Draw Sketch" r:id="rId3" imgW="4572000" imgH="866520" progId="ISISServer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2060575"/>
                        <a:ext cx="7200900" cy="1365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1" name="Object 25"/>
          <p:cNvGraphicFramePr>
            <a:graphicFrameLocks noChangeAspect="1"/>
          </p:cNvGraphicFramePr>
          <p:nvPr/>
        </p:nvGraphicFramePr>
        <p:xfrm>
          <a:off x="431800" y="3870325"/>
          <a:ext cx="8712200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1" name="ISIS/Draw Sketch" r:id="rId5" imgW="6181560" imgH="914400" progId="ISISServer">
                  <p:embed/>
                </p:oleObj>
              </mc:Choice>
              <mc:Fallback>
                <p:oleObj name="ISIS/Draw Sketch" r:id="rId5" imgW="6181560" imgH="914400" progId="ISISServer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3870325"/>
                        <a:ext cx="8712200" cy="1287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6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60863" y="5229225"/>
            <a:ext cx="32432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5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12088" y="5157788"/>
            <a:ext cx="6667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8.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Дипрофиллин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: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8.1.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ЛВ +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NaOH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,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t</a:t>
            </a:r>
            <a:r>
              <a:rPr lang="en-US" altLang="ru-RU" sz="2800" baseline="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o</a:t>
            </a:r>
            <a:r>
              <a:rPr lang="ru-RU" altLang="ru-RU" sz="2800" baseline="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  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baseline="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   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NH</a:t>
            </a:r>
            <a:r>
              <a:rPr lang="ru-RU" altLang="ru-RU" sz="2800" baseline="-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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(по запаху или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посин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.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красн.лакм.бумаги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8.2.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ЛВ +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KHSO</a:t>
            </a:r>
            <a:r>
              <a:rPr lang="ru-RU" altLang="ru-RU" sz="2800" baseline="-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,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t</a:t>
            </a:r>
            <a:r>
              <a:rPr lang="en-US" altLang="ru-RU" sz="2800" baseline="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o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, пробирку накрывают бумагой,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смоч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. раствором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нитропруссида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Na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и пиперидина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синее пятно, при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доб-нии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en-US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NaOH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розовое.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8.3.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комплексообразование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с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Co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(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NO</a:t>
            </a:r>
            <a:r>
              <a:rPr lang="ru-RU" altLang="ru-RU" sz="2800" baseline="-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)</a:t>
            </a:r>
            <a:r>
              <a:rPr lang="ru-RU" altLang="ru-RU" sz="2800" baseline="-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в растворе 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NH</a:t>
            </a:r>
            <a:r>
              <a:rPr lang="ru-RU" altLang="ru-RU" sz="2800" baseline="-30000" dirty="0" smtClean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r>
              <a:rPr lang="en-US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OH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зелёное окрашивание</a:t>
            </a:r>
          </a:p>
          <a:p>
            <a:pPr eaLnBrk="1" hangingPunct="1">
              <a:buNone/>
            </a:pPr>
            <a:endParaRPr lang="ru-RU" altLang="ru-RU" sz="2800" b="1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ru-RU" altLang="ru-RU" sz="2800" b="1" dirty="0" smtClean="0">
                <a:latin typeface="Times New Roman" pitchFamily="18" charset="0"/>
                <a:ea typeface="MS Mincho"/>
                <a:cs typeface="Times New Roman" pitchFamily="18" charset="0"/>
              </a:rPr>
              <a:t>9</a:t>
            </a:r>
            <a:r>
              <a:rPr lang="ru-RU" altLang="ru-RU" sz="2800" b="1" dirty="0">
                <a:latin typeface="Times New Roman" pitchFamily="18" charset="0"/>
                <a:ea typeface="MS Mincho"/>
                <a:cs typeface="Times New Roman" pitchFamily="18" charset="0"/>
              </a:rPr>
              <a:t>.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Ксантинола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никотинат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: </a:t>
            </a:r>
          </a:p>
          <a:p>
            <a:pPr eaLnBrk="1" hangingPunct="1">
              <a:buNone/>
            </a:pPr>
            <a:r>
              <a:rPr lang="ru-RU" altLang="ru-RU" sz="2800" b="1" dirty="0">
                <a:latin typeface="Times New Roman" pitchFamily="18" charset="0"/>
                <a:ea typeface="MS Mincho"/>
                <a:cs typeface="Times New Roman" pitchFamily="18" charset="0"/>
              </a:rPr>
              <a:t>9.1.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Р-</a:t>
            </a:r>
            <a:r>
              <a:rPr lang="ru-RU" altLang="ru-RU" sz="2800" dirty="0" err="1">
                <a:latin typeface="Times New Roman" pitchFamily="18" charset="0"/>
                <a:ea typeface="MS Mincho"/>
                <a:cs typeface="Times New Roman" pitchFamily="18" charset="0"/>
              </a:rPr>
              <a:t>ции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  <a:ea typeface="MS Mincho"/>
                <a:cs typeface="Times New Roman" pitchFamily="18" charset="0"/>
              </a:rPr>
              <a:t>комплексообразования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с </a:t>
            </a:r>
            <a:r>
              <a:rPr lang="en-US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Co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(</a:t>
            </a:r>
            <a:r>
              <a:rPr lang="en-US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NO</a:t>
            </a:r>
            <a:r>
              <a:rPr lang="ru-RU" altLang="ru-RU" sz="2800" baseline="-30000" dirty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)</a:t>
            </a:r>
            <a:r>
              <a:rPr lang="ru-RU" altLang="ru-RU" sz="2800" baseline="-30000" dirty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, </a:t>
            </a:r>
            <a:r>
              <a:rPr lang="en-US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CuSO</a:t>
            </a:r>
            <a:r>
              <a:rPr lang="en-US" altLang="ru-RU" sz="2800" baseline="-25000" dirty="0">
                <a:latin typeface="Times New Roman" pitchFamily="18" charset="0"/>
                <a:ea typeface="MS Mincho"/>
                <a:cs typeface="Times New Roman" pitchFamily="18" charset="0"/>
              </a:rPr>
              <a:t>4</a:t>
            </a:r>
            <a:r>
              <a:rPr lang="en-US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  окрашенные р-</a:t>
            </a:r>
            <a:r>
              <a:rPr lang="ru-RU" altLang="ru-RU" sz="2800" dirty="0" err="1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ры</a:t>
            </a:r>
            <a:endParaRPr lang="ru-RU" altLang="ru-RU" sz="2800" dirty="0">
              <a:latin typeface="Times New Roman" pitchFamily="18" charset="0"/>
              <a:ea typeface="MS Mincho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None/>
            </a:pPr>
            <a:r>
              <a:rPr lang="ru-RU" altLang="ru-RU" sz="2800" b="1" dirty="0">
                <a:latin typeface="Times New Roman" pitchFamily="18" charset="0"/>
                <a:ea typeface="MS Mincho"/>
                <a:cs typeface="Times New Roman" pitchFamily="18" charset="0"/>
              </a:rPr>
              <a:t>9.2. 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р-</a:t>
            </a:r>
            <a:r>
              <a:rPr lang="ru-RU" altLang="ru-RU" sz="2800" dirty="0" err="1">
                <a:latin typeface="Times New Roman" pitchFamily="18" charset="0"/>
                <a:ea typeface="MS Mincho"/>
                <a:cs typeface="Times New Roman" pitchFamily="18" charset="0"/>
              </a:rPr>
              <a:t>ции</a:t>
            </a:r>
            <a:r>
              <a:rPr lang="ru-RU" altLang="ru-RU" sz="2800" dirty="0">
                <a:latin typeface="Times New Roman" pitchFamily="18" charset="0"/>
                <a:ea typeface="MS Mincho"/>
                <a:cs typeface="Times New Roman" pitchFamily="18" charset="0"/>
              </a:rPr>
              <a:t> на никотиновую к-ту (на пиридиновый цикл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altLang="ru-RU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</p:txBody>
      </p:sp>
      <p:sp>
        <p:nvSpPr>
          <p:cNvPr id="4097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A607BF-4155-4E0C-85C8-B2643351819C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b="1" smtClean="0">
                <a:solidFill>
                  <a:srgbClr val="0000CC"/>
                </a:solidFill>
                <a:latin typeface="Times New Roman" pitchFamily="18" charset="0"/>
              </a:rPr>
              <a:t>Примеси</a:t>
            </a:r>
          </a:p>
          <a:p>
            <a:pPr eaLnBrk="1" hangingPunct="1">
              <a:buFontTx/>
              <a:buNone/>
            </a:pPr>
            <a:r>
              <a:rPr lang="ru-RU" altLang="ru-RU" sz="2800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Кофеин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 – посторонние алкалоиды, по реакции с реактивом Майера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р-р д.б. прозрачным.</a:t>
            </a:r>
          </a:p>
          <a:p>
            <a:pPr algn="just" eaLnBrk="1" hangingPunct="1">
              <a:buFont typeface="Arial" charset="0"/>
              <a:buNone/>
            </a:pPr>
            <a:r>
              <a:rPr lang="ru-RU" altLang="ru-RU" sz="2800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Теофиллин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 – другие пуриновые основания – при добавлении раствора аммиака в раствор теофиллина, р-р д.б. прозрачным и бесцветным.</a:t>
            </a:r>
          </a:p>
          <a:p>
            <a:pPr algn="just" eaLnBrk="1" hangingPunct="1">
              <a:buFont typeface="Arial" charset="0"/>
              <a:buNone/>
            </a:pPr>
            <a:r>
              <a:rPr lang="ru-RU" altLang="ru-RU" sz="2800" b="1" smtClean="0">
                <a:solidFill>
                  <a:srgbClr val="C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Теобромин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– примесь кофеина </a:t>
            </a:r>
            <a:r>
              <a:rPr lang="ru-RU" altLang="ru-RU" sz="2800" b="1" smtClean="0">
                <a:solidFill>
                  <a:srgbClr val="0000CC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(доп)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: из щелочного р-ра теобромина примесь кофеина извлекают хлф, отделяют, хлф отгоняют, остаток высушивают до постоянной массы и взвешивают.</a:t>
            </a:r>
          </a:p>
        </p:txBody>
      </p:sp>
      <p:sp>
        <p:nvSpPr>
          <p:cNvPr id="6656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096000"/>
            <a:ext cx="381000" cy="381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17DB23-07D1-4633-8F7E-D07FD0264A8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endParaRPr lang="ru-RU" alt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Дипрофиллин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примесь теофиллина </a:t>
            </a: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(не доп)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в фарф. чашке к препарату прибавляют раствор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altLang="ru-RU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вокруг зелёного пятна не должно быть фиолетового кольца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Ксантинола никотинат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– водный р-р д.б. прозрачным и бесцветным; посторонние примеси – ТСХ; рН водного раствора – 5,6-6,8.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Пентоксифиллин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родственные соединения методом ВЭЖХ </a:t>
            </a: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(доп)</a:t>
            </a:r>
          </a:p>
          <a:p>
            <a:pPr marL="0" indent="0" algn="just" eaLnBrk="1" hangingPunct="1">
              <a:buFont typeface="Arial" charset="0"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096000"/>
            <a:ext cx="381000" cy="381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4514BE-97C8-4436-BE81-4A251578DEC5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800" b="1" dirty="0" smtClean="0">
                <a:solidFill>
                  <a:srgbClr val="0000CC"/>
                </a:solidFill>
                <a:latin typeface="Times New Roman" pitchFamily="18" charset="0"/>
              </a:rPr>
              <a:t>Количественное определение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800" b="1" dirty="0" smtClean="0">
                <a:latin typeface="Times New Roman" pitchFamily="18" charset="0"/>
              </a:rPr>
              <a:t>1. КОТ в НС 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соли оснований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2800" dirty="0">
                <a:latin typeface="Times New Roman" pitchFamily="18" charset="0"/>
              </a:rPr>
              <a:t>Среда – </a:t>
            </a:r>
            <a:r>
              <a:rPr lang="ru-RU" altLang="ru-RU" sz="2800" dirty="0" smtClean="0">
                <a:latin typeface="Times New Roman" pitchFamily="18" charset="0"/>
              </a:rPr>
              <a:t>уксусный ангидрид (кофеин, </a:t>
            </a:r>
            <a:r>
              <a:rPr lang="ru-RU" altLang="ru-RU" sz="2800" dirty="0" err="1" smtClean="0">
                <a:latin typeface="Times New Roman" pitchFamily="18" charset="0"/>
              </a:rPr>
              <a:t>пентоксифиллин</a:t>
            </a:r>
            <a:r>
              <a:rPr lang="ru-RU" altLang="ru-RU" sz="2800" dirty="0" smtClean="0">
                <a:latin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</a:rPr>
              <a:t>ксантинола</a:t>
            </a:r>
            <a:r>
              <a:rPr lang="ru-RU" altLang="ru-RU" sz="2800" dirty="0" smtClean="0">
                <a:latin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</a:rPr>
              <a:t>никотинат</a:t>
            </a:r>
            <a:r>
              <a:rPr lang="ru-RU" altLang="ru-RU" sz="2800" dirty="0" smtClean="0">
                <a:latin typeface="Times New Roman" pitchFamily="18" charset="0"/>
              </a:rPr>
              <a:t>) , </a:t>
            </a:r>
            <a:r>
              <a:rPr lang="ru-RU" altLang="ru-RU" sz="2800" dirty="0" err="1">
                <a:latin typeface="Times New Roman" pitchFamily="18" charset="0"/>
              </a:rPr>
              <a:t>Ind</a:t>
            </a:r>
            <a:r>
              <a:rPr lang="ru-RU" altLang="ru-RU" sz="2800" dirty="0">
                <a:latin typeface="Times New Roman" pitchFamily="18" charset="0"/>
              </a:rPr>
              <a:t> –  </a:t>
            </a:r>
            <a:r>
              <a:rPr lang="ru-RU" altLang="ru-RU" sz="2800" dirty="0" err="1" smtClean="0">
                <a:latin typeface="Times New Roman" pitchFamily="18" charset="0"/>
              </a:rPr>
              <a:t>кр</a:t>
            </a:r>
            <a:r>
              <a:rPr lang="ru-RU" altLang="ru-RU" sz="2800" dirty="0" smtClean="0">
                <a:latin typeface="Times New Roman" pitchFamily="18" charset="0"/>
              </a:rPr>
              <a:t>. </a:t>
            </a:r>
            <a:r>
              <a:rPr lang="ru-RU" altLang="ru-RU" sz="2800" dirty="0">
                <a:latin typeface="Times New Roman" pitchFamily="18" charset="0"/>
              </a:rPr>
              <a:t>фиолетовый </a:t>
            </a:r>
            <a:r>
              <a:rPr lang="ru-RU" altLang="ru-RU" sz="2800" dirty="0" smtClean="0">
                <a:latin typeface="Times New Roman" pitchFamily="18" charset="0"/>
              </a:rPr>
              <a:t>,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Титрант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HClO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, f</a:t>
            </a:r>
            <a:r>
              <a:rPr lang="ru-RU" altLang="ru-RU" sz="2800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>
                <a:latin typeface="Times New Roman" pitchFamily="18" charset="0"/>
              </a:rPr>
              <a:t>кофеин, </a:t>
            </a:r>
            <a:r>
              <a:rPr lang="ru-RU" altLang="ru-RU" sz="2800" dirty="0" err="1" smtClean="0">
                <a:latin typeface="Times New Roman" pitchFamily="18" charset="0"/>
              </a:rPr>
              <a:t>пентоксифиллин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)=1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Уксусный ангидрид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льшей степени увеличивает осн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ЛВ,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сравнению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безводной УК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чёткого перехода окраски индикатора титрование проводят либо после высушивания препарата до постоянной массы или в некоторых случаях добавляют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апротонный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растворитель (хлороформ, бензол)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Слабое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органическое основание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протонируется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растворителем, уксусный ангидрид переходит в анион уксусного ангидрида, который реагирует с ионом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61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20D946-038F-4193-AAC5-939114D87A5A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1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Производные ксантина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2,6-диокси-7Н-пурин может существовать в виде двух таутомерных форм:</a:t>
            </a:r>
          </a:p>
        </p:txBody>
      </p:sp>
      <p:sp>
        <p:nvSpPr>
          <p:cNvPr id="1743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14725F-FE02-4306-87D4-36EB3070C08B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539750" y="2060575"/>
          <a:ext cx="7561263" cy="216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ISIS/Draw Sketch" r:id="rId3" imgW="3790800" imgH="1076040" progId="ISISServer">
                  <p:embed/>
                </p:oleObj>
              </mc:Choice>
              <mc:Fallback>
                <p:oleObj name="ISIS/Draw Sketch" r:id="rId3" imgW="3790800" imgH="1076040" progId="ISISServer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060575"/>
                        <a:ext cx="7561263" cy="216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3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0113" y="4437063"/>
            <a:ext cx="16383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56325" y="4503738"/>
            <a:ext cx="16383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Кофеин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=13,40) высушивается до постоянной массы и растворяется в 2 мл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хлф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HClO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OOH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ClO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CH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COOH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</a:t>
            </a:r>
            <a:endParaRPr lang="ru-RU" sz="2800" baseline="30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40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597425"/>
              </p:ext>
            </p:extLst>
          </p:nvPr>
        </p:nvGraphicFramePr>
        <p:xfrm>
          <a:off x="539552" y="2132856"/>
          <a:ext cx="8279900" cy="1587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9" name="ISIS/Draw Sketch" r:id="rId3" imgW="7153200" imgH="1371600" progId="ISISServer">
                  <p:embed/>
                </p:oleObj>
              </mc:Choice>
              <mc:Fallback>
                <p:oleObj name="ISIS/Draw Sketch" r:id="rId3" imgW="7153200" imgH="13716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2132856"/>
                        <a:ext cx="8279900" cy="1587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485818"/>
              </p:ext>
            </p:extLst>
          </p:nvPr>
        </p:nvGraphicFramePr>
        <p:xfrm>
          <a:off x="1547664" y="3717032"/>
          <a:ext cx="6048672" cy="1160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0" name="ISIS/Draw Sketch" r:id="rId5" imgW="5162400" imgH="990360" progId="ISISServer">
                  <p:embed/>
                </p:oleObj>
              </mc:Choice>
              <mc:Fallback>
                <p:oleObj name="ISIS/Draw Sketch" r:id="rId5" imgW="5162400" imgH="9903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3717032"/>
                        <a:ext cx="6048672" cy="1160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08720"/>
              </p:ext>
            </p:extLst>
          </p:nvPr>
        </p:nvGraphicFramePr>
        <p:xfrm>
          <a:off x="1222375" y="4953000"/>
          <a:ext cx="6770688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1" name="ISIS/Draw Sketch" r:id="rId7" imgW="5848200" imgH="1352520" progId="ISISServer">
                  <p:embed/>
                </p:oleObj>
              </mc:Choice>
              <mc:Fallback>
                <p:oleObj name="ISIS/Draw Sketch" r:id="rId7" imgW="5848200" imgH="1352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953000"/>
                        <a:ext cx="6770688" cy="156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5" y="2636912"/>
            <a:ext cx="4476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055" y="1386383"/>
            <a:ext cx="4191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97" y="4077072"/>
            <a:ext cx="361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55" y="5589240"/>
            <a:ext cx="3238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904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dirty="0" err="1" smtClean="0">
                <a:latin typeface="Times New Roman" pitchFamily="18" charset="0"/>
              </a:rPr>
              <a:t>Ксантинола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никотинат</a:t>
            </a: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dirty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err="1" smtClean="0">
                <a:latin typeface="Times New Roman" pitchFamily="18" charset="0"/>
              </a:rPr>
              <a:t>ксантинола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никотинат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)=1/3</a:t>
            </a: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4F520A-F155-4BA6-96EB-8AF2A7C11A40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30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944120"/>
              </p:ext>
            </p:extLst>
          </p:nvPr>
        </p:nvGraphicFramePr>
        <p:xfrm>
          <a:off x="539552" y="1340768"/>
          <a:ext cx="8154987" cy="178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ISIS/Draw Sketch" r:id="rId3" imgW="6038640" imgH="1314360" progId="ISISServer">
                  <p:embed/>
                </p:oleObj>
              </mc:Choice>
              <mc:Fallback>
                <p:oleObj name="ISIS/Draw Sketch" r:id="rId3" imgW="6038640" imgH="1314360" progId="ISISServer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0768"/>
                        <a:ext cx="8154987" cy="178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2.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Теофиллин и теобромин </a:t>
            </a:r>
            <a:r>
              <a:rPr lang="ru-RU" altLang="ru-RU" dirty="0" smtClean="0">
                <a:latin typeface="Times New Roman" pitchFamily="18" charset="0"/>
              </a:rPr>
              <a:t>определяют </a:t>
            </a:r>
            <a:r>
              <a:rPr lang="ru-RU" altLang="ru-RU" dirty="0" err="1" smtClean="0">
                <a:latin typeface="Times New Roman" pitchFamily="18" charset="0"/>
              </a:rPr>
              <a:t>алкалиметрически</a:t>
            </a:r>
            <a:r>
              <a:rPr lang="ru-RU" altLang="ru-RU" dirty="0" smtClean="0">
                <a:latin typeface="Times New Roman" pitchFamily="18" charset="0"/>
              </a:rPr>
              <a:t> в водной среде (ГФ 14) (заместительное титрование)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smtClean="0">
                <a:latin typeface="Times New Roman" pitchFamily="18" charset="0"/>
              </a:rPr>
              <a:t>HNO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</a:rPr>
              <a:t> + </a:t>
            </a:r>
            <a:r>
              <a:rPr lang="en-US" altLang="ru-RU" dirty="0" err="1" smtClean="0">
                <a:latin typeface="Times New Roman" pitchFamily="18" charset="0"/>
              </a:rPr>
              <a:t>NaOH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 NaNO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+ H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O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err="1" smtClean="0">
                <a:latin typeface="Times New Roman" pitchFamily="18" charset="0"/>
                <a:sym typeface="Symbol"/>
              </a:rPr>
              <a:t>Ind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– 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феноловый красный</a:t>
            </a:r>
            <a:endParaRPr lang="en-US" altLang="ru-RU" dirty="0">
              <a:latin typeface="Times New Roman" pitchFamily="18" charset="0"/>
              <a:sym typeface="Symbol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AB755D-8708-434A-94A7-A7882A8CB948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296282"/>
              </p:ext>
            </p:extLst>
          </p:nvPr>
        </p:nvGraphicFramePr>
        <p:xfrm>
          <a:off x="611560" y="1988840"/>
          <a:ext cx="7880350" cy="207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ISIS/Draw Sketch" r:id="rId3" imgW="5124240" imgH="1342800" progId="ISISServer">
                  <p:embed/>
                </p:oleObj>
              </mc:Choice>
              <mc:Fallback>
                <p:oleObj name="ISIS/Draw Sketch" r:id="rId3" imgW="5124240" imgH="1342800" progId="ISISServer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988840"/>
                        <a:ext cx="7880350" cy="207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>
                <a:latin typeface="Times New Roman" pitchFamily="18" charset="0"/>
              </a:rPr>
              <a:t>3</a:t>
            </a:r>
            <a:r>
              <a:rPr lang="ru-RU" altLang="ru-RU" b="1" dirty="0" smtClean="0">
                <a:latin typeface="Times New Roman" pitchFamily="18" charset="0"/>
              </a:rPr>
              <a:t>. Кофеин-</a:t>
            </a:r>
            <a:r>
              <a:rPr lang="ru-RU" altLang="ru-RU" b="1" dirty="0" err="1" smtClean="0">
                <a:latin typeface="Times New Roman" pitchFamily="18" charset="0"/>
              </a:rPr>
              <a:t>бензоат</a:t>
            </a:r>
            <a:r>
              <a:rPr lang="ru-RU" altLang="ru-RU" b="1" dirty="0" smtClean="0">
                <a:latin typeface="Times New Roman" pitchFamily="18" charset="0"/>
              </a:rPr>
              <a:t> натрия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</a:rPr>
              <a:t>1. Кофеин – обратная </a:t>
            </a:r>
            <a:r>
              <a:rPr lang="ru-RU" altLang="ru-RU" dirty="0" err="1" smtClean="0">
                <a:latin typeface="Times New Roman" pitchFamily="18" charset="0"/>
              </a:rPr>
              <a:t>иодиметрия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в кислой среде</a:t>
            </a: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sym typeface="Symbol"/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itchFamily="18" charset="0"/>
                <a:sym typeface="Symbol"/>
              </a:rPr>
              <a:t>Ост. 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+ Na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 2NaI + Na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4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6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ru-RU" dirty="0" err="1" smtClean="0">
                <a:latin typeface="Times New Roman" pitchFamily="18" charset="0"/>
                <a:sym typeface="Symbol"/>
              </a:rPr>
              <a:t>Ind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– 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крахмал (в конце </a:t>
            </a:r>
            <a:r>
              <a:rPr lang="ru-RU" altLang="ru-RU" dirty="0" err="1" smtClean="0">
                <a:latin typeface="Times New Roman" pitchFamily="18" charset="0"/>
                <a:sym typeface="Symbol"/>
              </a:rPr>
              <a:t>тит</a:t>
            </a:r>
            <a:r>
              <a:rPr lang="ru-RU" altLang="ru-RU" dirty="0" smtClean="0">
                <a:latin typeface="Times New Roman" pitchFamily="18" charset="0"/>
                <a:sym typeface="Symbol"/>
              </a:rPr>
              <a:t>-я),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dirty="0" smtClean="0">
                <a:latin typeface="Times New Roman" pitchFamily="18" charset="0"/>
              </a:rPr>
              <a:t>кофеин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)=1/4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dirty="0">
                <a:latin typeface="Times New Roman" pitchFamily="18" charset="0"/>
              </a:rPr>
              <a:t>Осадок отфильтровывают, а избыток йода определяют в половине объёма фильтрата. Параллельно ставят контрольный опыт.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957695-FD2D-4271-A886-6679B6D2AA18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68313" y="1628775"/>
          <a:ext cx="8351837" cy="194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9" name="ISIS/Draw Sketch" r:id="rId3" imgW="6000480" imgH="1400040" progId="ISISServer">
                  <p:embed/>
                </p:oleObj>
              </mc:Choice>
              <mc:Fallback>
                <p:oleObj name="ISIS/Draw Sketch" r:id="rId3" imgW="6000480" imgH="1400040" progId="ISISServer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628775"/>
                        <a:ext cx="8351837" cy="194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2800" smtClean="0">
                <a:solidFill>
                  <a:srgbClr val="000000"/>
                </a:solidFill>
                <a:latin typeface="Times New Roman" pitchFamily="18" charset="0"/>
                <a:ea typeface="MS Mincho"/>
                <a:cs typeface="Times New Roman" pitchFamily="18" charset="0"/>
              </a:rPr>
              <a:t>должно быть 38-40% (в пересчете на сухое в-во)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Титр рассчитывается на безводный кофеин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Метод может быть использован для теобромина и теофиллина.</a:t>
            </a: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8AAEA8-061C-4F2E-9BD0-B96C7788526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9750" y="836613"/>
          <a:ext cx="8035925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ISIS/Draw Sketch" r:id="rId3" imgW="4485960" imgH="819000" progId="ISISServer">
                  <p:embed/>
                </p:oleObj>
              </mc:Choice>
              <mc:Fallback>
                <p:oleObj name="ISIS/Draw Sketch" r:id="rId3" imgW="4485960" imgH="819000" progId="ISISServer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836613"/>
                        <a:ext cx="8035925" cy="1466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ru-RU" dirty="0" smtClean="0">
                <a:latin typeface="Times New Roman" pitchFamily="18" charset="0"/>
                <a:ea typeface="MS Mincho"/>
                <a:cs typeface="Times New Roman" pitchFamily="18" charset="0"/>
              </a:rPr>
              <a:t>2. 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Определение </a:t>
            </a:r>
            <a:r>
              <a:rPr lang="ru-RU" altLang="ru-RU" sz="2800" dirty="0" err="1" smtClean="0">
                <a:latin typeface="Times New Roman" pitchFamily="18" charset="0"/>
                <a:ea typeface="MS Mincho"/>
                <a:cs typeface="Times New Roman" pitchFamily="18" charset="0"/>
              </a:rPr>
              <a:t>бензоата</a:t>
            </a: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 натрия – ацидиметрия в присутствии эфира по метиловому оранжевому (м/о) или смеси (м/о + метиленовый синий) в отдельной навеске.</a:t>
            </a: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800" dirty="0" smtClean="0">
                <a:latin typeface="Times New Roman" pitchFamily="18" charset="0"/>
                <a:ea typeface="MS Mincho"/>
                <a:cs typeface="Times New Roman" pitchFamily="18" charset="0"/>
              </a:rPr>
              <a:t>Должно быть 58-62% (в пересчете на сухое в-во)</a:t>
            </a:r>
          </a:p>
          <a:p>
            <a:pPr marL="0" indent="0" eaLnBrk="1" hangingPunct="1">
              <a:buFontTx/>
              <a:buNone/>
            </a:pPr>
            <a:endParaRPr lang="ru-RU" altLang="ru-RU" sz="2800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ea typeface="MS Mincho"/>
              <a:cs typeface="Times New Roman" pitchFamily="18" charset="0"/>
            </a:endParaRPr>
          </a:p>
        </p:txBody>
      </p:sp>
      <p:sp>
        <p:nvSpPr>
          <p:cNvPr id="5018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5BBB1E-C4D6-4135-B697-F37F9E3431F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945337"/>
              </p:ext>
            </p:extLst>
          </p:nvPr>
        </p:nvGraphicFramePr>
        <p:xfrm>
          <a:off x="1475656" y="2276872"/>
          <a:ext cx="5049838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ISIS/Draw Sketch" r:id="rId3" imgW="2819160" imgH="752400" progId="ISISServer">
                  <p:embed/>
                </p:oleObj>
              </mc:Choice>
              <mc:Fallback>
                <p:oleObj name="ISIS/Draw Sketch" r:id="rId3" imgW="2819160" imgH="752400" progId="ISISServer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276872"/>
                        <a:ext cx="5049838" cy="1347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</a:rPr>
              <a:t>4. </a:t>
            </a:r>
            <a:r>
              <a:rPr lang="ru-RU" altLang="ru-RU" sz="2800" b="1" smtClean="0">
                <a:latin typeface="Times New Roman" pitchFamily="18" charset="0"/>
              </a:rPr>
              <a:t>Дипрофиллин – метод Къельдаля </a:t>
            </a:r>
            <a:endParaRPr lang="ru-RU" altLang="ru-RU" sz="280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smtClean="0">
                <a:latin typeface="Times New Roman" pitchFamily="18" charset="0"/>
              </a:rPr>
              <a:t>ЛВ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)=1/4</a:t>
            </a:r>
          </a:p>
          <a:p>
            <a:pPr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5. Аминофиллин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1. Этилендиамин – ацидиметрия по м/о</a:t>
            </a:r>
          </a:p>
          <a:p>
            <a:pPr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ru-RU" sz="280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smtClean="0">
                <a:latin typeface="Times New Roman" pitchFamily="18" charset="0"/>
              </a:rPr>
              <a:t>ЛВ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)=1/2, </a:t>
            </a:r>
            <a:r>
              <a:rPr lang="ru-RU" altLang="ru-RU" sz="2800" smtClean="0">
                <a:latin typeface="Times New Roman" pitchFamily="18" charset="0"/>
                <a:ea typeface="MS Mincho"/>
                <a:cs typeface="MS Mincho"/>
              </a:rPr>
              <a:t>Должно быть 14-18% в препарате для внутреннего применения, 18-22% - для инъекций.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A8C8D7-42E8-4F15-8C70-1BFC1BF4B63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09" y="3068960"/>
            <a:ext cx="79629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</a:endParaRPr>
          </a:p>
          <a:p>
            <a:pPr marL="0" indent="0" algn="just" eaLnBrk="1" hangingPunct="1">
              <a:buFont typeface="Arial" charset="0"/>
              <a:buNone/>
            </a:pPr>
            <a:endParaRPr lang="ru-RU" altLang="ru-RU" sz="2800" smtClean="0">
              <a:latin typeface="Times New Roman" pitchFamily="18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ru-RU" altLang="ru-RU" sz="2800" smtClean="0">
                <a:latin typeface="Times New Roman" pitchFamily="18" charset="0"/>
              </a:rPr>
              <a:t>2. 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Теофиллин – алкалиметрия по реакции с </a:t>
            </a:r>
            <a:r>
              <a:rPr lang="en-US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AgNO</a:t>
            </a:r>
            <a:r>
              <a:rPr lang="ru-RU" altLang="ru-RU" sz="2800" baseline="-30000" smtClean="0">
                <a:latin typeface="Times New Roman" pitchFamily="18" charset="0"/>
                <a:ea typeface="MS Mincho"/>
                <a:cs typeface="Times New Roman" pitchFamily="18" charset="0"/>
              </a:rPr>
              <a:t>3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. Навеску предварительно высушивают до удаления запаха аминов (удаляют ЭДА), затем растворяют в H</a:t>
            </a:r>
            <a:r>
              <a:rPr lang="en-US" altLang="ru-RU" sz="2800" baseline="-25000" smtClean="0">
                <a:latin typeface="Times New Roman" pitchFamily="18" charset="0"/>
                <a:ea typeface="MS Mincho"/>
                <a:cs typeface="Times New Roman" pitchFamily="18" charset="0"/>
              </a:rPr>
              <a:t>2</a:t>
            </a:r>
            <a:r>
              <a:rPr lang="en-US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O</a:t>
            </a:r>
            <a:r>
              <a:rPr lang="ru-RU" altLang="ru-RU" sz="2800" smtClean="0">
                <a:latin typeface="Times New Roman" pitchFamily="18" charset="0"/>
                <a:ea typeface="MS Mincho"/>
                <a:cs typeface="Times New Roman" pitchFamily="18" charset="0"/>
              </a:rPr>
              <a:t> и титруют.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smtClean="0">
                <a:solidFill>
                  <a:srgbClr val="000000"/>
                </a:solidFill>
                <a:latin typeface="Times New Roman" pitchFamily="18" charset="0"/>
                <a:ea typeface="MS Mincho"/>
                <a:cs typeface="MS Mincho"/>
              </a:rPr>
              <a:t>Должно быть 80-85%.</a:t>
            </a:r>
          </a:p>
          <a:p>
            <a:pPr marL="0" indent="0" eaLnBrk="1" hangingPunct="1">
              <a:buFont typeface="Arial" charset="0"/>
              <a:buNone/>
            </a:pPr>
            <a:endParaRPr lang="ru-RU" altLang="ru-RU" sz="2800" b="1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6. Физ-хим методы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F3BBE1-2902-4B01-BBCC-06111C67E7A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Хранение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ЛВ хранят в ХУТ,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теофиллин 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аминофиллин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защищают от света,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аминофиллин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защищают ещё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 от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воздуха и влаги в наполненной доверху таре.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Кофеин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кофеин-</a:t>
            </a: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бензоат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натрия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– стимуляторы ЦНС, выпускаются в таблетках, а кофеин-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бензоат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натрия ещё в виде 10% и 20% ампульных растворов.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Теофиллин, теобромин,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аминофиллин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– спазмолитики и диуретики; теобромин – таблетки, теофиллин – суппозитории и комбинированные препараты,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аминофиллин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– таблетки по 0,15 г, 12% и 24% растворы для в/м введения,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2,4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% растворы для в/в введения.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665BAF-5AE7-4151-986B-9339210C4324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Дипрофиллин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спазмолитическое средство, таблетки по 0,2 г.; 10% ампульные растворы.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Ксантинола никотинат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пентоксифиллин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сосудорасширяющие средства, спазмолитичес-кие средства для улучшения периферического и мозгового кровообращения. </a:t>
            </a:r>
            <a:endParaRPr lang="en-US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Ксантинола никотинат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драже 0,15; 10% р-ры для инъекций.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Пентоксифиллин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– драже 0,1; 2% раствор в ампулах по 5 мл</a:t>
            </a:r>
          </a:p>
        </p:txBody>
      </p:sp>
      <p:sp>
        <p:nvSpPr>
          <p:cNvPr id="8294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F0DF7E-7B3A-4C21-99ED-417CDBA47281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Кофеин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Coffeinum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1,3,7-триметилксантин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моногидрат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Белые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шелковистые игольчатые кристаллы или белый кристаллический порошок, без запаха, горького вкуса. На воздухе выветривается, при нагревании возгоняется.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Медл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енно растворим 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60 ч. воды,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легко растворим в горячей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воде,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меренно растворим 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спирте. </a:t>
            </a:r>
          </a:p>
        </p:txBody>
      </p:sp>
      <p:sp>
        <p:nvSpPr>
          <p:cNvPr id="2077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8B3695-E742-4EE3-B019-68AFD67301C2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07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659917"/>
              </p:ext>
            </p:extLst>
          </p:nvPr>
        </p:nvGraphicFramePr>
        <p:xfrm>
          <a:off x="4644008" y="404664"/>
          <a:ext cx="4176713" cy="226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ISIS/Draw Sketch" r:id="rId3" imgW="2447640" imgH="1314360" progId="ISISServer">
                  <p:embed/>
                </p:oleObj>
              </mc:Choice>
              <mc:Fallback>
                <p:oleObj name="ISIS/Draw Sketch" r:id="rId3" imgW="2447640" imgH="1314360" progId="ISISServer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404664"/>
                        <a:ext cx="4176713" cy="226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endParaRPr lang="ru-RU" altLang="ru-RU" dirty="0"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altLang="ru-RU" sz="3600" b="1" dirty="0" smtClean="0">
                <a:solidFill>
                  <a:srgbClr val="0000CC"/>
                </a:solidFill>
                <a:latin typeface="Times New Roman" pitchFamily="18" charset="0"/>
              </a:rPr>
              <a:t>Спасибо за внимание!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949D3C-E451-4974-A8A3-F80A0000BA39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8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Кофеин-</a:t>
            </a: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бензоат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натрия </a:t>
            </a:r>
            <a:endParaRPr lang="en-US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Coffeinum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natrii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benzoas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Комплексная соль кофеина и 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бензоата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натрия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 без запаха, слабо горького вкуса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воде,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умеренно растворим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спирте,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кислотах и щелочах</a:t>
            </a:r>
          </a:p>
        </p:txBody>
      </p:sp>
      <p:sp>
        <p:nvSpPr>
          <p:cNvPr id="1845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B198A2-1BA4-45C7-B0AB-8BB6C281580E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8457" name="Object 25"/>
          <p:cNvGraphicFramePr>
            <a:graphicFrameLocks noChangeAspect="1"/>
          </p:cNvGraphicFramePr>
          <p:nvPr/>
        </p:nvGraphicFramePr>
        <p:xfrm>
          <a:off x="3276600" y="1498600"/>
          <a:ext cx="5040313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ISIS/Draw Sketch" r:id="rId3" imgW="3447720" imgH="1228680" progId="ISISServer">
                  <p:embed/>
                </p:oleObj>
              </mc:Choice>
              <mc:Fallback>
                <p:oleObj name="ISIS/Draw Sketch" r:id="rId3" imgW="3447720" imgH="1228680" progId="ISISServer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498600"/>
                        <a:ext cx="5040313" cy="180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60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4048" y="3075327"/>
            <a:ext cx="9747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1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48264" y="2989262"/>
            <a:ext cx="998538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5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Теофиллин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Theophyllinum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1,3-диметилксантин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 без запаха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в горячей воде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горячем спирте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мало растворим в холодной воде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 спирте,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Растворим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кислотах и щелочах</a:t>
            </a:r>
          </a:p>
        </p:txBody>
      </p:sp>
      <p:sp>
        <p:nvSpPr>
          <p:cNvPr id="2050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33699A-CDAF-4BE9-90E7-EED5EE9D841F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572000" y="900113"/>
          <a:ext cx="3816350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ISIS/Draw Sketch" r:id="rId3" imgW="2085840" imgH="1257120" progId="ISISServer">
                  <p:embed/>
                </p:oleObj>
              </mc:Choice>
              <mc:Fallback>
                <p:oleObj name="ISIS/Draw Sketch" r:id="rId3" imgW="2085840" imgH="1257120" progId="ISISServer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900113"/>
                        <a:ext cx="3816350" cy="231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Аминофиллин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Aminophyllinum</a:t>
            </a:r>
            <a:r>
              <a:rPr lang="en-US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Эуфиллин 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Комплексная 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соль теофиллина 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этилендиамина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или бел. с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желтоватым отт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енком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кр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исталлический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порошок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со слабым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аммиачным запахом. На воздухе поглощает CO</a:t>
            </a:r>
            <a:r>
              <a:rPr lang="ru-RU" alt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, при этом растворимость в воде уменьшается. Водные растворы имеют щелочную реакцию.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этилендиамина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аминофиллине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для внутреннего применения – 14-18%, для инъекций – 18-22%, содержание теофиллина – 80-85%.</a:t>
            </a:r>
          </a:p>
        </p:txBody>
      </p:sp>
      <p:sp>
        <p:nvSpPr>
          <p:cNvPr id="2255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6D609F-A685-4CF6-AE85-59CA0B6BEC5A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255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25758"/>
              </p:ext>
            </p:extLst>
          </p:nvPr>
        </p:nvGraphicFramePr>
        <p:xfrm>
          <a:off x="4543312" y="188640"/>
          <a:ext cx="3887788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ISIS/Draw Sketch" r:id="rId3" imgW="2533320" imgH="1247760" progId="ISISServer">
                  <p:embed/>
                </p:oleObj>
              </mc:Choice>
              <mc:Fallback>
                <p:oleObj name="ISIS/Draw Sketch" r:id="rId3" imgW="2533320" imgH="1247760" progId="ISISServer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312" y="188640"/>
                        <a:ext cx="3887788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5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24320" y="2211387"/>
            <a:ext cx="93503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96062" y="2047874"/>
            <a:ext cx="93503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9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Теобромин 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Theobrominum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3,7-диметилксантин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 без запаха, горького вкуса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Очень мало растворим 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воде, спирте,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мало растворим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горячей воде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Легко растворим 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 кислотах и щелочах</a:t>
            </a:r>
          </a:p>
        </p:txBody>
      </p:sp>
      <p:sp>
        <p:nvSpPr>
          <p:cNvPr id="194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3B5CB-42E4-4288-B06B-862A42A29996}" type="slidenum">
              <a:rPr lang="ru-RU" altLang="ru-RU" sz="1400" smtClean="0">
                <a:solidFill>
                  <a:schemeClr val="tx1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 sz="140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5003800" y="1125538"/>
          <a:ext cx="2976563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ISIS/Draw Sketch" r:id="rId3" imgW="1685880" imgH="1285560" progId="ISISServer">
                  <p:embed/>
                </p:oleObj>
              </mc:Choice>
              <mc:Fallback>
                <p:oleObj name="ISIS/Draw Sketch" r:id="rId3" imgW="1685880" imgH="1285560" progId="ISISServer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125538"/>
                        <a:ext cx="2976563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2073</Words>
  <Application>Microsoft Office PowerPoint</Application>
  <PresentationFormat>Экран (4:3)</PresentationFormat>
  <Paragraphs>324</Paragraphs>
  <Slides>50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2" baseType="lpstr"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91</cp:revision>
  <dcterms:created xsi:type="dcterms:W3CDTF">2014-05-04T07:26:22Z</dcterms:created>
  <dcterms:modified xsi:type="dcterms:W3CDTF">2022-03-28T15:14:08Z</dcterms:modified>
</cp:coreProperties>
</file>