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64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1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6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54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1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141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9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5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5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6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2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6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0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7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D0EF-DF47-48B8-B504-7540BBB98B72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3DC112-509B-44DB-A6E1-83D788217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7592" y="1348034"/>
            <a:ext cx="9898143" cy="34293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Медицинские экспертизы: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понятие, виды, назначение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Медицинское освидетельствование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612900"/>
            <a:ext cx="11072812" cy="152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400" b="1" dirty="0">
                <a:solidFill>
                  <a:schemeClr val="tx1"/>
                </a:solidFill>
              </a:rPr>
              <a:t>Медицинское освидетельствование </a:t>
            </a:r>
            <a:r>
              <a:rPr lang="ru-RU" sz="2400" dirty="0">
                <a:solidFill>
                  <a:schemeClr val="tx1"/>
                </a:solidFill>
              </a:rPr>
              <a:t>лица представляет собой совокупность методов медицинского осмотра и медицинских исследований, направленных на подтверждение такого состояния здоровья человека, которое влечет за собой наступление юридически значимых последствий.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0" y="2992966"/>
            <a:ext cx="5302250" cy="35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7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медицинского освидетельствования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8500" y="1905000"/>
            <a:ext cx="9536112" cy="454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b="1" dirty="0">
                <a:solidFill>
                  <a:schemeClr val="tx1"/>
                </a:solidFill>
              </a:rPr>
              <a:t>Видами медицинского освидетельствовани</a:t>
            </a:r>
            <a:r>
              <a:rPr lang="ru-RU" sz="2400" dirty="0">
                <a:solidFill>
                  <a:schemeClr val="tx1"/>
                </a:solidFill>
              </a:rPr>
              <a:t>я являются: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1) освидетельствование на состояние опьянения (алкогольного, наркотического или иного токсического);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2) психиатрическое освидетельствование;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3) освидетельствование на наличие медицинских противопоказаний к управлению транспортным средством;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4) освидетельствование на наличие медицинских противопоказаний к владению оружием;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5) иные виды медицинского освидетельствования, установленные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2432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Независимая судебно-медицинская экспертиза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Независимой судебной экспертизы </a:t>
            </a:r>
            <a:r>
              <a:rPr lang="ru-RU" sz="2400" b="1" dirty="0"/>
              <a:t>законодательством не </a:t>
            </a:r>
            <a:r>
              <a:rPr lang="ru-RU" sz="2400" b="1" dirty="0" smtClean="0"/>
              <a:t>предусмотрено. </a:t>
            </a:r>
          </a:p>
          <a:p>
            <a:pPr marL="0" indent="0">
              <a:buNone/>
            </a:pPr>
            <a:r>
              <a:rPr lang="ru-RU" sz="2400" b="1" dirty="0" smtClean="0"/>
              <a:t>Независимой</a:t>
            </a:r>
            <a:r>
              <a:rPr lang="ru-RU" sz="2400" dirty="0" smtClean="0"/>
              <a:t> </a:t>
            </a:r>
            <a:r>
              <a:rPr lang="ru-RU" sz="2400" dirty="0"/>
              <a:t>называют </a:t>
            </a:r>
            <a:r>
              <a:rPr lang="ru-RU" sz="2400" dirty="0" smtClean="0"/>
              <a:t>экспертизу, </a:t>
            </a:r>
            <a:r>
              <a:rPr lang="ru-RU" sz="2400" dirty="0"/>
              <a:t>если эксперты не находится в служебной или иной зависимости от учреждения или </a:t>
            </a:r>
            <a:r>
              <a:rPr lang="ru-RU" sz="2400" dirty="0" smtClean="0"/>
              <a:t>комиссии, производящих </a:t>
            </a:r>
            <a:r>
              <a:rPr lang="ru-RU" sz="2400" dirty="0"/>
              <a:t>медицинскую </a:t>
            </a:r>
            <a:r>
              <a:rPr lang="ru-RU" sz="2400" dirty="0" smtClean="0"/>
              <a:t>экспертизу, </a:t>
            </a:r>
            <a:r>
              <a:rPr lang="ru-RU" sz="2400" dirty="0"/>
              <a:t>а также не зависит от органов учреждений или по должностных или иных </a:t>
            </a:r>
            <a:r>
              <a:rPr lang="ru-RU" sz="2400" dirty="0" smtClean="0"/>
              <a:t>лиц, </a:t>
            </a:r>
            <a:r>
              <a:rPr lang="ru-RU" sz="2400" dirty="0"/>
              <a:t>заинтересованных в результатах </a:t>
            </a:r>
            <a:r>
              <a:rPr lang="ru-RU" sz="2400" dirty="0" smtClean="0"/>
              <a:t>независимой экспертизы. В </a:t>
            </a:r>
            <a:r>
              <a:rPr lang="ru-RU" sz="2400" dirty="0"/>
              <a:t>конфликтных ситуациях окончательное решение выносит суд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09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350" y="928688"/>
            <a:ext cx="8375650" cy="4743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</a:t>
            </a:r>
            <a:r>
              <a:rPr lang="ru-RU" sz="2400" b="1" dirty="0" smtClean="0"/>
              <a:t>ст.7 «Независимость эксперта</a:t>
            </a:r>
            <a:r>
              <a:rPr lang="ru-RU" sz="2400" dirty="0" smtClean="0"/>
              <a:t>» </a:t>
            </a:r>
            <a:r>
              <a:rPr lang="ru-RU" sz="2400" dirty="0"/>
              <a:t>Ф</a:t>
            </a:r>
            <a:r>
              <a:rPr lang="ru-RU" sz="2400" dirty="0" smtClean="0"/>
              <a:t>едерального </a:t>
            </a:r>
            <a:r>
              <a:rPr lang="ru-RU" sz="2400" dirty="0"/>
              <a:t>закона </a:t>
            </a:r>
            <a:r>
              <a:rPr lang="ru-RU" sz="2400" b="1" dirty="0" smtClean="0"/>
              <a:t>«О </a:t>
            </a:r>
            <a:r>
              <a:rPr lang="ru-RU" sz="2400" b="1" dirty="0"/>
              <a:t>государственной судебной экспертной деятельности в </a:t>
            </a:r>
            <a:r>
              <a:rPr lang="ru-RU" sz="2400" b="1" dirty="0" smtClean="0"/>
              <a:t>РФ»</a:t>
            </a:r>
            <a:r>
              <a:rPr lang="ru-RU" sz="2400" dirty="0" smtClean="0"/>
              <a:t>  </a:t>
            </a:r>
            <a:r>
              <a:rPr lang="ru-RU" sz="2400" dirty="0"/>
              <a:t>прямо </a:t>
            </a:r>
            <a:r>
              <a:rPr lang="ru-RU" sz="2400" dirty="0" smtClean="0"/>
              <a:t>подчёркивается, </a:t>
            </a:r>
            <a:r>
              <a:rPr lang="ru-RU" sz="2400" dirty="0"/>
              <a:t>что при производстве экспертизы эксперт </a:t>
            </a:r>
            <a:r>
              <a:rPr lang="ru-RU" sz="2400" dirty="0" smtClean="0"/>
              <a:t>независим, </a:t>
            </a:r>
            <a:r>
              <a:rPr lang="ru-RU" sz="2400" dirty="0"/>
              <a:t>он </a:t>
            </a:r>
            <a:r>
              <a:rPr lang="ru-RU" sz="2400" b="1" dirty="0"/>
              <a:t>не может находиться в какой-либо зависимости</a:t>
            </a:r>
            <a:r>
              <a:rPr lang="ru-RU" sz="2400" dirty="0"/>
              <a:t> от органа или </a:t>
            </a:r>
            <a:r>
              <a:rPr lang="ru-RU" sz="2400" dirty="0" smtClean="0"/>
              <a:t>лица, </a:t>
            </a:r>
            <a:r>
              <a:rPr lang="ru-RU" sz="2400" dirty="0"/>
              <a:t>назначивших </a:t>
            </a:r>
            <a:r>
              <a:rPr lang="ru-RU" sz="2400" dirty="0" smtClean="0"/>
              <a:t>экспертизу, </a:t>
            </a:r>
            <a:r>
              <a:rPr lang="ru-RU" sz="2400" dirty="0"/>
              <a:t>сторон или других </a:t>
            </a:r>
            <a:r>
              <a:rPr lang="ru-RU" sz="2400" dirty="0" smtClean="0"/>
              <a:t>лиц, </a:t>
            </a:r>
            <a:r>
              <a:rPr lang="ru-RU" sz="2400" dirty="0"/>
              <a:t>заинтересованных в исходе </a:t>
            </a:r>
            <a:r>
              <a:rPr lang="ru-RU" sz="2400" dirty="0" smtClean="0"/>
              <a:t>дела. </a:t>
            </a:r>
          </a:p>
          <a:p>
            <a:pPr marL="0" indent="0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того чтобы добиться подлинной </a:t>
            </a:r>
            <a:r>
              <a:rPr lang="ru-RU" sz="2400" dirty="0" smtClean="0"/>
              <a:t>независимости, бюро СМЭ нужно </a:t>
            </a:r>
            <a:r>
              <a:rPr lang="ru-RU" sz="2400" dirty="0"/>
              <a:t>вывести из подчинения местных органов управления </a:t>
            </a:r>
            <a:r>
              <a:rPr lang="ru-RU" sz="2400" dirty="0" smtClean="0"/>
              <a:t>здравоохранением, так же как и  патолого-анатомическую </a:t>
            </a:r>
            <a:r>
              <a:rPr lang="ru-RU" sz="2400" dirty="0"/>
              <a:t>службу из подчинении руководителю </a:t>
            </a:r>
            <a:r>
              <a:rPr lang="ru-RU" sz="2400" dirty="0" smtClean="0"/>
              <a:t>ЛПУ. А </a:t>
            </a:r>
            <a:r>
              <a:rPr lang="ru-RU" sz="2400" dirty="0"/>
              <a:t>пока необходимость в </a:t>
            </a:r>
            <a:r>
              <a:rPr lang="ru-RU" sz="2400" dirty="0" smtClean="0"/>
              <a:t>альтернативном заключении </a:t>
            </a:r>
            <a:r>
              <a:rPr lang="ru-RU" sz="2400" dirty="0"/>
              <a:t>эксперта одной сторон нередко </a:t>
            </a:r>
            <a:r>
              <a:rPr lang="ru-RU" sz="2400" dirty="0" smtClean="0"/>
              <a:t>возникает.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0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312" y="379095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Мнение о независимости негосударственного эксперта </a:t>
            </a:r>
            <a:r>
              <a:rPr lang="ru-RU" sz="2400" b="1" dirty="0" smtClean="0"/>
              <a:t>ошибочно. </a:t>
            </a:r>
          </a:p>
          <a:p>
            <a:pPr marL="0" indent="0">
              <a:buNone/>
            </a:pPr>
            <a:r>
              <a:rPr lang="ru-RU" sz="2400" b="1" dirty="0" smtClean="0"/>
              <a:t>Н</a:t>
            </a:r>
            <a:r>
              <a:rPr lang="ru-RU" sz="2400" dirty="0" smtClean="0"/>
              <a:t>а </a:t>
            </a:r>
            <a:r>
              <a:rPr lang="ru-RU" sz="2400" dirty="0"/>
              <a:t>самом деле </a:t>
            </a:r>
            <a:r>
              <a:rPr lang="ru-RU" sz="2400" dirty="0" smtClean="0"/>
              <a:t>качество экспертизы </a:t>
            </a:r>
            <a:r>
              <a:rPr lang="ru-RU" sz="2400" dirty="0"/>
              <a:t>зависит от профессионализма и честности эксперта независимо от </a:t>
            </a:r>
            <a:r>
              <a:rPr lang="ru-RU" sz="2400" dirty="0" smtClean="0"/>
              <a:t>того, </a:t>
            </a:r>
            <a:r>
              <a:rPr lang="ru-RU" sz="2400" dirty="0"/>
              <a:t>в медицинском учреждении </a:t>
            </a:r>
            <a:r>
              <a:rPr lang="ru-RU" sz="2400" dirty="0" smtClean="0"/>
              <a:t>государственной </a:t>
            </a:r>
            <a:r>
              <a:rPr lang="ru-RU" sz="2400" dirty="0"/>
              <a:t>или </a:t>
            </a:r>
            <a:r>
              <a:rPr lang="ru-RU" sz="2400" dirty="0" smtClean="0"/>
              <a:t>частной </a:t>
            </a:r>
            <a:r>
              <a:rPr lang="ru-RU" sz="2400" dirty="0"/>
              <a:t>системы </a:t>
            </a:r>
            <a:r>
              <a:rPr lang="ru-RU" sz="2400" dirty="0" smtClean="0"/>
              <a:t>здравоохранения </a:t>
            </a:r>
            <a:r>
              <a:rPr lang="ru-RU" sz="2400" dirty="0"/>
              <a:t>он </a:t>
            </a:r>
            <a:r>
              <a:rPr lang="ru-RU" sz="2400" dirty="0" smtClean="0"/>
              <a:t>работает.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166688"/>
            <a:ext cx="5900737" cy="31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Права судебно-медицинского </a:t>
            </a:r>
            <a:r>
              <a:rPr lang="ru-RU" b="1" dirty="0">
                <a:solidFill>
                  <a:srgbClr val="C00000"/>
                </a:solidFill>
              </a:rPr>
              <a:t>эксперта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75" y="2128838"/>
            <a:ext cx="9847262" cy="4268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/>
              <a:t>П</a:t>
            </a:r>
            <a:r>
              <a:rPr lang="ru-RU" sz="2400" dirty="0" smtClean="0"/>
              <a:t>рава </a:t>
            </a:r>
            <a:r>
              <a:rPr lang="ru-RU" sz="2400" dirty="0"/>
              <a:t>судебной медицинской экспертизы не </a:t>
            </a:r>
            <a:r>
              <a:rPr lang="ru-RU" sz="2400" dirty="0" smtClean="0"/>
              <a:t>отличаются </a:t>
            </a:r>
            <a:r>
              <a:rPr lang="ru-RU" sz="2400" dirty="0"/>
              <a:t>от прав </a:t>
            </a:r>
            <a:r>
              <a:rPr lang="ru-RU" sz="2400" dirty="0" smtClean="0"/>
              <a:t>иных экспертов.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УПК РФ </a:t>
            </a:r>
            <a:r>
              <a:rPr lang="ru-RU" sz="2400" dirty="0" smtClean="0"/>
              <a:t>предусматривать </a:t>
            </a:r>
            <a:r>
              <a:rPr lang="ru-RU" sz="2400" dirty="0"/>
              <a:t>следующие </a:t>
            </a:r>
            <a:r>
              <a:rPr lang="ru-RU" sz="2400" dirty="0" smtClean="0"/>
              <a:t>права эксперта:</a:t>
            </a:r>
          </a:p>
          <a:p>
            <a:r>
              <a:rPr lang="ru-RU" sz="2400" dirty="0" smtClean="0"/>
              <a:t>он </a:t>
            </a:r>
            <a:r>
              <a:rPr lang="ru-RU" sz="2400" dirty="0"/>
              <a:t>имеет право требовать указание </a:t>
            </a:r>
            <a:r>
              <a:rPr lang="ru-RU" sz="2400" dirty="0" smtClean="0"/>
              <a:t>цели </a:t>
            </a:r>
            <a:r>
              <a:rPr lang="ru-RU" sz="2400" dirty="0"/>
              <a:t>экспертизы и постановки конкретных </a:t>
            </a:r>
            <a:r>
              <a:rPr lang="ru-RU" sz="2400" dirty="0" smtClean="0"/>
              <a:t>вопросов</a:t>
            </a:r>
          </a:p>
          <a:p>
            <a:r>
              <a:rPr lang="ru-RU" sz="2400" dirty="0" smtClean="0"/>
              <a:t> может </a:t>
            </a:r>
            <a:r>
              <a:rPr lang="ru-RU" sz="2400" dirty="0"/>
              <a:t>знакомиться со всеми </a:t>
            </a:r>
            <a:r>
              <a:rPr lang="ru-RU" sz="2400" dirty="0" smtClean="0"/>
              <a:t>материалами, имеющими </a:t>
            </a:r>
            <a:r>
              <a:rPr lang="ru-RU" sz="2400" dirty="0"/>
              <a:t>отношения к решению вопросов </a:t>
            </a:r>
            <a:r>
              <a:rPr lang="ru-RU" sz="2400" dirty="0" smtClean="0"/>
              <a:t>проводимой экспертизы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если они не </a:t>
            </a:r>
            <a:r>
              <a:rPr lang="ru-RU" sz="2400" dirty="0" smtClean="0"/>
              <a:t>представлены, </a:t>
            </a:r>
            <a:r>
              <a:rPr lang="ru-RU" sz="2400" dirty="0"/>
              <a:t>запрашивать их как и </a:t>
            </a:r>
            <a:r>
              <a:rPr lang="ru-RU" sz="2400" dirty="0" smtClean="0"/>
              <a:t>требующиеся </a:t>
            </a:r>
            <a:r>
              <a:rPr lang="ru-RU" sz="2400" dirty="0"/>
              <a:t>вещественные </a:t>
            </a:r>
            <a:r>
              <a:rPr lang="ru-RU" sz="2400" dirty="0" smtClean="0"/>
              <a:t>доказательства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37708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837" y="2276475"/>
            <a:ext cx="8915400" cy="3777622"/>
          </a:xfrm>
        </p:spPr>
        <p:txBody>
          <a:bodyPr>
            <a:noAutofit/>
          </a:bodyPr>
          <a:lstStyle/>
          <a:p>
            <a:r>
              <a:rPr lang="ru-RU" sz="2400" dirty="0"/>
              <a:t>При отсутствии </a:t>
            </a:r>
            <a:r>
              <a:rPr lang="ru-RU" sz="2400" dirty="0" smtClean="0"/>
              <a:t>необходимых </a:t>
            </a:r>
            <a:r>
              <a:rPr lang="ru-RU" sz="2400" dirty="0"/>
              <a:t>данных эксперт </a:t>
            </a:r>
            <a:r>
              <a:rPr lang="ru-RU" sz="2400" b="1" dirty="0"/>
              <a:t>вправе отказаться </a:t>
            </a:r>
            <a:r>
              <a:rPr lang="ru-RU" sz="2400" dirty="0"/>
              <a:t>от решения </a:t>
            </a:r>
            <a:r>
              <a:rPr lang="ru-RU" sz="2400" dirty="0" smtClean="0"/>
              <a:t>вопроса, </a:t>
            </a:r>
            <a:r>
              <a:rPr lang="ru-RU" sz="2400" dirty="0"/>
              <a:t>указав </a:t>
            </a:r>
            <a:r>
              <a:rPr lang="ru-RU" sz="2400" dirty="0" smtClean="0"/>
              <a:t>причину</a:t>
            </a:r>
          </a:p>
          <a:p>
            <a:r>
              <a:rPr lang="ru-RU" sz="2400" dirty="0" smtClean="0"/>
              <a:t>он вправе, проявляя инициативу, </a:t>
            </a:r>
            <a:r>
              <a:rPr lang="ru-RU" sz="2400" b="1" dirty="0" smtClean="0"/>
              <a:t>делать </a:t>
            </a:r>
            <a:r>
              <a:rPr lang="ru-RU" sz="2400" b="1" dirty="0"/>
              <a:t>вывод и не по поставленному </a:t>
            </a:r>
            <a:r>
              <a:rPr lang="ru-RU" sz="2400" b="1" dirty="0" smtClean="0"/>
              <a:t>вопросу</a:t>
            </a:r>
            <a:r>
              <a:rPr lang="ru-RU" sz="2400" dirty="0" smtClean="0"/>
              <a:t>, если </a:t>
            </a:r>
            <a:r>
              <a:rPr lang="ru-RU" sz="2400" dirty="0"/>
              <a:t>считает это </a:t>
            </a:r>
            <a:r>
              <a:rPr lang="ru-RU" sz="2400" dirty="0" smtClean="0"/>
              <a:t>важным для дела</a:t>
            </a:r>
          </a:p>
          <a:p>
            <a:r>
              <a:rPr lang="ru-RU" sz="2400" dirty="0" smtClean="0"/>
              <a:t>эксперт </a:t>
            </a:r>
            <a:r>
              <a:rPr lang="ru-RU" sz="2400" dirty="0"/>
              <a:t>имеет право принимать участие в таких следственных </a:t>
            </a:r>
            <a:r>
              <a:rPr lang="ru-RU" sz="2400" dirty="0" smtClean="0"/>
              <a:t>действиях, как освидетельствование, осмотр, обыск, допрос, следственный эксперимент, </a:t>
            </a:r>
            <a:r>
              <a:rPr lang="ru-RU" sz="2400" dirty="0"/>
              <a:t>когда </a:t>
            </a:r>
            <a:r>
              <a:rPr lang="ru-RU" sz="2400" dirty="0" smtClean="0"/>
              <a:t>его познания необходимы для </a:t>
            </a:r>
            <a:r>
              <a:rPr lang="ru-RU" sz="2400" dirty="0"/>
              <a:t>более </a:t>
            </a:r>
            <a:r>
              <a:rPr lang="ru-RU" sz="2400" dirty="0" smtClean="0"/>
              <a:t>качественной работы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Права судебно-медицинского </a:t>
            </a:r>
            <a:r>
              <a:rPr lang="ru-RU" b="1" dirty="0">
                <a:solidFill>
                  <a:srgbClr val="C00000"/>
                </a:solidFill>
              </a:rPr>
              <a:t>эксперта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675"/>
            <a:ext cx="3176111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2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181" y="40979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Обязанности</a:t>
            </a:r>
            <a:r>
              <a:rPr lang="ru-RU" b="1" dirty="0">
                <a:solidFill>
                  <a:srgbClr val="C00000"/>
                </a:solidFill>
              </a:rPr>
              <a:t>, уголовная ответственность судебно-медицинского эксперта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438" y="1905001"/>
            <a:ext cx="9147174" cy="4767262"/>
          </a:xfrm>
        </p:spPr>
        <p:txBody>
          <a:bodyPr>
            <a:normAutofit/>
          </a:bodyPr>
          <a:lstStyle/>
          <a:p>
            <a:r>
              <a:rPr lang="ru-RU" dirty="0" smtClean="0"/>
              <a:t>эксперт </a:t>
            </a:r>
            <a:r>
              <a:rPr lang="ru-RU" b="1" dirty="0"/>
              <a:t>обязан явиться по вызову</a:t>
            </a:r>
            <a:r>
              <a:rPr lang="ru-RU" dirty="0"/>
              <a:t> </a:t>
            </a:r>
            <a:r>
              <a:rPr lang="ru-RU" dirty="0" smtClean="0"/>
              <a:t>лица, </a:t>
            </a:r>
            <a:r>
              <a:rPr lang="ru-RU" dirty="0"/>
              <a:t>производящего </a:t>
            </a:r>
            <a:r>
              <a:rPr lang="ru-RU" dirty="0" smtClean="0"/>
              <a:t>дознание, следователя, прокурора, </a:t>
            </a:r>
            <a:r>
              <a:rPr lang="ru-RU" dirty="0"/>
              <a:t>или </a:t>
            </a:r>
            <a:r>
              <a:rPr lang="ru-RU" dirty="0" smtClean="0"/>
              <a:t>суда, </a:t>
            </a:r>
            <a:r>
              <a:rPr lang="ru-RU" dirty="0"/>
              <a:t>произвести исследование и дать объективное письменное заключение по поставленным </a:t>
            </a:r>
            <a:r>
              <a:rPr lang="ru-RU" dirty="0" smtClean="0"/>
              <a:t>вопросам</a:t>
            </a:r>
            <a:endParaRPr lang="ru-RU" dirty="0"/>
          </a:p>
          <a:p>
            <a:r>
              <a:rPr lang="ru-RU" dirty="0"/>
              <a:t>Он </a:t>
            </a:r>
            <a:r>
              <a:rPr lang="ru-RU" b="1" dirty="0"/>
              <a:t>обязан отказаться от дачи заключения</a:t>
            </a:r>
            <a:r>
              <a:rPr lang="ru-RU" dirty="0"/>
              <a:t> и предупредить об этом в </a:t>
            </a:r>
            <a:r>
              <a:rPr lang="ru-RU" dirty="0" smtClean="0"/>
              <a:t>случае, </a:t>
            </a:r>
            <a:r>
              <a:rPr lang="ru-RU" dirty="0"/>
              <a:t>если один из участников процесса является его </a:t>
            </a:r>
            <a:r>
              <a:rPr lang="ru-RU" dirty="0" smtClean="0"/>
              <a:t>родственником, </a:t>
            </a:r>
            <a:r>
              <a:rPr lang="ru-RU" dirty="0"/>
              <a:t>либо в связи с этим </a:t>
            </a:r>
            <a:r>
              <a:rPr lang="ru-RU" dirty="0" smtClean="0"/>
              <a:t>делом</a:t>
            </a:r>
          </a:p>
          <a:p>
            <a:r>
              <a:rPr lang="ru-RU" dirty="0" smtClean="0"/>
              <a:t> </a:t>
            </a:r>
            <a:r>
              <a:rPr lang="ru-RU" dirty="0"/>
              <a:t>эксперт обязан </a:t>
            </a:r>
            <a:r>
              <a:rPr lang="ru-RU" dirty="0" smtClean="0"/>
              <a:t>отказаться </a:t>
            </a:r>
            <a:r>
              <a:rPr lang="ru-RU" dirty="0"/>
              <a:t>от решения </a:t>
            </a:r>
            <a:r>
              <a:rPr lang="ru-RU" b="1" dirty="0" smtClean="0"/>
              <a:t>вопроса, </a:t>
            </a:r>
            <a:r>
              <a:rPr lang="ru-RU" b="1" dirty="0"/>
              <a:t>выходящего за рамки его </a:t>
            </a:r>
            <a:r>
              <a:rPr lang="ru-RU" b="1" dirty="0" smtClean="0"/>
              <a:t>компетенции</a:t>
            </a:r>
            <a:r>
              <a:rPr lang="ru-RU" dirty="0" smtClean="0"/>
              <a:t>, т.е. за </a:t>
            </a:r>
            <a:r>
              <a:rPr lang="ru-RU" dirty="0"/>
              <a:t>приделы медицинских </a:t>
            </a:r>
            <a:r>
              <a:rPr lang="ru-RU" dirty="0" smtClean="0"/>
              <a:t>знаний</a:t>
            </a:r>
          </a:p>
          <a:p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УК РФ имеется </a:t>
            </a:r>
            <a:r>
              <a:rPr lang="ru-RU" dirty="0"/>
              <a:t>указание о </a:t>
            </a:r>
            <a:r>
              <a:rPr lang="ru-RU" b="1" dirty="0"/>
              <a:t>защите эксперта от посягательств </a:t>
            </a:r>
            <a:r>
              <a:rPr lang="ru-RU" dirty="0"/>
              <a:t>на его </a:t>
            </a:r>
            <a:r>
              <a:rPr lang="ru-RU" dirty="0" smtClean="0"/>
              <a:t>жизнь, достоинство </a:t>
            </a:r>
            <a:r>
              <a:rPr lang="ru-RU" dirty="0"/>
              <a:t>угрозы и </a:t>
            </a:r>
            <a:r>
              <a:rPr lang="ru-RU" dirty="0" smtClean="0"/>
              <a:t>насильственных </a:t>
            </a:r>
            <a:r>
              <a:rPr lang="ru-RU" dirty="0"/>
              <a:t>действий в связи с проведением предварительного расследования или </a:t>
            </a:r>
            <a:r>
              <a:rPr lang="ru-RU" dirty="0" smtClean="0"/>
              <a:t>правосудия</a:t>
            </a:r>
          </a:p>
          <a:p>
            <a:r>
              <a:rPr lang="ru-RU" b="1" dirty="0" smtClean="0"/>
              <a:t>предусмотрено </a:t>
            </a:r>
            <a:r>
              <a:rPr lang="ru-RU" b="1" dirty="0"/>
              <a:t>уголовное наказание</a:t>
            </a:r>
            <a:r>
              <a:rPr lang="ru-RU" dirty="0"/>
              <a:t> </a:t>
            </a:r>
            <a:r>
              <a:rPr lang="ru-RU" dirty="0" smtClean="0"/>
              <a:t>лиц, </a:t>
            </a:r>
            <a:r>
              <a:rPr lang="ru-RU" dirty="0"/>
              <a:t>принуждающих экспертной подачи заключения путём применения </a:t>
            </a:r>
            <a:r>
              <a:rPr lang="ru-RU" dirty="0" smtClean="0"/>
              <a:t>угроз. </a:t>
            </a:r>
            <a:r>
              <a:rPr lang="ru-RU" dirty="0"/>
              <a:t>шантажа или иных незаконных действий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591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Ст.307 УК РФ «Заведомо ложные показания, заключение эксперта, специалиста или неправильный перевод» установлена ответственность за заведомо ложное заключение эксперта </a:t>
            </a:r>
          </a:p>
          <a:p>
            <a:r>
              <a:rPr lang="ru-RU" sz="2400" dirty="0" smtClean="0"/>
              <a:t>Заключение эксперта ложно, если в нем искажены факты либо действительным фактам дается неверная оценка при составлении выводов.</a:t>
            </a:r>
          </a:p>
          <a:p>
            <a:r>
              <a:rPr lang="ru-RU" sz="2400" dirty="0" smtClean="0"/>
              <a:t>Эксперт освобождается от ответственности, если добровольно в процессе предварительного следствия или судебного разбирательства до вынесения приговора заявил о заведомой ложности данного им заключения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Обязанности</a:t>
            </a:r>
            <a:r>
              <a:rPr lang="ru-RU" b="1" dirty="0">
                <a:solidFill>
                  <a:srgbClr val="C00000"/>
                </a:solidFill>
              </a:rPr>
              <a:t>, уголовная ответственность судебно-медицинского эксперта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514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Специалист не имеет права участвовать в экспертизе, если он: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Является потерпевшим, истцом, ответчиком, свидетелем или присяжным заседателем по делу</a:t>
            </a:r>
          </a:p>
          <a:p>
            <a:r>
              <a:rPr lang="ru-RU" sz="2000" dirty="0" smtClean="0"/>
              <a:t>Работает в ЛПУ вместе с лицом, являющимся потерпевшим, подозреваемым, обвиняемым, ответчиком, истцом по делу</a:t>
            </a:r>
          </a:p>
          <a:p>
            <a:r>
              <a:rPr lang="ru-RU" sz="2000" dirty="0" smtClean="0"/>
              <a:t>Ранее уже принимал участие в этом деле как специалист</a:t>
            </a:r>
          </a:p>
          <a:p>
            <a:r>
              <a:rPr lang="ru-RU" sz="2000" dirty="0" smtClean="0"/>
              <a:t>Находился или находится в служебной или иной зависимости от обвиняемого, потерпевшего, гражданского истца или ответчика</a:t>
            </a:r>
          </a:p>
          <a:p>
            <a:r>
              <a:rPr lang="ru-RU" sz="2000" dirty="0" smtClean="0"/>
              <a:t>Некомпетентен в разбираемых вопросах</a:t>
            </a:r>
          </a:p>
          <a:p>
            <a:r>
              <a:rPr lang="ru-RU" sz="2000" dirty="0" smtClean="0"/>
              <a:t>Не имеет сертификата на данный вид деятельности</a:t>
            </a:r>
          </a:p>
          <a:p>
            <a:r>
              <a:rPr lang="ru-RU" sz="2000" dirty="0" smtClean="0"/>
              <a:t>Если есть иные обстоятельства, дающие основания полагать, что он прямо или косвенно заинтересован в деле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852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42" y="0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Понятие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1153" y="4273484"/>
            <a:ext cx="10552505" cy="377762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	</a:t>
            </a:r>
            <a:r>
              <a:rPr lang="ru-RU" sz="2200" b="1" u="sng" dirty="0" smtClean="0">
                <a:solidFill>
                  <a:schemeClr val="tx1"/>
                </a:solidFill>
              </a:rPr>
              <a:t>Медицинской </a:t>
            </a:r>
            <a:r>
              <a:rPr lang="ru-RU" sz="2200" b="1" u="sng" dirty="0">
                <a:solidFill>
                  <a:schemeClr val="tx1"/>
                </a:solidFill>
              </a:rPr>
              <a:t>экспертизой </a:t>
            </a:r>
            <a:r>
              <a:rPr lang="ru-RU" sz="2200" dirty="0">
                <a:solidFill>
                  <a:schemeClr val="tx1"/>
                </a:solidFill>
              </a:rPr>
              <a:t>является проводимое в установленном порядке исследование, направленное на установление состояния здоровья гражданина, в целях определения его способности осуществлять трудовую или иную деятельность, а также установления причинно-следственной связи между воздействием каких-либо событий, факторов и состоянием здоровья гражданина.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56" y="305979"/>
            <a:ext cx="7429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медицинских экспертиз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833" y="1706251"/>
            <a:ext cx="10539167" cy="489251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	</a:t>
            </a:r>
            <a:r>
              <a:rPr lang="ru-RU" sz="2200" dirty="0" smtClean="0">
                <a:solidFill>
                  <a:schemeClr val="tx1"/>
                </a:solidFill>
              </a:rPr>
              <a:t>В Российской Федерации проводятся следующие виды медицинских экспертиз: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1) экспертиза временной нетрудоспособности;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2) медико-социальная экспертиза;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3) военно-врачебная экспертиза;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4) судебно-медицинская и судебно-психиатрическая экспертизы;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5) экспертиза профессиональной пригодности и экспертиза связи заболевания с профессией;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6) экспертиза качества медицинской помощи.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8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Экспертиза временной нетрудоспособности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2082800"/>
            <a:ext cx="9982200" cy="4531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Экспертиза </a:t>
            </a:r>
            <a:r>
              <a:rPr lang="ru-RU" sz="2000" b="1" dirty="0">
                <a:solidFill>
                  <a:schemeClr val="tx1"/>
                </a:solidFill>
              </a:rPr>
              <a:t>временной нетрудоспособности </a:t>
            </a:r>
            <a:r>
              <a:rPr lang="ru-RU" sz="2000" dirty="0">
                <a:solidFill>
                  <a:schemeClr val="tx1"/>
                </a:solidFill>
              </a:rPr>
              <a:t>граждан в связи с заболеваниями, травмами, отравлениями и иными состояниями, связанными с временной потерей трудоспособности, долечиванием в санаторно-курортных организациях, при необходимости ухода за больным членом семьи, в связи с карантином, на время протезирования в стационарных условиях, в связи с беременностью и родами, при усыновлении ребенка </a:t>
            </a:r>
            <a:r>
              <a:rPr lang="ru-RU" sz="2000" b="1" dirty="0">
                <a:solidFill>
                  <a:schemeClr val="tx1"/>
                </a:solidFill>
              </a:rPr>
              <a:t>проводится в целях </a:t>
            </a:r>
            <a:r>
              <a:rPr lang="ru-RU" sz="2000" dirty="0">
                <a:solidFill>
                  <a:schemeClr val="tx1"/>
                </a:solidFill>
              </a:rPr>
              <a:t>определения способности работника осуществлять трудовую деятельность, необходимости и сроков временного или постоянного перевода работника по состоянию здоровья на другую работу, а также принятия решения о направлении гражданина на медико-социальную экспертизу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8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5581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Медико-социальная экспертиза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402241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Медико-социальная </a:t>
            </a:r>
            <a:r>
              <a:rPr lang="ru-RU" sz="2400" b="1" dirty="0">
                <a:solidFill>
                  <a:schemeClr val="tx1"/>
                </a:solidFill>
              </a:rPr>
              <a:t>экспертиза</a:t>
            </a:r>
            <a:r>
              <a:rPr lang="ru-RU" sz="2400" dirty="0">
                <a:solidFill>
                  <a:schemeClr val="tx1"/>
                </a:solidFill>
              </a:rPr>
              <a:t> проводится в целях определения потребностей </a:t>
            </a:r>
            <a:r>
              <a:rPr lang="ru-RU" sz="2400" dirty="0" err="1">
                <a:solidFill>
                  <a:schemeClr val="tx1"/>
                </a:solidFill>
              </a:rPr>
              <a:t>освидетельствуемого</a:t>
            </a:r>
            <a:r>
              <a:rPr lang="ru-RU" sz="2400" dirty="0">
                <a:solidFill>
                  <a:schemeClr val="tx1"/>
                </a:solidFill>
              </a:rPr>
              <a:t> лица в мерах социальной защиты, включая реабилитацию, федеральными учреждениями медико-социальной экспертизы на основе оценки ограничений жизнедеятельности, вызванных стойким расстройством функций организма.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618" y="1077437"/>
            <a:ext cx="3924300" cy="29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Военно-врачебная экспертиза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575587"/>
            <a:ext cx="982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</a:t>
            </a:r>
            <a:r>
              <a:rPr lang="ru-RU" sz="2400" b="1" dirty="0" smtClean="0"/>
              <a:t>Военно-врачебная </a:t>
            </a:r>
            <a:r>
              <a:rPr lang="ru-RU" sz="2400" b="1" dirty="0"/>
              <a:t>экспертиза </a:t>
            </a:r>
            <a:r>
              <a:rPr lang="ru-RU" sz="2400" dirty="0"/>
              <a:t>проводится в целях:</a:t>
            </a:r>
          </a:p>
          <a:p>
            <a:r>
              <a:rPr lang="ru-RU" sz="2400" dirty="0"/>
              <a:t>1) </a:t>
            </a:r>
            <a:r>
              <a:rPr lang="ru-RU" sz="2400" i="1" u="sng" dirty="0"/>
              <a:t>определения годности </a:t>
            </a:r>
            <a:r>
              <a:rPr lang="ru-RU" sz="2400" dirty="0"/>
              <a:t>к военной службе (приравненной к ней службе), обучению (службе) по конкретным военно-учетным специальностям (специальностям в соответствии с занимаемой должностью);</a:t>
            </a:r>
          </a:p>
          <a:p>
            <a:r>
              <a:rPr lang="ru-RU" sz="2400" dirty="0"/>
              <a:t>2) </a:t>
            </a:r>
            <a:r>
              <a:rPr lang="ru-RU" sz="2400" i="1" u="sng" dirty="0"/>
              <a:t>установления причинной связи увечий </a:t>
            </a:r>
            <a:r>
              <a:rPr lang="ru-RU" sz="2400" dirty="0"/>
              <a:t>(ранений, травм, контузий), заболеваний у военнослужащих (приравненных к ним лиц, граждан, призванных на военные сборы) и граждан, уволенных с военной службы (приравненной к ней службы, военных сборов), с прохождением военной службы (приравненной к ней службы);</a:t>
            </a:r>
          </a:p>
          <a:p>
            <a:r>
              <a:rPr lang="ru-RU" sz="2400" dirty="0"/>
              <a:t>3) </a:t>
            </a:r>
            <a:r>
              <a:rPr lang="ru-RU" sz="2400" i="1" u="sng" dirty="0"/>
              <a:t>решения других вопросов</a:t>
            </a:r>
            <a:r>
              <a:rPr lang="ru-RU" sz="2400" dirty="0"/>
              <a:t>, предусмотренных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29494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624" y="12700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Судебно-медицинская и судебно-психиатрическая экспертизы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324" y="4076700"/>
            <a:ext cx="9158288" cy="26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ru-RU" sz="2400" b="1" dirty="0">
                <a:solidFill>
                  <a:schemeClr val="tx1"/>
                </a:solidFill>
              </a:rPr>
              <a:t>Судебно-медицинская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b="1" dirty="0">
                <a:solidFill>
                  <a:schemeClr val="tx1"/>
                </a:solidFill>
              </a:rPr>
              <a:t>судебно-психиатрическая</a:t>
            </a:r>
            <a:r>
              <a:rPr lang="ru-RU" sz="2400" dirty="0">
                <a:solidFill>
                  <a:schemeClr val="tx1"/>
                </a:solidFill>
              </a:rPr>
              <a:t> экспертизы проводятся в целях установления обстоятельств, подлежащих доказыванию по конкретному делу, в медицинских организациях экспертами в соответствии с </a:t>
            </a:r>
            <a:r>
              <a:rPr lang="ru-RU" sz="2400" dirty="0" smtClean="0">
                <a:solidFill>
                  <a:schemeClr val="tx1"/>
                </a:solidFill>
              </a:rPr>
              <a:t>законодательством</a:t>
            </a:r>
            <a:r>
              <a:rPr lang="ru-RU" sz="2400" dirty="0">
                <a:solidFill>
                  <a:schemeClr val="tx1"/>
                </a:solidFill>
              </a:rPr>
              <a:t> Российской Федерации о государственной судебно-экспертной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1407890"/>
            <a:ext cx="5384800" cy="25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2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Экспертиза профессиональной пригодности и экспертиза связи заболевания с профессией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3368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b="1" dirty="0"/>
              <a:t>Экспертиза профессиональной пригодности </a:t>
            </a:r>
            <a:r>
              <a:rPr lang="ru-RU" sz="2400" dirty="0"/>
              <a:t>проводится в целях определения соответствия состояния здоровья работника возможности выполнения им отдельных видов работ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	Экспертиза </a:t>
            </a:r>
            <a:r>
              <a:rPr lang="ru-RU" sz="2400" b="1" dirty="0"/>
              <a:t>связи заболевания с профессией</a:t>
            </a:r>
            <a:r>
              <a:rPr lang="ru-RU" sz="2400" dirty="0"/>
              <a:t> проводится в целях установления причинно-следственной связи заболевания с профессиональной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424706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Экспертиза качества медицинской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9100" y="1993900"/>
            <a:ext cx="506571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Экспертиза </a:t>
            </a:r>
            <a:r>
              <a:rPr lang="ru-RU" sz="2000" b="1" dirty="0">
                <a:solidFill>
                  <a:schemeClr val="tx1"/>
                </a:solidFill>
              </a:rPr>
              <a:t>качества медицинской помощи </a:t>
            </a:r>
            <a:r>
              <a:rPr lang="ru-RU" sz="2000" dirty="0">
                <a:solidFill>
                  <a:schemeClr val="tx1"/>
                </a:solidFill>
              </a:rPr>
              <a:t>проводится в целях выявления нарушений при оказании медицинской помощи, в том числе оценки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445" b="8148"/>
          <a:stretch/>
        </p:blipFill>
        <p:spPr>
          <a:xfrm>
            <a:off x="182320" y="1993900"/>
            <a:ext cx="658678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400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</TotalTime>
  <Words>586</Words>
  <Application>Microsoft Office PowerPoint</Application>
  <PresentationFormat>Широкоэкранный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Медицинские экспертизы:  понятие, виды, назначение</vt:lpstr>
      <vt:lpstr>Понятие</vt:lpstr>
      <vt:lpstr>Виды медицинских экспертиз</vt:lpstr>
      <vt:lpstr>Экспертиза временной нетрудоспособности</vt:lpstr>
      <vt:lpstr>Медико-социальная экспертиза</vt:lpstr>
      <vt:lpstr>Военно-врачебная экспертиза</vt:lpstr>
      <vt:lpstr>Судебно-медицинская и судебно-психиатрическая экспертизы</vt:lpstr>
      <vt:lpstr>Экспертиза профессиональной пригодности и экспертиза связи заболевания с профессией</vt:lpstr>
      <vt:lpstr>Экспертиза качества медицинской помощи</vt:lpstr>
      <vt:lpstr>Медицинское освидетельствование</vt:lpstr>
      <vt:lpstr>Виды медицинского освидетельствования</vt:lpstr>
      <vt:lpstr>Независимая судебно-медицинская экспертиза</vt:lpstr>
      <vt:lpstr>Презентация PowerPoint</vt:lpstr>
      <vt:lpstr>Презентация PowerPoint</vt:lpstr>
      <vt:lpstr>Права судебно-медицинского эксперта </vt:lpstr>
      <vt:lpstr>Права судебно-медицинского эксперта </vt:lpstr>
      <vt:lpstr>Обязанности, уголовная ответственность судебно-медицинского эксперта </vt:lpstr>
      <vt:lpstr>Обязанности, уголовная ответственность судебно-медицинского эксперта </vt:lpstr>
      <vt:lpstr>Специалист не имеет права участвовать в экспертизе, если он: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Медицинские экспертизы:  понятие, виды, назначение</dc:title>
  <dc:creator>Kseniya Khramikhina</dc:creator>
  <cp:lastModifiedBy>Kseniya Khramikhina</cp:lastModifiedBy>
  <cp:revision>15</cp:revision>
  <dcterms:created xsi:type="dcterms:W3CDTF">2018-09-15T07:36:17Z</dcterms:created>
  <dcterms:modified xsi:type="dcterms:W3CDTF">2018-09-16T08:01:35Z</dcterms:modified>
</cp:coreProperties>
</file>