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1" r:id="rId2"/>
    <p:sldId id="460" r:id="rId3"/>
    <p:sldId id="461" r:id="rId4"/>
    <p:sldId id="302" r:id="rId5"/>
    <p:sldId id="464" r:id="rId6"/>
    <p:sldId id="462" r:id="rId7"/>
    <p:sldId id="463" r:id="rId8"/>
    <p:sldId id="303" r:id="rId9"/>
    <p:sldId id="465" r:id="rId10"/>
    <p:sldId id="470" r:id="rId11"/>
    <p:sldId id="52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6" autoAdjust="0"/>
    <p:restoredTop sz="95455" autoAdjust="0"/>
  </p:normalViewPr>
  <p:slideViewPr>
    <p:cSldViewPr>
      <p:cViewPr varScale="1">
        <p:scale>
          <a:sx n="69" d="100"/>
          <a:sy n="69" d="100"/>
        </p:scale>
        <p:origin x="124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11A9E-5CDC-4C19-818E-BB3CF3D3A79C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A4B49-FA78-4375-A189-581CFDF6E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4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altLang="ru-RU" dirty="0" smtClean="0">
                <a:solidFill>
                  <a:srgbClr val="FF0000"/>
                </a:solidFill>
                <a:cs typeface="Times New Roman" pitchFamily="18" charset="0"/>
              </a:rPr>
              <a:t>Острый ИЭ - от нескольких дней до 1-2 недель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altLang="ru-RU" dirty="0" smtClean="0">
                <a:solidFill>
                  <a:srgbClr val="FF0000"/>
                </a:solidFill>
                <a:cs typeface="Times New Roman" pitchFamily="18" charset="0"/>
              </a:rPr>
              <a:t>Подострый ИЭ.</a:t>
            </a:r>
            <a:endParaRPr lang="ru-RU" alt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A4B49-FA78-4375-A189-581CFDF6E02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90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Устройства имеют </a:t>
            </a:r>
            <a:r>
              <a:rPr lang="ru-RU" dirty="0" err="1" smtClean="0"/>
              <a:t>эндоваскулярную</a:t>
            </a:r>
            <a:r>
              <a:rPr lang="ru-RU" dirty="0" smtClean="0"/>
              <a:t> и наружную части, инфекция может поражать все структуры: блок питания, электроды, структуры сердца вокруг электродов, а также различные их комбинации. </a:t>
            </a:r>
          </a:p>
          <a:p>
            <a:pPr marL="0" indent="0">
              <a:buNone/>
            </a:pPr>
            <a:r>
              <a:rPr lang="ru-RU" dirty="0" smtClean="0"/>
              <a:t>При вовлечении в инфекционный процесс внутрисердечной части устройства развивается ИЭ ВСУ.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A4B49-FA78-4375-A189-581CFDF6E02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91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 smtClean="0"/>
              <a:t>CoNS</a:t>
            </a:r>
            <a:r>
              <a:rPr lang="en-US" dirty="0" smtClean="0"/>
              <a:t> – </a:t>
            </a:r>
            <a:r>
              <a:rPr lang="ru-RU" dirty="0" err="1" smtClean="0"/>
              <a:t>коагулазо</a:t>
            </a:r>
            <a:r>
              <a:rPr lang="ru-RU" dirty="0" smtClean="0"/>
              <a:t>-негативные стафилококки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A4B49-FA78-4375-A189-581CFDF6E02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2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Коагулазонегативный</a:t>
            </a:r>
            <a:r>
              <a:rPr lang="ru-RU" dirty="0" smtClean="0"/>
              <a:t> стрептококк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A4B49-FA78-4375-A189-581CFDF6E02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17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97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9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427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15862-B5B8-4C0A-8A13-F1B1ED4E3B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843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0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84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15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5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38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95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21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1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4FE8-AF4A-4F0E-9435-8B7CC0ED9497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E912-5664-4969-B3ED-4FD0D17CA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C3283-88D1-446A-8CFA-C67EF28A838A}" type="slidenum">
              <a:rPr lang="ru-RU" altLang="ru-RU"/>
              <a:pPr>
                <a:defRPr/>
              </a:pPr>
              <a:t>1</a:t>
            </a:fld>
            <a:endParaRPr lang="ru-RU" alt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7338"/>
            <a:ext cx="8894763" cy="18716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400" dirty="0" smtClean="0">
                <a:latin typeface="Times New Roman" pitchFamily="18" charset="0"/>
              </a:rPr>
              <a:t>Лекция: </a:t>
            </a:r>
            <a:br>
              <a:rPr lang="ru-RU" altLang="ru-RU" sz="4400" dirty="0" smtClean="0">
                <a:latin typeface="Times New Roman" pitchFamily="18" charset="0"/>
              </a:rPr>
            </a:br>
            <a:r>
              <a:rPr lang="ru-RU" altLang="ru-RU" sz="4400" dirty="0" smtClean="0">
                <a:latin typeface="Times New Roman" pitchFamily="18" charset="0"/>
              </a:rPr>
              <a:t>Инфекционный эндокардит</a:t>
            </a:r>
            <a:br>
              <a:rPr lang="ru-RU" altLang="ru-RU" sz="4400" dirty="0" smtClean="0">
                <a:latin typeface="Times New Roman" pitchFamily="18" charset="0"/>
              </a:rPr>
            </a:br>
            <a:r>
              <a:rPr lang="ru-RU" altLang="ru-RU" sz="4400" dirty="0" smtClean="0">
                <a:latin typeface="Times New Roman" pitchFamily="18" charset="0"/>
              </a:rPr>
              <a:t>20</a:t>
            </a:r>
            <a:r>
              <a:rPr lang="en-US" altLang="ru-RU" sz="4400" dirty="0" smtClean="0">
                <a:latin typeface="Times New Roman" pitchFamily="18" charset="0"/>
              </a:rPr>
              <a:t>22</a:t>
            </a:r>
            <a:endParaRPr lang="ru-RU" altLang="ru-RU" sz="4400" dirty="0" smtClean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latin typeface="Times New Roman" pitchFamily="18" charset="0"/>
              </a:rPr>
              <a:t>З.М.Галеева</a:t>
            </a:r>
          </a:p>
        </p:txBody>
      </p:sp>
    </p:spTree>
    <p:extLst>
      <p:ext uri="{BB962C8B-B14F-4D97-AF65-F5344CB8AC3E}">
        <p14:creationId xmlns:p14="http://schemas.microsoft.com/office/powerpoint/2010/main" val="20483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Бактериемия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микрофлора </a:t>
            </a:r>
            <a:r>
              <a:rPr lang="ru-RU" sz="2000" dirty="0"/>
              <a:t>полости рта после стоматологических </a:t>
            </a:r>
            <a:r>
              <a:rPr lang="ru-RU" sz="2000" dirty="0" smtClean="0"/>
              <a:t>процедур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инфекции </a:t>
            </a:r>
            <a:r>
              <a:rPr lang="ru-RU" sz="2000" dirty="0"/>
              <a:t>и травмы кожи,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ожоги,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хронические </a:t>
            </a:r>
            <a:r>
              <a:rPr lang="ru-RU" sz="2000" dirty="0"/>
              <a:t>воспалительные </a:t>
            </a:r>
            <a:r>
              <a:rPr lang="ru-RU" sz="2000" dirty="0" smtClean="0"/>
              <a:t>заболевания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опухоли </a:t>
            </a:r>
            <a:r>
              <a:rPr lang="ru-RU" sz="2000" dirty="0"/>
              <a:t>кишечника,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органов мочеполовой системы</a:t>
            </a:r>
            <a:r>
              <a:rPr lang="ru-RU" sz="2000" dirty="0"/>
              <a:t>,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в/в введение </a:t>
            </a:r>
            <a:r>
              <a:rPr lang="ru-RU" sz="2000" dirty="0" err="1"/>
              <a:t>психоактивных</a:t>
            </a:r>
            <a:r>
              <a:rPr lang="ru-RU" sz="2000" dirty="0"/>
              <a:t> веществ </a:t>
            </a:r>
            <a:r>
              <a:rPr lang="ru-RU" sz="2000" dirty="0" smtClean="0"/>
              <a:t>наркоманами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при </a:t>
            </a:r>
            <a:r>
              <a:rPr lang="ru-RU" sz="2000" dirty="0"/>
              <a:t>многих инвазивных медицинских процедурах. </a:t>
            </a: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664498"/>
            <a:ext cx="8148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Наиболее частые возбудители бактериемии при нестоматологических медицинских вмешательствах — </a:t>
            </a:r>
            <a:r>
              <a:rPr lang="ru-RU" dirty="0">
                <a:solidFill>
                  <a:srgbClr val="FF0000"/>
                </a:solidFill>
              </a:rPr>
              <a:t>S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err="1" smtClean="0">
                <a:solidFill>
                  <a:srgbClr val="FF0000"/>
                </a:solidFill>
              </a:rPr>
              <a:t>aureus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CoNS</a:t>
            </a:r>
            <a:r>
              <a:rPr lang="ru-RU" dirty="0">
                <a:solidFill>
                  <a:srgbClr val="FF0000"/>
                </a:solidFill>
              </a:rPr>
              <a:t>, энтерококки.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dirty="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5120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предшествующие факторы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стоматологические </a:t>
            </a:r>
            <a:r>
              <a:rPr lang="ru-RU" sz="2000" dirty="0"/>
              <a:t>манипуляции — у</a:t>
            </a:r>
            <a:br>
              <a:rPr lang="ru-RU" sz="2000" dirty="0"/>
            </a:br>
            <a:r>
              <a:rPr lang="ru-RU" sz="2000" dirty="0"/>
              <a:t>7,5–19% пациентов (у больных с ВПС до 26,1–37,2</a:t>
            </a:r>
            <a:r>
              <a:rPr lang="ru-RU" sz="2000" dirty="0" smtClean="0"/>
              <a:t>%)</a:t>
            </a:r>
          </a:p>
          <a:p>
            <a:r>
              <a:rPr lang="ru-RU" sz="2000" dirty="0" smtClean="0"/>
              <a:t>инфекции </a:t>
            </a:r>
            <a:r>
              <a:rPr lang="ru-RU" sz="2000" dirty="0"/>
              <a:t>кожи (абсцессы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стрептопиодермии</a:t>
            </a:r>
            <a:r>
              <a:rPr lang="ru-RU" sz="2000" dirty="0"/>
              <a:t>) — 2–19,5%, </a:t>
            </a:r>
            <a:endParaRPr lang="ru-RU" sz="2000" dirty="0" smtClean="0"/>
          </a:p>
          <a:p>
            <a:r>
              <a:rPr lang="ru-RU" sz="2000" dirty="0" smtClean="0"/>
              <a:t>инфекции </a:t>
            </a:r>
            <a:r>
              <a:rPr lang="ru-RU" sz="2000" dirty="0"/>
              <a:t>мочевыводящих путей — 1,5–12,6%, </a:t>
            </a:r>
            <a:endParaRPr lang="ru-RU" sz="2000" dirty="0" smtClean="0"/>
          </a:p>
          <a:p>
            <a:r>
              <a:rPr lang="ru-RU" sz="2000" dirty="0" smtClean="0"/>
              <a:t>ятрогенные причины</a:t>
            </a:r>
            <a:r>
              <a:rPr lang="ru-RU" sz="2000" dirty="0"/>
              <a:t>, особенно у пациентов с </a:t>
            </a:r>
            <a:r>
              <a:rPr lang="ru-RU" sz="2000" dirty="0" smtClean="0"/>
              <a:t>протезированными клапанами </a:t>
            </a:r>
            <a:r>
              <a:rPr lang="ru-RU" sz="2000" dirty="0"/>
              <a:t>(внутрисосудистые катетеры</a:t>
            </a:r>
            <a:r>
              <a:rPr lang="ru-RU" sz="2000" dirty="0" smtClean="0"/>
              <a:t>, диагностические </a:t>
            </a:r>
            <a:r>
              <a:rPr lang="ru-RU" sz="2000" dirty="0"/>
              <a:t>и лечебные манипуляции) — 1–10,6%, </a:t>
            </a:r>
            <a:endParaRPr lang="ru-RU" sz="2000" dirty="0" smtClean="0"/>
          </a:p>
          <a:p>
            <a:r>
              <a:rPr lang="ru-RU" sz="2000" dirty="0" smtClean="0"/>
              <a:t>заболевания </a:t>
            </a:r>
            <a:r>
              <a:rPr lang="ru-RU" sz="2000" dirty="0"/>
              <a:t>ЖКТ — </a:t>
            </a:r>
            <a:r>
              <a:rPr lang="ru-RU" sz="2000" dirty="0" smtClean="0"/>
              <a:t>1,4–9%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транзиторная бактериемии</a:t>
            </a:r>
          </a:p>
          <a:p>
            <a:r>
              <a:rPr lang="ru-RU" sz="2000" dirty="0" smtClean="0"/>
              <a:t>после </a:t>
            </a:r>
            <a:r>
              <a:rPr lang="ru-RU" sz="2000" dirty="0"/>
              <a:t>удаления </a:t>
            </a:r>
            <a:r>
              <a:rPr lang="ru-RU" sz="2000" dirty="0" smtClean="0"/>
              <a:t>зубов отмечается </a:t>
            </a:r>
            <a:r>
              <a:rPr lang="ru-RU" sz="2000" dirty="0"/>
              <a:t>у 40% пациентов, </a:t>
            </a:r>
            <a:endParaRPr lang="ru-RU" sz="2000" dirty="0" smtClean="0"/>
          </a:p>
          <a:p>
            <a:r>
              <a:rPr lang="ru-RU" sz="2000" dirty="0" smtClean="0"/>
              <a:t>после </a:t>
            </a:r>
            <a:r>
              <a:rPr lang="ru-RU" sz="2000" dirty="0"/>
              <a:t>жевания — у 38%, </a:t>
            </a:r>
            <a:endParaRPr lang="ru-RU" sz="2000" dirty="0" smtClean="0"/>
          </a:p>
          <a:p>
            <a:r>
              <a:rPr lang="ru-RU" sz="2000" dirty="0" smtClean="0"/>
              <a:t>после </a:t>
            </a:r>
            <a:r>
              <a:rPr lang="ru-RU" sz="2000" dirty="0"/>
              <a:t>чистки зубов — у 25</a:t>
            </a:r>
            <a:r>
              <a:rPr lang="ru-RU" sz="2000" dirty="0" smtClean="0"/>
              <a:t>%.</a:t>
            </a:r>
            <a:endParaRPr lang="ru-RU" sz="2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dirty="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3539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04664"/>
            <a:ext cx="4952975" cy="594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6021288"/>
            <a:ext cx="8229600" cy="1143000"/>
          </a:xfrm>
        </p:spPr>
        <p:txBody>
          <a:bodyPr>
            <a:normAutofit/>
          </a:bodyPr>
          <a:lstStyle/>
          <a:p>
            <a:r>
              <a:rPr lang="ru-RU" sz="1000" dirty="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/>
              <a:t>Инфекционный </a:t>
            </a:r>
            <a:r>
              <a:rPr lang="ru-RU" sz="2400" b="1" dirty="0" smtClean="0"/>
              <a:t>эндокардит </a:t>
            </a:r>
            <a:r>
              <a:rPr lang="ru-RU" sz="2400" dirty="0" smtClean="0"/>
              <a:t>— инфекционно-воспалительное</a:t>
            </a:r>
            <a:r>
              <a:rPr lang="en-US" sz="2400" dirty="0" smtClean="0"/>
              <a:t> </a:t>
            </a:r>
            <a:r>
              <a:rPr lang="ru-RU" sz="2400" dirty="0" smtClean="0"/>
              <a:t>заболевание </a:t>
            </a:r>
            <a:r>
              <a:rPr lang="ru-RU" sz="2400" dirty="0"/>
              <a:t>эндокарда клапанных структур, пристеночного эндокарда и </a:t>
            </a:r>
            <a:r>
              <a:rPr lang="ru-RU" sz="2400" dirty="0" smtClean="0"/>
              <a:t>внутрисердечных</a:t>
            </a:r>
            <a:r>
              <a:rPr lang="en-US" sz="2400" dirty="0" smtClean="0"/>
              <a:t> </a:t>
            </a:r>
            <a:r>
              <a:rPr lang="ru-RU" sz="2400" dirty="0" smtClean="0"/>
              <a:t>искусственных </a:t>
            </a:r>
            <a:r>
              <a:rPr lang="ru-RU" sz="2400" dirty="0"/>
              <a:t>устройств, обусловленное инвазией </a:t>
            </a:r>
            <a:r>
              <a:rPr lang="ru-RU" sz="2400" dirty="0" smtClean="0"/>
              <a:t>микроорганизмами </a:t>
            </a:r>
            <a:r>
              <a:rPr lang="ru-RU" sz="2400" dirty="0"/>
              <a:t>(бактериями</a:t>
            </a:r>
            <a:r>
              <a:rPr lang="ru-RU" sz="2400" dirty="0" smtClean="0"/>
              <a:t>, грибами</a:t>
            </a:r>
            <a:r>
              <a:rPr lang="ru-RU" sz="2400" dirty="0"/>
              <a:t>), с развитием полипозно-язвенного поражения структур сердца, протекающее </a:t>
            </a:r>
            <a:r>
              <a:rPr lang="ru-RU" sz="2400" dirty="0" smtClean="0"/>
              <a:t>с системным </a:t>
            </a:r>
            <a:r>
              <a:rPr lang="ru-RU" sz="2400" dirty="0"/>
              <a:t>воспалением, прогрессирующей сердечной </a:t>
            </a:r>
            <a:r>
              <a:rPr lang="ru-RU" sz="2400" dirty="0" smtClean="0"/>
              <a:t> недостаточностью, тромбогеморрагическими </a:t>
            </a:r>
            <a:r>
              <a:rPr lang="ru-RU" sz="2400" dirty="0"/>
              <a:t>и </a:t>
            </a:r>
            <a:r>
              <a:rPr lang="ru-RU" sz="2400" dirty="0" err="1"/>
              <a:t>иммунокомплексными</a:t>
            </a:r>
            <a:r>
              <a:rPr lang="ru-RU" sz="2400" dirty="0"/>
              <a:t> внесердечными проявлениями</a:t>
            </a:r>
          </a:p>
        </p:txBody>
      </p:sp>
    </p:spTree>
    <p:extLst>
      <p:ext uri="{BB962C8B-B14F-4D97-AF65-F5344CB8AC3E}">
        <p14:creationId xmlns:p14="http://schemas.microsoft.com/office/powerpoint/2010/main" val="343454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6BE1EB-BEA8-4F56-A642-EA7DA0B5064C}" type="slidenum">
              <a:rPr lang="ru-RU" altLang="ru-RU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cs typeface="Times New Roman" pitchFamily="18" charset="0"/>
              </a:rPr>
              <a:t>Инфекционный эндокардит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80400" cy="5040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dirty="0" smtClean="0">
                <a:cs typeface="Times New Roman" pitchFamily="18" charset="0"/>
              </a:rPr>
              <a:t>ИЭ - воспаление </a:t>
            </a:r>
            <a:r>
              <a:rPr lang="ru-RU" altLang="ru-RU" dirty="0" err="1" smtClean="0">
                <a:cs typeface="Times New Roman" pitchFamily="18" charset="0"/>
              </a:rPr>
              <a:t>эндокардиальной</a:t>
            </a:r>
            <a:r>
              <a:rPr lang="ru-RU" altLang="ru-RU" dirty="0" smtClean="0">
                <a:cs typeface="Times New Roman" pitchFamily="18" charset="0"/>
              </a:rPr>
              <a:t> поверхности сердца, ведущее к нарушению функции и деструкции клапанного аппарата.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dirty="0" smtClean="0"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43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D939-6CB5-4362-83B2-6DBD04025BE7}" type="slidenum">
              <a:rPr lang="ru-RU" altLang="ru-RU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548680"/>
            <a:ext cx="7012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</a:pPr>
            <a:r>
              <a:rPr lang="ru-RU" altLang="ru-RU" sz="2800" b="1" dirty="0">
                <a:latin typeface="Arial" charset="0"/>
              </a:rPr>
              <a:t>Активный </a:t>
            </a:r>
            <a:r>
              <a:rPr lang="ru-RU" altLang="ru-RU" sz="2800" b="1" dirty="0" smtClean="0">
                <a:latin typeface="Arial" charset="0"/>
              </a:rPr>
              <a:t>инфекционный эндокардит</a:t>
            </a:r>
            <a:endParaRPr lang="ru-RU" altLang="ru-RU" sz="2800" dirty="0"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</a:rPr>
              <a:t>ИЭ с </a:t>
            </a:r>
            <a:r>
              <a:rPr lang="ru-RU" dirty="0" err="1" smtClean="0">
                <a:latin typeface="Arial" panose="020B0604020202020204" pitchFamily="34" charset="0"/>
              </a:rPr>
              <a:t>персистирующей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</a:rPr>
              <a:t>лихорадкой, положительным микробиологическим (</a:t>
            </a:r>
            <a:r>
              <a:rPr lang="ru-RU" dirty="0" err="1">
                <a:latin typeface="Arial" panose="020B0604020202020204" pitchFamily="34" charset="0"/>
              </a:rPr>
              <a:t>культуральным</a:t>
            </a:r>
            <a:r>
              <a:rPr lang="ru-RU" dirty="0" smtClean="0">
                <a:latin typeface="Arial" panose="020B0604020202020204" pitchFamily="34" charset="0"/>
              </a:rPr>
              <a:t>) исследованием </a:t>
            </a:r>
            <a:r>
              <a:rPr lang="ru-RU" dirty="0">
                <a:latin typeface="Arial" panose="020B0604020202020204" pitchFamily="34" charset="0"/>
              </a:rPr>
              <a:t>крови на </a:t>
            </a:r>
            <a:r>
              <a:rPr lang="ru-RU" dirty="0" smtClean="0">
                <a:latin typeface="Arial" panose="020B0604020202020204" pitchFamily="34" charset="0"/>
              </a:rPr>
              <a:t>стерильность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</a:rPr>
              <a:t>ИЭ </a:t>
            </a:r>
            <a:r>
              <a:rPr lang="ru-RU" dirty="0" err="1">
                <a:latin typeface="Arial" panose="020B0604020202020204" pitchFamily="34" charset="0"/>
              </a:rPr>
              <a:t>гистологически</a:t>
            </a:r>
            <a:r>
              <a:rPr lang="ru-RU" dirty="0">
                <a:latin typeface="Arial" panose="020B0604020202020204" pitchFamily="34" charset="0"/>
              </a:rPr>
              <a:t> подтвержденным </a:t>
            </a:r>
            <a:r>
              <a:rPr lang="ru-RU" dirty="0" smtClean="0">
                <a:latin typeface="Arial" panose="020B0604020202020204" pitchFamily="34" charset="0"/>
              </a:rPr>
              <a:t>активным воспалительным </a:t>
            </a:r>
            <a:r>
              <a:rPr lang="ru-RU" dirty="0">
                <a:latin typeface="Arial" panose="020B0604020202020204" pitchFamily="34" charset="0"/>
              </a:rPr>
              <a:t>процессом в клапане, полученном </a:t>
            </a:r>
            <a:r>
              <a:rPr lang="ru-RU" dirty="0" err="1" smtClean="0">
                <a:latin typeface="Arial" panose="020B0604020202020204" pitchFamily="34" charset="0"/>
              </a:rPr>
              <a:t>интраоперационно</a:t>
            </a:r>
            <a:endParaRPr lang="ru-RU" dirty="0" smtClean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</a:rPr>
              <a:t>ИЭ </a:t>
            </a:r>
            <a:r>
              <a:rPr lang="ru-RU" dirty="0">
                <a:latin typeface="Arial" panose="020B0604020202020204" pitchFamily="34" charset="0"/>
              </a:rPr>
              <a:t>у пациента, получающего антибактериальную терапию (АБТ) по поводу </a:t>
            </a:r>
            <a:r>
              <a:rPr lang="ru-RU" dirty="0" smtClean="0">
                <a:latin typeface="Arial" panose="020B0604020202020204" pitchFamily="34" charset="0"/>
              </a:rPr>
              <a:t>ИЭ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</a:rPr>
              <a:t>наличии любых патоморфологических доказательств активного </a:t>
            </a:r>
            <a:r>
              <a:rPr lang="ru-RU" dirty="0" smtClean="0">
                <a:latin typeface="Arial" panose="020B0604020202020204" pitchFamily="34" charset="0"/>
              </a:rPr>
              <a:t>ИЭ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917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Латентный инфекционный эндокардит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ИЭ, впервые выявленный </a:t>
            </a:r>
            <a:r>
              <a:rPr lang="ru-RU" dirty="0"/>
              <a:t>в </a:t>
            </a:r>
            <a:r>
              <a:rPr lang="ru-RU" dirty="0" smtClean="0"/>
              <a:t>послеоперационном </a:t>
            </a:r>
            <a:r>
              <a:rPr lang="ru-RU" dirty="0"/>
              <a:t>периоде по результатам </a:t>
            </a:r>
            <a:r>
              <a:rPr lang="ru-RU" dirty="0" smtClean="0"/>
              <a:t>патоморфологического исследования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9139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Инфекция внутрисердечных устройств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инфекция</a:t>
            </a:r>
            <a:r>
              <a:rPr lang="ru-RU" dirty="0"/>
              <a:t>, ассоциированная </a:t>
            </a:r>
            <a:r>
              <a:rPr lang="ru-RU" dirty="0" smtClean="0"/>
              <a:t>с имплантированными </a:t>
            </a:r>
            <a:r>
              <a:rPr lang="ru-RU" dirty="0"/>
              <a:t>внутрисердечными устройствами, включающими в </a:t>
            </a:r>
            <a:r>
              <a:rPr lang="ru-RU" dirty="0" smtClean="0"/>
              <a:t>себя 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ЭКС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кардиовертеры</a:t>
            </a:r>
            <a:r>
              <a:rPr lang="ru-RU" dirty="0" smtClean="0"/>
              <a:t>-дефибрилляторы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ЭКС, </a:t>
            </a:r>
            <a:r>
              <a:rPr lang="ru-RU" dirty="0"/>
              <a:t>имплантируемый </a:t>
            </a:r>
            <a:r>
              <a:rPr lang="ru-RU" dirty="0" err="1"/>
              <a:t>ресинхронизирующей</a:t>
            </a:r>
            <a:r>
              <a:rPr lang="ru-RU" dirty="0"/>
              <a:t> </a:t>
            </a:r>
            <a:r>
              <a:rPr lang="ru-RU" dirty="0" smtClean="0"/>
              <a:t>терапии/</a:t>
            </a:r>
            <a:r>
              <a:rPr lang="ru-RU" dirty="0" err="1" smtClean="0"/>
              <a:t>кардиовертер</a:t>
            </a:r>
            <a:r>
              <a:rPr lang="ru-RU" dirty="0" smtClean="0"/>
              <a:t>-дефибриллятор</a:t>
            </a:r>
            <a:r>
              <a:rPr lang="ru-RU" dirty="0"/>
              <a:t>, имплантируемый для сердечной </a:t>
            </a:r>
            <a:r>
              <a:rPr lang="ru-RU" dirty="0" err="1"/>
              <a:t>ресинхронизирующей</a:t>
            </a:r>
            <a:r>
              <a:rPr lang="ru-RU" dirty="0"/>
              <a:t> </a:t>
            </a:r>
            <a:r>
              <a:rPr lang="ru-RU" dirty="0" smtClean="0"/>
              <a:t>терапии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661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4368D-4D68-428A-9A3B-431502BA24A4}" type="slidenum">
              <a:rPr lang="ru-RU" altLang="ru-RU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latin typeface="Times New Roman" pitchFamily="18" charset="0"/>
              </a:rPr>
              <a:t>ИЭ: этиология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1341438"/>
            <a:ext cx="4319587" cy="5327650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r>
              <a:rPr lang="ru-RU" b="1" dirty="0" smtClean="0"/>
              <a:t>Типичны</a:t>
            </a:r>
            <a:r>
              <a:rPr lang="ru-RU" b="1" dirty="0"/>
              <a:t>е</a:t>
            </a:r>
            <a:r>
              <a:rPr lang="ru-RU" b="1" dirty="0" smtClean="0"/>
              <a:t> возбудители Гр+ кокки</a:t>
            </a:r>
            <a:r>
              <a:rPr lang="ru-RU" b="1" dirty="0"/>
              <a:t>: </a:t>
            </a:r>
            <a:endParaRPr lang="ru-RU" b="1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dirty="0" smtClean="0"/>
              <a:t>стафилококки </a:t>
            </a:r>
            <a:r>
              <a:rPr lang="en-US" dirty="0"/>
              <a:t>S. aureus, </a:t>
            </a:r>
            <a:r>
              <a:rPr lang="en-US" dirty="0" err="1"/>
              <a:t>CoNS</a:t>
            </a:r>
            <a:r>
              <a:rPr lang="en-US" dirty="0"/>
              <a:t> (27,1–67,9</a:t>
            </a:r>
            <a:r>
              <a:rPr lang="en-US" dirty="0" smtClean="0"/>
              <a:t>%) </a:t>
            </a:r>
            <a:endParaRPr lang="ru-RU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dirty="0" smtClean="0"/>
              <a:t>стрептококки</a:t>
            </a:r>
            <a:r>
              <a:rPr lang="ru-RU" dirty="0"/>
              <a:t>, в том числе </a:t>
            </a:r>
            <a:r>
              <a:rPr lang="ru-RU" dirty="0" smtClean="0"/>
              <a:t>зеленящий (</a:t>
            </a:r>
            <a:r>
              <a:rPr lang="ru-RU" dirty="0"/>
              <a:t>11,8–29</a:t>
            </a:r>
            <a:r>
              <a:rPr lang="ru-RU" dirty="0" smtClean="0"/>
              <a:t>%)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dirty="0" smtClean="0"/>
              <a:t>энтерококки </a:t>
            </a:r>
            <a:r>
              <a:rPr lang="ru-RU" dirty="0"/>
              <a:t>(10,0–21,4</a:t>
            </a:r>
            <a:r>
              <a:rPr lang="ru-RU" dirty="0" smtClean="0"/>
              <a:t>%) 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ru-RU" dirty="0" smtClean="0"/>
              <a:t>грамотрицательные </a:t>
            </a:r>
            <a:r>
              <a:rPr lang="ru-RU" dirty="0"/>
              <a:t>(Гр-) представители </a:t>
            </a:r>
            <a:r>
              <a:rPr lang="ru-RU" dirty="0" smtClean="0"/>
              <a:t>группы </a:t>
            </a:r>
            <a:r>
              <a:rPr lang="en-US" dirty="0" smtClean="0"/>
              <a:t>HACEK </a:t>
            </a:r>
            <a:r>
              <a:rPr lang="en-US" dirty="0"/>
              <a:t>2-10% </a:t>
            </a:r>
            <a:r>
              <a:rPr lang="ru-RU" dirty="0"/>
              <a:t>случаев (</a:t>
            </a:r>
            <a:r>
              <a:rPr lang="en-US" dirty="0" err="1"/>
              <a:t>Haemophilus</a:t>
            </a:r>
            <a:r>
              <a:rPr lang="en-US" dirty="0"/>
              <a:t>, </a:t>
            </a:r>
            <a:r>
              <a:rPr lang="en-US" dirty="0" err="1"/>
              <a:t>Aggregatibacter</a:t>
            </a:r>
            <a:r>
              <a:rPr lang="en-US" dirty="0"/>
              <a:t>, </a:t>
            </a:r>
            <a:r>
              <a:rPr lang="en-US" dirty="0" err="1"/>
              <a:t>Cardiobacterium</a:t>
            </a:r>
            <a:r>
              <a:rPr lang="en-US" dirty="0"/>
              <a:t> </a:t>
            </a:r>
            <a:r>
              <a:rPr lang="en-US" dirty="0" err="1"/>
              <a:t>hominis</a:t>
            </a:r>
            <a:r>
              <a:rPr lang="en-US" dirty="0"/>
              <a:t>, </a:t>
            </a:r>
            <a:r>
              <a:rPr lang="en-US" dirty="0" err="1" smtClean="0"/>
              <a:t>Eikenella</a:t>
            </a:r>
            <a:r>
              <a:rPr lang="ru-RU" dirty="0" smtClean="0"/>
              <a:t> </a:t>
            </a:r>
            <a:r>
              <a:rPr lang="en-US" dirty="0" err="1" smtClean="0"/>
              <a:t>corrodens</a:t>
            </a:r>
            <a:r>
              <a:rPr lang="en-US" dirty="0"/>
              <a:t>, </a:t>
            </a:r>
            <a:r>
              <a:rPr lang="en-US" dirty="0" err="1"/>
              <a:t>Kingella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5148064" y="1341438"/>
            <a:ext cx="33101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ru-RU" b="1" dirty="0" smtClean="0"/>
              <a:t>Реже: </a:t>
            </a:r>
          </a:p>
          <a:p>
            <a:pPr>
              <a:buClr>
                <a:schemeClr val="tx1"/>
              </a:buClr>
              <a:defRPr/>
            </a:pPr>
            <a:r>
              <a:rPr lang="ru-RU" dirty="0" smtClean="0"/>
              <a:t>Гр- </a:t>
            </a:r>
            <a:r>
              <a:rPr lang="ru-RU" dirty="0" err="1"/>
              <a:t>не-</a:t>
            </a:r>
            <a:r>
              <a:rPr lang="en-US" dirty="0"/>
              <a:t>HACEK </a:t>
            </a:r>
            <a:r>
              <a:rPr lang="ru-RU" dirty="0"/>
              <a:t>бактерии (3,1-10,2%), </a:t>
            </a:r>
            <a:endParaRPr lang="ru-RU" dirty="0" smtClean="0"/>
          </a:p>
          <a:p>
            <a:pPr>
              <a:buClr>
                <a:schemeClr val="tx1"/>
              </a:buClr>
              <a:defRPr/>
            </a:pPr>
            <a:r>
              <a:rPr lang="ru-RU" dirty="0" smtClean="0"/>
              <a:t>анаэробные </a:t>
            </a:r>
            <a:r>
              <a:rPr lang="ru-RU" dirty="0"/>
              <a:t>бактерии (0,9–1,2%), </a:t>
            </a:r>
            <a:endParaRPr lang="ru-RU" dirty="0" smtClean="0"/>
          </a:p>
          <a:p>
            <a:pPr>
              <a:buClr>
                <a:schemeClr val="tx1"/>
              </a:buClr>
              <a:defRPr/>
            </a:pPr>
            <a:r>
              <a:rPr lang="ru-RU" dirty="0" smtClean="0"/>
              <a:t>грибы </a:t>
            </a:r>
            <a:r>
              <a:rPr lang="ru-RU" dirty="0"/>
              <a:t>(2–3</a:t>
            </a:r>
            <a:r>
              <a:rPr lang="ru-RU" dirty="0" smtClean="0"/>
              <a:t>%).</a:t>
            </a:r>
          </a:p>
          <a:p>
            <a:pPr>
              <a:buClr>
                <a:schemeClr val="tx1"/>
              </a:buClr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48064" y="358866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ru-RU" b="1" dirty="0"/>
              <a:t>Редко: </a:t>
            </a:r>
          </a:p>
          <a:p>
            <a:pPr>
              <a:buClr>
                <a:schemeClr val="tx1"/>
              </a:buClr>
              <a:defRPr/>
            </a:pPr>
            <a:r>
              <a:rPr lang="en-US" dirty="0" err="1"/>
              <a:t>Coxiella</a:t>
            </a:r>
            <a:r>
              <a:rPr lang="en-US" dirty="0"/>
              <a:t> </a:t>
            </a:r>
            <a:r>
              <a:rPr lang="en-US" dirty="0" err="1"/>
              <a:t>burnetii</a:t>
            </a:r>
            <a:r>
              <a:rPr lang="en-US" dirty="0"/>
              <a:t>, </a:t>
            </a:r>
            <a:endParaRPr lang="ru-RU" dirty="0"/>
          </a:p>
          <a:p>
            <a:pPr>
              <a:buClr>
                <a:schemeClr val="tx1"/>
              </a:buClr>
              <a:defRPr/>
            </a:pPr>
            <a:r>
              <a:rPr lang="en-US" dirty="0" err="1"/>
              <a:t>Bartonella</a:t>
            </a:r>
            <a:r>
              <a:rPr lang="en-US" dirty="0"/>
              <a:t> spp., </a:t>
            </a:r>
            <a:endParaRPr lang="ru-RU" dirty="0"/>
          </a:p>
          <a:p>
            <a:pPr>
              <a:buClr>
                <a:schemeClr val="tx1"/>
              </a:buClr>
              <a:defRPr/>
            </a:pPr>
            <a:r>
              <a:rPr lang="en-US" dirty="0"/>
              <a:t>Chlamydia spp., </a:t>
            </a:r>
            <a:endParaRPr lang="ru-RU" dirty="0"/>
          </a:p>
          <a:p>
            <a:pPr>
              <a:buClr>
                <a:schemeClr val="tx1"/>
              </a:buClr>
              <a:defRPr/>
            </a:pPr>
            <a:r>
              <a:rPr lang="en-US" dirty="0"/>
              <a:t>Legionella spp.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8528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Этиология в зависимости от базовой патологии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095774"/>
              </p:ext>
            </p:extLst>
          </p:nvPr>
        </p:nvGraphicFramePr>
        <p:xfrm>
          <a:off x="323528" y="1331437"/>
          <a:ext cx="8136904" cy="4962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2778">
                  <a:extLst>
                    <a:ext uri="{9D8B030D-6E8A-4147-A177-3AD203B41FA5}">
                      <a16:colId xmlns:a16="http://schemas.microsoft.com/office/drawing/2014/main" val="3409192163"/>
                    </a:ext>
                  </a:extLst>
                </a:gridCol>
                <a:gridCol w="3104126">
                  <a:extLst>
                    <a:ext uri="{9D8B030D-6E8A-4147-A177-3AD203B41FA5}">
                      <a16:colId xmlns:a16="http://schemas.microsoft.com/office/drawing/2014/main" val="2777297995"/>
                    </a:ext>
                  </a:extLst>
                </a:gridCol>
              </a:tblGrid>
              <a:tr h="238209">
                <a:tc>
                  <a:txBody>
                    <a:bodyPr/>
                    <a:lstStyle/>
                    <a:p>
                      <a:pPr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Базовая патология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прогноз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102294"/>
                  </a:ext>
                </a:extLst>
              </a:tr>
              <a:tr h="238209">
                <a:tc>
                  <a:txBody>
                    <a:bodyPr/>
                    <a:lstStyle/>
                    <a:p>
                      <a:pPr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ВПС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605783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стрептококки зеленящей группы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низкий риск летального исхода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04602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Ранний ИЭ протезированного клапана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63539"/>
                  </a:ext>
                </a:extLst>
              </a:tr>
              <a:tr h="71462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400" b="0" kern="1200" dirty="0" err="1">
                          <a:solidFill>
                            <a:schemeClr val="tx1"/>
                          </a:solidFill>
                          <a:effectLst/>
                        </a:rPr>
                        <a:t>эпидермальный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 стафилококк, Гр- возбудители и грибы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Летальность при </a:t>
                      </a:r>
                    </a:p>
                    <a:p>
                      <a:pPr marL="22860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грибковый ИЭ 36–40%, </a:t>
                      </a:r>
                    </a:p>
                    <a:p>
                      <a:pPr marL="22860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Гр- микроорганизмы 24 %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11587"/>
                  </a:ext>
                </a:extLst>
              </a:tr>
              <a:tr h="238209">
                <a:tc>
                  <a:txBody>
                    <a:bodyPr/>
                    <a:lstStyle/>
                    <a:p>
                      <a:pPr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</a:rPr>
                        <a:t>В/в наркоманы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125771"/>
                  </a:ext>
                </a:extLst>
              </a:tr>
              <a:tr h="95283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68% золотистый стафилококк [чаще </a:t>
                      </a:r>
                      <a:r>
                        <a:rPr lang="ru-RU" sz="1400" b="0" kern="1200" dirty="0" err="1">
                          <a:solidFill>
                            <a:schemeClr val="tx1"/>
                          </a:solidFill>
                          <a:effectLst/>
                        </a:rPr>
                        <a:t>метициллин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-чувствительный золотистый стафилококк (MSSA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)]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Инфицирование S. </a:t>
                      </a:r>
                      <a:r>
                        <a:rPr lang="ru-RU" sz="1400" dirty="0" err="1" smtClean="0"/>
                        <a:t>aureus</a:t>
                      </a:r>
                      <a:r>
                        <a:rPr lang="ru-RU" sz="1400" dirty="0" smtClean="0"/>
                        <a:t> или </a:t>
                      </a:r>
                      <a:r>
                        <a:rPr lang="ru-RU" sz="1400" dirty="0" err="1" smtClean="0"/>
                        <a:t>CoNS</a:t>
                      </a:r>
                      <a:r>
                        <a:rPr lang="ru-RU" sz="1400" dirty="0" smtClean="0"/>
                        <a:t>  - более тяжелое </a:t>
                      </a:r>
                      <a:r>
                        <a:rPr lang="ru-RU" sz="1400" dirty="0" err="1" smtClean="0"/>
                        <a:t>течениее</a:t>
                      </a:r>
                      <a:r>
                        <a:rPr lang="ru-RU" sz="1400" dirty="0" smtClean="0"/>
                        <a:t> ИЭ и высокая летальность (25–50%)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089272"/>
                  </a:ext>
                </a:extLst>
              </a:tr>
              <a:tr h="238209">
                <a:tc>
                  <a:txBody>
                    <a:bodyPr/>
                    <a:lstStyle/>
                    <a:p>
                      <a:pPr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effectLst/>
                        </a:rPr>
                        <a:t>ИЭ ЭКС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785177"/>
                  </a:ext>
                </a:extLst>
              </a:tr>
              <a:tr h="1191043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золотистый и </a:t>
                      </a:r>
                      <a:r>
                        <a:rPr lang="ru-RU" sz="1400" b="0" kern="1200" dirty="0" err="1">
                          <a:solidFill>
                            <a:schemeClr val="tx1"/>
                          </a:solidFill>
                          <a:effectLst/>
                        </a:rPr>
                        <a:t>эпидермальный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 стафилококки, возможна </a:t>
                      </a:r>
                      <a:r>
                        <a:rPr lang="ru-RU" sz="1400" b="0" kern="1200" dirty="0" err="1">
                          <a:solidFill>
                            <a:schemeClr val="tx1"/>
                          </a:solidFill>
                          <a:effectLst/>
                        </a:rPr>
                        <a:t>полимикробная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</a:rPr>
                        <a:t> этиология заболевания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105150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123728" y="6021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smtClean="0"/>
              <a:t>Рекомендации: ИЭ и инфекция внутрисердечных устройств, РКО, 2021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5121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4052</TotalTime>
  <Words>521</Words>
  <Application>Microsoft Office PowerPoint</Application>
  <PresentationFormat>Экран (4:3)</PresentationFormat>
  <Paragraphs>101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Лекция:  Инфекционный эндокардит 2022</vt:lpstr>
      <vt:lpstr>Презентация PowerPoint</vt:lpstr>
      <vt:lpstr>Рекомендации: ИЭ и инфекция внутрисердечных устройств, РКО, 2021</vt:lpstr>
      <vt:lpstr>Инфекционный эндокардит</vt:lpstr>
      <vt:lpstr>Презентация PowerPoint</vt:lpstr>
      <vt:lpstr>Латентный инфекционный эндокардит </vt:lpstr>
      <vt:lpstr>Инфекция внутрисердечных устройств </vt:lpstr>
      <vt:lpstr>ИЭ: этиология</vt:lpstr>
      <vt:lpstr>Этиология в зависимости от базовой патологии</vt:lpstr>
      <vt:lpstr>Бактериемия</vt:lpstr>
      <vt:lpstr>предшествующие факторы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226</cp:revision>
  <dcterms:created xsi:type="dcterms:W3CDTF">2015-11-16T18:10:57Z</dcterms:created>
  <dcterms:modified xsi:type="dcterms:W3CDTF">2022-02-18T15:06:07Z</dcterms:modified>
</cp:coreProperties>
</file>