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8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100" y="288836"/>
            <a:ext cx="118872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</a:rPr>
              <a:t>Девясила </a:t>
            </a:r>
            <a:r>
              <a:rPr lang="ru-RU" sz="3600" b="1" dirty="0" smtClean="0">
                <a:latin typeface="Times New Roman" panose="02020603050405020304" pitchFamily="18" charset="0"/>
              </a:rPr>
              <a:t>высокого корневища </a:t>
            </a:r>
            <a:r>
              <a:rPr lang="ru-RU" sz="3600" b="1" dirty="0">
                <a:latin typeface="Times New Roman" panose="02020603050405020304" pitchFamily="18" charset="0"/>
              </a:rPr>
              <a:t>и </a:t>
            </a:r>
            <a:r>
              <a:rPr lang="ru-RU" sz="3600" b="1" dirty="0" smtClean="0">
                <a:latin typeface="Times New Roman" panose="02020603050405020304" pitchFamily="18" charset="0"/>
              </a:rPr>
              <a:t>корни </a:t>
            </a:r>
          </a:p>
          <a:p>
            <a:r>
              <a:rPr lang="en-US" sz="3600" b="1" dirty="0" smtClean="0">
                <a:latin typeface="Times New Roman" panose="02020603050405020304" pitchFamily="18" charset="0"/>
              </a:rPr>
              <a:t>                                         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Inulae</a:t>
            </a:r>
            <a:r>
              <a:rPr lang="ru-RU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helenii</a:t>
            </a:r>
            <a:r>
              <a:rPr lang="en-US" sz="3600" b="1" dirty="0" smtClean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rhizomata</a:t>
            </a:r>
            <a:r>
              <a:rPr lang="en-US" sz="3600" b="1" dirty="0">
                <a:latin typeface="Times New Roman" panose="02020603050405020304" pitchFamily="18" charset="0"/>
              </a:rPr>
              <a:t> et radices</a:t>
            </a:r>
            <a:endParaRPr lang="ru-RU" sz="3600" dirty="0"/>
          </a:p>
          <a:p>
            <a:r>
              <a:rPr lang="ru-RU" sz="4000" dirty="0">
                <a:latin typeface="Times New Roman" panose="02020603050405020304" pitchFamily="18" charset="0"/>
              </a:rPr>
              <a:t>Девясил высокий</a:t>
            </a:r>
            <a:r>
              <a:rPr lang="en-US" sz="4000" dirty="0">
                <a:latin typeface="Times New Roman" panose="02020603050405020304" pitchFamily="18" charset="0"/>
              </a:rPr>
              <a:t>        </a:t>
            </a:r>
            <a:r>
              <a:rPr lang="en-US" sz="4000" i="1" dirty="0" err="1" smtClean="0">
                <a:latin typeface="Times New Roman" panose="02020603050405020304" pitchFamily="18" charset="0"/>
              </a:rPr>
              <a:t>Inula</a:t>
            </a:r>
            <a:r>
              <a:rPr lang="en-US" sz="4000" i="1" dirty="0" smtClean="0">
                <a:latin typeface="Times New Roman" panose="02020603050405020304" pitchFamily="18" charset="0"/>
              </a:rPr>
              <a:t> </a:t>
            </a:r>
            <a:r>
              <a:rPr lang="en-US" sz="4000" i="1" dirty="0" err="1">
                <a:latin typeface="Times New Roman" panose="02020603050405020304" pitchFamily="18" charset="0"/>
              </a:rPr>
              <a:t>helenium</a:t>
            </a:r>
            <a:r>
              <a:rPr lang="en-US" sz="4000" i="1" dirty="0">
                <a:latin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</a:rPr>
              <a:t>L.</a:t>
            </a:r>
            <a:endParaRPr lang="ru-RU" sz="4000" dirty="0"/>
          </a:p>
          <a:p>
            <a:pPr algn="just"/>
            <a:r>
              <a:rPr lang="ru-RU" sz="4000" dirty="0">
                <a:latin typeface="Times New Roman" panose="02020603050405020304" pitchFamily="18" charset="0"/>
              </a:rPr>
              <a:t>сем. Астровые             </a:t>
            </a:r>
            <a:r>
              <a:rPr lang="en-US" sz="4000" i="1" dirty="0" err="1" smtClean="0">
                <a:latin typeface="Times New Roman" panose="02020603050405020304" pitchFamily="18" charset="0"/>
              </a:rPr>
              <a:t>Asteraceae</a:t>
            </a:r>
            <a:endParaRPr lang="ru-RU" sz="4000" dirty="0"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0" y="2722033"/>
            <a:ext cx="6203950" cy="413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45" y="0"/>
            <a:ext cx="514940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9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3837" y="3845499"/>
            <a:ext cx="11532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                    </a:t>
            </a:r>
            <a:r>
              <a:rPr lang="ru-RU" sz="2800" dirty="0" err="1" smtClean="0"/>
              <a:t>алантолактон</a:t>
            </a:r>
            <a:r>
              <a:rPr lang="ru-RU" sz="2800" dirty="0" smtClean="0"/>
              <a:t>                          </a:t>
            </a:r>
            <a:r>
              <a:rPr lang="ru-RU" sz="2800" dirty="0" err="1" smtClean="0"/>
              <a:t>изоалантолактон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Rectangle 87"/>
          <p:cNvSpPr>
            <a:spLocks noChangeArrowheads="1"/>
          </p:cNvSpPr>
          <p:nvPr/>
        </p:nvSpPr>
        <p:spPr bwMode="auto">
          <a:xfrm>
            <a:off x="2864380" y="23046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89"/>
          <p:cNvSpPr>
            <a:spLocks noChangeArrowheads="1"/>
          </p:cNvSpPr>
          <p:nvPr/>
        </p:nvSpPr>
        <p:spPr bwMode="auto">
          <a:xfrm>
            <a:off x="7073900" y="228565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639" y="1488986"/>
            <a:ext cx="7495185" cy="19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19522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6900" y="903106"/>
            <a:ext cx="113665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</a:rPr>
              <a:t>      </a:t>
            </a:r>
            <a:r>
              <a:rPr lang="ru-RU" sz="3200" dirty="0"/>
              <a:t>Корневища и корни девясила стандартизуется ГФ </a:t>
            </a:r>
            <a:r>
              <a:rPr lang="en-US" sz="3200" dirty="0" smtClean="0"/>
              <a:t>XIV – </a:t>
            </a:r>
            <a:r>
              <a:rPr lang="ru-RU" sz="3200" dirty="0" smtClean="0"/>
              <a:t>ФС.2.5.0070.18 по содержанию суммы </a:t>
            </a:r>
            <a:r>
              <a:rPr lang="ru-RU" sz="3200" dirty="0" err="1" smtClean="0"/>
              <a:t>фруктозанов</a:t>
            </a:r>
            <a:r>
              <a:rPr lang="ru-RU" sz="3200" dirty="0" smtClean="0"/>
              <a:t> и фруктозы в пересчете на инулин (не менее 25%) и экстрактивных веществ, извлекаемых водой (не менее 35</a:t>
            </a:r>
            <a:r>
              <a:rPr lang="ru-RU" sz="3200" smtClean="0"/>
              <a:t>%). </a:t>
            </a:r>
            <a:endParaRPr lang="ru-RU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75966" y="195220"/>
            <a:ext cx="6865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девясила высокого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400" y="949736"/>
            <a:ext cx="5761164" cy="57507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985445"/>
            <a:ext cx="381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587" y="-8745"/>
            <a:ext cx="5693229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6816" y="-8745"/>
            <a:ext cx="3864384" cy="687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7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66</Words>
  <Application>Microsoft Office PowerPoint</Application>
  <PresentationFormat>Широкоэкранный</PresentationFormat>
  <Paragraphs>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128</cp:revision>
  <dcterms:created xsi:type="dcterms:W3CDTF">2017-09-02T10:15:39Z</dcterms:created>
  <dcterms:modified xsi:type="dcterms:W3CDTF">2021-09-15T08:10:22Z</dcterms:modified>
</cp:coreProperties>
</file>