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5" d="100"/>
          <a:sy n="55" d="100"/>
        </p:scale>
        <p:origin x="78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3F4F-0E5A-41D3-9A1C-E4EEB63B4C85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898E-7F41-4539-86CF-D5BDCA21B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401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3F4F-0E5A-41D3-9A1C-E4EEB63B4C85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898E-7F41-4539-86CF-D5BDCA21B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51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3F4F-0E5A-41D3-9A1C-E4EEB63B4C85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898E-7F41-4539-86CF-D5BDCA21B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56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3F4F-0E5A-41D3-9A1C-E4EEB63B4C85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898E-7F41-4539-86CF-D5BDCA21B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53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3F4F-0E5A-41D3-9A1C-E4EEB63B4C85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898E-7F41-4539-86CF-D5BDCA21B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945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3F4F-0E5A-41D3-9A1C-E4EEB63B4C85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898E-7F41-4539-86CF-D5BDCA21B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25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3F4F-0E5A-41D3-9A1C-E4EEB63B4C85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898E-7F41-4539-86CF-D5BDCA21B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367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3F4F-0E5A-41D3-9A1C-E4EEB63B4C85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898E-7F41-4539-86CF-D5BDCA21B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96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3F4F-0E5A-41D3-9A1C-E4EEB63B4C85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898E-7F41-4539-86CF-D5BDCA21B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01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3F4F-0E5A-41D3-9A1C-E4EEB63B4C85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898E-7F41-4539-86CF-D5BDCA21B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98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3F4F-0E5A-41D3-9A1C-E4EEB63B4C85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E898E-7F41-4539-86CF-D5BDCA21B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38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B3F4F-0E5A-41D3-9A1C-E4EEB63B4C85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E898E-7F41-4539-86CF-D5BDCA21BD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60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1681651" y="2223721"/>
            <a:ext cx="8229600" cy="1855910"/>
          </a:xfrm>
        </p:spPr>
        <p:txBody>
          <a:bodyPr>
            <a:noAutofit/>
          </a:bodyPr>
          <a:lstStyle/>
          <a:p>
            <a:pPr algn="ctr"/>
            <a:r>
              <a:rPr lang="ru-RU" altLang="ru-RU" sz="4800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Имя </a:t>
            </a:r>
            <a:r>
              <a:rPr lang="ru-RU" altLang="ru-RU" sz="4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прилагательное - </a:t>
            </a:r>
            <a:r>
              <a:rPr lang="en-US" altLang="ru-RU" sz="4800" b="1" i="1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nomen</a:t>
            </a:r>
            <a:r>
              <a:rPr lang="en-US" altLang="ru-RU" sz="4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en-US" altLang="ru-RU" sz="4800" b="1" i="1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adjectivum</a:t>
            </a:r>
            <a:r>
              <a:rPr lang="ru-RU" altLang="ru-RU" sz="4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.</a:t>
            </a:r>
            <a:r>
              <a:rPr lang="en-US" altLang="ru-RU" sz="4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en-US" altLang="ru-RU" sz="4800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en-US" altLang="ru-RU" sz="4800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</a:br>
            <a:r>
              <a:rPr lang="ru-RU" altLang="ru-RU" sz="4800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Согласованное </a:t>
            </a:r>
            <a:r>
              <a:rPr lang="ru-RU" altLang="ru-RU" sz="48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определение (продолжение)</a:t>
            </a:r>
            <a:endParaRPr lang="ru-RU" altLang="ru-RU" sz="4800" b="1" i="1" dirty="0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978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78269" y="5397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altLang="ru-RU" b="1" i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Прилагательные </a:t>
            </a:r>
            <a:r>
              <a:rPr lang="en-US" altLang="ru-RU" b="1" i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II </a:t>
            </a:r>
            <a:r>
              <a:rPr lang="ru-RU" altLang="ru-RU" b="1" i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группы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277" y="1196975"/>
            <a:ext cx="11447584" cy="5344502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</a:rPr>
              <a:t>Прилагательные второй группы делятся на 3 </a:t>
            </a:r>
            <a:r>
              <a:rPr lang="ru-RU" altLang="ru-RU" dirty="0">
                <a:latin typeface="Times New Roman" panose="02020603050405020304" pitchFamily="18" charset="0"/>
              </a:rPr>
              <a:t>подгруппы: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</a:rPr>
              <a:t>1) </a:t>
            </a:r>
            <a:r>
              <a:rPr lang="ru-RU" altLang="ru-RU" u="sng" dirty="0">
                <a:latin typeface="Times New Roman" panose="02020603050405020304" pitchFamily="18" charset="0"/>
              </a:rPr>
              <a:t>прилагательные трех окончаний</a:t>
            </a:r>
            <a:r>
              <a:rPr lang="ru-RU" altLang="ru-RU" dirty="0">
                <a:latin typeface="Times New Roman" panose="02020603050405020304" pitchFamily="18" charset="0"/>
              </a:rPr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dirty="0" err="1">
                <a:latin typeface="Times New Roman" panose="02020603050405020304" pitchFamily="18" charset="0"/>
              </a:rPr>
              <a:t>silvest</a:t>
            </a:r>
            <a:r>
              <a:rPr lang="en-US" altLang="ru-RU" u="sng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er</a:t>
            </a:r>
            <a:r>
              <a:rPr lang="ru-RU" altLang="ru-RU" dirty="0">
                <a:latin typeface="Times New Roman" panose="02020603050405020304" pitchFamily="18" charset="0"/>
              </a:rPr>
              <a:t> (</a:t>
            </a:r>
            <a:r>
              <a:rPr lang="en-US" altLang="ru-RU" dirty="0">
                <a:latin typeface="Times New Roman" panose="02020603050405020304" pitchFamily="18" charset="0"/>
              </a:rPr>
              <a:t>m</a:t>
            </a:r>
            <a:r>
              <a:rPr lang="ru-RU" altLang="ru-RU" dirty="0">
                <a:latin typeface="Times New Roman" panose="02020603050405020304" pitchFamily="18" charset="0"/>
              </a:rPr>
              <a:t>)</a:t>
            </a:r>
            <a:r>
              <a:rPr lang="en-US" altLang="ru-RU" dirty="0">
                <a:latin typeface="Times New Roman" panose="02020603050405020304" pitchFamily="18" charset="0"/>
              </a:rPr>
              <a:t>, </a:t>
            </a:r>
            <a:r>
              <a:rPr lang="en-US" altLang="ru-RU" dirty="0" err="1">
                <a:latin typeface="Times New Roman" panose="02020603050405020304" pitchFamily="18" charset="0"/>
              </a:rPr>
              <a:t>silvestr</a:t>
            </a:r>
            <a:r>
              <a:rPr lang="en-US" altLang="ru-RU" u="sng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is</a:t>
            </a:r>
            <a:r>
              <a:rPr lang="en-US" altLang="ru-RU" dirty="0">
                <a:latin typeface="Times New Roman" panose="02020603050405020304" pitchFamily="18" charset="0"/>
              </a:rPr>
              <a:t> (f), </a:t>
            </a:r>
            <a:r>
              <a:rPr lang="en-US" altLang="ru-RU" dirty="0" err="1">
                <a:latin typeface="Times New Roman" panose="02020603050405020304" pitchFamily="18" charset="0"/>
              </a:rPr>
              <a:t>silvestr</a:t>
            </a:r>
            <a:r>
              <a:rPr lang="en-US" altLang="ru-RU" u="sng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</a:t>
            </a:r>
            <a:r>
              <a:rPr lang="en-US" altLang="ru-RU" dirty="0">
                <a:latin typeface="Times New Roman" panose="02020603050405020304" pitchFamily="18" charset="0"/>
              </a:rPr>
              <a:t> (n)  </a:t>
            </a:r>
            <a:r>
              <a:rPr lang="ru-RU" altLang="ru-RU" dirty="0">
                <a:latin typeface="Times New Roman" panose="02020603050405020304" pitchFamily="18" charset="0"/>
              </a:rPr>
              <a:t>лесной</a:t>
            </a:r>
            <a:endParaRPr lang="en-US" altLang="ru-RU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dirty="0">
                <a:latin typeface="Times New Roman" panose="02020603050405020304" pitchFamily="18" charset="0"/>
              </a:rPr>
              <a:t>2) </a:t>
            </a:r>
            <a:r>
              <a:rPr lang="ru-RU" altLang="ru-RU" u="sng" dirty="0">
                <a:latin typeface="Times New Roman" panose="02020603050405020304" pitchFamily="18" charset="0"/>
              </a:rPr>
              <a:t>прилагательные двух окончаний</a:t>
            </a:r>
            <a:r>
              <a:rPr lang="ru-RU" altLang="ru-RU" dirty="0">
                <a:latin typeface="Times New Roman" panose="02020603050405020304" pitchFamily="18" charset="0"/>
              </a:rPr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dirty="0" err="1">
                <a:latin typeface="Times New Roman" panose="02020603050405020304" pitchFamily="18" charset="0"/>
              </a:rPr>
              <a:t>dulc</a:t>
            </a:r>
            <a:r>
              <a:rPr lang="en-US" altLang="ru-RU" u="sng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is</a:t>
            </a:r>
            <a:r>
              <a:rPr lang="en-US" altLang="ru-RU" dirty="0">
                <a:latin typeface="Times New Roman" panose="02020603050405020304" pitchFamily="18" charset="0"/>
              </a:rPr>
              <a:t> (m, f), </a:t>
            </a:r>
            <a:r>
              <a:rPr lang="en-US" altLang="ru-RU" dirty="0" err="1">
                <a:latin typeface="Times New Roman" panose="02020603050405020304" pitchFamily="18" charset="0"/>
              </a:rPr>
              <a:t>dulc</a:t>
            </a:r>
            <a:r>
              <a:rPr lang="en-US" altLang="ru-RU" u="sng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</a:t>
            </a:r>
            <a:r>
              <a:rPr lang="en-US" altLang="ru-RU" dirty="0">
                <a:latin typeface="Times New Roman" panose="02020603050405020304" pitchFamily="18" charset="0"/>
              </a:rPr>
              <a:t> (n)  </a:t>
            </a:r>
            <a:r>
              <a:rPr lang="ru-RU" altLang="ru-RU" dirty="0">
                <a:latin typeface="Times New Roman" panose="02020603050405020304" pitchFamily="18" charset="0"/>
              </a:rPr>
              <a:t>сладкий</a:t>
            </a:r>
            <a:endParaRPr lang="en-US" altLang="ru-RU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dirty="0">
                <a:latin typeface="Times New Roman" panose="02020603050405020304" pitchFamily="18" charset="0"/>
              </a:rPr>
              <a:t>3) </a:t>
            </a:r>
            <a:r>
              <a:rPr lang="ru-RU" altLang="ru-RU" u="sng" dirty="0">
                <a:latin typeface="Times New Roman" panose="02020603050405020304" pitchFamily="18" charset="0"/>
              </a:rPr>
              <a:t>прилагательные одного окончания</a:t>
            </a:r>
            <a:r>
              <a:rPr lang="ru-RU" altLang="ru-RU" dirty="0">
                <a:latin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en-US" altLang="ru-RU" dirty="0">
                <a:latin typeface="Times New Roman" panose="02020603050405020304" pitchFamily="18" charset="0"/>
              </a:rPr>
              <a:t>simplex (m, f, n), </a:t>
            </a:r>
            <a:r>
              <a:rPr lang="en-US" altLang="ru-RU" u="sng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icis</a:t>
            </a:r>
            <a:r>
              <a:rPr lang="en-US" altLang="ru-RU" dirty="0">
                <a:latin typeface="Times New Roman" panose="02020603050405020304" pitchFamily="18" charset="0"/>
              </a:rPr>
              <a:t>  </a:t>
            </a:r>
            <a:r>
              <a:rPr lang="ru-RU" altLang="ru-RU" dirty="0" smtClean="0">
                <a:latin typeface="Times New Roman" panose="02020603050405020304" pitchFamily="18" charset="0"/>
              </a:rPr>
              <a:t>простой (</a:t>
            </a:r>
            <a:r>
              <a:rPr lang="en-US" altLang="ru-RU" dirty="0" smtClean="0">
                <a:latin typeface="Times New Roman" panose="02020603050405020304" pitchFamily="18" charset="0"/>
              </a:rPr>
              <a:t>NB! </a:t>
            </a:r>
            <a:r>
              <a:rPr lang="ru-RU" altLang="ru-RU" dirty="0" smtClean="0">
                <a:latin typeface="Times New Roman" panose="02020603050405020304" pitchFamily="18" charset="0"/>
              </a:rPr>
              <a:t>В словарной форме прилагательных одного окончания указывается окончание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Gen.Sg</a:t>
            </a:r>
            <a:r>
              <a:rPr lang="en-US" altLang="ru-RU" dirty="0" smtClean="0">
                <a:latin typeface="Times New Roman" panose="02020603050405020304" pitchFamily="18" charset="0"/>
              </a:rPr>
              <a:t>.</a:t>
            </a:r>
            <a:r>
              <a:rPr lang="ru-RU" altLang="ru-RU" dirty="0" smtClean="0">
                <a:latin typeface="Times New Roman" panose="02020603050405020304" pitchFamily="18" charset="0"/>
              </a:rPr>
              <a:t>)</a:t>
            </a:r>
          </a:p>
          <a:p>
            <a:pPr algn="just">
              <a:buNone/>
            </a:pPr>
            <a:endParaRPr lang="ru-RU" altLang="ru-RU" dirty="0">
              <a:latin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altLang="ru-RU" dirty="0" smtClean="0">
                <a:latin typeface="Times New Roman" panose="02020603050405020304" pitchFamily="18" charset="0"/>
              </a:rPr>
              <a:t>	У прилагательных второй группы нет особого склонения, они склоняются по третьему склонению существительных.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2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62336" y="-65518"/>
            <a:ext cx="8229600" cy="1143000"/>
          </a:xfrm>
        </p:spPr>
        <p:txBody>
          <a:bodyPr/>
          <a:lstStyle/>
          <a:p>
            <a:pPr algn="ctr"/>
            <a:r>
              <a:rPr lang="ru-RU" altLang="ru-RU" b="1" i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Согласованное определение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461369" y="1077482"/>
            <a:ext cx="9529015" cy="5340903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altLang="ru-RU" sz="4000" b="1" i="1" u="sng" dirty="0">
                <a:latin typeface="Times New Roman" panose="02020603050405020304" pitchFamily="18" charset="0"/>
              </a:rPr>
              <a:t>Алгоритм согласования</a:t>
            </a:r>
            <a:r>
              <a:rPr lang="ru-RU" altLang="ru-RU" sz="4000" b="1" i="1" dirty="0">
                <a:latin typeface="Times New Roman" panose="02020603050405020304" pitchFamily="18" charset="0"/>
              </a:rPr>
              <a:t>:</a:t>
            </a:r>
          </a:p>
          <a:p>
            <a:pPr>
              <a:buFontTx/>
              <a:buNone/>
            </a:pPr>
            <a:r>
              <a:rPr lang="ru-RU" altLang="ru-RU" sz="3200" dirty="0" smtClean="0">
                <a:latin typeface="Times New Roman" panose="02020603050405020304" pitchFamily="18" charset="0"/>
              </a:rPr>
              <a:t>1</a:t>
            </a:r>
            <a:r>
              <a:rPr lang="ru-RU" altLang="ru-RU" sz="3200" dirty="0">
                <a:latin typeface="Times New Roman" panose="02020603050405020304" pitchFamily="18" charset="0"/>
              </a:rPr>
              <a:t>) по словарной форме </a:t>
            </a:r>
            <a:r>
              <a:rPr lang="ru-RU" altLang="ru-RU" sz="3200" u="sng" dirty="0">
                <a:latin typeface="Times New Roman" panose="02020603050405020304" pitchFamily="18" charset="0"/>
              </a:rPr>
              <a:t>существительного</a:t>
            </a:r>
            <a:r>
              <a:rPr lang="ru-RU" altLang="ru-RU" sz="3200" dirty="0">
                <a:latin typeface="Times New Roman" panose="02020603050405020304" pitchFamily="18" charset="0"/>
              </a:rPr>
              <a:t> определить его </a:t>
            </a:r>
            <a:r>
              <a:rPr lang="ru-RU" altLang="ru-RU" sz="3200" u="sng" dirty="0">
                <a:latin typeface="Times New Roman" panose="02020603050405020304" pitchFamily="18" charset="0"/>
              </a:rPr>
              <a:t>род</a:t>
            </a:r>
            <a:r>
              <a:rPr lang="ru-RU" altLang="ru-RU" sz="3200" dirty="0">
                <a:latin typeface="Times New Roman" panose="02020603050405020304" pitchFamily="18" charset="0"/>
              </a:rPr>
              <a:t>;</a:t>
            </a:r>
          </a:p>
          <a:p>
            <a:pPr>
              <a:buFontTx/>
              <a:buNone/>
            </a:pPr>
            <a:r>
              <a:rPr lang="ru-RU" altLang="ru-RU" sz="3200" dirty="0">
                <a:latin typeface="Times New Roman" panose="02020603050405020304" pitchFamily="18" charset="0"/>
              </a:rPr>
              <a:t>2) подобрать соответствующую </a:t>
            </a:r>
            <a:r>
              <a:rPr lang="ru-RU" altLang="ru-RU" sz="3200" u="sng" dirty="0">
                <a:latin typeface="Times New Roman" panose="02020603050405020304" pitchFamily="18" charset="0"/>
              </a:rPr>
              <a:t>родовую форму</a:t>
            </a:r>
            <a:r>
              <a:rPr lang="ru-RU" altLang="ru-RU" sz="3200" dirty="0">
                <a:latin typeface="Times New Roman" panose="02020603050405020304" pitchFamily="18" charset="0"/>
              </a:rPr>
              <a:t> нужного </a:t>
            </a:r>
            <a:r>
              <a:rPr lang="ru-RU" altLang="ru-RU" sz="3200" u="sng" dirty="0">
                <a:latin typeface="Times New Roman" panose="02020603050405020304" pitchFamily="18" charset="0"/>
              </a:rPr>
              <a:t>прилагательного</a:t>
            </a:r>
            <a:r>
              <a:rPr lang="ru-RU" altLang="ru-RU" sz="3200" dirty="0">
                <a:latin typeface="Times New Roman" panose="02020603050405020304" pitchFamily="18" charset="0"/>
              </a:rPr>
              <a:t>;</a:t>
            </a:r>
          </a:p>
          <a:p>
            <a:pPr>
              <a:buFontTx/>
              <a:buNone/>
            </a:pPr>
            <a:r>
              <a:rPr lang="ru-RU" altLang="ru-RU" sz="3200" dirty="0">
                <a:latin typeface="Times New Roman" panose="02020603050405020304" pitchFamily="18" charset="0"/>
              </a:rPr>
              <a:t>3) определить </a:t>
            </a:r>
            <a:r>
              <a:rPr lang="ru-RU" altLang="ru-RU" sz="3200" u="sng" dirty="0">
                <a:latin typeface="Times New Roman" panose="02020603050405020304" pitchFamily="18" charset="0"/>
              </a:rPr>
              <a:t>тип склонения</a:t>
            </a:r>
            <a:r>
              <a:rPr lang="ru-RU" altLang="ru-RU" sz="3200" dirty="0">
                <a:latin typeface="Times New Roman" panose="02020603050405020304" pitchFamily="18" charset="0"/>
              </a:rPr>
              <a:t> существительного и прилагательного</a:t>
            </a:r>
            <a:r>
              <a:rPr lang="ru-RU" altLang="ru-RU" sz="3200" dirty="0" smtClean="0">
                <a:latin typeface="Times New Roman" panose="02020603050405020304" pitchFamily="18" charset="0"/>
              </a:rPr>
              <a:t>.</a:t>
            </a:r>
          </a:p>
          <a:p>
            <a:pPr>
              <a:buFontTx/>
              <a:buNone/>
            </a:pPr>
            <a:r>
              <a:rPr lang="en-US" altLang="ru-RU" sz="4800" b="1" i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  <a:ea typeface="+mj-ea"/>
                <a:cs typeface="+mj-cs"/>
              </a:rPr>
              <a:t>NB!</a:t>
            </a:r>
            <a:r>
              <a:rPr lang="en-US" alt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3200" dirty="0" smtClean="0">
                <a:latin typeface="Times New Roman" panose="02020603050405020304" pitchFamily="18" charset="0"/>
              </a:rPr>
              <a:t>Прилагательное всегда согласуется с существительным в роде, числе и падеже, но склонение может </a:t>
            </a:r>
            <a:r>
              <a:rPr lang="ru-RU" altLang="ru-RU" sz="3200" b="1" u="sng" dirty="0" smtClean="0">
                <a:latin typeface="Times New Roman" panose="02020603050405020304" pitchFamily="18" charset="0"/>
              </a:rPr>
              <a:t>не совпадать.</a:t>
            </a:r>
            <a:endParaRPr lang="ru-RU" altLang="ru-RU" sz="3200" b="1" u="sng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845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59902" y="-99392"/>
            <a:ext cx="8229600" cy="1143000"/>
          </a:xfrm>
        </p:spPr>
        <p:txBody>
          <a:bodyPr/>
          <a:lstStyle/>
          <a:p>
            <a:pPr algn="ctr"/>
            <a:r>
              <a:rPr lang="ru-RU" altLang="ru-RU" b="1" i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Согласование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043608"/>
            <a:ext cx="9252520" cy="569776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ru-RU" dirty="0" err="1" smtClean="0">
                <a:latin typeface="Times New Roman" panose="02020603050405020304" pitchFamily="18" charset="0"/>
              </a:rPr>
              <a:t>sirupus</a:t>
            </a:r>
            <a:r>
              <a:rPr lang="en-US" altLang="ru-RU" dirty="0" smtClean="0">
                <a:latin typeface="Times New Roman" panose="02020603050405020304" pitchFamily="18" charset="0"/>
              </a:rPr>
              <a:t>, i  m – </a:t>
            </a:r>
            <a:r>
              <a:rPr lang="ru-RU" altLang="ru-RU" dirty="0" smtClean="0">
                <a:latin typeface="Times New Roman" panose="02020603050405020304" pitchFamily="18" charset="0"/>
              </a:rPr>
              <a:t>сироп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ru-RU" dirty="0" smtClean="0">
                <a:latin typeface="Times New Roman" panose="02020603050405020304" pitchFamily="18" charset="0"/>
              </a:rPr>
              <a:t>simplex,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icis</a:t>
            </a:r>
            <a:r>
              <a:rPr lang="en-US" altLang="ru-RU" dirty="0" smtClean="0">
                <a:latin typeface="Times New Roman" panose="02020603050405020304" pitchFamily="18" charset="0"/>
              </a:rPr>
              <a:t> – </a:t>
            </a:r>
            <a:r>
              <a:rPr lang="ru-RU" altLang="ru-RU" dirty="0" smtClean="0">
                <a:latin typeface="Times New Roman" panose="02020603050405020304" pitchFamily="18" charset="0"/>
              </a:rPr>
              <a:t>простой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</a:rPr>
              <a:t>простой сироп –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sirupus</a:t>
            </a:r>
            <a:r>
              <a:rPr lang="ru-RU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smtClean="0">
                <a:latin typeface="Times New Roman" panose="02020603050405020304" pitchFamily="18" charset="0"/>
              </a:rPr>
              <a:t>(</a:t>
            </a:r>
            <a:r>
              <a:rPr lang="en-US" altLang="ru-RU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II</a:t>
            </a:r>
            <a:r>
              <a:rPr lang="en-US" altLang="ru-RU" dirty="0" smtClean="0">
                <a:latin typeface="Times New Roman" panose="02020603050405020304" pitchFamily="18" charset="0"/>
              </a:rPr>
              <a:t>)</a:t>
            </a:r>
            <a:r>
              <a:rPr lang="en-US" altLang="ru-RU" dirty="0" smtClean="0">
                <a:latin typeface="Times New Roman" panose="02020603050405020304" pitchFamily="18" charset="0"/>
              </a:rPr>
              <a:t> simplex</a:t>
            </a:r>
            <a:r>
              <a:rPr lang="ru-RU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smtClean="0">
                <a:latin typeface="Times New Roman" panose="02020603050405020304" pitchFamily="18" charset="0"/>
              </a:rPr>
              <a:t>(</a:t>
            </a:r>
            <a:r>
              <a:rPr lang="en-US" altLang="ru-RU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III</a:t>
            </a:r>
            <a:r>
              <a:rPr lang="en-US" altLang="ru-RU" dirty="0" smtClean="0">
                <a:latin typeface="Times New Roman" panose="02020603050405020304" pitchFamily="18" charset="0"/>
              </a:rPr>
              <a:t>)</a:t>
            </a:r>
            <a:endParaRPr lang="ru-RU" altLang="ru-RU" dirty="0" smtClean="0">
              <a:latin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altLang="ru-RU" dirty="0" smtClean="0">
              <a:latin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ru-RU" dirty="0" err="1" smtClean="0">
                <a:latin typeface="Times New Roman" panose="02020603050405020304" pitchFamily="18" charset="0"/>
              </a:rPr>
              <a:t>tabuletta</a:t>
            </a:r>
            <a:r>
              <a:rPr lang="en-US" altLang="ru-RU" dirty="0" smtClean="0">
                <a:latin typeface="Times New Roman" panose="02020603050405020304" pitchFamily="18" charset="0"/>
              </a:rPr>
              <a:t>, ae  f – </a:t>
            </a:r>
            <a:r>
              <a:rPr lang="ru-RU" altLang="ru-RU" dirty="0" smtClean="0">
                <a:latin typeface="Times New Roman" panose="02020603050405020304" pitchFamily="18" charset="0"/>
              </a:rPr>
              <a:t>таблетка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ru-RU" dirty="0" err="1" smtClean="0">
                <a:latin typeface="Times New Roman" panose="02020603050405020304" pitchFamily="18" charset="0"/>
              </a:rPr>
              <a:t>sublingualis</a:t>
            </a:r>
            <a:r>
              <a:rPr lang="en-US" altLang="ru-RU" dirty="0" smtClean="0">
                <a:latin typeface="Times New Roman" panose="02020603050405020304" pitchFamily="18" charset="0"/>
              </a:rPr>
              <a:t>, e – </a:t>
            </a:r>
            <a:r>
              <a:rPr lang="ru-RU" altLang="ru-RU" dirty="0" smtClean="0">
                <a:latin typeface="Times New Roman" panose="02020603050405020304" pitchFamily="18" charset="0"/>
              </a:rPr>
              <a:t>подъязычный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</a:rPr>
              <a:t>подъязычная таблетка –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tabuletta</a:t>
            </a:r>
            <a:r>
              <a:rPr lang="en-US" altLang="ru-RU" dirty="0" smtClean="0">
                <a:latin typeface="Times New Roman" panose="02020603050405020304" pitchFamily="18" charset="0"/>
              </a:rPr>
              <a:t> (</a:t>
            </a:r>
            <a:r>
              <a:rPr lang="en-US" altLang="ru-RU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ru-RU" dirty="0" smtClean="0">
                <a:latin typeface="Times New Roman" panose="02020603050405020304" pitchFamily="18" charset="0"/>
              </a:rPr>
              <a:t>)</a:t>
            </a:r>
            <a:r>
              <a:rPr lang="ru-RU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sublingualis</a:t>
            </a:r>
            <a:r>
              <a:rPr lang="ru-RU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smtClean="0">
                <a:latin typeface="Times New Roman" panose="02020603050405020304" pitchFamily="18" charset="0"/>
              </a:rPr>
              <a:t>(</a:t>
            </a:r>
            <a:r>
              <a:rPr lang="en-US" altLang="ru-RU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III</a:t>
            </a:r>
            <a:r>
              <a:rPr lang="en-US" altLang="ru-RU" dirty="0" smtClean="0">
                <a:latin typeface="Times New Roman" panose="02020603050405020304" pitchFamily="18" charset="0"/>
              </a:rPr>
              <a:t>)</a:t>
            </a:r>
            <a:endParaRPr lang="ru-RU" altLang="ru-RU" dirty="0" smtClean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altLang="ru-RU" dirty="0" smtClean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dirty="0" err="1" smtClean="0">
                <a:latin typeface="Times New Roman" panose="02020603050405020304" pitchFamily="18" charset="0"/>
              </a:rPr>
              <a:t>emplastrum</a:t>
            </a:r>
            <a:r>
              <a:rPr lang="en-US" altLang="ru-RU" dirty="0" smtClean="0">
                <a:latin typeface="Times New Roman" panose="02020603050405020304" pitchFamily="18" charset="0"/>
              </a:rPr>
              <a:t>, i n</a:t>
            </a:r>
            <a:r>
              <a:rPr lang="ru-RU" altLang="ru-RU" dirty="0" smtClean="0">
                <a:latin typeface="Times New Roman" panose="02020603050405020304" pitchFamily="18" charset="0"/>
              </a:rPr>
              <a:t> –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Times New Roman" panose="02020603050405020304" pitchFamily="18" charset="0"/>
              </a:rPr>
              <a:t>пластырь </a:t>
            </a:r>
            <a:endParaRPr lang="ru-RU" altLang="ru-RU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dirty="0" err="1" smtClean="0">
                <a:latin typeface="Times New Roman" panose="02020603050405020304" pitchFamily="18" charset="0"/>
              </a:rPr>
              <a:t>medicinalis</a:t>
            </a:r>
            <a:r>
              <a:rPr lang="en-US" altLang="ru-RU" dirty="0" smtClean="0">
                <a:latin typeface="Times New Roman" panose="02020603050405020304" pitchFamily="18" charset="0"/>
              </a:rPr>
              <a:t>, e – </a:t>
            </a:r>
            <a:r>
              <a:rPr lang="ru-RU" altLang="ru-RU" dirty="0" smtClean="0">
                <a:latin typeface="Times New Roman" panose="02020603050405020304" pitchFamily="18" charset="0"/>
              </a:rPr>
              <a:t>медицинский </a:t>
            </a:r>
            <a:endParaRPr lang="ru-RU" altLang="ru-RU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dirty="0" smtClean="0">
                <a:latin typeface="Times New Roman" panose="02020603050405020304" pitchFamily="18" charset="0"/>
              </a:rPr>
              <a:t>медицинский пластырь –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emplastrum</a:t>
            </a:r>
            <a:r>
              <a:rPr lang="en-US" altLang="ru-RU" dirty="0" smtClean="0">
                <a:latin typeface="Times New Roman" panose="02020603050405020304" pitchFamily="18" charset="0"/>
              </a:rPr>
              <a:t> (</a:t>
            </a:r>
            <a:r>
              <a:rPr lang="en-US" altLang="ru-RU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II</a:t>
            </a:r>
            <a:r>
              <a:rPr lang="en-US" altLang="ru-RU" dirty="0" smtClean="0">
                <a:latin typeface="Times New Roman" panose="02020603050405020304" pitchFamily="18" charset="0"/>
              </a:rPr>
              <a:t>)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medicinale</a:t>
            </a:r>
            <a:r>
              <a:rPr lang="ru-RU" altLang="ru-RU" dirty="0">
                <a:latin typeface="Times New Roman" panose="02020603050405020304" pitchFamily="18" charset="0"/>
              </a:rPr>
              <a:t> </a:t>
            </a:r>
            <a:r>
              <a:rPr lang="en-US" altLang="ru-RU" dirty="0" smtClean="0">
                <a:latin typeface="Times New Roman" panose="02020603050405020304" pitchFamily="18" charset="0"/>
              </a:rPr>
              <a:t>(</a:t>
            </a:r>
            <a:r>
              <a:rPr lang="en-US" altLang="ru-RU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ru-RU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II</a:t>
            </a:r>
            <a:r>
              <a:rPr lang="en-US" altLang="ru-RU" dirty="0" smtClean="0">
                <a:latin typeface="Times New Roman" panose="02020603050405020304" pitchFamily="18" charset="0"/>
              </a:rPr>
              <a:t>)</a:t>
            </a:r>
            <a:endParaRPr lang="ru-RU" altLang="ru-RU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ru-R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4878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204</Words>
  <Application>Microsoft Office PowerPoint</Application>
  <PresentationFormat>Широкоэкранный</PresentationFormat>
  <Paragraphs>29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Book Antiqua</vt:lpstr>
      <vt:lpstr>Calibri</vt:lpstr>
      <vt:lpstr>Calibri Light</vt:lpstr>
      <vt:lpstr>Times New Roman</vt:lpstr>
      <vt:lpstr>Тема Office</vt:lpstr>
      <vt:lpstr>Имя прилагательное - nomen adjectivum.  Согласованное определение (продолжение)</vt:lpstr>
      <vt:lpstr>Прилагательные II группы</vt:lpstr>
      <vt:lpstr>Согласованное определение</vt:lpstr>
      <vt:lpstr>Согласование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прилагательное - nomen adjectivum.  Согласованное определение (продолжение)</dc:title>
  <dc:creator>user</dc:creator>
  <cp:lastModifiedBy>user</cp:lastModifiedBy>
  <cp:revision>2</cp:revision>
  <dcterms:created xsi:type="dcterms:W3CDTF">2021-09-02T12:22:48Z</dcterms:created>
  <dcterms:modified xsi:type="dcterms:W3CDTF">2021-09-02T12:34:09Z</dcterms:modified>
</cp:coreProperties>
</file>