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19A208A-673C-4D6D-AED5-9A0104A5CC28}" type="datetimeFigureOut">
              <a:rPr lang="ru-RU"/>
              <a:pPr>
                <a:defRPr/>
              </a:pPr>
              <a:t>01.04.2013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10BB1F-7420-4B8B-A3FA-B12A6D5DB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19C106-6B32-453E-BAA2-6E86440A934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4F5E66-02E1-4020-B48F-EA9CD76C877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D1A96D-DE9C-4D11-ABFE-A3C99395D93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58D350-6FBB-4772-95C0-6A902E528FC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354DAE-47BD-4A76-9AC4-7C846863C9F4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31CDC63-638F-4AC7-ADAB-0CB0F7DB1C6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1BE7C7-3B1B-486F-A8DD-FDC51926E8F2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8E053-5ABA-49E6-90EA-5EB366F952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B67BB4-FCBE-4C08-8940-AFBB63AE150C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D8954-0F1E-4FF8-AF40-727F303B9A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D5665-A803-4AD6-A88A-05F64BCFCE71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DF764-CCCC-4761-97D3-1F83D1BEEA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601532-D354-404B-9676-7A67109D874C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1D62C-DFD8-4DCB-9D98-9B24718CE2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B52603-6997-4A2D-B7F8-725FC3AFD9EF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07703-5820-489C-A8FC-8FC1F1343D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2FEE90-1E09-4001-ACF3-7A1D835CD05A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0C458-6369-4F00-BF0F-B869D10B2B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48B3CE-AF3E-40C8-AD7F-A1444FFB5956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20930-6318-4213-8D5C-6B90F80BD5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42249F-F8AA-470B-A075-B025F14737A9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02507-1851-4FC9-B025-DA9622FBBF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059642-2FEC-492E-9AC8-4805165BE4EE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04311-6FEA-4331-9479-2656D2488F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67581-2B13-417B-8BAD-133CFA6349C8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CF77F-6BC7-42D8-BF59-642D2F6543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885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C7AEDA2A-E1A0-4D45-BDD1-36F7E2C6DA35}" type="datetimeFigureOut">
              <a:rPr lang="ru-RU"/>
              <a:pPr/>
              <a:t>01.04.2013</a:t>
            </a:fld>
            <a:endParaRPr lang="ru-RU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7191E9-7914-495B-BAD9-182CCAC4F95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65400"/>
            <a:ext cx="8991600" cy="100806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000" b="1" i="1">
                <a:solidFill>
                  <a:srgbClr val="FFFFFF"/>
                </a:solidFill>
                <a:latin typeface="Book Antiqua" pitchFamily="18" charset="0"/>
                <a:cs typeface="Arial" charset="0"/>
              </a:rPr>
              <a:t>   </a:t>
            </a:r>
            <a:r>
              <a:rPr lang="ru-RU" sz="4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Фонетика:</a:t>
            </a:r>
            <a:r>
              <a:rPr lang="en-US" sz="4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  </a:t>
            </a:r>
            <a:r>
              <a:rPr lang="ru-RU" sz="4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ударение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188" y="1628775"/>
            <a:ext cx="8001000" cy="644525"/>
          </a:xfrm>
        </p:spPr>
        <p:txBody>
          <a:bodyPr>
            <a:normAutofit/>
          </a:bodyPr>
          <a:lstStyle/>
          <a:p>
            <a:pPr marL="571500" indent="-571500">
              <a:lnSpc>
                <a:spcPct val="90000"/>
              </a:lnSpc>
              <a:buFont typeface="Wingdings" pitchFamily="2" charset="2"/>
              <a:buChar char="q"/>
            </a:pPr>
            <a:r>
              <a:rPr lang="ru-RU" sz="2800">
                <a:latin typeface="Times New Roman" pitchFamily="18" charset="0"/>
                <a:cs typeface="Arial" charset="0"/>
              </a:rPr>
              <a:t>Ударение может стоять только на </a:t>
            </a:r>
            <a:r>
              <a:rPr lang="ru-RU" sz="2800" b="1">
                <a:latin typeface="Times New Roman" pitchFamily="18" charset="0"/>
                <a:cs typeface="Arial" charset="0"/>
              </a:rPr>
              <a:t>2-м</a:t>
            </a:r>
            <a:r>
              <a:rPr lang="ru-RU" sz="2800">
                <a:latin typeface="Times New Roman" pitchFamily="18" charset="0"/>
                <a:cs typeface="Arial" charset="0"/>
              </a:rPr>
              <a:t> или на</a:t>
            </a:r>
            <a:r>
              <a:rPr lang="en-US" sz="2800">
                <a:latin typeface="Times New Roman" pitchFamily="18" charset="0"/>
                <a:cs typeface="Arial" charset="0"/>
              </a:rPr>
              <a:t> </a:t>
            </a:r>
            <a:r>
              <a:rPr lang="ru-RU" sz="2800" b="1">
                <a:latin typeface="Times New Roman" pitchFamily="18" charset="0"/>
                <a:cs typeface="Arial" charset="0"/>
              </a:rPr>
              <a:t>3-м</a:t>
            </a:r>
            <a:r>
              <a:rPr lang="ru-RU" sz="2800">
                <a:latin typeface="Times New Roman" pitchFamily="18" charset="0"/>
                <a:cs typeface="Arial" charset="0"/>
              </a:rPr>
              <a:t> слоге, считая </a:t>
            </a:r>
            <a:r>
              <a:rPr lang="ru-RU" sz="2800" b="1">
                <a:latin typeface="Times New Roman" pitchFamily="18" charset="0"/>
                <a:cs typeface="Arial" charset="0"/>
              </a:rPr>
              <a:t>от конца</a:t>
            </a:r>
            <a:r>
              <a:rPr lang="ru-RU" sz="2800">
                <a:latin typeface="Times New Roman" pitchFamily="18" charset="0"/>
                <a:cs typeface="Arial" charset="0"/>
              </a:rPr>
              <a:t> слова.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2875"/>
            <a:ext cx="8991600" cy="642938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800" b="1" i="1">
                <a:solidFill>
                  <a:srgbClr val="FFFFFF"/>
                </a:solidFill>
                <a:latin typeface="Book Antiqua" pitchFamily="18" charset="0"/>
                <a:cs typeface="Arial" charset="0"/>
              </a:rPr>
              <a:t> 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Фонетика:</a:t>
            </a:r>
            <a:r>
              <a:rPr lang="en-US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ударение</a:t>
            </a:r>
            <a:endParaRPr lang="ru-RU" sz="2800" b="1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  <a:cs typeface="Arial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7086600" y="2543175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629400" y="2543175"/>
            <a:ext cx="3810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6172200" y="2543175"/>
            <a:ext cx="3810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5715000" y="2543175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257800" y="2543175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611188" y="30480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q"/>
            </a:pPr>
            <a:r>
              <a:rPr lang="ru-RU" sz="2800">
                <a:latin typeface="Times New Roman" pitchFamily="18" charset="0"/>
                <a:cs typeface="Arial" charset="0"/>
              </a:rPr>
              <a:t>На 2-м от конца слоге ударение ставится, если этот слог долог.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7162800" y="39624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6705600" y="3962400"/>
            <a:ext cx="3810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6248400" y="39624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5791200" y="39624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334000" y="39624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84" name="Минус 83"/>
          <p:cNvSpPr/>
          <p:nvPr/>
        </p:nvSpPr>
        <p:spPr>
          <a:xfrm>
            <a:off x="6705600" y="3810000"/>
            <a:ext cx="381000" cy="76200"/>
          </a:xfrm>
          <a:prstGeom prst="mathMinus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611188" y="45720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q"/>
            </a:pPr>
            <a:r>
              <a:rPr lang="ru-RU" sz="2800">
                <a:latin typeface="Times New Roman" pitchFamily="18" charset="0"/>
                <a:cs typeface="Arial" charset="0"/>
              </a:rPr>
              <a:t>Если 2-й от конца слог краток, ударение ставится на 3-м от конца.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7162800" y="54102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05600" y="54102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248400" y="54102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5791200" y="54102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5334000" y="54102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92" name="Арка 91"/>
          <p:cNvSpPr/>
          <p:nvPr/>
        </p:nvSpPr>
        <p:spPr>
          <a:xfrm flipV="1">
            <a:off x="6781800" y="5181600"/>
            <a:ext cx="228600" cy="152400"/>
          </a:xfrm>
          <a:prstGeom prst="blockArc">
            <a:avLst/>
          </a:prstGeom>
          <a:solidFill>
            <a:schemeClr val="accent6">
              <a:lumMod val="50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3" name="Трапеция 92"/>
          <p:cNvSpPr/>
          <p:nvPr/>
        </p:nvSpPr>
        <p:spPr>
          <a:xfrm rot="12416680">
            <a:off x="6913563" y="3502025"/>
            <a:ext cx="46037" cy="257175"/>
          </a:xfrm>
          <a:prstGeom prst="trapezoid">
            <a:avLst>
              <a:gd name="adj" fmla="val 20454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Трапеция 93"/>
          <p:cNvSpPr/>
          <p:nvPr/>
        </p:nvSpPr>
        <p:spPr>
          <a:xfrm rot="12416680">
            <a:off x="6456363" y="5026025"/>
            <a:ext cx="46037" cy="257175"/>
          </a:xfrm>
          <a:prstGeom prst="trapezoid">
            <a:avLst>
              <a:gd name="adj" fmla="val 20454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05600" y="3962400"/>
            <a:ext cx="381000" cy="381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6248400" y="5410200"/>
            <a:ext cx="3810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8" grpId="1" animBg="1"/>
      <p:bldP spid="89" grpId="0" animBg="1"/>
      <p:bldP spid="90" grpId="0" animBg="1"/>
      <p:bldP spid="92" grpId="0" animBg="1"/>
      <p:bldP spid="93" grpId="0" animBg="1"/>
      <p:bldP spid="94" grpId="0" animBg="1"/>
      <p:bldP spid="95" grpId="0" animBg="1"/>
      <p:bldP spid="95" grpId="1" animBg="1"/>
      <p:bldP spid="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0825" y="836613"/>
            <a:ext cx="8893175" cy="4267200"/>
          </a:xfrm>
        </p:spPr>
        <p:txBody>
          <a:bodyPr/>
          <a:lstStyle/>
          <a:p>
            <a:pPr>
              <a:buFontTx/>
              <a:buNone/>
            </a:pPr>
            <a:r>
              <a:rPr lang="ru-RU" sz="4000" b="1" i="1">
                <a:solidFill>
                  <a:srgbClr val="000066"/>
                </a:solidFill>
                <a:latin typeface="Times New Roman" pitchFamily="18" charset="0"/>
              </a:rPr>
              <a:t>Условия долготы слога:</a:t>
            </a: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наличие в нем долгого от природы гласного (обозначение  </a:t>
            </a:r>
            <a:r>
              <a:rPr lang="ru-RU" sz="40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ˉ</a:t>
            </a:r>
            <a:r>
              <a:rPr lang="en-US" sz="40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3600">
                <a:latin typeface="Times New Roman" pitchFamily="18" charset="0"/>
              </a:rPr>
              <a:t>)</a:t>
            </a:r>
            <a:endParaRPr lang="en-US" sz="3600">
              <a:latin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наличие в нем </a:t>
            </a:r>
            <a:r>
              <a:rPr lang="ru-RU" sz="3600" b="1">
                <a:latin typeface="Times New Roman" pitchFamily="18" charset="0"/>
              </a:rPr>
              <a:t>дифтонга</a:t>
            </a:r>
            <a:r>
              <a:rPr lang="ru-RU" sz="3600">
                <a:latin typeface="Times New Roman" pitchFamily="18" charset="0"/>
              </a:rPr>
              <a:t> или </a:t>
            </a:r>
            <a:r>
              <a:rPr lang="ru-RU" sz="3600" b="1">
                <a:latin typeface="Times New Roman" pitchFamily="18" charset="0"/>
              </a:rPr>
              <a:t>диграфа</a:t>
            </a:r>
            <a:endParaRPr lang="en-US" sz="3600" b="1">
              <a:latin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гласный в нем стоит перед </a:t>
            </a:r>
            <a:r>
              <a:rPr lang="ru-RU" sz="3600" u="sng">
                <a:latin typeface="Times New Roman" pitchFamily="18" charset="0"/>
              </a:rPr>
              <a:t>двумя или более согласными</a:t>
            </a:r>
            <a:r>
              <a:rPr lang="ru-RU" sz="3600">
                <a:latin typeface="Times New Roman" pitchFamily="18" charset="0"/>
              </a:rPr>
              <a:t> или перед согласными </a:t>
            </a:r>
            <a:r>
              <a:rPr lang="en-US" sz="3600" b="1">
                <a:solidFill>
                  <a:schemeClr val="accent2"/>
                </a:solidFill>
                <a:latin typeface="Times New Roman" pitchFamily="18" charset="0"/>
              </a:rPr>
              <a:t>x</a:t>
            </a:r>
            <a:r>
              <a:rPr lang="en-US" sz="3600" b="1">
                <a:latin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</a:rPr>
              <a:t>и </a:t>
            </a:r>
            <a:r>
              <a:rPr lang="en-US" sz="3600" b="1">
                <a:solidFill>
                  <a:schemeClr val="accent2"/>
                </a:solidFill>
                <a:latin typeface="Times New Roman" pitchFamily="18" charset="0"/>
              </a:rPr>
              <a:t>z</a:t>
            </a: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в суффиксах </a:t>
            </a:r>
            <a:r>
              <a:rPr lang="en-US" sz="3600" b="1">
                <a:solidFill>
                  <a:schemeClr val="accent2"/>
                </a:solidFill>
                <a:latin typeface="Times New Roman" pitchFamily="18" charset="0"/>
              </a:rPr>
              <a:t>-al-, -ar-, -at-, -in-, -os-, -ur-</a:t>
            </a:r>
            <a:endParaRPr lang="ru-RU" sz="3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2875"/>
            <a:ext cx="8991600" cy="642938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800" b="1" i="1">
                <a:solidFill>
                  <a:srgbClr val="FFFFFF"/>
                </a:solidFill>
                <a:latin typeface="Book Antiqua" pitchFamily="18" charset="0"/>
                <a:cs typeface="Arial" charset="0"/>
              </a:rPr>
              <a:t> 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Фонетика:</a:t>
            </a:r>
            <a:r>
              <a:rPr lang="en-US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ударение</a:t>
            </a:r>
            <a:endParaRPr lang="ru-RU" sz="2800" b="1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836613"/>
            <a:ext cx="8001000" cy="4267200"/>
          </a:xfrm>
        </p:spPr>
        <p:txBody>
          <a:bodyPr/>
          <a:lstStyle/>
          <a:p>
            <a:pPr>
              <a:buFontTx/>
              <a:buNone/>
            </a:pPr>
            <a:r>
              <a:rPr lang="ru-RU" sz="4000" b="1" i="1">
                <a:solidFill>
                  <a:srgbClr val="000066"/>
                </a:solidFill>
                <a:latin typeface="Times New Roman" pitchFamily="18" charset="0"/>
              </a:rPr>
              <a:t>Условия краткости слога:</a:t>
            </a:r>
            <a:endParaRPr lang="en-US" sz="4000" b="1" i="1">
              <a:solidFill>
                <a:srgbClr val="000066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en-US" sz="4000" b="1" i="1">
              <a:solidFill>
                <a:srgbClr val="000066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наличие в нем краткого от природы гласного (обозначение</a:t>
            </a:r>
            <a:r>
              <a:rPr lang="ru-RU" sz="360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ru-RU" sz="4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˘</a:t>
            </a:r>
            <a:r>
              <a:rPr lang="en-US" sz="48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3600">
                <a:latin typeface="Times New Roman" pitchFamily="18" charset="0"/>
              </a:rPr>
              <a:t>)</a:t>
            </a:r>
            <a:endParaRPr lang="en-US" sz="3600">
              <a:latin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гласный стоит перед </a:t>
            </a:r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ch, ph, rh, th</a:t>
            </a:r>
            <a:r>
              <a:rPr lang="en-US" sz="3600">
                <a:latin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</a:rPr>
              <a:t>или сочетаниями </a:t>
            </a:r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b, p, d, t, g, k</a:t>
            </a:r>
            <a:r>
              <a:rPr lang="en-US" sz="3600">
                <a:latin typeface="Times New Roman" pitchFamily="18" charset="0"/>
              </a:rPr>
              <a:t> </a:t>
            </a:r>
            <a:r>
              <a:rPr lang="ru-RU" sz="3600" u="sng">
                <a:latin typeface="Times New Roman" pitchFamily="18" charset="0"/>
              </a:rPr>
              <a:t>перед</a:t>
            </a:r>
            <a:r>
              <a:rPr lang="ru-RU" sz="3600" b="1" i="1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l </a:t>
            </a:r>
            <a:r>
              <a:rPr lang="ru-RU" sz="3600">
                <a:latin typeface="Times New Roman" pitchFamily="18" charset="0"/>
              </a:rPr>
              <a:t>или </a:t>
            </a:r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r </a:t>
            </a:r>
            <a:endParaRPr lang="ru-RU" sz="3600" b="1" i="1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>
                <a:latin typeface="Times New Roman" pitchFamily="18" charset="0"/>
              </a:rPr>
              <a:t>в суффиксах </a:t>
            </a:r>
            <a:r>
              <a:rPr lang="en-US" sz="3600" b="1" i="1">
                <a:solidFill>
                  <a:schemeClr val="accent2"/>
                </a:solidFill>
                <a:latin typeface="Times New Roman" pitchFamily="18" charset="0"/>
              </a:rPr>
              <a:t>-ic-, -ol-, -ul-, -cul-</a:t>
            </a:r>
            <a:r>
              <a:rPr lang="en-US" sz="3600">
                <a:latin typeface="Times New Roman" pitchFamily="18" charset="0"/>
              </a:rPr>
              <a:t> 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2875"/>
            <a:ext cx="8991600" cy="642938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800" b="1" i="1">
                <a:solidFill>
                  <a:srgbClr val="FFFFFF"/>
                </a:solidFill>
                <a:latin typeface="Book Antiqua" pitchFamily="18" charset="0"/>
                <a:cs typeface="Arial" charset="0"/>
              </a:rPr>
              <a:t> 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Фонетика:</a:t>
            </a:r>
            <a:r>
              <a:rPr lang="en-US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  </a:t>
            </a:r>
            <a:r>
              <a:rPr lang="ru-RU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  <a:cs typeface="Arial" charset="0"/>
              </a:rPr>
              <a:t>ударение</a:t>
            </a:r>
            <a:endParaRPr lang="ru-RU" sz="2800" b="1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25</TotalTime>
  <Words>139</Words>
  <PresentationFormat>Экран (4:3)</PresentationFormat>
  <Paragraphs>38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Calibri</vt:lpstr>
      <vt:lpstr>Arial</vt:lpstr>
      <vt:lpstr>Verdana</vt:lpstr>
      <vt:lpstr>Times New Roman</vt:lpstr>
      <vt:lpstr>Wingdings</vt:lpstr>
      <vt:lpstr>Book Antiqua</vt:lpstr>
      <vt:lpstr>Профиль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Фонетика: ударение</dc:title>
  <dc:creator>1</dc:creator>
  <cp:lastModifiedBy>Lat yaz</cp:lastModifiedBy>
  <cp:revision>2</cp:revision>
  <dcterms:created xsi:type="dcterms:W3CDTF">2012-10-18T20:06:10Z</dcterms:created>
  <dcterms:modified xsi:type="dcterms:W3CDTF">2013-04-01T06:05:54Z</dcterms:modified>
</cp:coreProperties>
</file>