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77" r:id="rId5"/>
    <p:sldId id="260" r:id="rId6"/>
    <p:sldId id="261" r:id="rId7"/>
    <p:sldId id="262" r:id="rId8"/>
    <p:sldId id="263" r:id="rId9"/>
    <p:sldId id="279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405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467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614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259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675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132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509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503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909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490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218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E6D94-A02E-48CB-9021-7403DD38B537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78C71-05A2-45BA-9D9A-C296646E0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769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4000" y="251936"/>
            <a:ext cx="1176020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</a:rPr>
              <a:t>Душицы обыкновенной трава </a:t>
            </a:r>
            <a:r>
              <a:rPr lang="en-US" sz="3600" b="1" dirty="0">
                <a:latin typeface="Times New Roman" panose="02020603050405020304" pitchFamily="18" charset="0"/>
              </a:rPr>
              <a:t>     </a:t>
            </a:r>
            <a:r>
              <a:rPr lang="en-US" sz="3600" b="1" dirty="0" err="1" smtClean="0">
                <a:latin typeface="Times New Roman" panose="02020603050405020304" pitchFamily="18" charset="0"/>
              </a:rPr>
              <a:t>Origani</a:t>
            </a:r>
            <a:r>
              <a:rPr lang="en-US" sz="3600" b="1" dirty="0" smtClean="0">
                <a:latin typeface="Times New Roman" panose="02020603050405020304" pitchFamily="18" charset="0"/>
              </a:rPr>
              <a:t> </a:t>
            </a:r>
            <a:r>
              <a:rPr lang="en-US" sz="3600" b="1" dirty="0">
                <a:latin typeface="Times New Roman" panose="02020603050405020304" pitchFamily="18" charset="0"/>
              </a:rPr>
              <a:t>vulgaris </a:t>
            </a:r>
            <a:r>
              <a:rPr lang="en-US" sz="3600" b="1" dirty="0" err="1">
                <a:latin typeface="Times New Roman" panose="02020603050405020304" pitchFamily="18" charset="0"/>
              </a:rPr>
              <a:t>herba</a:t>
            </a:r>
            <a:endParaRPr lang="ru-RU" sz="3600" dirty="0"/>
          </a:p>
          <a:p>
            <a:pPr algn="just"/>
            <a:r>
              <a:rPr lang="ru-RU" sz="4000" dirty="0" smtClean="0">
                <a:latin typeface="Times New Roman" panose="02020603050405020304" pitchFamily="18" charset="0"/>
              </a:rPr>
              <a:t>Душица обыкновенная</a:t>
            </a:r>
            <a:r>
              <a:rPr lang="en-US" sz="4000" dirty="0" smtClean="0">
                <a:latin typeface="Times New Roman" panose="02020603050405020304" pitchFamily="18" charset="0"/>
              </a:rPr>
              <a:t>                </a:t>
            </a:r>
            <a:r>
              <a:rPr lang="en-US" sz="4000" i="1" dirty="0" err="1" smtClean="0">
                <a:latin typeface="Times New Roman" panose="02020603050405020304" pitchFamily="18" charset="0"/>
              </a:rPr>
              <a:t>Origanum</a:t>
            </a:r>
            <a:r>
              <a:rPr lang="en-US" sz="4000" i="1" dirty="0" smtClean="0">
                <a:latin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</a:rPr>
              <a:t>vulgare</a:t>
            </a:r>
            <a:r>
              <a:rPr lang="en-US" sz="4000" i="1" dirty="0">
                <a:latin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</a:rPr>
              <a:t>L.</a:t>
            </a:r>
            <a:endParaRPr lang="ru-RU" sz="4000" dirty="0"/>
          </a:p>
          <a:p>
            <a:pPr algn="just"/>
            <a:r>
              <a:rPr lang="ru-RU" sz="4000" dirty="0" smtClean="0">
                <a:latin typeface="Times New Roman" panose="02020603050405020304" pitchFamily="18" charset="0"/>
              </a:rPr>
              <a:t>сем. </a:t>
            </a:r>
            <a:r>
              <a:rPr lang="ru-RU" sz="4000" dirty="0" err="1" smtClean="0">
                <a:latin typeface="Times New Roman" panose="02020603050405020304" pitchFamily="18" charset="0"/>
              </a:rPr>
              <a:t>Яснотковые</a:t>
            </a:r>
            <a:r>
              <a:rPr lang="en-US" sz="4000" dirty="0" smtClean="0">
                <a:latin typeface="Times New Roman" panose="02020603050405020304" pitchFamily="18" charset="0"/>
              </a:rPr>
              <a:t>                           </a:t>
            </a:r>
            <a:r>
              <a:rPr lang="en-US" sz="4000" i="1" dirty="0" err="1" smtClean="0">
                <a:latin typeface="Times New Roman" panose="02020603050405020304" pitchFamily="18" charset="0"/>
              </a:rPr>
              <a:t>Lamiaceae</a:t>
            </a:r>
            <a:endParaRPr lang="ru-RU" sz="4000" dirty="0">
              <a:effectLst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200" y="2425700"/>
            <a:ext cx="55880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87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49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03314" y="3062941"/>
            <a:ext cx="9855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          тимол       </a:t>
            </a:r>
            <a:r>
              <a:rPr lang="ru-RU" sz="2800" dirty="0" err="1" smtClean="0"/>
              <a:t>карвакрол</a:t>
            </a:r>
            <a:r>
              <a:rPr lang="ru-RU" sz="2800" dirty="0" smtClean="0"/>
              <a:t>        β-</a:t>
            </a:r>
            <a:r>
              <a:rPr lang="ru-RU" sz="2800" dirty="0" err="1" smtClean="0"/>
              <a:t>оцимен</a:t>
            </a:r>
            <a:r>
              <a:rPr lang="ru-RU" sz="2800" dirty="0" smtClean="0"/>
              <a:t>   терпинен-4-ол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24476" y="195220"/>
            <a:ext cx="43636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Химический состав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3" name="Rectangle 87"/>
          <p:cNvSpPr>
            <a:spLocks noChangeArrowheads="1"/>
          </p:cNvSpPr>
          <p:nvPr/>
        </p:nvSpPr>
        <p:spPr bwMode="auto">
          <a:xfrm>
            <a:off x="2864380" y="230460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89"/>
          <p:cNvSpPr>
            <a:spLocks noChangeArrowheads="1"/>
          </p:cNvSpPr>
          <p:nvPr/>
        </p:nvSpPr>
        <p:spPr bwMode="auto">
          <a:xfrm>
            <a:off x="7073900" y="228565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861514"/>
            <a:ext cx="6663976" cy="21606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0214" y="3780521"/>
            <a:ext cx="7303923" cy="2270771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414414" y="6051292"/>
            <a:ext cx="9855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    </a:t>
            </a:r>
            <a:r>
              <a:rPr lang="ru-RU" sz="2800" dirty="0" err="1" smtClean="0"/>
              <a:t>гермакрен</a:t>
            </a:r>
            <a:r>
              <a:rPr lang="ru-RU" sz="2800" dirty="0" smtClean="0"/>
              <a:t> </a:t>
            </a:r>
            <a:r>
              <a:rPr lang="ru-RU" sz="2800" dirty="0"/>
              <a:t>D       </a:t>
            </a:r>
            <a:r>
              <a:rPr lang="ru-RU" sz="2800" dirty="0" smtClean="0"/>
              <a:t> </a:t>
            </a:r>
            <a:r>
              <a:rPr lang="ru-RU" sz="2800" dirty="0"/>
              <a:t>β-</a:t>
            </a:r>
            <a:r>
              <a:rPr lang="ru-RU" sz="2800" dirty="0" err="1"/>
              <a:t>кариофиллен</a:t>
            </a:r>
            <a:r>
              <a:rPr lang="ru-RU" sz="2800" dirty="0"/>
              <a:t>   </a:t>
            </a:r>
            <a:r>
              <a:rPr lang="ru-RU" sz="2800" dirty="0" smtClean="0"/>
              <a:t> </a:t>
            </a:r>
            <a:r>
              <a:rPr lang="ru-RU" sz="2800" dirty="0" err="1"/>
              <a:t>кариофиллен</a:t>
            </a:r>
            <a:r>
              <a:rPr lang="ru-RU" sz="2800" dirty="0"/>
              <a:t>-оксид</a:t>
            </a:r>
          </a:p>
        </p:txBody>
      </p:sp>
    </p:spTree>
    <p:extLst>
      <p:ext uri="{BB962C8B-B14F-4D97-AF65-F5344CB8AC3E}">
        <p14:creationId xmlns:p14="http://schemas.microsoft.com/office/powerpoint/2010/main" val="116469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74133" y="880532"/>
            <a:ext cx="1380885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911600" y="926251"/>
            <a:ext cx="1520722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7707270" y="1228510"/>
            <a:ext cx="1484419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6527" y="641770"/>
            <a:ext cx="7042951" cy="228571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675683" y="3120418"/>
            <a:ext cx="45666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   розмариновая кислота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18647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24476" y="195220"/>
            <a:ext cx="37144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Стандартизация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5900" y="993845"/>
            <a:ext cx="117983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anose="02020603050405020304" pitchFamily="18" charset="0"/>
              </a:rPr>
              <a:t>      Трава </a:t>
            </a:r>
            <a:r>
              <a:rPr lang="ru-RU" sz="2800" dirty="0">
                <a:latin typeface="Times New Roman" panose="02020603050405020304" pitchFamily="18" charset="0"/>
              </a:rPr>
              <a:t>душицы обыкновенной включена в ГФ </a:t>
            </a:r>
            <a:r>
              <a:rPr lang="en-US" sz="2800" dirty="0" smtClean="0">
                <a:latin typeface="Times New Roman" panose="02020603050405020304" pitchFamily="18" charset="0"/>
              </a:rPr>
              <a:t>XIV</a:t>
            </a:r>
            <a:r>
              <a:rPr lang="ru-RU" sz="2800" dirty="0" smtClean="0">
                <a:latin typeface="Times New Roman" panose="02020603050405020304" pitchFamily="18" charset="0"/>
              </a:rPr>
              <a:t> – </a:t>
            </a:r>
            <a:r>
              <a:rPr lang="ru-RU" sz="2800" dirty="0">
                <a:latin typeface="Times New Roman" panose="02020603050405020304" pitchFamily="18" charset="0"/>
              </a:rPr>
              <a:t>ФС.2.5.0012.15.Трава душицы, предназначенная для получения водных, водно-спиртовых, спиртовых извлечений и экстрактов стандартизуется по содержанию суммы </a:t>
            </a:r>
            <a:r>
              <a:rPr lang="ru-RU" sz="28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флавоноидов</a:t>
            </a:r>
            <a:r>
              <a:rPr lang="ru-RU" sz="2800" dirty="0">
                <a:latin typeface="Times New Roman" panose="02020603050405020304" pitchFamily="18" charset="0"/>
              </a:rPr>
              <a:t> в пересчете на </a:t>
            </a:r>
            <a:r>
              <a:rPr lang="ru-RU" sz="2800" dirty="0" err="1">
                <a:latin typeface="Times New Roman" panose="02020603050405020304" pitchFamily="18" charset="0"/>
              </a:rPr>
              <a:t>лютеолин</a:t>
            </a:r>
            <a:r>
              <a:rPr lang="ru-RU" sz="2800" dirty="0">
                <a:latin typeface="Times New Roman" panose="02020603050405020304" pitchFamily="18" charset="0"/>
              </a:rPr>
              <a:t> (не менее 0,8%),определяемой методом дифференциальной </a:t>
            </a:r>
            <a:r>
              <a:rPr lang="ru-RU" sz="2800" dirty="0" err="1">
                <a:latin typeface="Times New Roman" panose="02020603050405020304" pitchFamily="18" charset="0"/>
              </a:rPr>
              <a:t>спектрофотометрии</a:t>
            </a:r>
            <a:r>
              <a:rPr lang="ru-RU" sz="2800" dirty="0">
                <a:latin typeface="Times New Roman" panose="02020603050405020304" pitchFamily="18" charset="0"/>
              </a:rPr>
              <a:t> после реакции с AlCl</a:t>
            </a:r>
            <a:r>
              <a:rPr lang="ru-RU" sz="2800" baseline="-25000" dirty="0">
                <a:latin typeface="Times New Roman" panose="02020603050405020304" pitchFamily="18" charset="0"/>
              </a:rPr>
              <a:t>3</a:t>
            </a:r>
            <a:r>
              <a:rPr lang="ru-RU" sz="2800" dirty="0">
                <a:latin typeface="Times New Roman" panose="02020603050405020304" pitchFamily="18" charset="0"/>
              </a:rPr>
              <a:t>. Сырье, предназначенное для получения эфирного масла, стандартизуется по содержанию 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эфирного масла </a:t>
            </a:r>
            <a:r>
              <a:rPr lang="ru-RU" sz="2800" dirty="0">
                <a:latin typeface="Times New Roman" panose="02020603050405020304" pitchFamily="18" charset="0"/>
              </a:rPr>
              <a:t>(не менее 0,1% для цельного сырья и не менее 0,08% – для измельченного).</a:t>
            </a:r>
            <a:endParaRPr lang="ru-RU" sz="2800" dirty="0"/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</a:rPr>
              <a:t>      В </a:t>
            </a:r>
            <a:r>
              <a:rPr lang="en-US" sz="2800" dirty="0" err="1">
                <a:latin typeface="Times New Roman" panose="02020603050405020304" pitchFamily="18" charset="0"/>
              </a:rPr>
              <a:t>EuPh</a:t>
            </a:r>
            <a:r>
              <a:rPr lang="ru-RU" sz="2800" dirty="0">
                <a:latin typeface="Times New Roman" panose="02020603050405020304" pitchFamily="18" charset="0"/>
              </a:rPr>
              <a:t> </a:t>
            </a:r>
            <a:r>
              <a:rPr lang="en-US" sz="2800" smtClean="0">
                <a:latin typeface="Times New Roman" panose="02020603050405020304" pitchFamily="18" charset="0"/>
              </a:rPr>
              <a:t>8</a:t>
            </a:r>
            <a:r>
              <a:rPr lang="ru-RU" sz="2800" smtClean="0">
                <a:latin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</a:rPr>
              <a:t>разрешено использование травы душицы турецкой (</a:t>
            </a:r>
            <a:r>
              <a:rPr lang="en-US" sz="2800" i="1" dirty="0" err="1">
                <a:latin typeface="Times New Roman" panose="02020603050405020304" pitchFamily="18" charset="0"/>
              </a:rPr>
              <a:t>Origanum</a:t>
            </a:r>
            <a:r>
              <a:rPr lang="en-US" sz="2800" i="1" dirty="0">
                <a:latin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</a:rPr>
              <a:t>onites</a:t>
            </a:r>
            <a:r>
              <a:rPr lang="en-US" sz="2800" i="1" dirty="0">
                <a:latin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</a:rPr>
              <a:t>L</a:t>
            </a:r>
            <a:r>
              <a:rPr lang="ru-RU" sz="2800" dirty="0">
                <a:latin typeface="Times New Roman" panose="02020603050405020304" pitchFamily="18" charset="0"/>
              </a:rPr>
              <a:t>.)  и одного из подвидов душицы обыкновенной (</a:t>
            </a:r>
            <a:r>
              <a:rPr lang="en-US" sz="2800" i="1" dirty="0" err="1">
                <a:latin typeface="Times New Roman" panose="02020603050405020304" pitchFamily="18" charset="0"/>
              </a:rPr>
              <a:t>Origanum</a:t>
            </a:r>
            <a:r>
              <a:rPr lang="en-US" sz="2800" i="1" dirty="0">
                <a:latin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</a:rPr>
              <a:t>vulgare</a:t>
            </a:r>
            <a:r>
              <a:rPr lang="en-US" sz="2800" i="1" dirty="0">
                <a:latin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</a:rPr>
              <a:t>L</a:t>
            </a:r>
            <a:r>
              <a:rPr lang="ru-RU" sz="2800" dirty="0">
                <a:latin typeface="Times New Roman" panose="02020603050405020304" pitchFamily="18" charset="0"/>
              </a:rPr>
              <a:t>.</a:t>
            </a:r>
            <a:r>
              <a:rPr lang="en-US" sz="2800" dirty="0" err="1">
                <a:latin typeface="Times New Roman" panose="02020603050405020304" pitchFamily="18" charset="0"/>
              </a:rPr>
              <a:t>subsp</a:t>
            </a:r>
            <a:r>
              <a:rPr lang="ru-RU" sz="2800" dirty="0">
                <a:latin typeface="Times New Roman" panose="02020603050405020304" pitchFamily="18" charset="0"/>
              </a:rPr>
              <a:t>. </a:t>
            </a:r>
            <a:r>
              <a:rPr lang="en-US" sz="2800" i="1" dirty="0" err="1">
                <a:latin typeface="Times New Roman" panose="02020603050405020304" pitchFamily="18" charset="0"/>
              </a:rPr>
              <a:t>hirtum</a:t>
            </a:r>
            <a:r>
              <a:rPr lang="ru-RU" sz="2800" dirty="0">
                <a:latin typeface="Times New Roman" panose="02020603050405020304" pitchFamily="18" charset="0"/>
              </a:rPr>
              <a:t> (</a:t>
            </a:r>
            <a:r>
              <a:rPr lang="en-US" sz="2800" dirty="0">
                <a:latin typeface="Times New Roman" panose="02020603050405020304" pitchFamily="18" charset="0"/>
              </a:rPr>
              <a:t>Link</a:t>
            </a:r>
            <a:r>
              <a:rPr lang="ru-RU" sz="2800" dirty="0">
                <a:latin typeface="Times New Roman" panose="02020603050405020304" pitchFamily="18" charset="0"/>
              </a:rPr>
              <a:t>) </a:t>
            </a:r>
            <a:r>
              <a:rPr lang="en-US" sz="2800" dirty="0" err="1">
                <a:latin typeface="Times New Roman" panose="02020603050405020304" pitchFamily="18" charset="0"/>
              </a:rPr>
              <a:t>Ietsw</a:t>
            </a:r>
            <a:r>
              <a:rPr lang="ru-RU" sz="2800" dirty="0">
                <a:latin typeface="Times New Roman" panose="02020603050405020304" pitchFamily="18" charset="0"/>
              </a:rPr>
              <a:t>.) которые стандартизуются по содержанию 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эфирного масла </a:t>
            </a:r>
            <a:r>
              <a:rPr lang="ru-RU" sz="2800" dirty="0">
                <a:latin typeface="Times New Roman" panose="02020603050405020304" pitchFamily="18" charset="0"/>
              </a:rPr>
              <a:t>(не менее 25 мл/кг) и дополнительно в масле методом ГЖХ определяется суммарное содержание 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тимола</a:t>
            </a:r>
            <a:r>
              <a:rPr lang="ru-RU" sz="2800" dirty="0">
                <a:latin typeface="Times New Roman" panose="02020603050405020304" pitchFamily="18" charset="0"/>
              </a:rPr>
              <a:t> и </a:t>
            </a:r>
            <a:r>
              <a:rPr lang="ru-RU" sz="28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карвакрола</a:t>
            </a:r>
            <a:r>
              <a:rPr lang="ru-RU" sz="2800" dirty="0">
                <a:latin typeface="Times New Roman" panose="02020603050405020304" pitchFamily="18" charset="0"/>
              </a:rPr>
              <a:t> (не менее 60%). </a:t>
            </a:r>
            <a:endParaRPr lang="ru-RU" sz="2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7978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406066" y="246020"/>
            <a:ext cx="787337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Препараты душицы обыкновенной</a:t>
            </a: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1141447"/>
            <a:ext cx="3340100" cy="571655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300" y="1142999"/>
            <a:ext cx="3556000" cy="571500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300" y="1143000"/>
            <a:ext cx="381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20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193557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557" y="0"/>
            <a:ext cx="60124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35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9400"/>
            <a:ext cx="5402264" cy="62484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017" y="297454"/>
            <a:ext cx="6838778" cy="6230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81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288" y="1"/>
            <a:ext cx="5096179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88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03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648</TotalTime>
  <Words>173</Words>
  <Application>Microsoft Office PowerPoint</Application>
  <PresentationFormat>Широкоэкранный</PresentationFormat>
  <Paragraphs>11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97</cp:revision>
  <dcterms:created xsi:type="dcterms:W3CDTF">2017-09-02T10:15:39Z</dcterms:created>
  <dcterms:modified xsi:type="dcterms:W3CDTF">2021-09-15T15:00:42Z</dcterms:modified>
</cp:coreProperties>
</file>