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916" y="2261304"/>
            <a:ext cx="8735455" cy="2167825"/>
          </a:xfrm>
        </p:spPr>
        <p:txBody>
          <a:bodyPr/>
          <a:lstStyle/>
          <a:p>
            <a:r>
              <a:rPr lang="ru-RU" dirty="0" smtClean="0"/>
              <a:t>Несовместимости в прописях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16" y="-28311"/>
            <a:ext cx="191431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258" y="84909"/>
            <a:ext cx="9601200" cy="1485900"/>
          </a:xfrm>
        </p:spPr>
        <p:txBody>
          <a:bodyPr/>
          <a:lstStyle/>
          <a:p>
            <a:r>
              <a:rPr lang="ru-RU" dirty="0" err="1" smtClean="0"/>
              <a:t>Отсыреванием</a:t>
            </a:r>
            <a:r>
              <a:rPr lang="ru-RU" dirty="0" smtClean="0"/>
              <a:t> и расплавлением сложных </a:t>
            </a:r>
            <a:r>
              <a:rPr lang="ru-RU" dirty="0"/>
              <a:t>порошков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5" y="1384662"/>
            <a:ext cx="6248400" cy="5377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Отсыревание сложных порошков может происходить в тех случаях,если</a:t>
            </a:r>
            <a:r>
              <a:rPr lang="en-US" dirty="0" smtClean="0"/>
              <a:t>:</a:t>
            </a:r>
          </a:p>
          <a:p>
            <a:r>
              <a:rPr lang="ru-RU" dirty="0" smtClean="0"/>
              <a:t>Гигроскопичность смеси веществ выше гигроскопических отдельных ее составляющих</a:t>
            </a:r>
            <a:r>
              <a:rPr lang="en-US" dirty="0" smtClean="0"/>
              <a:t>;</a:t>
            </a:r>
          </a:p>
          <a:p>
            <a:r>
              <a:rPr lang="ru-RU" dirty="0" smtClean="0"/>
              <a:t>В результате химической реакции между компонентами лекарственного препарата происходит выделение воды.</a:t>
            </a:r>
          </a:p>
          <a:p>
            <a:pPr marL="0" indent="0">
              <a:buNone/>
            </a:pPr>
            <a:r>
              <a:rPr lang="ru-RU" dirty="0" smtClean="0"/>
              <a:t>Пример.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Rp</a:t>
            </a:r>
            <a:r>
              <a:rPr lang="en-US" dirty="0" smtClean="0"/>
              <a:t>. Hexamethylenitetramini 0.5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Ac.ascorbinici 0.1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M.f.pulvis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D.t.d </a:t>
            </a:r>
            <a:r>
              <a:rPr lang="ru-RU" dirty="0" smtClean="0"/>
              <a:t>№20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S.</a:t>
            </a:r>
            <a:r>
              <a:rPr lang="ru-RU" dirty="0" smtClean="0"/>
              <a:t>По 1 порошку 2-3 раза в день.</a:t>
            </a:r>
          </a:p>
          <a:p>
            <a:pPr marL="0" indent="0">
              <a:buNone/>
            </a:pPr>
            <a:r>
              <a:rPr lang="ru-RU" dirty="0" smtClean="0"/>
              <a:t>Приведенная смесь порошков отсыревают даже в эксикаторе.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5" y="1974940"/>
            <a:ext cx="5181599" cy="34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9" y="171995"/>
            <a:ext cx="9601200" cy="1485900"/>
          </a:xfrm>
        </p:spPr>
        <p:txBody>
          <a:bodyPr/>
          <a:lstStyle/>
          <a:p>
            <a:r>
              <a:rPr lang="ru-RU" dirty="0" smtClean="0"/>
              <a:t>Адсорбция </a:t>
            </a:r>
            <a:r>
              <a:rPr lang="ru-RU" dirty="0"/>
              <a:t>лекарственных веществ.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149" y="1175657"/>
            <a:ext cx="7245531" cy="46852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Адсорбция-это процесс осаждения частиц вещества из раствора на поверхности твердого тела(адсорбента).Адсорбция применяется в фармацевтической промышленности для очистки воды,экстракции лекарственных веществ из растительного сырья. </a:t>
            </a:r>
          </a:p>
          <a:p>
            <a:r>
              <a:rPr lang="ru-RU" dirty="0" smtClean="0"/>
              <a:t>Сильными адсорбционными свойствами обладают активированный уголь,тальк,алюминия гидрооксид.</a:t>
            </a:r>
          </a:p>
          <a:p>
            <a:pPr marL="0" indent="0">
              <a:buNone/>
            </a:pPr>
            <a:r>
              <a:rPr lang="ru-RU" dirty="0" smtClean="0"/>
              <a:t>Пример</a:t>
            </a:r>
          </a:p>
          <a:p>
            <a:pPr marL="0" indent="0">
              <a:buNone/>
            </a:pPr>
            <a:r>
              <a:rPr lang="en-US" dirty="0" err="1"/>
              <a:t>Rp</a:t>
            </a:r>
            <a:r>
              <a:rPr lang="en-US" dirty="0"/>
              <a:t>.: </a:t>
            </a:r>
            <a:r>
              <a:rPr lang="en-US" dirty="0" err="1"/>
              <a:t>Extracti</a:t>
            </a:r>
            <a:r>
              <a:rPr lang="en-US" dirty="0"/>
              <a:t> </a:t>
            </a:r>
            <a:r>
              <a:rPr lang="en-US" dirty="0" err="1"/>
              <a:t>Belladonnae</a:t>
            </a:r>
            <a:r>
              <a:rPr lang="en-US" dirty="0"/>
              <a:t> 0,015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en-US" dirty="0" err="1" smtClean="0"/>
              <a:t>Natrii</a:t>
            </a:r>
            <a:r>
              <a:rPr lang="en-US" dirty="0" smtClean="0"/>
              <a:t> </a:t>
            </a:r>
            <a:r>
              <a:rPr lang="en-US" dirty="0" err="1"/>
              <a:t>hydrocarbonatis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en-US" dirty="0" err="1" smtClean="0"/>
              <a:t>Carbonis</a:t>
            </a:r>
            <a:r>
              <a:rPr lang="en-US" dirty="0" smtClean="0"/>
              <a:t> </a:t>
            </a:r>
            <a:r>
              <a:rPr lang="en-US" dirty="0" err="1"/>
              <a:t>activati</a:t>
            </a:r>
            <a:r>
              <a:rPr lang="en-US" dirty="0"/>
              <a:t> aa 0,3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en-US" dirty="0" smtClean="0"/>
              <a:t>D</a:t>
            </a:r>
            <a:r>
              <a:rPr lang="en-US" dirty="0"/>
              <a:t>. t. d. N. 12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ru-RU" dirty="0"/>
              <a:t>По 1 порошку 2 раза в день</a:t>
            </a:r>
          </a:p>
          <a:p>
            <a:pPr marL="0" indent="0">
              <a:buNone/>
            </a:pPr>
            <a:r>
              <a:rPr lang="ru-RU" dirty="0" smtClean="0"/>
              <a:t>Активированный </a:t>
            </a:r>
            <a:r>
              <a:rPr lang="ru-RU" dirty="0"/>
              <a:t>уголь адсорбирует алкалоиды из экстракта красавки.</a:t>
            </a:r>
          </a:p>
          <a:p>
            <a:pPr marL="0" indent="0">
              <a:buNone/>
            </a:pPr>
            <a:r>
              <a:rPr lang="ru-RU" dirty="0" smtClean="0"/>
              <a:t>Адсорбция </a:t>
            </a:r>
            <a:r>
              <a:rPr lang="ru-RU" dirty="0"/>
              <a:t>относится к латентной </a:t>
            </a:r>
            <a:r>
              <a:rPr lang="ru-RU" dirty="0" smtClean="0"/>
              <a:t>несовместимости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5" y="801188"/>
            <a:ext cx="3616949" cy="2104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9" y="3047592"/>
            <a:ext cx="3977640" cy="32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233498"/>
            <a:ext cx="9601200" cy="1485900"/>
          </a:xfrm>
        </p:spPr>
        <p:txBody>
          <a:bodyPr/>
          <a:lstStyle/>
          <a:p>
            <a:r>
              <a:rPr lang="ru-RU" dirty="0" smtClean="0"/>
              <a:t>Химическая несовместимость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3394" y="1036320"/>
            <a:ext cx="4990012" cy="6651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Виды химической несовместимости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8903" y="2011680"/>
            <a:ext cx="2159726" cy="175913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Образование осадка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154" y="4245429"/>
            <a:ext cx="2159726" cy="175913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Гидролиз органических веществ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0285" y="4182292"/>
            <a:ext cx="2159726" cy="175913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Образования газов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65771" y="2148840"/>
            <a:ext cx="2159726" cy="175913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Окисление и восстановление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3178629" y="1701437"/>
            <a:ext cx="3069771" cy="1094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 flipH="1">
            <a:off x="4563291" y="1701437"/>
            <a:ext cx="1685109" cy="254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1" idx="0"/>
          </p:cNvCxnSpPr>
          <p:nvPr/>
        </p:nvCxnSpPr>
        <p:spPr>
          <a:xfrm>
            <a:off x="6248400" y="1701437"/>
            <a:ext cx="1471748" cy="2480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  <a:endCxn id="12" idx="1"/>
          </p:cNvCxnSpPr>
          <p:nvPr/>
        </p:nvCxnSpPr>
        <p:spPr>
          <a:xfrm>
            <a:off x="6248400" y="1701437"/>
            <a:ext cx="2917371" cy="132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3" y="232955"/>
            <a:ext cx="5673634" cy="733697"/>
          </a:xfrm>
        </p:spPr>
        <p:txBody>
          <a:bodyPr/>
          <a:lstStyle/>
          <a:p>
            <a:r>
              <a:rPr lang="ru-RU" dirty="0" smtClean="0"/>
              <a:t>Образование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1062445"/>
            <a:ext cx="6344195" cy="5573485"/>
          </a:xfrm>
        </p:spPr>
        <p:txBody>
          <a:bodyPr>
            <a:normAutofit/>
          </a:bodyPr>
          <a:lstStyle/>
          <a:p>
            <a:r>
              <a:rPr lang="ru-RU" dirty="0" smtClean="0"/>
              <a:t>В результате различных химических реакции между компонентами лекарственного препарата в жидких лекарственных формах может образовываться осадок.</a:t>
            </a:r>
          </a:p>
          <a:p>
            <a:r>
              <a:rPr lang="ru-RU" dirty="0" smtClean="0"/>
              <a:t>Как правило,образование осадка происходит в реакциях с солями слабых оснований и сильных кислот,солями сильных оснований и слабых кислот, а также в реакциях с соедиениями тяжелых и щелочно-земельных металлов.</a:t>
            </a:r>
          </a:p>
          <a:p>
            <a:r>
              <a:rPr lang="ru-RU" dirty="0" smtClean="0"/>
              <a:t>Соли слабых оснований и сильных кислот устойчивы лишь в кислой среде, в щелочной среде они выпадают в осадок(соли морфина,атропина,папаверина и димедрола).</a:t>
            </a:r>
          </a:p>
          <a:p>
            <a:r>
              <a:rPr lang="ru-RU" dirty="0"/>
              <a:t>Соли сильных оснований и слабых кислот(кофеин-бензоат натрия,тиосульфат натрия) неустойчивы в кислой среде.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20" y="879565"/>
            <a:ext cx="4288426" cy="2580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3460249"/>
            <a:ext cx="4432661" cy="33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417" y="1254034"/>
            <a:ext cx="7127966" cy="5399315"/>
          </a:xfrm>
        </p:spPr>
        <p:txBody>
          <a:bodyPr>
            <a:normAutofit/>
          </a:bodyPr>
          <a:lstStyle/>
          <a:p>
            <a:r>
              <a:rPr lang="ru-RU" dirty="0" smtClean="0"/>
              <a:t>Соединения тяжелых металлов( серебро, цинк,свинец) могут образовывать осадок с дубильными веществами, сердечными гликозидаи,соединениями галогенов,алкалоидоидами и другими группами препаратов.</a:t>
            </a:r>
          </a:p>
          <a:p>
            <a:pPr marL="0" indent="0">
              <a:buNone/>
            </a:pPr>
            <a:r>
              <a:rPr lang="ru-RU" dirty="0" smtClean="0"/>
              <a:t>Пример</a:t>
            </a:r>
          </a:p>
          <a:p>
            <a:pPr marL="0" indent="0">
              <a:buNone/>
            </a:pPr>
            <a:r>
              <a:rPr lang="en-US" dirty="0" smtClean="0"/>
              <a:t>Rp:Sol.Aethylmorphini hydrochloride 1%-10ml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Codeini 0.15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M.D.S </a:t>
            </a:r>
            <a:r>
              <a:rPr lang="ru-RU" dirty="0" smtClean="0"/>
              <a:t>По 15 капель 2 раза в день.</a:t>
            </a:r>
          </a:p>
          <a:p>
            <a:pPr marL="0" indent="0">
              <a:buNone/>
            </a:pPr>
            <a:r>
              <a:rPr lang="ru-RU" dirty="0" smtClean="0"/>
              <a:t>В приведенном примере под влиянием щелочно-реагирующего кодеина в осадок выпадает этилморфин.    </a:t>
            </a:r>
          </a:p>
          <a:p>
            <a:pPr marL="0" indent="0">
              <a:buNone/>
            </a:pPr>
            <a:r>
              <a:rPr lang="ru-RU" dirty="0" smtClean="0"/>
              <a:t>В щелочной среде растворы адреналина достаточно легко окисляются.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44091" y="452846"/>
            <a:ext cx="5656217" cy="714103"/>
          </a:xfrm>
        </p:spPr>
        <p:txBody>
          <a:bodyPr/>
          <a:lstStyle/>
          <a:p>
            <a:r>
              <a:rPr lang="ru-RU" dirty="0" smtClean="0"/>
              <a:t>Образование осадка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88" y="1683749"/>
            <a:ext cx="4654052" cy="33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1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Гидролиз органических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1402080"/>
            <a:ext cx="5046617" cy="526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B-</a:t>
            </a:r>
            <a:r>
              <a:rPr lang="ru-RU" sz="2400" dirty="0" smtClean="0"/>
              <a:t>лактамное лицо бензилпенициллина калиевой соли легко гидролизуется под действием кислот,щелочей,пенициллиназы.</a:t>
            </a:r>
          </a:p>
          <a:p>
            <a:pPr marL="0" indent="0">
              <a:buNone/>
            </a:pPr>
            <a:r>
              <a:rPr lang="ru-RU" sz="2400" dirty="0" smtClean="0"/>
              <a:t>Бензилпенициллин разрушается также при сочетании с окислителями,солями тяжелых металлов ,этанолом.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1" y="2041071"/>
            <a:ext cx="58959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3909" y="407127"/>
            <a:ext cx="5029199" cy="1485900"/>
          </a:xfrm>
        </p:spPr>
        <p:txBody>
          <a:bodyPr/>
          <a:lstStyle/>
          <a:p>
            <a:r>
              <a:rPr lang="ru-RU" dirty="0" smtClean="0"/>
              <a:t>Образование газов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750422"/>
            <a:ext cx="10097589" cy="4116977"/>
          </a:xfrm>
        </p:spPr>
        <p:txBody>
          <a:bodyPr/>
          <a:lstStyle/>
          <a:p>
            <a:r>
              <a:rPr lang="ru-RU" dirty="0" smtClean="0"/>
              <a:t>В реакциях может происходить выделение газов, если один из реагентов-соль слабой летучей кислоты(</a:t>
            </a:r>
            <a:r>
              <a:rPr lang="ru-RU" dirty="0" err="1" smtClean="0"/>
              <a:t>азотистой,угольной</a:t>
            </a:r>
            <a:r>
              <a:rPr lang="ru-RU" dirty="0" smtClean="0"/>
              <a:t>) с относительно сильной кислотой или соль слабого летучего основания с относительно сильным основанием либо если между веществами происходит окислительно-восстановительные реакция.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83" y="3393077"/>
            <a:ext cx="9267050" cy="16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091" y="76200"/>
            <a:ext cx="7215052" cy="1412966"/>
          </a:xfrm>
        </p:spPr>
        <p:txBody>
          <a:bodyPr/>
          <a:lstStyle/>
          <a:p>
            <a:r>
              <a:rPr lang="ru-RU" dirty="0" smtClean="0"/>
              <a:t>Окислительно-восстановительные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377" y="1489166"/>
            <a:ext cx="7197634" cy="3899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Перманганат калия (сильный окислитель) несовместим 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с большинством органических лекарственных веществ</a:t>
            </a:r>
            <a:r>
              <a:rPr lang="en-US" dirty="0" smtClean="0"/>
              <a:t>;</a:t>
            </a:r>
          </a:p>
          <a:p>
            <a:r>
              <a:rPr lang="ru-RU" dirty="0" smtClean="0"/>
              <a:t>с соляной кислотой и ее солями(образование свободного хлора)</a:t>
            </a:r>
            <a:r>
              <a:rPr lang="en-US" dirty="0" smtClean="0"/>
              <a:t>;</a:t>
            </a:r>
          </a:p>
          <a:p>
            <a:r>
              <a:rPr lang="ru-RU" dirty="0"/>
              <a:t>б</a:t>
            </a:r>
            <a:r>
              <a:rPr lang="ru-RU" dirty="0" smtClean="0"/>
              <a:t>ромидами(окисление до свободного брома)</a:t>
            </a:r>
            <a:r>
              <a:rPr lang="en-US" dirty="0" smtClean="0"/>
              <a:t>;</a:t>
            </a:r>
          </a:p>
          <a:p>
            <a:r>
              <a:rPr lang="ru-RU" dirty="0" smtClean="0"/>
              <a:t>йодидами(выделение свободного йода)</a:t>
            </a:r>
            <a:r>
              <a:rPr lang="en-US" dirty="0" smtClean="0"/>
              <a:t>;</a:t>
            </a:r>
          </a:p>
          <a:p>
            <a:r>
              <a:rPr lang="ru-RU" dirty="0"/>
              <a:t>в</a:t>
            </a:r>
            <a:r>
              <a:rPr lang="ru-RU" dirty="0" smtClean="0"/>
              <a:t>одорода пероксида(выделение кислорода в кислой среде)</a:t>
            </a:r>
            <a:r>
              <a:rPr lang="en-US" dirty="0" smtClean="0"/>
              <a:t>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 окисляет этанол в уксусный альдегид и уксусную кислоту, глицерин-в смесь органических кислот. Легко окисляются фенолы и вещества, содержащие фенольные группы (адреналин, морфин).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10" y="240575"/>
            <a:ext cx="2956015" cy="295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4" y="3340567"/>
            <a:ext cx="3149021" cy="26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285206"/>
            <a:ext cx="4119154" cy="742406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549" y="1027612"/>
            <a:ext cx="10332720" cy="502484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Существует несколько способов преодоления фармацевтической несовместимости, в том числе использование технологических приемов без изменения состава </a:t>
            </a:r>
            <a:r>
              <a:rPr lang="ru-RU" dirty="0" smtClean="0"/>
              <a:t>прописи,замена некоторых лекарственных веществ или лекарственной формы.</a:t>
            </a:r>
          </a:p>
          <a:p>
            <a:r>
              <a:rPr lang="ru-RU" dirty="0"/>
              <a:t>К технологическим приёмам, позволяющим избежать возникновение несовместимости, относят определённую последовательность растворения или смешивания компонентов сложного препарата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Большинство случаев несовместимости предотвращают путем применения различных </a:t>
            </a:r>
            <a:r>
              <a:rPr lang="ru-RU" dirty="0"/>
              <a:t>вспомогательных </a:t>
            </a:r>
            <a:r>
              <a:rPr lang="ru-RU" dirty="0" smtClean="0"/>
              <a:t>веществ в качестве  </a:t>
            </a:r>
            <a:r>
              <a:rPr lang="ru-RU" dirty="0"/>
              <a:t>растворителей, стабилизаторов </a:t>
            </a:r>
            <a:r>
              <a:rPr lang="ru-RU" dirty="0" smtClean="0"/>
              <a:t>эмульсий, мазевых основ. Иногда для преодоления несовместимости заменяют лекарственное вещество сходным(например, калия </a:t>
            </a:r>
            <a:r>
              <a:rPr lang="ru-RU" dirty="0"/>
              <a:t>бромид </a:t>
            </a:r>
            <a:r>
              <a:rPr lang="ru-RU" dirty="0" smtClean="0"/>
              <a:t>заменяют </a:t>
            </a:r>
            <a:r>
              <a:rPr lang="ru-RU" dirty="0"/>
              <a:t>на натрия бромид, кодеин – на кодеина фосфат, эуфиллин – на теофиллин</a:t>
            </a:r>
            <a:r>
              <a:rPr lang="ru-RU" dirty="0" smtClean="0"/>
              <a:t>). В </a:t>
            </a:r>
            <a:r>
              <a:rPr lang="ru-RU" dirty="0"/>
              <a:t>некоторых случаях одну лекарственную форму заменяют другой: микстуры — на порошки, капли — на микстуры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Следует помнить, что замена одного ЛП на другой или замена одной ЛФ на другую может осуществляться только после согласования с врачом, выписавшим данную пропись.</a:t>
            </a:r>
          </a:p>
          <a:p>
            <a:pPr marL="0" indent="0">
              <a:buNone/>
            </a:pPr>
            <a:r>
              <a:rPr lang="ru-RU" dirty="0" smtClean="0"/>
              <a:t>Без согласования фармацевтическая несовместимость может быть преодолена только применением особых технологических приемов.</a:t>
            </a:r>
          </a:p>
        </p:txBody>
      </p:sp>
    </p:spTree>
    <p:extLst>
      <p:ext uri="{BB962C8B-B14F-4D97-AF65-F5344CB8AC3E}">
        <p14:creationId xmlns:p14="http://schemas.microsoft.com/office/powerpoint/2010/main" val="4508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1.Фармацевтическая несовместимость.</a:t>
            </a:r>
          </a:p>
          <a:p>
            <a:r>
              <a:rPr lang="ru-RU" dirty="0" smtClean="0"/>
              <a:t>2.Юридические аспекты</a:t>
            </a:r>
          </a:p>
          <a:p>
            <a:r>
              <a:rPr lang="ru-RU" dirty="0"/>
              <a:t>3</a:t>
            </a:r>
            <a:r>
              <a:rPr lang="ru-RU" dirty="0" smtClean="0"/>
              <a:t>.Физическая и физико-химическая несовместимость</a:t>
            </a:r>
          </a:p>
          <a:p>
            <a:r>
              <a:rPr lang="ru-RU" dirty="0"/>
              <a:t>4</a:t>
            </a:r>
            <a:r>
              <a:rPr lang="ru-RU" dirty="0" smtClean="0"/>
              <a:t>.Химическая несовместимость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4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Фармацевтическая </a:t>
            </a:r>
            <a:r>
              <a:rPr lang="ru-RU" dirty="0"/>
              <a:t>несовместимость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503" y="1645919"/>
            <a:ext cx="6431280" cy="4528457"/>
          </a:xfrm>
        </p:spPr>
        <p:txBody>
          <a:bodyPr>
            <a:normAutofit/>
          </a:bodyPr>
          <a:lstStyle/>
          <a:p>
            <a:r>
              <a:rPr lang="ru-RU" sz="2400" dirty="0"/>
              <a:t>Фармацевтическая несовместимость — это такое сочетание </a:t>
            </a:r>
            <a:r>
              <a:rPr lang="ru-RU" sz="2400" dirty="0" smtClean="0"/>
              <a:t>компонентов в прописи рецептов, </a:t>
            </a:r>
            <a:r>
              <a:rPr lang="ru-RU" sz="2400" dirty="0"/>
              <a:t>при котором в результате взаимодействия лекарственных </a:t>
            </a:r>
            <a:r>
              <a:rPr lang="ru-RU" sz="2400" dirty="0" smtClean="0"/>
              <a:t>веществ </a:t>
            </a:r>
            <a:r>
              <a:rPr lang="ru-RU" sz="2400" dirty="0"/>
              <a:t>между собой, со вспомогательными веществами или биологическими жидкостями организма существенно изменяются их физические и химические свойства, а тем самым и терапевтическое действие.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97" y="1735863"/>
            <a:ext cx="4939449" cy="33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245" y="3709852"/>
            <a:ext cx="9601200" cy="1497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Фармацевтическая несовместимость включает нерациональные сочетания лекарственных веществ,при которых снижается или утрачивается терапевтический эффект, и несовместимые сочетания,вызывающие усиление побочного или токсического действия препарата.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19154" y="426720"/>
            <a:ext cx="4545875" cy="8098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Фармацевтическая несовместимость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640" y="1767840"/>
            <a:ext cx="3013166" cy="94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Физическая несовместимость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86057" y="1759131"/>
            <a:ext cx="2534194" cy="949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Химическая несовместимость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7" idx="0"/>
          </p:cNvCxnSpPr>
          <p:nvPr/>
        </p:nvCxnSpPr>
        <p:spPr>
          <a:xfrm flipH="1">
            <a:off x="3579223" y="1236617"/>
            <a:ext cx="2812869" cy="53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8" idx="0"/>
          </p:cNvCxnSpPr>
          <p:nvPr/>
        </p:nvCxnSpPr>
        <p:spPr>
          <a:xfrm>
            <a:off x="6392092" y="1236617"/>
            <a:ext cx="3061062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85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611" y="438422"/>
            <a:ext cx="6910252" cy="838200"/>
          </a:xfrm>
        </p:spPr>
        <p:txBody>
          <a:bodyPr/>
          <a:lstStyle/>
          <a:p>
            <a:r>
              <a:rPr lang="ru-RU" dirty="0" smtClean="0"/>
              <a:t>Юридические аспекты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755" y="1524000"/>
            <a:ext cx="6701246" cy="52850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Фармацевтическая </a:t>
            </a:r>
            <a:r>
              <a:rPr lang="ru-RU" sz="3200" dirty="0"/>
              <a:t>несовместимость регламентируется Государственная фармакопея Российской Федерации XV издания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56" y="1359081"/>
            <a:ext cx="4576889" cy="42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06" y="293914"/>
            <a:ext cx="9601200" cy="1485900"/>
          </a:xfrm>
        </p:spPr>
        <p:txBody>
          <a:bodyPr/>
          <a:lstStyle/>
          <a:p>
            <a:r>
              <a:rPr lang="ru-RU" dirty="0" smtClean="0"/>
              <a:t>Физическая </a:t>
            </a:r>
            <a:r>
              <a:rPr lang="ru-RU" dirty="0"/>
              <a:t>и физико-химическая несовместимость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754" y="2063931"/>
            <a:ext cx="6535783" cy="37599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Этот вид лекарственной несовместимости может быть вызван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Нерастворимостью лекарственных веществ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Несмешиваемостью ингредиентов, входящих в состав препарата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Коагуляцией коллоидных систем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Отсыреванием и расплавлением сложных порошков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Адсорбцией лекарственных веществ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4" b="398"/>
          <a:stretch/>
        </p:blipFill>
        <p:spPr>
          <a:xfrm>
            <a:off x="7454537" y="907188"/>
            <a:ext cx="4393611" cy="50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6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25" y="198120"/>
            <a:ext cx="9601200" cy="1485900"/>
          </a:xfrm>
        </p:spPr>
        <p:txBody>
          <a:bodyPr/>
          <a:lstStyle/>
          <a:p>
            <a:r>
              <a:rPr lang="ru-RU" dirty="0" smtClean="0"/>
              <a:t>Нерастворимость </a:t>
            </a:r>
            <a:r>
              <a:rPr lang="ru-RU" dirty="0"/>
              <a:t>лекарственных веществ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25" y="1497875"/>
            <a:ext cx="5253882" cy="4955176"/>
          </a:xfrm>
        </p:spPr>
        <p:txBody>
          <a:bodyPr/>
          <a:lstStyle/>
          <a:p>
            <a:r>
              <a:rPr lang="ru-RU" dirty="0"/>
              <a:t>Нерастворимость лекарственных </a:t>
            </a:r>
            <a:r>
              <a:rPr lang="ru-RU" dirty="0" smtClean="0"/>
              <a:t>веществ в жидких средах рассматривают как несовместимость в тех случаях, когда в осадке находятся ядовитые и сильнодействующие вещества либо когда при изготовлении лекарственного препарата образуется грубодисперсная взвесь или осадок, который прилипает к стенкам и дну флакона , что мешает его точному дозированию.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r="25983"/>
          <a:stretch/>
        </p:blipFill>
        <p:spPr>
          <a:xfrm>
            <a:off x="6642899" y="966651"/>
            <a:ext cx="434731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773" y="0"/>
            <a:ext cx="5618947" cy="201585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Несмешиваемость ингредиентов, входящих </a:t>
            </a:r>
            <a:r>
              <a:rPr lang="ru-RU" sz="4000" dirty="0"/>
              <a:t>в состав </a:t>
            </a:r>
            <a:r>
              <a:rPr lang="ru-RU" sz="4000" dirty="0" smtClean="0"/>
              <a:t>препарата.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4" y="1881051"/>
            <a:ext cx="5560423" cy="3516086"/>
          </a:xfrm>
        </p:spPr>
        <p:txBody>
          <a:bodyPr/>
          <a:lstStyle/>
          <a:p>
            <a:r>
              <a:rPr lang="ru-RU" dirty="0"/>
              <a:t>При изготовлении лекарственных препаратов не смешиваются вещества,разнородные по консистенции или агрегатному состоянию.</a:t>
            </a:r>
          </a:p>
          <a:p>
            <a:r>
              <a:rPr lang="ru-RU" dirty="0"/>
              <a:t>Например, не смешиваются жирные масла с водными растворами лекарственных веществ.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79" y="0"/>
            <a:ext cx="5186117" cy="66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Коагуляция коллоидных смесей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570" y="1515291"/>
            <a:ext cx="5824402" cy="5342709"/>
          </a:xfrm>
        </p:spPr>
        <p:txBody>
          <a:bodyPr/>
          <a:lstStyle/>
          <a:p>
            <a:r>
              <a:rPr lang="ru-RU" dirty="0"/>
              <a:t>Коагуляция коллоидных </a:t>
            </a:r>
            <a:r>
              <a:rPr lang="ru-RU" dirty="0" smtClean="0"/>
              <a:t>смесей может происходить под действием концентрированных растворов электролитов,этанола и других водоотнимающих веществ.</a:t>
            </a:r>
          </a:p>
          <a:p>
            <a:pPr marL="0" indent="0">
              <a:buNone/>
            </a:pPr>
            <a:r>
              <a:rPr lang="ru-RU" dirty="0" smtClean="0"/>
              <a:t>Пример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Rp.Sol.Hexamethylenitetramini 40% 50 ml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Collargoli 1.0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Sterillisetur!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M.D.S</a:t>
            </a:r>
            <a:r>
              <a:rPr lang="ru-RU" dirty="0"/>
              <a:t> </a:t>
            </a:r>
            <a:r>
              <a:rPr lang="ru-RU" dirty="0" smtClean="0"/>
              <a:t>Для промываний.</a:t>
            </a:r>
          </a:p>
          <a:p>
            <a:pPr marL="0" indent="0">
              <a:buNone/>
            </a:pPr>
            <a:r>
              <a:rPr lang="ru-RU" dirty="0" smtClean="0"/>
              <a:t>В этом случае колларгол коагулирует под влиянием щелочно-реагирующего </a:t>
            </a:r>
            <a:r>
              <a:rPr lang="ru-RU" dirty="0" err="1" smtClean="0"/>
              <a:t>гексаметилентетрамина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1868124"/>
            <a:ext cx="5454286" cy="37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874</Words>
  <Application>Microsoft Office PowerPoint</Application>
  <PresentationFormat>Широкоэкранный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Несовместимости в прописях</vt:lpstr>
      <vt:lpstr>ПЛАН</vt:lpstr>
      <vt:lpstr>Фармацевтическая несовместимость</vt:lpstr>
      <vt:lpstr>Презентация PowerPoint</vt:lpstr>
      <vt:lpstr>Юридические аспекты</vt:lpstr>
      <vt:lpstr>Физическая и физико-химическая несовместимость</vt:lpstr>
      <vt:lpstr>Нерастворимость лекарственных веществ</vt:lpstr>
      <vt:lpstr>Несмешиваемость ингредиентов, входящих в состав препарата.</vt:lpstr>
      <vt:lpstr>Коагуляция коллоидных смесей</vt:lpstr>
      <vt:lpstr>Отсыреванием и расплавлением сложных порошков</vt:lpstr>
      <vt:lpstr>Адсорбция лекарственных веществ. </vt:lpstr>
      <vt:lpstr>Химическая несовместимость</vt:lpstr>
      <vt:lpstr>Образование осадка</vt:lpstr>
      <vt:lpstr>Образование осадка</vt:lpstr>
      <vt:lpstr>Гидролиз органических веществ</vt:lpstr>
      <vt:lpstr>Образование газов</vt:lpstr>
      <vt:lpstr>Окислительно-восстановительные реакции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Несовместимости в прописях</dc:title>
  <dc:creator>comp</dc:creator>
  <cp:lastModifiedBy>Lenovo</cp:lastModifiedBy>
  <cp:revision>28</cp:revision>
  <dcterms:created xsi:type="dcterms:W3CDTF">2025-02-10T11:46:42Z</dcterms:created>
  <dcterms:modified xsi:type="dcterms:W3CDTF">2025-03-26T10:25:15Z</dcterms:modified>
</cp:coreProperties>
</file>