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0"/>
  </p:notesMasterIdLst>
  <p:sldIdLst>
    <p:sldId id="256" r:id="rId2"/>
    <p:sldId id="257" r:id="rId3"/>
    <p:sldId id="294" r:id="rId4"/>
    <p:sldId id="295" r:id="rId5"/>
    <p:sldId id="296" r:id="rId6"/>
    <p:sldId id="273" r:id="rId7"/>
    <p:sldId id="274" r:id="rId8"/>
    <p:sldId id="310" r:id="rId9"/>
    <p:sldId id="264" r:id="rId10"/>
    <p:sldId id="329" r:id="rId11"/>
    <p:sldId id="262" r:id="rId12"/>
    <p:sldId id="278" r:id="rId13"/>
    <p:sldId id="263" r:id="rId14"/>
    <p:sldId id="269" r:id="rId15"/>
    <p:sldId id="322" r:id="rId16"/>
    <p:sldId id="270" r:id="rId17"/>
    <p:sldId id="271" r:id="rId18"/>
    <p:sldId id="272" r:id="rId19"/>
    <p:sldId id="333" r:id="rId20"/>
    <p:sldId id="334" r:id="rId21"/>
    <p:sldId id="324" r:id="rId22"/>
    <p:sldId id="275" r:id="rId23"/>
    <p:sldId id="325" r:id="rId24"/>
    <p:sldId id="326" r:id="rId25"/>
    <p:sldId id="327" r:id="rId26"/>
    <p:sldId id="328" r:id="rId27"/>
    <p:sldId id="312" r:id="rId28"/>
    <p:sldId id="313" r:id="rId29"/>
    <p:sldId id="314" r:id="rId30"/>
    <p:sldId id="281" r:id="rId31"/>
    <p:sldId id="298" r:id="rId32"/>
    <p:sldId id="286" r:id="rId33"/>
    <p:sldId id="282" r:id="rId34"/>
    <p:sldId id="284" r:id="rId35"/>
    <p:sldId id="330" r:id="rId36"/>
    <p:sldId id="285" r:id="rId37"/>
    <p:sldId id="307" r:id="rId38"/>
    <p:sldId id="309" r:id="rId39"/>
    <p:sldId id="287" r:id="rId40"/>
    <p:sldId id="288" r:id="rId41"/>
    <p:sldId id="289" r:id="rId42"/>
    <p:sldId id="319" r:id="rId43"/>
    <p:sldId id="320" r:id="rId44"/>
    <p:sldId id="321" r:id="rId45"/>
    <p:sldId id="317" r:id="rId46"/>
    <p:sldId id="318" r:id="rId47"/>
    <p:sldId id="290" r:id="rId48"/>
    <p:sldId id="291" r:id="rId4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image" Target="../media/image26.wmf"/><Relationship Id="rId1" Type="http://schemas.openxmlformats.org/officeDocument/2006/relationships/image" Target="../media/image25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wmf"/></Relationships>
</file>

<file path=ppt/drawings/_rels/vmlDrawing13.vml.rels><?xml version="1.0" encoding="UTF-8" standalone="yes"?>
<Relationships xmlns="http://schemas.openxmlformats.org/package/2006/relationships"><Relationship Id="rId2" Type="http://schemas.openxmlformats.org/officeDocument/2006/relationships/image" Target="../media/image30.wmf"/><Relationship Id="rId1" Type="http://schemas.openxmlformats.org/officeDocument/2006/relationships/image" Target="../media/image29.w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w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35.wmf"/><Relationship Id="rId2" Type="http://schemas.openxmlformats.org/officeDocument/2006/relationships/image" Target="../media/image34.wmf"/><Relationship Id="rId1" Type="http://schemas.openxmlformats.org/officeDocument/2006/relationships/image" Target="../media/image33.wmf"/><Relationship Id="rId4" Type="http://schemas.openxmlformats.org/officeDocument/2006/relationships/image" Target="../media/image36.wmf"/></Relationships>
</file>

<file path=ppt/drawings/_rels/vmlDrawing16.vml.rels><?xml version="1.0" encoding="UTF-8" standalone="yes"?>
<Relationships xmlns="http://schemas.openxmlformats.org/package/2006/relationships"><Relationship Id="rId2" Type="http://schemas.openxmlformats.org/officeDocument/2006/relationships/image" Target="../media/image38.wmf"/><Relationship Id="rId1" Type="http://schemas.openxmlformats.org/officeDocument/2006/relationships/image" Target="../media/image37.wmf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41.wmf"/><Relationship Id="rId2" Type="http://schemas.openxmlformats.org/officeDocument/2006/relationships/image" Target="../media/image40.wmf"/><Relationship Id="rId1" Type="http://schemas.openxmlformats.org/officeDocument/2006/relationships/image" Target="../media/image39.wmf"/></Relationships>
</file>

<file path=ppt/drawings/_rels/vmlDrawing18.vml.rels><?xml version="1.0" encoding="UTF-8" standalone="yes"?>
<Relationships xmlns="http://schemas.openxmlformats.org/package/2006/relationships"><Relationship Id="rId2" Type="http://schemas.openxmlformats.org/officeDocument/2006/relationships/image" Target="../media/image43.wmf"/><Relationship Id="rId1" Type="http://schemas.openxmlformats.org/officeDocument/2006/relationships/image" Target="../media/image42.w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4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45.wmf"/></Relationships>
</file>

<file path=ppt/drawings/_rels/vmlDrawing2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7.wmf"/><Relationship Id="rId1" Type="http://schemas.openxmlformats.org/officeDocument/2006/relationships/image" Target="../media/image46.w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8.w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9.wmf"/></Relationships>
</file>

<file path=ppt/drawings/_rels/vmlDrawing24.vml.rels><?xml version="1.0" encoding="UTF-8" standalone="yes"?>
<Relationships xmlns="http://schemas.openxmlformats.org/package/2006/relationships"><Relationship Id="rId2" Type="http://schemas.openxmlformats.org/officeDocument/2006/relationships/image" Target="../media/image51.wmf"/><Relationship Id="rId1" Type="http://schemas.openxmlformats.org/officeDocument/2006/relationships/image" Target="../media/image50.wmf"/></Relationships>
</file>

<file path=ppt/drawings/_rels/vmlDrawing25.vml.rels><?xml version="1.0" encoding="UTF-8" standalone="yes"?>
<Relationships xmlns="http://schemas.openxmlformats.org/package/2006/relationships"><Relationship Id="rId2" Type="http://schemas.openxmlformats.org/officeDocument/2006/relationships/image" Target="../media/image51.wmf"/><Relationship Id="rId1" Type="http://schemas.openxmlformats.org/officeDocument/2006/relationships/image" Target="../media/image52.wmf"/></Relationships>
</file>

<file path=ppt/drawings/_rels/vmlDrawing26.vml.rels><?xml version="1.0" encoding="UTF-8" standalone="yes"?>
<Relationships xmlns="http://schemas.openxmlformats.org/package/2006/relationships"><Relationship Id="rId2" Type="http://schemas.openxmlformats.org/officeDocument/2006/relationships/image" Target="../media/image54.wmf"/><Relationship Id="rId1" Type="http://schemas.openxmlformats.org/officeDocument/2006/relationships/image" Target="../media/image53.wmf"/></Relationships>
</file>

<file path=ppt/drawings/_rels/vmlDrawing27.vml.rels><?xml version="1.0" encoding="UTF-8" standalone="yes"?>
<Relationships xmlns="http://schemas.openxmlformats.org/package/2006/relationships"><Relationship Id="rId1" Type="http://schemas.openxmlformats.org/officeDocument/2006/relationships/image" Target="../media/image56.wmf"/></Relationships>
</file>

<file path=ppt/drawings/_rels/vmlDrawing28.vml.rels><?xml version="1.0" encoding="UTF-8" standalone="yes"?>
<Relationships xmlns="http://schemas.openxmlformats.org/package/2006/relationships"><Relationship Id="rId2" Type="http://schemas.openxmlformats.org/officeDocument/2006/relationships/image" Target="../media/image58.wmf"/><Relationship Id="rId1" Type="http://schemas.openxmlformats.org/officeDocument/2006/relationships/image" Target="../media/image57.wmf"/></Relationships>
</file>

<file path=ppt/drawings/_rels/vmlDrawing29.vml.rels><?xml version="1.0" encoding="UTF-8" standalone="yes"?>
<Relationships xmlns="http://schemas.openxmlformats.org/package/2006/relationships"><Relationship Id="rId1" Type="http://schemas.openxmlformats.org/officeDocument/2006/relationships/image" Target="../media/image59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drawings/_rels/vmlDrawing30.vml.rels><?xml version="1.0" encoding="UTF-8" standalone="yes"?>
<Relationships xmlns="http://schemas.openxmlformats.org/package/2006/relationships"><Relationship Id="rId1" Type="http://schemas.openxmlformats.org/officeDocument/2006/relationships/image" Target="../media/image61.wmf"/></Relationships>
</file>

<file path=ppt/drawings/_rels/vmlDrawing3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2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image" Target="../media/image15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image" Target="../media/image18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5A7B20-94C3-4F5F-98E0-A7E672B5F617}" type="datetimeFigureOut">
              <a:rPr lang="ru-RU" smtClean="0"/>
              <a:t>15.02.2022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8828BA-1A07-435A-9B03-BADF2D8902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4112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DAE2A-5D69-4C6F-B2BA-C6977D4B3FB6}" type="datetime1">
              <a:rPr lang="ru-RU" smtClean="0"/>
              <a:t>15.02.2022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7D03F-399E-4E3A-8B98-CAF8154872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10641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81409-9342-40C5-8CC9-17166952AC46}" type="datetime1">
              <a:rPr lang="ru-RU" smtClean="0"/>
              <a:t>15.02.2022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7D03F-399E-4E3A-8B98-CAF8154872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07320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1672F-068B-4DCA-A614-42C8DDD0F6E5}" type="datetime1">
              <a:rPr lang="ru-RU" smtClean="0"/>
              <a:t>15.02.2022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7D03F-399E-4E3A-8B98-CAF8154872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51706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FC3B9-E962-46B7-AFBB-4B8A094EA90A}" type="datetime1">
              <a:rPr lang="ru-RU" smtClean="0"/>
              <a:t>15.02.2022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7D03F-399E-4E3A-8B98-CAF8154872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62982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FB88F-3062-4301-B66B-708F40FFB93A}" type="datetime1">
              <a:rPr lang="ru-RU" smtClean="0"/>
              <a:t>15.02.2022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7D03F-399E-4E3A-8B98-CAF8154872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20669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C024A-6FAD-4638-9E26-78F549DD2D4F}" type="datetime1">
              <a:rPr lang="ru-RU" smtClean="0"/>
              <a:t>15.02.2022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7D03F-399E-4E3A-8B98-CAF8154872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82054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24365-5F3D-43D6-A2AD-EA276FA929D3}" type="datetime1">
              <a:rPr lang="ru-RU" smtClean="0"/>
              <a:t>15.02.2022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7D03F-399E-4E3A-8B98-CAF8154872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70777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35325-90CA-42FC-9B1C-ECDDEFDAA539}" type="datetime1">
              <a:rPr lang="ru-RU" smtClean="0"/>
              <a:t>15.02.2022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7D03F-399E-4E3A-8B98-CAF8154872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92166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07B9A-AC42-4B74-82B9-72358322D2BC}" type="datetime1">
              <a:rPr lang="ru-RU" smtClean="0"/>
              <a:t>15.02.2022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7D03F-399E-4E3A-8B98-CAF8154872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86797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B89DD-38C5-4323-89EF-F08860724751}" type="datetime1">
              <a:rPr lang="ru-RU" smtClean="0"/>
              <a:t>15.02.2022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7D03F-399E-4E3A-8B98-CAF8154872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78591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8E852-39AA-49CD-8232-6DD1763876EA}" type="datetime1">
              <a:rPr lang="ru-RU" smtClean="0"/>
              <a:t>15.02.2022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7D03F-399E-4E3A-8B98-CAF8154872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01315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545BA5-DE84-498E-868D-45DFDB89F01B}" type="datetime1">
              <a:rPr lang="ru-RU" smtClean="0"/>
              <a:t>15.02.2022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87D03F-399E-4E3A-8B98-CAF8154872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64514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8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0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9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4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6.w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15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17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9.wmf"/><Relationship Id="rId5" Type="http://schemas.openxmlformats.org/officeDocument/2006/relationships/oleObject" Target="../embeddings/oleObject10.bin"/><Relationship Id="rId4" Type="http://schemas.openxmlformats.org/officeDocument/2006/relationships/image" Target="../media/image18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20.w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21.wmf"/><Relationship Id="rId4" Type="http://schemas.openxmlformats.org/officeDocument/2006/relationships/oleObject" Target="../embeddings/oleObject12.bin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24.wm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wmf"/><Relationship Id="rId3" Type="http://schemas.openxmlformats.org/officeDocument/2006/relationships/oleObject" Target="../embeddings/oleObject14.bin"/><Relationship Id="rId7" Type="http://schemas.openxmlformats.org/officeDocument/2006/relationships/oleObject" Target="../embeddings/oleObject1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26.wmf"/><Relationship Id="rId5" Type="http://schemas.openxmlformats.org/officeDocument/2006/relationships/oleObject" Target="../embeddings/oleObject15.bin"/><Relationship Id="rId4" Type="http://schemas.openxmlformats.org/officeDocument/2006/relationships/image" Target="../media/image25.w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4" Type="http://schemas.openxmlformats.org/officeDocument/2006/relationships/image" Target="../media/image28.w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30.wmf"/><Relationship Id="rId5" Type="http://schemas.openxmlformats.org/officeDocument/2006/relationships/oleObject" Target="../embeddings/oleObject19.bin"/><Relationship Id="rId4" Type="http://schemas.openxmlformats.org/officeDocument/2006/relationships/image" Target="../media/image29.wmf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4" Type="http://schemas.openxmlformats.org/officeDocument/2006/relationships/image" Target="../media/image32.wmf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wmf"/><Relationship Id="rId3" Type="http://schemas.openxmlformats.org/officeDocument/2006/relationships/oleObject" Target="../embeddings/oleObject21.bin"/><Relationship Id="rId7" Type="http://schemas.openxmlformats.org/officeDocument/2006/relationships/oleObject" Target="../embeddings/oleObject2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34.wmf"/><Relationship Id="rId5" Type="http://schemas.openxmlformats.org/officeDocument/2006/relationships/oleObject" Target="../embeddings/oleObject22.bin"/><Relationship Id="rId10" Type="http://schemas.openxmlformats.org/officeDocument/2006/relationships/image" Target="../media/image36.wmf"/><Relationship Id="rId4" Type="http://schemas.openxmlformats.org/officeDocument/2006/relationships/image" Target="../media/image33.wmf"/><Relationship Id="rId9" Type="http://schemas.openxmlformats.org/officeDocument/2006/relationships/oleObject" Target="../embeddings/oleObject24.bin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38.wmf"/><Relationship Id="rId5" Type="http://schemas.openxmlformats.org/officeDocument/2006/relationships/oleObject" Target="../embeddings/oleObject26.bin"/><Relationship Id="rId4" Type="http://schemas.openxmlformats.org/officeDocument/2006/relationships/image" Target="../media/image37.wmf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wmf"/><Relationship Id="rId3" Type="http://schemas.openxmlformats.org/officeDocument/2006/relationships/oleObject" Target="../embeddings/oleObject27.bin"/><Relationship Id="rId7" Type="http://schemas.openxmlformats.org/officeDocument/2006/relationships/oleObject" Target="../embeddings/oleObject29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40.wmf"/><Relationship Id="rId5" Type="http://schemas.openxmlformats.org/officeDocument/2006/relationships/oleObject" Target="../embeddings/oleObject28.bin"/><Relationship Id="rId4" Type="http://schemas.openxmlformats.org/officeDocument/2006/relationships/image" Target="../media/image39.w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0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43.wmf"/><Relationship Id="rId5" Type="http://schemas.openxmlformats.org/officeDocument/2006/relationships/oleObject" Target="../embeddings/oleObject31.bin"/><Relationship Id="rId4" Type="http://schemas.openxmlformats.org/officeDocument/2006/relationships/image" Target="../media/image42.w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9.vml"/><Relationship Id="rId4" Type="http://schemas.openxmlformats.org/officeDocument/2006/relationships/image" Target="../media/image44.w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0.vml"/><Relationship Id="rId4" Type="http://schemas.openxmlformats.org/officeDocument/2006/relationships/image" Target="../media/image45.wmf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4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1.vml"/><Relationship Id="rId6" Type="http://schemas.openxmlformats.org/officeDocument/2006/relationships/image" Target="../media/image47.wmf"/><Relationship Id="rId5" Type="http://schemas.openxmlformats.org/officeDocument/2006/relationships/oleObject" Target="../embeddings/oleObject35.bin"/><Relationship Id="rId4" Type="http://schemas.openxmlformats.org/officeDocument/2006/relationships/image" Target="../media/image46.w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6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2.vml"/><Relationship Id="rId4" Type="http://schemas.openxmlformats.org/officeDocument/2006/relationships/image" Target="../media/image48.w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3.vml"/><Relationship Id="rId4" Type="http://schemas.openxmlformats.org/officeDocument/2006/relationships/image" Target="../media/image49.wm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8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4.vml"/><Relationship Id="rId6" Type="http://schemas.openxmlformats.org/officeDocument/2006/relationships/image" Target="../media/image51.wmf"/><Relationship Id="rId5" Type="http://schemas.openxmlformats.org/officeDocument/2006/relationships/oleObject" Target="../embeddings/oleObject39.bin"/><Relationship Id="rId4" Type="http://schemas.openxmlformats.org/officeDocument/2006/relationships/image" Target="../media/image50.wm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5.vml"/><Relationship Id="rId6" Type="http://schemas.openxmlformats.org/officeDocument/2006/relationships/image" Target="../media/image51.wmf"/><Relationship Id="rId5" Type="http://schemas.openxmlformats.org/officeDocument/2006/relationships/oleObject" Target="../embeddings/oleObject41.bin"/><Relationship Id="rId4" Type="http://schemas.openxmlformats.org/officeDocument/2006/relationships/image" Target="../media/image52.wm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6.vml"/><Relationship Id="rId6" Type="http://schemas.openxmlformats.org/officeDocument/2006/relationships/image" Target="../media/image54.wmf"/><Relationship Id="rId5" Type="http://schemas.openxmlformats.org/officeDocument/2006/relationships/oleObject" Target="../embeddings/oleObject43.bin"/><Relationship Id="rId4" Type="http://schemas.openxmlformats.org/officeDocument/2006/relationships/image" Target="../media/image53.wmf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4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7.vml"/><Relationship Id="rId4" Type="http://schemas.openxmlformats.org/officeDocument/2006/relationships/image" Target="../media/image56.wmf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5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8.vml"/><Relationship Id="rId6" Type="http://schemas.openxmlformats.org/officeDocument/2006/relationships/image" Target="../media/image58.wmf"/><Relationship Id="rId5" Type="http://schemas.openxmlformats.org/officeDocument/2006/relationships/oleObject" Target="../embeddings/oleObject46.bin"/><Relationship Id="rId4" Type="http://schemas.openxmlformats.org/officeDocument/2006/relationships/image" Target="../media/image57.wmf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7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9.vml"/><Relationship Id="rId5" Type="http://schemas.openxmlformats.org/officeDocument/2006/relationships/image" Target="../media/image60.png"/><Relationship Id="rId4" Type="http://schemas.openxmlformats.org/officeDocument/2006/relationships/image" Target="../media/image59.wmf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8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0.vml"/><Relationship Id="rId4" Type="http://schemas.openxmlformats.org/officeDocument/2006/relationships/image" Target="../media/image61.wmf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1.vml"/><Relationship Id="rId4" Type="http://schemas.openxmlformats.org/officeDocument/2006/relationships/image" Target="../media/image62.wmf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7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88640"/>
            <a:ext cx="8784976" cy="6408712"/>
          </a:xfrm>
        </p:spPr>
        <p:txBody>
          <a:bodyPr/>
          <a:lstStyle/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3</a:t>
            </a:r>
          </a:p>
          <a:p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Кислотно-основное титрование в водных и </a:t>
            </a:r>
          </a:p>
          <a:p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смешанных средах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7D03F-399E-4E3A-8B98-CAF8154872E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13235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Объект 2"/>
          <p:cNvSpPr>
            <a:spLocks noGrp="1"/>
          </p:cNvSpPr>
          <p:nvPr>
            <p:ph idx="1"/>
          </p:nvPr>
        </p:nvSpPr>
        <p:spPr>
          <a:xfrm>
            <a:off x="250825" y="333375"/>
            <a:ext cx="8713788" cy="6191250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ru-RU" alt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Ацетилсалициловая кислота: 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титруется в предварительно нейтрализованном по ф/ф спирте при температуре 8-10 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  <a:sym typeface="Symbol"/>
              </a:rPr>
              <a:t>С (для </a:t>
            </a:r>
            <a:r>
              <a:rPr lang="ru-RU" altLang="ru-RU" dirty="0" err="1">
                <a:latin typeface="Times New Roman" pitchFamily="18" charset="0"/>
                <a:cs typeface="Times New Roman" pitchFamily="18" charset="0"/>
                <a:sym typeface="Symbol"/>
              </a:rPr>
              <a:t>предотвра-щения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  <a:sym typeface="Symbol"/>
              </a:rPr>
              <a:t> гидролиза соли), </a:t>
            </a:r>
            <a:r>
              <a:rPr lang="en-US" altLang="ru-RU" dirty="0">
                <a:latin typeface="Times New Roman" pitchFamily="18" charset="0"/>
                <a:cs typeface="Times New Roman" pitchFamily="18" charset="0"/>
                <a:sym typeface="Symbol"/>
              </a:rPr>
              <a:t>||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altLang="ru-RU" dirty="0" err="1">
                <a:latin typeface="Times New Roman" pitchFamily="18" charset="0"/>
                <a:cs typeface="Times New Roman" pitchFamily="18" charset="0"/>
                <a:sym typeface="Symbol"/>
              </a:rPr>
              <a:t>к.о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  <a:sym typeface="Symbol"/>
              </a:rPr>
              <a:t>.</a:t>
            </a:r>
          </a:p>
          <a:p>
            <a:pPr marL="0" indent="0" eaLnBrk="1" hangingPunct="1">
              <a:buFontTx/>
              <a:buNone/>
            </a:pPr>
            <a:endParaRPr lang="ru-RU" altLang="ru-RU" dirty="0">
              <a:latin typeface="Times New Roman" pitchFamily="18" charset="0"/>
              <a:cs typeface="Times New Roman" pitchFamily="18" charset="0"/>
              <a:sym typeface="Symbol"/>
            </a:endParaRPr>
          </a:p>
          <a:p>
            <a:pPr marL="0" indent="0" eaLnBrk="1" hangingPunct="1">
              <a:buFontTx/>
              <a:buNone/>
            </a:pPr>
            <a:endParaRPr lang="ru-RU" altLang="ru-RU" dirty="0">
              <a:latin typeface="Times New Roman" pitchFamily="18" charset="0"/>
              <a:cs typeface="Times New Roman" pitchFamily="18" charset="0"/>
              <a:sym typeface="Symbol"/>
            </a:endParaRPr>
          </a:p>
          <a:p>
            <a:pPr marL="0" indent="0" eaLnBrk="1" hangingPunct="1">
              <a:buFontTx/>
              <a:buNone/>
            </a:pPr>
            <a:endParaRPr lang="ru-RU" altLang="ru-RU" dirty="0">
              <a:latin typeface="Times New Roman" pitchFamily="18" charset="0"/>
              <a:cs typeface="Times New Roman" pitchFamily="18" charset="0"/>
              <a:sym typeface="Symbol"/>
            </a:endParaRPr>
          </a:p>
          <a:p>
            <a:pPr marL="0" indent="0" eaLnBrk="1" hangingPunct="1">
              <a:buFontTx/>
              <a:buNone/>
            </a:pPr>
            <a:endParaRPr lang="ru-RU" altLang="ru-RU" dirty="0">
              <a:latin typeface="Times New Roman" pitchFamily="18" charset="0"/>
              <a:cs typeface="Times New Roman" pitchFamily="18" charset="0"/>
              <a:sym typeface="Symbol"/>
            </a:endParaRPr>
          </a:p>
          <a:p>
            <a:pPr marL="0" indent="0" eaLnBrk="1" hangingPunct="1">
              <a:buFontTx/>
              <a:buNone/>
            </a:pPr>
            <a:endParaRPr lang="ru-RU" altLang="ru-RU" dirty="0">
              <a:latin typeface="Times New Roman" pitchFamily="18" charset="0"/>
              <a:cs typeface="Times New Roman" pitchFamily="18" charset="0"/>
              <a:sym typeface="Symbol"/>
            </a:endParaRPr>
          </a:p>
          <a:p>
            <a:pPr marL="0" indent="0" eaLnBrk="1" hangingPunct="1">
              <a:buFontTx/>
              <a:buNone/>
            </a:pPr>
            <a:r>
              <a:rPr lang="ru-RU" altLang="ru-RU" dirty="0">
                <a:latin typeface="Times New Roman" pitchFamily="18" charset="0"/>
                <a:cs typeface="Times New Roman" pitchFamily="18" charset="0"/>
                <a:sym typeface="Symbol"/>
              </a:rPr>
              <a:t>Аналогично титруют ацетилсалициловую кислоту в таблетках</a:t>
            </a:r>
          </a:p>
          <a:p>
            <a:pPr marL="0" indent="0" eaLnBrk="1" hangingPunct="1">
              <a:buFontTx/>
              <a:buNone/>
            </a:pPr>
            <a:endParaRPr lang="ru-RU" altLang="ru-RU" dirty="0">
              <a:latin typeface="Times New Roman" pitchFamily="18" charset="0"/>
              <a:cs typeface="Times New Roman" pitchFamily="18" charset="0"/>
              <a:sym typeface="Symbol"/>
            </a:endParaRPr>
          </a:p>
          <a:p>
            <a:pPr marL="0" indent="0" eaLnBrk="1" hangingPunct="1">
              <a:buFontTx/>
              <a:buNone/>
            </a:pP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dirty="0"/>
          </a:p>
        </p:txBody>
      </p:sp>
      <p:sp>
        <p:nvSpPr>
          <p:cNvPr id="44037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6C00C2EE-773A-403F-9395-E4210A02BC13}" type="slidenum">
              <a:rPr lang="ru-RU" altLang="ru-RU" smtClean="0"/>
              <a:pPr eaLnBrk="1" hangingPunct="1">
                <a:defRPr/>
              </a:pPr>
              <a:t>10</a:t>
            </a:fld>
            <a:endParaRPr lang="ru-RU" altLang="ru-RU"/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/>
        </p:nvGraphicFramePr>
        <p:xfrm>
          <a:off x="539552" y="2708920"/>
          <a:ext cx="7867600" cy="18494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ISIS/Draw Sketch" r:id="rId3" imgW="4616388" imgH="1085612" progId="ISISServer">
                  <p:embed/>
                </p:oleObj>
              </mc:Choice>
              <mc:Fallback>
                <p:oleObj name="ISIS/Draw Sketch" r:id="rId3" imgW="4616388" imgH="1085612" progId="ISISServer">
                  <p:embed/>
                  <p:pic>
                    <p:nvPicPr>
                      <p:cNvPr id="2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552" y="2708920"/>
                        <a:ext cx="7867600" cy="184940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84707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Объект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1" cy="6624735"/>
          </a:xfrm>
        </p:spPr>
        <p:txBody>
          <a:bodyPr>
            <a:normAutofit fontScale="925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altLang="ru-RU" sz="3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Бензойная кислота: </a:t>
            </a:r>
            <a:r>
              <a:rPr lang="ru-RU" altLang="ru-RU" sz="3000" dirty="0">
                <a:latin typeface="Times New Roman" pitchFamily="18" charset="0"/>
                <a:cs typeface="Times New Roman" pitchFamily="18" charset="0"/>
              </a:rPr>
              <a:t>титруют в предварительно нейтрализованном по фенолфталеину (ф/ф) спирте (мало растворима (</a:t>
            </a:r>
            <a:r>
              <a:rPr lang="ru-RU" altLang="ru-RU" sz="3000" dirty="0" err="1">
                <a:latin typeface="Times New Roman" pitchFamily="18" charset="0"/>
                <a:cs typeface="Times New Roman" pitchFamily="18" charset="0"/>
              </a:rPr>
              <a:t>м.р</a:t>
            </a:r>
            <a:r>
              <a:rPr lang="ru-RU" altLang="ru-RU" sz="3000" dirty="0">
                <a:latin typeface="Times New Roman" pitchFamily="18" charset="0"/>
                <a:cs typeface="Times New Roman" pitchFamily="18" charset="0"/>
              </a:rPr>
              <a:t>.) в воде + спирт препятствует гидролизу образующейся соли) по </a:t>
            </a:r>
            <a:r>
              <a:rPr lang="ru-RU" altLang="ru-RU" sz="3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фенолфталеину (</a:t>
            </a: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ф/ф)</a:t>
            </a:r>
            <a:endParaRPr lang="ru-RU" altLang="ru-RU" sz="3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spcBef>
                <a:spcPts val="0"/>
              </a:spcBef>
              <a:buFontTx/>
              <a:buNone/>
            </a:pPr>
            <a:endParaRPr lang="ru-RU" altLang="ru-RU" sz="3000" dirty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spcBef>
                <a:spcPts val="0"/>
              </a:spcBef>
              <a:buFontTx/>
              <a:buNone/>
            </a:pPr>
            <a:endParaRPr lang="ru-RU" altLang="ru-RU" sz="30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altLang="ru-RU" sz="3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altLang="ru-RU" sz="3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Салициловая кислота </a:t>
            </a:r>
            <a:r>
              <a:rPr lang="ru-RU" altLang="ru-RU" sz="3000" dirty="0">
                <a:latin typeface="Times New Roman" pitchFamily="18" charset="0"/>
                <a:cs typeface="Times New Roman" pitchFamily="18" charset="0"/>
              </a:rPr>
              <a:t>(субстанция) растворяется (</a:t>
            </a:r>
            <a:r>
              <a:rPr lang="ru-RU" altLang="ru-RU" sz="3000" dirty="0" err="1">
                <a:latin typeface="Times New Roman" pitchFamily="18" charset="0"/>
                <a:cs typeface="Times New Roman" pitchFamily="18" charset="0"/>
              </a:rPr>
              <a:t>м.р.воде</a:t>
            </a:r>
            <a:r>
              <a:rPr lang="ru-RU" altLang="ru-RU" sz="3000" dirty="0">
                <a:latin typeface="Times New Roman" pitchFamily="18" charset="0"/>
                <a:cs typeface="Times New Roman" pitchFamily="18" charset="0"/>
              </a:rPr>
              <a:t>) в спирте(без </a:t>
            </a:r>
            <a:r>
              <a:rPr lang="ru-RU" altLang="ru-RU" sz="3000" dirty="0" err="1">
                <a:latin typeface="Times New Roman" pitchFamily="18" charset="0"/>
                <a:cs typeface="Times New Roman" pitchFamily="18" charset="0"/>
              </a:rPr>
              <a:t>предв</a:t>
            </a:r>
            <a:r>
              <a:rPr lang="ru-RU" altLang="ru-RU" sz="3000" dirty="0">
                <a:latin typeface="Times New Roman" pitchFamily="18" charset="0"/>
                <a:cs typeface="Times New Roman" pitchFamily="18" charset="0"/>
              </a:rPr>
              <a:t>. нейтрализации) и титр-</a:t>
            </a:r>
            <a:r>
              <a:rPr lang="ru-RU" altLang="ru-RU" sz="3000" dirty="0" err="1">
                <a:latin typeface="Times New Roman" pitchFamily="18" charset="0"/>
                <a:cs typeface="Times New Roman" pitchFamily="18" charset="0"/>
              </a:rPr>
              <a:t>ся</a:t>
            </a:r>
            <a:r>
              <a:rPr lang="ru-RU" altLang="ru-RU" sz="3000" dirty="0">
                <a:latin typeface="Times New Roman" pitchFamily="18" charset="0"/>
                <a:cs typeface="Times New Roman" pitchFamily="18" charset="0"/>
              </a:rPr>
              <a:t> по индикатору </a:t>
            </a:r>
            <a:r>
              <a:rPr lang="ru-RU" altLang="ru-RU" sz="3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феноловому красному</a:t>
            </a:r>
            <a:r>
              <a:rPr lang="ru-RU" altLang="ru-RU" sz="3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ru-RU" sz="3000" dirty="0">
                <a:latin typeface="Times New Roman" pitchFamily="18" charset="0"/>
                <a:cs typeface="Times New Roman" pitchFamily="18" charset="0"/>
              </a:rPr>
              <a:t>||</a:t>
            </a:r>
            <a:r>
              <a:rPr lang="ru-RU" altLang="ru-RU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3000" dirty="0" err="1">
                <a:latin typeface="Times New Roman" pitchFamily="18" charset="0"/>
                <a:cs typeface="Times New Roman" pitchFamily="18" charset="0"/>
              </a:rPr>
              <a:t>к.о</a:t>
            </a:r>
            <a:r>
              <a:rPr lang="ru-RU" altLang="ru-RU" sz="3000" dirty="0">
                <a:latin typeface="Times New Roman" pitchFamily="18" charset="0"/>
                <a:cs typeface="Times New Roman" pitchFamily="18" charset="0"/>
              </a:rPr>
              <a:t>.:</a:t>
            </a:r>
          </a:p>
          <a:p>
            <a:pPr marL="0" indent="0">
              <a:spcBef>
                <a:spcPts val="0"/>
              </a:spcBef>
              <a:buNone/>
            </a:pPr>
            <a:endParaRPr lang="ru-RU" altLang="ru-RU" sz="30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altLang="ru-RU" sz="30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altLang="ru-RU" sz="30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altLang="ru-RU" sz="30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altLang="ru-RU" sz="3000" dirty="0">
                <a:latin typeface="Times New Roman" pitchFamily="18" charset="0"/>
                <a:cs typeface="Times New Roman" pitchFamily="18" charset="0"/>
              </a:rPr>
              <a:t>Мазь и спирт. р-р </a:t>
            </a:r>
            <a:r>
              <a:rPr lang="ru-RU" altLang="ru-RU" sz="3000" dirty="0" err="1">
                <a:latin typeface="Times New Roman" pitchFamily="18" charset="0"/>
                <a:cs typeface="Times New Roman" pitchFamily="18" charset="0"/>
              </a:rPr>
              <a:t>салиц.к</a:t>
            </a:r>
            <a:r>
              <a:rPr lang="ru-RU" altLang="ru-RU" sz="3000" dirty="0">
                <a:latin typeface="Times New Roman" pitchFamily="18" charset="0"/>
                <a:cs typeface="Times New Roman" pitchFamily="18" charset="0"/>
              </a:rPr>
              <a:t>-ты титруются по ф/ф</a:t>
            </a:r>
          </a:p>
          <a:p>
            <a:pPr marL="0" indent="0" eaLnBrk="1" hangingPunct="1">
              <a:buFontTx/>
              <a:buNone/>
            </a:pP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dirty="0"/>
          </a:p>
        </p:txBody>
      </p:sp>
      <p:sp>
        <p:nvSpPr>
          <p:cNvPr id="44037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6C00C2EE-773A-403F-9395-E4210A02BC13}" type="slidenum">
              <a:rPr lang="ru-RU" altLang="ru-RU" smtClean="0"/>
              <a:pPr eaLnBrk="1" hangingPunct="1">
                <a:defRPr/>
              </a:pPr>
              <a:t>11</a:t>
            </a:fld>
            <a:endParaRPr lang="ru-RU" altLang="ru-RU"/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13225513"/>
              </p:ext>
            </p:extLst>
          </p:nvPr>
        </p:nvGraphicFramePr>
        <p:xfrm>
          <a:off x="733425" y="2060575"/>
          <a:ext cx="7337425" cy="884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ISIS/Draw Sketch" r:id="rId3" imgW="4410000" imgH="542880" progId="ISISServer">
                  <p:embed/>
                </p:oleObj>
              </mc:Choice>
              <mc:Fallback>
                <p:oleObj name="ISIS/Draw Sketch" r:id="rId3" imgW="4410000" imgH="542880" progId="ISISServer">
                  <p:embed/>
                  <p:pic>
                    <p:nvPicPr>
                      <p:cNvPr id="2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3425" y="2060575"/>
                        <a:ext cx="7337425" cy="884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11754626"/>
              </p:ext>
            </p:extLst>
          </p:nvPr>
        </p:nvGraphicFramePr>
        <p:xfrm>
          <a:off x="817563" y="4697413"/>
          <a:ext cx="7580312" cy="1268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" name="ISIS/Draw Sketch" r:id="rId5" imgW="4457520" imgH="761760" progId="ISISServer">
                  <p:embed/>
                </p:oleObj>
              </mc:Choice>
              <mc:Fallback>
                <p:oleObj name="ISIS/Draw Sketch" r:id="rId5" imgW="4457520" imgH="761760" progId="ISISServer">
                  <p:embed/>
                  <p:pic>
                    <p:nvPicPr>
                      <p:cNvPr id="3" name="Объект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7563" y="4697413"/>
                        <a:ext cx="7580312" cy="12684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994993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270301"/>
            <a:ext cx="8784976" cy="6408712"/>
          </a:xfrm>
        </p:spPr>
        <p:txBody>
          <a:bodyPr/>
          <a:lstStyle/>
          <a:p>
            <a:pPr algn="l">
              <a:spcBef>
                <a:spcPts val="0"/>
              </a:spcBef>
            </a:pP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Кислота борная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sz="2800" i="1" baseline="-25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=5,75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ru-RU" sz="2800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10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  <a:p>
            <a:pPr algn="l">
              <a:spcBef>
                <a:spcPts val="0"/>
              </a:spcBef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присутствии многоатомных </a:t>
            </a:r>
          </a:p>
          <a:p>
            <a:pPr algn="l">
              <a:spcBef>
                <a:spcPts val="0"/>
              </a:spcBef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спиртов (предварительно нейтрали-</a:t>
            </a:r>
          </a:p>
          <a:p>
            <a:pPr algn="l">
              <a:spcBef>
                <a:spcPts val="0"/>
              </a:spcBef>
            </a:pP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зованные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20% р-р маннита или </a:t>
            </a:r>
          </a:p>
          <a:p>
            <a:pPr algn="l">
              <a:spcBef>
                <a:spcPts val="0"/>
              </a:spcBef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глицерин) образует более </a:t>
            </a:r>
          </a:p>
          <a:p>
            <a:pPr algn="l">
              <a:spcBef>
                <a:spcPts val="0"/>
              </a:spcBef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сильную комплексную кислоту, </a:t>
            </a:r>
          </a:p>
          <a:p>
            <a:pPr algn="l">
              <a:spcBef>
                <a:spcPts val="0"/>
              </a:spcBef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которая титруется щелочью по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ф/ф</a:t>
            </a: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524" y="4218707"/>
            <a:ext cx="8568952" cy="166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7D03F-399E-4E3A-8B98-CAF8154872E8}" type="slidenum">
              <a:rPr lang="ru-RU" smtClean="0"/>
              <a:t>12</a:t>
            </a:fld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9E7FF27-693D-4FA6-B0BE-7319F1CD9C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6262" y="653878"/>
            <a:ext cx="1727475" cy="308952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C7AB0BB-3389-45A0-9D56-9F31B784E3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34211" y="64517"/>
            <a:ext cx="1171575" cy="447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31995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Объект 2"/>
          <p:cNvSpPr>
            <a:spLocks noGrp="1"/>
          </p:cNvSpPr>
          <p:nvPr>
            <p:ph idx="1"/>
          </p:nvPr>
        </p:nvSpPr>
        <p:spPr>
          <a:xfrm>
            <a:off x="250825" y="188640"/>
            <a:ext cx="8713788" cy="6335985"/>
          </a:xfrm>
        </p:spPr>
        <p:txBody>
          <a:bodyPr>
            <a:normAutofit lnSpcReduction="10000"/>
          </a:bodyPr>
          <a:lstStyle/>
          <a:p>
            <a:pPr marL="0" indent="0" eaLnBrk="1" hangingPunct="1">
              <a:buFontTx/>
              <a:buNone/>
            </a:pPr>
            <a:r>
              <a:rPr lang="ru-RU" alt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Ибупрофен:</a:t>
            </a:r>
            <a:r>
              <a:rPr lang="ru-RU" alt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м.р</a:t>
            </a:r>
            <a:r>
              <a:rPr lang="ru-RU" alt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в воде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, растворяют в метаноле и титруют 0,1 М </a:t>
            </a:r>
            <a:r>
              <a:rPr lang="en-US" altLang="ru-RU" dirty="0" err="1">
                <a:latin typeface="Times New Roman" pitchFamily="18" charset="0"/>
                <a:cs typeface="Times New Roman" pitchFamily="18" charset="0"/>
              </a:rPr>
              <a:t>NaOH</a:t>
            </a:r>
            <a:r>
              <a:rPr lang="en-US" alt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alt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ф/ф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ru-RU" dirty="0">
                <a:latin typeface="Times New Roman" pitchFamily="18" charset="0"/>
                <a:cs typeface="Times New Roman" pitchFamily="18" charset="0"/>
              </a:rPr>
              <a:t>||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dirty="0" err="1">
                <a:latin typeface="Times New Roman" pitchFamily="18" charset="0"/>
                <a:cs typeface="Times New Roman" pitchFamily="18" charset="0"/>
              </a:rPr>
              <a:t>к.о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. (для учета кислых примесей в растворителе)</a:t>
            </a:r>
          </a:p>
          <a:p>
            <a:pPr marL="0" indent="0" eaLnBrk="1" hangingPunct="1">
              <a:buFontTx/>
              <a:buNone/>
            </a:pP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altLang="ru-RU" dirty="0" err="1">
                <a:latin typeface="Times New Roman" pitchFamily="18" charset="0"/>
                <a:cs typeface="Times New Roman" pitchFamily="18" charset="0"/>
              </a:rPr>
              <a:t>лек.формах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 (капсулы, таблетки, гель, крем, суппозитории, раствор) содержание ибупрофена определяют </a:t>
            </a:r>
            <a:r>
              <a:rPr lang="ru-RU" altLang="ru-RU" dirty="0" err="1">
                <a:latin typeface="Times New Roman" pitchFamily="18" charset="0"/>
                <a:cs typeface="Times New Roman" pitchFamily="18" charset="0"/>
              </a:rPr>
              <a:t>хроматографически</a:t>
            </a: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dirty="0"/>
          </a:p>
        </p:txBody>
      </p:sp>
      <p:sp>
        <p:nvSpPr>
          <p:cNvPr id="44037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6C00C2EE-773A-403F-9395-E4210A02BC13}" type="slidenum">
              <a:rPr lang="ru-RU" altLang="ru-RU" smtClean="0"/>
              <a:pPr eaLnBrk="1" hangingPunct="1">
                <a:defRPr/>
              </a:pPr>
              <a:t>13</a:t>
            </a:fld>
            <a:endParaRPr lang="ru-RU" altLang="ru-RU"/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09858228"/>
              </p:ext>
            </p:extLst>
          </p:nvPr>
        </p:nvGraphicFramePr>
        <p:xfrm>
          <a:off x="1403648" y="1844824"/>
          <a:ext cx="5992018" cy="27118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9" name="ISIS/Draw Sketch" r:id="rId3" imgW="4019400" imgH="1857240" progId="ISISServer">
                  <p:embed/>
                </p:oleObj>
              </mc:Choice>
              <mc:Fallback>
                <p:oleObj name="ISIS/Draw Sketch" r:id="rId3" imgW="4019400" imgH="1857240" progId="ISISServer">
                  <p:embed/>
                  <p:pic>
                    <p:nvPicPr>
                      <p:cNvPr id="2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03648" y="1844824"/>
                        <a:ext cx="5992018" cy="271181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065822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Объект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1" cy="6407993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alt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Никотиновая кислота: </a:t>
            </a:r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растворяют в горячей воде, охлаждают и титруют </a:t>
            </a:r>
            <a:r>
              <a:rPr lang="en-US" altLang="ru-RU" sz="2800" dirty="0">
                <a:latin typeface="Times New Roman" pitchFamily="18" charset="0"/>
                <a:cs typeface="Times New Roman" pitchFamily="18" charset="0"/>
              </a:rPr>
              <a:t>0,1</a:t>
            </a:r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 М </a:t>
            </a:r>
            <a:r>
              <a:rPr lang="en-US" altLang="ru-RU" sz="2800" dirty="0">
                <a:latin typeface="Times New Roman" pitchFamily="18" charset="0"/>
                <a:cs typeface="Times New Roman" pitchFamily="18" charset="0"/>
              </a:rPr>
              <a:t>NaOH</a:t>
            </a:r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 по </a:t>
            </a:r>
            <a:r>
              <a:rPr lang="ru-RU" alt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ф/ф</a:t>
            </a:r>
          </a:p>
          <a:p>
            <a:pPr marL="0" indent="0" eaLnBrk="1" hangingPunct="1">
              <a:spcBef>
                <a:spcPts val="0"/>
              </a:spcBef>
              <a:buFontTx/>
              <a:buNone/>
            </a:pPr>
            <a:endParaRPr lang="ru-RU" altLang="ru-RU" sz="2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spcBef>
                <a:spcPts val="0"/>
              </a:spcBef>
              <a:buFontTx/>
              <a:buNone/>
            </a:pPr>
            <a:endParaRPr lang="ru-RU" altLang="ru-RU" sz="2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spcBef>
                <a:spcPts val="0"/>
              </a:spcBef>
              <a:buFontTx/>
              <a:buNone/>
            </a:pPr>
            <a:endParaRPr lang="ru-RU" altLang="ru-RU" sz="2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spcBef>
                <a:spcPts val="0"/>
              </a:spcBef>
              <a:buFontTx/>
              <a:buNone/>
            </a:pPr>
            <a:endParaRPr lang="ru-RU" altLang="ru-RU" sz="2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spcBef>
                <a:spcPts val="0"/>
              </a:spcBef>
              <a:buFontTx/>
              <a:buNone/>
            </a:pPr>
            <a:r>
              <a:rPr lang="ru-RU" altLang="ru-RU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Глутаминовая</a:t>
            </a:r>
            <a:r>
              <a:rPr lang="ru-RU" alt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кислота: </a:t>
            </a:r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как </a:t>
            </a:r>
            <a:r>
              <a:rPr lang="ru-RU" alt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одноосновная</a:t>
            </a:r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 титруется по </a:t>
            </a:r>
            <a:r>
              <a:rPr lang="ru-RU" altLang="ru-RU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бромтимоловому</a:t>
            </a:r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 синему (нейтрализуется группа в </a:t>
            </a:r>
            <a:r>
              <a:rPr lang="ru-RU" altLang="ru-RU" sz="2800" dirty="0">
                <a:latin typeface="Times New Roman" pitchFamily="18" charset="0"/>
                <a:cs typeface="Times New Roman" pitchFamily="18" charset="0"/>
                <a:sym typeface="Symbol"/>
              </a:rPr>
              <a:t>-положении) (вторая карбоксильная группа с </a:t>
            </a:r>
            <a:r>
              <a:rPr lang="ru-RU" altLang="ru-RU" sz="2800" dirty="0" err="1">
                <a:latin typeface="Times New Roman" pitchFamily="18" charset="0"/>
                <a:cs typeface="Times New Roman" pitchFamily="18" charset="0"/>
                <a:sym typeface="Symbol"/>
              </a:rPr>
              <a:t>аминогруп</a:t>
            </a:r>
            <a:r>
              <a:rPr lang="ru-RU" altLang="ru-RU" sz="2800" dirty="0">
                <a:latin typeface="Times New Roman" pitchFamily="18" charset="0"/>
                <a:cs typeface="Times New Roman" pitchFamily="18" charset="0"/>
                <a:sym typeface="Symbol"/>
              </a:rPr>
              <a:t>-пой образуют внутреннюю соль (</a:t>
            </a:r>
            <a:r>
              <a:rPr lang="ru-RU" altLang="ru-RU" sz="2800" dirty="0" err="1">
                <a:latin typeface="Times New Roman" pitchFamily="18" charset="0"/>
                <a:cs typeface="Times New Roman" pitchFamily="18" charset="0"/>
                <a:sym typeface="Symbol"/>
              </a:rPr>
              <a:t>цвиттер</a:t>
            </a:r>
            <a:r>
              <a:rPr lang="ru-RU" altLang="ru-RU" sz="2800" dirty="0">
                <a:latin typeface="Times New Roman" pitchFamily="18" charset="0"/>
                <a:cs typeface="Times New Roman" pitchFamily="18" charset="0"/>
                <a:sym typeface="Symbol"/>
              </a:rPr>
              <a:t>-ион))</a:t>
            </a:r>
            <a:endParaRPr lang="ru-RU" altLang="ru-RU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spcBef>
                <a:spcPts val="0"/>
              </a:spcBef>
              <a:buFontTx/>
              <a:buNone/>
            </a:pP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spcBef>
                <a:spcPts val="0"/>
              </a:spcBef>
              <a:buFontTx/>
              <a:buNone/>
            </a:pP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spcBef>
                <a:spcPts val="0"/>
              </a:spcBef>
              <a:buFontTx/>
              <a:buNone/>
            </a:pP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spcBef>
                <a:spcPts val="0"/>
              </a:spcBef>
              <a:buFontTx/>
              <a:buNone/>
            </a:pP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spcBef>
                <a:spcPts val="0"/>
              </a:spcBef>
              <a:buFontTx/>
              <a:buNone/>
            </a:pP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037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6C00C2EE-773A-403F-9395-E4210A02BC13}" type="slidenum">
              <a:rPr lang="ru-RU" altLang="ru-RU" smtClean="0"/>
              <a:pPr eaLnBrk="1" hangingPunct="1">
                <a:defRPr/>
              </a:pPr>
              <a:t>14</a:t>
            </a:fld>
            <a:endParaRPr lang="ru-RU" altLang="ru-RU"/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74950966"/>
              </p:ext>
            </p:extLst>
          </p:nvPr>
        </p:nvGraphicFramePr>
        <p:xfrm>
          <a:off x="711200" y="4554538"/>
          <a:ext cx="7594600" cy="1530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4" name="ISIS/Draw Sketch" r:id="rId3" imgW="4952880" imgH="1000080" progId="ISISServer">
                  <p:embed/>
                </p:oleObj>
              </mc:Choice>
              <mc:Fallback>
                <p:oleObj name="ISIS/Draw Sketch" r:id="rId3" imgW="4952880" imgH="1000080" progId="ISISServer">
                  <p:embed/>
                  <p:pic>
                    <p:nvPicPr>
                      <p:cNvPr id="2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1200" y="4554538"/>
                        <a:ext cx="7594600" cy="1530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08A7B7C4-E2B4-4644-B200-E88BB7F826D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42871599"/>
              </p:ext>
            </p:extLst>
          </p:nvPr>
        </p:nvGraphicFramePr>
        <p:xfrm>
          <a:off x="838199" y="1268760"/>
          <a:ext cx="7467600" cy="1254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5" name="ISIS/Draw Sketch" r:id="rId5" imgW="4276440" imgH="723600" progId="ISISServer">
                  <p:embed/>
                </p:oleObj>
              </mc:Choice>
              <mc:Fallback>
                <p:oleObj name="ISIS/Draw Sketch" r:id="rId5" imgW="4276440" imgH="723600" progId="ISISServer">
                  <p:embed/>
                  <p:pic>
                    <p:nvPicPr>
                      <p:cNvPr id="3" name="Объект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199" y="1268760"/>
                        <a:ext cx="7467600" cy="1254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525633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Объект 2"/>
          <p:cNvSpPr>
            <a:spLocks noGrp="1"/>
          </p:cNvSpPr>
          <p:nvPr>
            <p:ph idx="1"/>
          </p:nvPr>
        </p:nvSpPr>
        <p:spPr>
          <a:xfrm>
            <a:off x="107504" y="116632"/>
            <a:ext cx="8856984" cy="6407993"/>
          </a:xfrm>
        </p:spPr>
        <p:txBody>
          <a:bodyPr/>
          <a:lstStyle/>
          <a:p>
            <a:pPr marL="0" indent="0" algn="ctr">
              <a:buNone/>
            </a:pPr>
            <a:r>
              <a:rPr lang="ru-RU" altLang="ru-RU" b="1" i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ЛВ, содержащие </a:t>
            </a:r>
            <a:r>
              <a:rPr lang="ru-RU" altLang="ru-RU" b="1" i="1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енольный</a:t>
            </a:r>
            <a:r>
              <a:rPr lang="ru-RU" altLang="ru-RU" b="1" i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гидроксил </a:t>
            </a:r>
          </a:p>
          <a:p>
            <a:pPr marL="0" indent="0" eaLnBrk="1" hangingPunct="1">
              <a:spcBef>
                <a:spcPts val="0"/>
              </a:spcBef>
              <a:buFontTx/>
              <a:buNone/>
            </a:pPr>
            <a:r>
              <a:rPr lang="ru-RU" alt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Аскорбиновая кислота: </a:t>
            </a:r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титруется по </a:t>
            </a:r>
            <a:r>
              <a:rPr lang="ru-RU" alt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ф/ф</a:t>
            </a:r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 в водной среде (</a:t>
            </a:r>
            <a:r>
              <a:rPr lang="ru-RU" altLang="ru-RU" sz="2800" dirty="0" err="1">
                <a:latin typeface="Times New Roman" pitchFamily="18" charset="0"/>
                <a:cs typeface="Times New Roman" pitchFamily="18" charset="0"/>
              </a:rPr>
              <a:t>л.р</a:t>
            </a:r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. в воде)</a:t>
            </a:r>
          </a:p>
          <a:p>
            <a:pPr marL="0" indent="0" eaLnBrk="1" hangingPunct="1">
              <a:spcBef>
                <a:spcPts val="0"/>
              </a:spcBef>
              <a:buFontTx/>
              <a:buNone/>
            </a:pPr>
            <a:endParaRPr lang="ru-RU" altLang="ru-RU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spcBef>
                <a:spcPts val="0"/>
              </a:spcBef>
              <a:buFontTx/>
              <a:buNone/>
            </a:pPr>
            <a:endParaRPr lang="ru-RU" altLang="ru-RU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spcBef>
                <a:spcPts val="0"/>
              </a:spcBef>
              <a:buFontTx/>
              <a:buNone/>
            </a:pPr>
            <a:endParaRPr lang="ru-RU" altLang="ru-RU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spcBef>
                <a:spcPts val="0"/>
              </a:spcBef>
              <a:buFontTx/>
              <a:buNone/>
            </a:pPr>
            <a:endParaRPr lang="ru-RU" altLang="ru-RU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spcBef>
                <a:spcPts val="0"/>
              </a:spcBef>
              <a:buFontTx/>
              <a:buNone/>
            </a:pPr>
            <a:endParaRPr lang="ru-RU" altLang="ru-RU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altLang="ru-RU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altLang="ru-RU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За счёт двух </a:t>
            </a:r>
            <a:r>
              <a:rPr lang="ru-RU" altLang="ru-RU" sz="2800" dirty="0" err="1">
                <a:latin typeface="Times New Roman" pitchFamily="18" charset="0"/>
                <a:cs typeface="Times New Roman" pitchFamily="18" charset="0"/>
              </a:rPr>
              <a:t>енольных</a:t>
            </a:r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 гидроксилов проявляет кислотные свойства и ведет себя как одноосновная кислота, образуя в растворах щелочей растворимые монозамещённые соли</a:t>
            </a:r>
          </a:p>
          <a:p>
            <a:pPr marL="0" indent="0" eaLnBrk="1" hangingPunct="1">
              <a:spcBef>
                <a:spcPts val="0"/>
              </a:spcBef>
              <a:buFontTx/>
              <a:buNone/>
            </a:pP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spcBef>
                <a:spcPts val="0"/>
              </a:spcBef>
              <a:buFontTx/>
              <a:buNone/>
            </a:pP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spcBef>
                <a:spcPts val="0"/>
              </a:spcBef>
              <a:buFontTx/>
              <a:buNone/>
            </a:pP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alt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alt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037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6C00C2EE-773A-403F-9395-E4210A02BC13}" type="slidenum">
              <a:rPr lang="ru-RU" altLang="ru-RU" smtClean="0"/>
              <a:pPr eaLnBrk="1" hangingPunct="1">
                <a:defRPr/>
              </a:pPr>
              <a:t>15</a:t>
            </a:fld>
            <a:endParaRPr lang="ru-RU" altLang="ru-RU"/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/>
        </p:nvGraphicFramePr>
        <p:xfrm>
          <a:off x="1691680" y="1844824"/>
          <a:ext cx="5904656" cy="21871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7" name="ISIS/Draw Sketch" r:id="rId3" imgW="3928486" imgH="1459988" progId="ISISServer">
                  <p:embed/>
                </p:oleObj>
              </mc:Choice>
              <mc:Fallback>
                <p:oleObj name="ISIS/Draw Sketch" r:id="rId3" imgW="3928486" imgH="1459988" progId="ISISServer">
                  <p:embed/>
                  <p:pic>
                    <p:nvPicPr>
                      <p:cNvPr id="2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1680" y="1844824"/>
                        <a:ext cx="5904656" cy="21871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690340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Объект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1" cy="6407993"/>
          </a:xfrm>
        </p:spPr>
        <p:txBody>
          <a:bodyPr/>
          <a:lstStyle/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alt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Фенилбутазон:</a:t>
            </a:r>
            <a:r>
              <a:rPr lang="ru-RU" alt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кислотные свойства обусловлены  кето-</a:t>
            </a:r>
            <a:r>
              <a:rPr lang="ru-RU" altLang="ru-RU" sz="2800" dirty="0" err="1">
                <a:latin typeface="Times New Roman" pitchFamily="18" charset="0"/>
                <a:cs typeface="Times New Roman" pitchFamily="18" charset="0"/>
              </a:rPr>
              <a:t>енольной</a:t>
            </a:r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 таутомерией: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endParaRPr lang="ru-RU" alt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endParaRPr lang="ru-RU" alt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endParaRPr lang="ru-RU" alt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endParaRPr lang="ru-RU" altLang="ru-RU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endParaRPr lang="ru-RU" altLang="ru-RU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endParaRPr lang="ru-RU" altLang="ru-RU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в воде практически нерастворим, растворяют в </a:t>
            </a:r>
            <a:r>
              <a:rPr lang="ru-RU" altLang="ru-RU" sz="2800" dirty="0" err="1">
                <a:latin typeface="Times New Roman" pitchFamily="18" charset="0"/>
                <a:cs typeface="Times New Roman" pitchFamily="18" charset="0"/>
              </a:rPr>
              <a:t>предв</a:t>
            </a:r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. нейтрализованном  </a:t>
            </a:r>
            <a:r>
              <a:rPr lang="ru-RU" alt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ацетоне</a:t>
            </a:r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 (+препятствует гидролизу образующейся натриевой соли) и титруют 0,1 н. </a:t>
            </a:r>
            <a:r>
              <a:rPr lang="en-US" altLang="ru-RU" sz="2800" dirty="0" err="1">
                <a:latin typeface="Times New Roman" pitchFamily="18" charset="0"/>
                <a:cs typeface="Times New Roman" pitchFamily="18" charset="0"/>
              </a:rPr>
              <a:t>NaOH</a:t>
            </a:r>
            <a:r>
              <a:rPr lang="en-US" alt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alt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ф/ф</a:t>
            </a:r>
          </a:p>
          <a:p>
            <a:pPr marL="0" indent="0" eaLnBrk="1" hangingPunct="1">
              <a:buFontTx/>
              <a:buNone/>
            </a:pP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dirty="0"/>
          </a:p>
        </p:txBody>
      </p:sp>
      <p:sp>
        <p:nvSpPr>
          <p:cNvPr id="44037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6C00C2EE-773A-403F-9395-E4210A02BC13}" type="slidenum">
              <a:rPr lang="ru-RU" altLang="ru-RU" smtClean="0"/>
              <a:pPr eaLnBrk="1" hangingPunct="1">
                <a:defRPr/>
              </a:pPr>
              <a:t>16</a:t>
            </a:fld>
            <a:endParaRPr lang="ru-RU" altLang="ru-RU"/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56752640"/>
              </p:ext>
            </p:extLst>
          </p:nvPr>
        </p:nvGraphicFramePr>
        <p:xfrm>
          <a:off x="1270000" y="4821238"/>
          <a:ext cx="6249988" cy="1427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2" name="ISIS/Draw Sketch" r:id="rId3" imgW="4943160" imgH="1133280" progId="ISISServer">
                  <p:embed/>
                </p:oleObj>
              </mc:Choice>
              <mc:Fallback>
                <p:oleObj name="ISIS/Draw Sketch" r:id="rId3" imgW="4943160" imgH="1133280" progId="ISISServer">
                  <p:embed/>
                  <p:pic>
                    <p:nvPicPr>
                      <p:cNvPr id="2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70000" y="4821238"/>
                        <a:ext cx="6249988" cy="14271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21093926"/>
              </p:ext>
            </p:extLst>
          </p:nvPr>
        </p:nvGraphicFramePr>
        <p:xfrm>
          <a:off x="1763688" y="1196752"/>
          <a:ext cx="4536504" cy="13739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3" name="ISIS/Draw Sketch" r:id="rId5" imgW="3628800" imgH="1114200" progId="ISISServer">
                  <p:embed/>
                </p:oleObj>
              </mc:Choice>
              <mc:Fallback>
                <p:oleObj name="ISIS/Draw Sketch" r:id="rId5" imgW="3628800" imgH="1114200" progId="ISISServer">
                  <p:embed/>
                  <p:pic>
                    <p:nvPicPr>
                      <p:cNvPr id="3" name="Объект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63688" y="1196752"/>
                        <a:ext cx="4536504" cy="137397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819056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Объект 2"/>
          <p:cNvSpPr>
            <a:spLocks noGrp="1"/>
          </p:cNvSpPr>
          <p:nvPr>
            <p:ph idx="1"/>
          </p:nvPr>
        </p:nvSpPr>
        <p:spPr>
          <a:xfrm>
            <a:off x="107505" y="188640"/>
            <a:ext cx="8928992" cy="6335985"/>
          </a:xfrm>
        </p:spPr>
        <p:txBody>
          <a:bodyPr/>
          <a:lstStyle/>
          <a:p>
            <a:pPr marL="0" indent="0" eaLnBrk="1" hangingPunct="1">
              <a:spcBef>
                <a:spcPts val="0"/>
              </a:spcBef>
              <a:buFontTx/>
              <a:buNone/>
            </a:pPr>
            <a:r>
              <a:rPr lang="ru-RU" altLang="ru-RU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Этилбискумацетат</a:t>
            </a:r>
            <a:r>
              <a:rPr lang="ru-RU" alt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altLang="ru-RU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неодикумарин</a:t>
            </a:r>
            <a:r>
              <a:rPr lang="ru-RU" alt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): </a:t>
            </a:r>
          </a:p>
          <a:p>
            <a:pPr marL="0" indent="0" eaLnBrk="1" hangingPunct="1">
              <a:spcBef>
                <a:spcPts val="0"/>
              </a:spcBef>
              <a:buFontTx/>
              <a:buNone/>
            </a:pPr>
            <a:r>
              <a:rPr lang="ru-RU" altLang="ru-RU" sz="2800" dirty="0" err="1">
                <a:latin typeface="Times New Roman" pitchFamily="18" charset="0"/>
                <a:cs typeface="Times New Roman" pitchFamily="18" charset="0"/>
              </a:rPr>
              <a:t>енольные</a:t>
            </a:r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 гидроксилы придают кислотные свойства, титруют 0,1 М </a:t>
            </a:r>
            <a:r>
              <a:rPr lang="en-US" altLang="ru-RU" sz="2800" dirty="0" err="1">
                <a:latin typeface="Times New Roman" pitchFamily="18" charset="0"/>
                <a:cs typeface="Times New Roman" pitchFamily="18" charset="0"/>
              </a:rPr>
              <a:t>NaOH</a:t>
            </a:r>
            <a:r>
              <a:rPr lang="en-US" alt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по смешанному индикатору (м/к + метиленовый синий (м/с) 2:1) </a:t>
            </a:r>
            <a:r>
              <a:rPr lang="en-US" altLang="ru-RU" sz="2800" dirty="0">
                <a:latin typeface="Times New Roman" pitchFamily="18" charset="0"/>
                <a:cs typeface="Times New Roman" pitchFamily="18" charset="0"/>
              </a:rPr>
              <a:t>||</a:t>
            </a:r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800" dirty="0" err="1">
                <a:latin typeface="Times New Roman" pitchFamily="18" charset="0"/>
                <a:cs typeface="Times New Roman" pitchFamily="18" charset="0"/>
              </a:rPr>
              <a:t>к.о</a:t>
            </a:r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eaLnBrk="1" hangingPunct="1">
              <a:buFontTx/>
              <a:buNone/>
            </a:pPr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Растворяют в </a:t>
            </a:r>
            <a:r>
              <a:rPr lang="ru-RU" alt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ацетоне</a:t>
            </a:r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 (в воде </a:t>
            </a:r>
            <a:r>
              <a:rPr lang="ru-RU" alt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очень мало растворим</a:t>
            </a:r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0" indent="0" eaLnBrk="1" hangingPunct="1">
              <a:buFontTx/>
              <a:buNone/>
            </a:pPr>
            <a:endParaRPr lang="ru-RU" altLang="ru-RU" dirty="0"/>
          </a:p>
        </p:txBody>
      </p:sp>
      <p:sp>
        <p:nvSpPr>
          <p:cNvPr id="44037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6C00C2EE-773A-403F-9395-E4210A02BC13}" type="slidenum">
              <a:rPr lang="ru-RU" altLang="ru-RU" smtClean="0"/>
              <a:pPr eaLnBrk="1" hangingPunct="1">
                <a:defRPr/>
              </a:pPr>
              <a:t>17</a:t>
            </a:fld>
            <a:endParaRPr lang="ru-RU" altLang="ru-RU"/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75638531"/>
              </p:ext>
            </p:extLst>
          </p:nvPr>
        </p:nvGraphicFramePr>
        <p:xfrm>
          <a:off x="323528" y="2852936"/>
          <a:ext cx="8123238" cy="2816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5" name="ISIS/Draw Sketch" r:id="rId3" imgW="5973404" imgH="2078643" progId="ISISServer">
                  <p:embed/>
                </p:oleObj>
              </mc:Choice>
              <mc:Fallback>
                <p:oleObj name="ISIS/Draw Sketch" r:id="rId3" imgW="5973404" imgH="2078643" progId="ISISServer">
                  <p:embed/>
                  <p:pic>
                    <p:nvPicPr>
                      <p:cNvPr id="2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528" y="2852936"/>
                        <a:ext cx="8123238" cy="2816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469094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Объект 2"/>
          <p:cNvSpPr>
            <a:spLocks noGrp="1"/>
          </p:cNvSpPr>
          <p:nvPr>
            <p:ph idx="1"/>
          </p:nvPr>
        </p:nvSpPr>
        <p:spPr>
          <a:xfrm>
            <a:off x="250825" y="333375"/>
            <a:ext cx="8713788" cy="6191250"/>
          </a:xfrm>
        </p:spPr>
        <p:txBody>
          <a:bodyPr/>
          <a:lstStyle/>
          <a:p>
            <a:pPr marL="0" indent="0" algn="just" eaLnBrk="1" hangingPunct="1">
              <a:buFontTx/>
              <a:buNone/>
            </a:pPr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Аналогично определяют </a:t>
            </a:r>
            <a:r>
              <a:rPr lang="ru-RU" altLang="ru-RU" sz="2800" dirty="0" err="1">
                <a:latin typeface="Times New Roman" pitchFamily="18" charset="0"/>
                <a:cs typeface="Times New Roman" pitchFamily="18" charset="0"/>
              </a:rPr>
              <a:t>фепромарон</a:t>
            </a:r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altLang="ru-RU" sz="2800" dirty="0" err="1">
                <a:latin typeface="Times New Roman" pitchFamily="18" charset="0"/>
                <a:cs typeface="Times New Roman" pitchFamily="18" charset="0"/>
              </a:rPr>
              <a:t>аценокумарол</a:t>
            </a:r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, навеску ЛВ растворяют в нейтрализованном ацетоне при осторожном нагревании на водяной бане, </a:t>
            </a:r>
          </a:p>
          <a:p>
            <a:pPr marL="0" indent="0" algn="just" eaLnBrk="1" hangingPunct="1">
              <a:buFontTx/>
              <a:buNone/>
            </a:pPr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титруют 0,1 М </a:t>
            </a:r>
            <a:r>
              <a:rPr lang="en-US" altLang="ru-RU" sz="2800" dirty="0" err="1">
                <a:latin typeface="Times New Roman" pitchFamily="18" charset="0"/>
                <a:cs typeface="Times New Roman" pitchFamily="18" charset="0"/>
              </a:rPr>
              <a:t>NaOH</a:t>
            </a:r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 по смешанному индикатору</a:t>
            </a:r>
          </a:p>
          <a:p>
            <a:pPr marL="0" indent="0" eaLnBrk="1" hangingPunct="1">
              <a:buFontTx/>
              <a:buNone/>
            </a:pPr>
            <a:r>
              <a:rPr lang="ru-RU" alt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</a:p>
          <a:p>
            <a:pPr marL="0" indent="0" eaLnBrk="1" hangingPunct="1">
              <a:buFontTx/>
              <a:buNone/>
            </a:pPr>
            <a:r>
              <a:rPr lang="ru-RU" alt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altLang="ru-RU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Фепромарон</a:t>
            </a:r>
            <a:r>
              <a:rPr lang="ru-RU" alt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                    </a:t>
            </a:r>
            <a:r>
              <a:rPr lang="ru-RU" altLang="ru-RU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Аценокумарол</a:t>
            </a:r>
            <a:endParaRPr lang="ru-RU" alt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dirty="0"/>
          </a:p>
        </p:txBody>
      </p:sp>
      <p:sp>
        <p:nvSpPr>
          <p:cNvPr id="44037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6C00C2EE-773A-403F-9395-E4210A02BC13}" type="slidenum">
              <a:rPr lang="ru-RU" altLang="ru-RU" smtClean="0"/>
              <a:pPr eaLnBrk="1" hangingPunct="1">
                <a:defRPr/>
              </a:pPr>
              <a:t>18</a:t>
            </a:fld>
            <a:endParaRPr lang="ru-RU" altLang="ru-RU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933056"/>
            <a:ext cx="3773720" cy="1613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Объект 1"/>
          <p:cNvGraphicFramePr>
            <a:graphicFrameLocks noChangeAspect="1"/>
          </p:cNvGraphicFramePr>
          <p:nvPr/>
        </p:nvGraphicFramePr>
        <p:xfrm>
          <a:off x="4860032" y="3789040"/>
          <a:ext cx="3672408" cy="20862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9" name="ISIS/Draw Sketch" r:id="rId4" imgW="2693739" imgH="1535837" progId="ISISServer">
                  <p:embed/>
                </p:oleObj>
              </mc:Choice>
              <mc:Fallback>
                <p:oleObj name="ISIS/Draw Sketch" r:id="rId4" imgW="2693739" imgH="1535837" progId="ISISServer">
                  <p:embed/>
                  <p:pic>
                    <p:nvPicPr>
                      <p:cNvPr id="2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60032" y="3789040"/>
                        <a:ext cx="3672408" cy="208624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361514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Объект 2"/>
          <p:cNvSpPr>
            <a:spLocks noGrp="1"/>
          </p:cNvSpPr>
          <p:nvPr>
            <p:ph idx="1"/>
          </p:nvPr>
        </p:nvSpPr>
        <p:spPr>
          <a:xfrm>
            <a:off x="250825" y="116632"/>
            <a:ext cx="8713788" cy="6407993"/>
          </a:xfrm>
        </p:spPr>
        <p:txBody>
          <a:bodyPr>
            <a:normAutofit fontScale="92500" lnSpcReduction="10000"/>
          </a:bodyPr>
          <a:lstStyle/>
          <a:p>
            <a:pPr marL="0" indent="0" algn="ctr" eaLnBrk="1" hangingPunct="1">
              <a:lnSpc>
                <a:spcPct val="80000"/>
              </a:lnSpc>
              <a:spcBef>
                <a:spcPts val="0"/>
              </a:spcBef>
              <a:buFontTx/>
              <a:buNone/>
            </a:pPr>
            <a:r>
              <a:rPr lang="ru-RU" altLang="ru-RU" b="1" i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Барбитураты</a:t>
            </a:r>
          </a:p>
          <a:p>
            <a:pPr marL="0" indent="0" eaLnBrk="1" hangingPunct="1">
              <a:lnSpc>
                <a:spcPct val="80000"/>
              </a:lnSpc>
              <a:spcBef>
                <a:spcPts val="0"/>
              </a:spcBef>
              <a:buFontTx/>
              <a:buNone/>
            </a:pPr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Кислотные свойства обусловлены проявлением лактам-</a:t>
            </a:r>
            <a:r>
              <a:rPr lang="ru-RU" altLang="ru-RU" sz="2800" dirty="0" err="1">
                <a:latin typeface="Times New Roman" pitchFamily="18" charset="0"/>
                <a:cs typeface="Times New Roman" pitchFamily="18" charset="0"/>
              </a:rPr>
              <a:t>лактимной</a:t>
            </a:r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 таутомерии:</a:t>
            </a:r>
          </a:p>
          <a:p>
            <a:pPr marL="0" indent="0" eaLnBrk="1" hangingPunct="1">
              <a:lnSpc>
                <a:spcPct val="80000"/>
              </a:lnSpc>
              <a:spcBef>
                <a:spcPts val="0"/>
              </a:spcBef>
              <a:buFontTx/>
              <a:buNone/>
            </a:pPr>
            <a:endParaRPr lang="ru-RU" altLang="ru-RU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lnSpc>
                <a:spcPct val="80000"/>
              </a:lnSpc>
              <a:spcBef>
                <a:spcPts val="0"/>
              </a:spcBef>
              <a:buFontTx/>
              <a:buNone/>
            </a:pPr>
            <a:endParaRPr lang="ru-RU" altLang="ru-RU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lnSpc>
                <a:spcPct val="80000"/>
              </a:lnSpc>
              <a:spcBef>
                <a:spcPts val="0"/>
              </a:spcBef>
              <a:buFontTx/>
              <a:buNone/>
            </a:pPr>
            <a:endParaRPr lang="ru-RU" altLang="ru-RU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lnSpc>
                <a:spcPct val="80000"/>
              </a:lnSpc>
              <a:spcBef>
                <a:spcPts val="0"/>
              </a:spcBef>
              <a:buFontTx/>
              <a:buNone/>
            </a:pPr>
            <a:endParaRPr lang="ru-RU" altLang="ru-RU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lnSpc>
                <a:spcPct val="80000"/>
              </a:lnSpc>
              <a:spcBef>
                <a:spcPts val="0"/>
              </a:spcBef>
              <a:buFontTx/>
              <a:buNone/>
            </a:pPr>
            <a:endParaRPr lang="ru-RU" altLang="ru-RU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lnSpc>
                <a:spcPct val="80000"/>
              </a:lnSpc>
              <a:spcBef>
                <a:spcPts val="0"/>
              </a:spcBef>
              <a:buFontTx/>
              <a:buNone/>
            </a:pPr>
            <a:endParaRPr lang="ru-RU" altLang="ru-RU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lnSpc>
                <a:spcPct val="80000"/>
              </a:lnSpc>
              <a:spcBef>
                <a:spcPts val="0"/>
              </a:spcBef>
              <a:buFontTx/>
              <a:buNone/>
            </a:pPr>
            <a:endParaRPr lang="ru-RU" altLang="ru-RU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lnSpc>
                <a:spcPct val="80000"/>
              </a:lnSpc>
              <a:spcBef>
                <a:spcPts val="0"/>
              </a:spcBef>
              <a:buFontTx/>
              <a:buNone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eaLnBrk="1" hangingPunct="1">
              <a:lnSpc>
                <a:spcPct val="80000"/>
              </a:lnSpc>
              <a:spcBef>
                <a:spcPts val="0"/>
              </a:spcBef>
              <a:buFontTx/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</a:p>
          <a:p>
            <a:pPr marL="0" indent="0" algn="just"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Катион металла может присоединяться как к атому кислорода, так и к атому азота. В соответствии с теорией Пирсона, жесткие кислоты (Na</a:t>
            </a:r>
            <a:r>
              <a:rPr lang="ru-RU" sz="26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K</a:t>
            </a:r>
            <a:r>
              <a:rPr lang="ru-RU" sz="26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Mg</a:t>
            </a:r>
            <a:r>
              <a:rPr lang="ru-RU" sz="26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2+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являющие акцепторами пары электронов, соединяются с жесткими основаниями (OH-, RO-), а мягкие кислоты (Ag</a:t>
            </a:r>
            <a:r>
              <a:rPr lang="ru-RU" sz="26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Cu</a:t>
            </a:r>
            <a:r>
              <a:rPr lang="ru-RU" sz="26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2+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Hg</a:t>
            </a:r>
            <a:r>
              <a:rPr lang="ru-RU" sz="26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2+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– с мягкими основаниями (атом азота в аминогруппе). Поэтому натриевые соли связаны через кислород, а соли тяжелых металлов – через атом азота</a:t>
            </a:r>
            <a:endParaRPr lang="ru-RU" altLang="ru-RU" sz="2600" dirty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lnSpc>
                <a:spcPct val="80000"/>
              </a:lnSpc>
              <a:spcBef>
                <a:spcPts val="0"/>
              </a:spcBef>
              <a:buFontTx/>
              <a:buNone/>
            </a:pPr>
            <a:endParaRPr lang="ru-RU" altLang="ru-RU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lnSpc>
                <a:spcPct val="80000"/>
              </a:lnSpc>
              <a:spcBef>
                <a:spcPts val="0"/>
              </a:spcBef>
              <a:buFontTx/>
              <a:buNone/>
            </a:pPr>
            <a:endParaRPr lang="ru-RU" altLang="ru-RU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lnSpc>
                <a:spcPct val="80000"/>
              </a:lnSpc>
              <a:spcBef>
                <a:spcPts val="0"/>
              </a:spcBef>
              <a:buFontTx/>
              <a:buNone/>
            </a:pPr>
            <a:endParaRPr lang="ru-RU" altLang="ru-RU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lnSpc>
                <a:spcPct val="80000"/>
              </a:lnSpc>
              <a:spcBef>
                <a:spcPts val="0"/>
              </a:spcBef>
              <a:buFontTx/>
              <a:buNone/>
            </a:pPr>
            <a:endParaRPr lang="ru-RU" altLang="ru-RU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lnSpc>
                <a:spcPct val="80000"/>
              </a:lnSpc>
              <a:spcBef>
                <a:spcPts val="0"/>
              </a:spcBef>
              <a:buFontTx/>
              <a:buNone/>
            </a:pPr>
            <a:endParaRPr lang="ru-RU" altLang="ru-RU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lnSpc>
                <a:spcPct val="80000"/>
              </a:lnSpc>
              <a:spcBef>
                <a:spcPts val="0"/>
              </a:spcBef>
              <a:buFontTx/>
              <a:buNone/>
            </a:pPr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037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6C00C2EE-773A-403F-9395-E4210A02BC13}" type="slidenum">
              <a:rPr lang="ru-RU" altLang="ru-RU" smtClean="0"/>
              <a:pPr eaLnBrk="1" hangingPunct="1">
                <a:defRPr/>
              </a:pPr>
              <a:t>19</a:t>
            </a:fld>
            <a:endParaRPr lang="ru-RU" alt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0E29F0D-48F3-4B63-BC0B-4617A1F1FC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1455316"/>
            <a:ext cx="7191375" cy="1781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1907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88640"/>
            <a:ext cx="8784976" cy="6408712"/>
          </a:xfrm>
        </p:spPr>
        <p:txBody>
          <a:bodyPr/>
          <a:lstStyle/>
          <a:p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План:</a:t>
            </a:r>
          </a:p>
          <a:p>
            <a:pPr algn="l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Алкалиметрия. Приготовление титрованных </a:t>
            </a:r>
          </a:p>
          <a:p>
            <a:pPr algn="l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растворов. </a:t>
            </a:r>
          </a:p>
          <a:p>
            <a:pPr algn="l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Применение в фармацевтическом анализе. </a:t>
            </a:r>
          </a:p>
          <a:p>
            <a:pPr algn="l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Индикаторы</a:t>
            </a:r>
          </a:p>
          <a:p>
            <a:pPr algn="l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Ацидиметрия. Приготовление титрованных </a:t>
            </a:r>
          </a:p>
          <a:p>
            <a:pPr algn="l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растворов. </a:t>
            </a:r>
          </a:p>
          <a:p>
            <a:pPr algn="l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Применение в фармацевтическом анализе.</a:t>
            </a:r>
          </a:p>
          <a:p>
            <a:pPr algn="l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Индикаторы.</a:t>
            </a: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7D03F-399E-4E3A-8B98-CAF8154872E8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31995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Объект 2"/>
          <p:cNvSpPr>
            <a:spLocks noGrp="1"/>
          </p:cNvSpPr>
          <p:nvPr>
            <p:ph idx="1"/>
          </p:nvPr>
        </p:nvSpPr>
        <p:spPr>
          <a:xfrm>
            <a:off x="250825" y="116632"/>
            <a:ext cx="8713788" cy="6407993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spcBef>
                <a:spcPts val="0"/>
              </a:spcBef>
              <a:buFontTx/>
              <a:buNone/>
            </a:pPr>
            <a:endParaRPr lang="ru-RU" altLang="ru-RU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lnSpc>
                <a:spcPct val="80000"/>
              </a:lnSpc>
              <a:spcBef>
                <a:spcPts val="0"/>
              </a:spcBef>
              <a:buFontTx/>
              <a:buNone/>
            </a:pPr>
            <a:endParaRPr lang="ru-RU" altLang="ru-RU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spcBef>
                <a:spcPts val="0"/>
              </a:spcBef>
              <a:buFontTx/>
              <a:buNone/>
            </a:pP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Барбитал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(р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7,81) и 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фенобарбитал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(р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7,30) являются очень слабыми кислотами, их растворяют в предварительно нейтрализованном по </a:t>
            </a:r>
            <a:r>
              <a:rPr lang="ru-RU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тимолфталеину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(т/ф) спирте (как р-ль и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гидролиз образующейся соли)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титруют щелочью. Т.к. рН в конце титрования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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9,3-9,5, поэтому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применяют 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т/ф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в качестве индикатора </a:t>
            </a:r>
          </a:p>
          <a:p>
            <a:pPr marL="0" indent="0" eaLnBrk="1" hangingPunct="1">
              <a:spcBef>
                <a:spcPts val="0"/>
              </a:spcBef>
              <a:buFontTx/>
              <a:buNone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(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рТ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=10)</a:t>
            </a:r>
          </a:p>
          <a:p>
            <a:pPr marL="0" indent="0" eaLnBrk="1" hangingPunct="1">
              <a:lnSpc>
                <a:spcPct val="80000"/>
              </a:lnSpc>
              <a:spcBef>
                <a:spcPts val="0"/>
              </a:spcBef>
              <a:buFontTx/>
              <a:buNone/>
            </a:pPr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037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6C00C2EE-773A-403F-9395-E4210A02BC13}" type="slidenum">
              <a:rPr lang="ru-RU" altLang="ru-RU" smtClean="0"/>
              <a:pPr eaLnBrk="1" hangingPunct="1">
                <a:defRPr/>
              </a:pPr>
              <a:t>20</a:t>
            </a:fld>
            <a:endParaRPr lang="ru-RU" altLang="ru-RU"/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57137820"/>
              </p:ext>
            </p:extLst>
          </p:nvPr>
        </p:nvGraphicFramePr>
        <p:xfrm>
          <a:off x="2123728" y="4221088"/>
          <a:ext cx="4680520" cy="15086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3" name="ISIS/Draw Sketch" r:id="rId3" imgW="3705120" imgH="1190520" progId="ISISServer">
                  <p:embed/>
                </p:oleObj>
              </mc:Choice>
              <mc:Fallback>
                <p:oleObj name="ISIS/Draw Sketch" r:id="rId3" imgW="3705120" imgH="1190520" progId="ISISServer">
                  <p:embed/>
                  <p:pic>
                    <p:nvPicPr>
                      <p:cNvPr id="2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3728" y="4221088"/>
                        <a:ext cx="4680520" cy="150868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211467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Объект 2"/>
          <p:cNvSpPr>
            <a:spLocks noGrp="1"/>
          </p:cNvSpPr>
          <p:nvPr>
            <p:ph idx="1"/>
          </p:nvPr>
        </p:nvSpPr>
        <p:spPr>
          <a:xfrm>
            <a:off x="250825" y="333375"/>
            <a:ext cx="8713788" cy="6191250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ru-RU" alt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altLang="ru-RU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Барбитал</a:t>
            </a:r>
            <a:r>
              <a:rPr lang="ru-RU" alt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</a:t>
            </a:r>
            <a:r>
              <a:rPr lang="ru-RU" altLang="ru-RU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Фенобарбитал</a:t>
            </a:r>
            <a:endParaRPr lang="ru-RU" alt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r>
              <a:rPr lang="ru-RU" altLang="ru-RU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Бензобарбитал</a:t>
            </a:r>
            <a:r>
              <a:rPr lang="ru-RU" alt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altLang="ru-RU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растворяют в предварительно нейтрализованном спирте и титруют по тимоловому синему(</a:t>
            </a:r>
            <a:r>
              <a:rPr lang="ru-RU" altLang="ru-RU" sz="2800" dirty="0" err="1">
                <a:latin typeface="Times New Roman" pitchFamily="18" charset="0"/>
                <a:cs typeface="Times New Roman" pitchFamily="18" charset="0"/>
              </a:rPr>
              <a:t>рТ</a:t>
            </a:r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=8,5)</a:t>
            </a:r>
          </a:p>
          <a:p>
            <a:pPr marL="0" indent="0" eaLnBrk="1" hangingPunct="1">
              <a:buFontTx/>
              <a:buNone/>
            </a:pP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dirty="0"/>
          </a:p>
        </p:txBody>
      </p:sp>
      <p:sp>
        <p:nvSpPr>
          <p:cNvPr id="44037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6C00C2EE-773A-403F-9395-E4210A02BC13}" type="slidenum">
              <a:rPr lang="ru-RU" altLang="ru-RU" smtClean="0"/>
              <a:pPr eaLnBrk="1" hangingPunct="1">
                <a:defRPr/>
              </a:pPr>
              <a:t>21</a:t>
            </a:fld>
            <a:endParaRPr lang="ru-RU" altLang="ru-RU"/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92651916"/>
              </p:ext>
            </p:extLst>
          </p:nvPr>
        </p:nvGraphicFramePr>
        <p:xfrm>
          <a:off x="1156243" y="1063719"/>
          <a:ext cx="1502921" cy="12896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9" name="ISIS/Draw Sketch" r:id="rId3" imgW="1257120" imgH="1076040" progId="ISISServer">
                  <p:embed/>
                </p:oleObj>
              </mc:Choice>
              <mc:Fallback>
                <p:oleObj name="ISIS/Draw Sketch" r:id="rId3" imgW="1257120" imgH="1076040" progId="ISISServer">
                  <p:embed/>
                  <p:pic>
                    <p:nvPicPr>
                      <p:cNvPr id="2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56243" y="1063719"/>
                        <a:ext cx="1502921" cy="128966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86487272"/>
              </p:ext>
            </p:extLst>
          </p:nvPr>
        </p:nvGraphicFramePr>
        <p:xfrm>
          <a:off x="6012160" y="1196752"/>
          <a:ext cx="1440160" cy="11566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0" name="ISIS/Draw Sketch" r:id="rId5" imgW="1342800" imgH="1076040" progId="ISISServer">
                  <p:embed/>
                </p:oleObj>
              </mc:Choice>
              <mc:Fallback>
                <p:oleObj name="ISIS/Draw Sketch" r:id="rId5" imgW="1342800" imgH="1076040" progId="ISISServer">
                  <p:embed/>
                  <p:pic>
                    <p:nvPicPr>
                      <p:cNvPr id="3" name="Объект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2160" y="1196752"/>
                        <a:ext cx="1440160" cy="115662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62407089"/>
              </p:ext>
            </p:extLst>
          </p:nvPr>
        </p:nvGraphicFramePr>
        <p:xfrm>
          <a:off x="1907704" y="4367069"/>
          <a:ext cx="5616624" cy="19398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1" name="ISIS/Draw Sketch" r:id="rId7" imgW="5638680" imgH="1933560" progId="ISISServer">
                  <p:embed/>
                </p:oleObj>
              </mc:Choice>
              <mc:Fallback>
                <p:oleObj name="ISIS/Draw Sketch" r:id="rId7" imgW="5638680" imgH="1933560" progId="ISISServer">
                  <p:embed/>
                  <p:pic>
                    <p:nvPicPr>
                      <p:cNvPr id="4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7704" y="4367069"/>
                        <a:ext cx="5616624" cy="193980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707289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Объект 2"/>
          <p:cNvSpPr>
            <a:spLocks noGrp="1"/>
          </p:cNvSpPr>
          <p:nvPr>
            <p:ph idx="1"/>
          </p:nvPr>
        </p:nvSpPr>
        <p:spPr>
          <a:xfrm>
            <a:off x="250825" y="333375"/>
            <a:ext cx="8713788" cy="6191250"/>
          </a:xfrm>
        </p:spPr>
        <p:txBody>
          <a:bodyPr/>
          <a:lstStyle/>
          <a:p>
            <a:pPr marL="0" indent="0" algn="ctr" eaLnBrk="1" hangingPunct="1">
              <a:lnSpc>
                <a:spcPct val="80000"/>
              </a:lnSpc>
              <a:spcBef>
                <a:spcPts val="0"/>
              </a:spcBef>
              <a:buFontTx/>
              <a:buNone/>
            </a:pPr>
            <a:r>
              <a:rPr lang="ru-RU" altLang="ru-RU" b="1" i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Сульфаниламиды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altLang="ru-RU" sz="2600" dirty="0">
                <a:latin typeface="Times New Roman" pitchFamily="18" charset="0"/>
                <a:cs typeface="Times New Roman" pitchFamily="18" charset="0"/>
              </a:rPr>
              <a:t>За счет отрицательного индуктивного эффекта </a:t>
            </a:r>
            <a:r>
              <a:rPr lang="ru-RU" altLang="ru-RU" sz="2600" dirty="0" err="1">
                <a:latin typeface="Times New Roman" pitchFamily="18" charset="0"/>
                <a:cs typeface="Times New Roman" pitchFamily="18" charset="0"/>
              </a:rPr>
              <a:t>сульфогруппы</a:t>
            </a:r>
            <a:r>
              <a:rPr lang="ru-RU" altLang="ru-RU" sz="26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altLang="ru-RU" sz="2600" dirty="0">
                <a:latin typeface="Times New Roman" pitchFamily="18" charset="0"/>
                <a:cs typeface="Times New Roman" pitchFamily="18" charset="0"/>
              </a:rPr>
              <a:t>SO</a:t>
            </a:r>
            <a:r>
              <a:rPr lang="en-US" altLang="ru-RU" sz="26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ru-RU" sz="2600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altLang="ru-RU" sz="2600" dirty="0">
                <a:latin typeface="Times New Roman" pitchFamily="18" charset="0"/>
                <a:cs typeface="Times New Roman" pitchFamily="18" charset="0"/>
              </a:rPr>
              <a:t>группы) сульфаниламиды обладают </a:t>
            </a:r>
            <a:r>
              <a:rPr lang="en-US" altLang="ru-RU" sz="2600" b="1" dirty="0">
                <a:latin typeface="Times New Roman" pitchFamily="18" charset="0"/>
                <a:cs typeface="Times New Roman" pitchFamily="18" charset="0"/>
              </a:rPr>
              <a:t>NH</a:t>
            </a:r>
            <a:r>
              <a:rPr lang="ru-RU" altLang="ru-RU" sz="2600" b="1" dirty="0">
                <a:latin typeface="Times New Roman" pitchFamily="18" charset="0"/>
                <a:cs typeface="Times New Roman" pitchFamily="18" charset="0"/>
              </a:rPr>
              <a:t>-кислотностью </a:t>
            </a:r>
            <a:r>
              <a:rPr lang="ru-RU" altLang="ru-RU" sz="2600" dirty="0">
                <a:latin typeface="Times New Roman" pitchFamily="18" charset="0"/>
                <a:cs typeface="Times New Roman" pitchFamily="18" charset="0"/>
              </a:rPr>
              <a:t>и реагируют с щелочью с образованием солей,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altLang="ru-RU" sz="2600" dirty="0">
                <a:latin typeface="Times New Roman" pitchFamily="18" charset="0"/>
                <a:cs typeface="Times New Roman" pitchFamily="18" charset="0"/>
              </a:rPr>
              <a:t>титруют в спиртовой или водно-ацетоновой среде по </a:t>
            </a:r>
            <a:r>
              <a:rPr lang="ru-RU" altLang="ru-RU" sz="2600" dirty="0" err="1">
                <a:latin typeface="Times New Roman" pitchFamily="18" charset="0"/>
                <a:cs typeface="Times New Roman" pitchFamily="18" charset="0"/>
              </a:rPr>
              <a:t>тимолфталеину</a:t>
            </a:r>
            <a:r>
              <a:rPr lang="ru-RU" altLang="ru-RU" sz="26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 eaLnBrk="1" hangingPunct="1">
              <a:buFontTx/>
              <a:buNone/>
            </a:pP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dirty="0"/>
          </a:p>
        </p:txBody>
      </p:sp>
      <p:sp>
        <p:nvSpPr>
          <p:cNvPr id="44037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6C00C2EE-773A-403F-9395-E4210A02BC13}" type="slidenum">
              <a:rPr lang="ru-RU" altLang="ru-RU" smtClean="0"/>
              <a:pPr eaLnBrk="1" hangingPunct="1">
                <a:defRPr/>
              </a:pPr>
              <a:t>22</a:t>
            </a:fld>
            <a:endParaRPr lang="ru-RU" altLang="ru-RU"/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33223769"/>
              </p:ext>
            </p:extLst>
          </p:nvPr>
        </p:nvGraphicFramePr>
        <p:xfrm>
          <a:off x="1187624" y="3717032"/>
          <a:ext cx="5904656" cy="22669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1" name="ISIS/Draw Sketch" r:id="rId3" imgW="3819114" imgH="1465075" progId="ISISServer">
                  <p:embed/>
                </p:oleObj>
              </mc:Choice>
              <mc:Fallback>
                <p:oleObj name="ISIS/Draw Sketch" r:id="rId3" imgW="3819114" imgH="1465075" progId="ISISServer">
                  <p:embed/>
                  <p:pic>
                    <p:nvPicPr>
                      <p:cNvPr id="2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7624" y="3717032"/>
                        <a:ext cx="5904656" cy="226695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449697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Объект 2"/>
          <p:cNvSpPr>
            <a:spLocks noGrp="1"/>
          </p:cNvSpPr>
          <p:nvPr>
            <p:ph idx="1"/>
          </p:nvPr>
        </p:nvSpPr>
        <p:spPr>
          <a:xfrm>
            <a:off x="250825" y="333375"/>
            <a:ext cx="8713788" cy="6191250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ru-RU" altLang="ru-RU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Сальфадиметоксин</a:t>
            </a:r>
            <a:r>
              <a:rPr lang="ru-RU" alt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 eaLnBrk="1" hangingPunct="1">
              <a:buFontTx/>
              <a:buNone/>
            </a:pP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r>
              <a:rPr lang="ru-RU" altLang="ru-RU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Сульфален</a:t>
            </a:r>
            <a:r>
              <a:rPr lang="ru-RU" alt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 eaLnBrk="1" hangingPunct="1">
              <a:buFontTx/>
              <a:buNone/>
            </a:pP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dirty="0"/>
          </a:p>
        </p:txBody>
      </p:sp>
      <p:sp>
        <p:nvSpPr>
          <p:cNvPr id="44037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6C00C2EE-773A-403F-9395-E4210A02BC13}" type="slidenum">
              <a:rPr lang="ru-RU" altLang="ru-RU" smtClean="0"/>
              <a:pPr eaLnBrk="1" hangingPunct="1">
                <a:defRPr/>
              </a:pPr>
              <a:t>23</a:t>
            </a:fld>
            <a:endParaRPr lang="ru-RU" altLang="ru-RU"/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/>
        </p:nvGraphicFramePr>
        <p:xfrm>
          <a:off x="1117600" y="1123950"/>
          <a:ext cx="5397500" cy="1728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6" name="ISIS/Draw Sketch" r:id="rId3" imgW="3190680" imgH="1019160" progId="ISISServer">
                  <p:embed/>
                </p:oleObj>
              </mc:Choice>
              <mc:Fallback>
                <p:oleObj name="ISIS/Draw Sketch" r:id="rId3" imgW="3190680" imgH="1019160" progId="ISISServer">
                  <p:embed/>
                  <p:pic>
                    <p:nvPicPr>
                      <p:cNvPr id="2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7600" y="1123950"/>
                        <a:ext cx="5397500" cy="17287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Объект 2"/>
          <p:cNvGraphicFramePr>
            <a:graphicFrameLocks noChangeAspect="1"/>
          </p:cNvGraphicFramePr>
          <p:nvPr/>
        </p:nvGraphicFramePr>
        <p:xfrm>
          <a:off x="1550988" y="4437112"/>
          <a:ext cx="4884648" cy="1747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7" name="ISIS/Draw Sketch" r:id="rId5" imgW="2752560" imgH="981000" progId="ISISServer">
                  <p:embed/>
                </p:oleObj>
              </mc:Choice>
              <mc:Fallback>
                <p:oleObj name="ISIS/Draw Sketch" r:id="rId5" imgW="2752560" imgH="981000" progId="ISISServer">
                  <p:embed/>
                  <p:pic>
                    <p:nvPicPr>
                      <p:cNvPr id="3" name="Объект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50988" y="4437112"/>
                        <a:ext cx="4884648" cy="17477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2809806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Объект 2"/>
          <p:cNvSpPr>
            <a:spLocks noGrp="1"/>
          </p:cNvSpPr>
          <p:nvPr>
            <p:ph idx="1"/>
          </p:nvPr>
        </p:nvSpPr>
        <p:spPr>
          <a:xfrm>
            <a:off x="250825" y="188640"/>
            <a:ext cx="8785672" cy="6335985"/>
          </a:xfrm>
        </p:spPr>
        <p:txBody>
          <a:bodyPr>
            <a:normAutofit/>
          </a:bodyPr>
          <a:lstStyle/>
          <a:p>
            <a:pPr marL="0" indent="0" algn="ctr" eaLnBrk="1" hangingPunct="1">
              <a:lnSpc>
                <a:spcPct val="80000"/>
              </a:lnSpc>
              <a:spcBef>
                <a:spcPts val="0"/>
              </a:spcBef>
              <a:buFontTx/>
              <a:buNone/>
            </a:pPr>
            <a:r>
              <a:rPr lang="ru-RU" altLang="ru-RU" b="1" i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Титрование солей алкалоидов и слабых азотистых оснований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altLang="ru-RU" sz="2600" dirty="0">
                <a:latin typeface="Times New Roman" pitchFamily="18" charset="0"/>
                <a:cs typeface="Times New Roman" pitchFamily="18" charset="0"/>
              </a:rPr>
              <a:t>Титрование идёт по фармакологически неактивной части молекулы (в условиях аптеки)</a:t>
            </a:r>
          </a:p>
          <a:p>
            <a:pPr marL="0" indent="0" eaLnBrk="1" hangingPunct="1">
              <a:spcBef>
                <a:spcPts val="0"/>
              </a:spcBef>
              <a:buFontTx/>
              <a:buNone/>
            </a:pPr>
            <a:r>
              <a:rPr lang="ru-RU" altLang="ru-RU" sz="2600" dirty="0">
                <a:latin typeface="Times New Roman" pitchFamily="18" charset="0"/>
                <a:cs typeface="Times New Roman" pitchFamily="18" charset="0"/>
              </a:rPr>
              <a:t>В основе данных реакций лежит свойство сильных оснований вытеснять слабые основания из их солей</a:t>
            </a:r>
          </a:p>
          <a:p>
            <a:pPr marL="0" indent="0" algn="ctr" eaLnBrk="1" hangingPunct="1">
              <a:lnSpc>
                <a:spcPct val="80000"/>
              </a:lnSpc>
              <a:spcBef>
                <a:spcPts val="0"/>
              </a:spcBef>
              <a:buFontTx/>
              <a:buNone/>
            </a:pPr>
            <a:endParaRPr lang="ru-RU" altLang="ru-RU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lnSpc>
                <a:spcPct val="80000"/>
              </a:lnSpc>
              <a:spcBef>
                <a:spcPts val="0"/>
              </a:spcBef>
              <a:buFontTx/>
              <a:buNone/>
            </a:pPr>
            <a:r>
              <a:rPr lang="en-US" altLang="ru-RU" sz="2800" dirty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ru-RU" sz="2800" dirty="0"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ru-RU" altLang="ru-RU" sz="2800" dirty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altLang="ru-RU" sz="2800" dirty="0" err="1">
                <a:latin typeface="Times New Roman" pitchFamily="18" charset="0"/>
                <a:cs typeface="Times New Roman" pitchFamily="18" charset="0"/>
                <a:sym typeface="Symbol"/>
              </a:rPr>
              <a:t>HCl</a:t>
            </a:r>
            <a:r>
              <a:rPr lang="en-US" altLang="ru-RU" sz="2800" dirty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altLang="ru-RU" sz="2800" dirty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altLang="ru-RU" sz="2800" dirty="0">
                <a:latin typeface="Times New Roman" pitchFamily="18" charset="0"/>
                <a:cs typeface="Times New Roman" pitchFamily="18" charset="0"/>
                <a:sym typeface="Symbol"/>
              </a:rPr>
              <a:t>+ </a:t>
            </a:r>
            <a:r>
              <a:rPr lang="ru-RU" altLang="ru-RU" sz="2800" dirty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altLang="ru-RU" sz="2800" dirty="0" err="1">
                <a:latin typeface="Times New Roman" pitchFamily="18" charset="0"/>
                <a:cs typeface="Times New Roman" pitchFamily="18" charset="0"/>
                <a:sym typeface="Symbol"/>
              </a:rPr>
              <a:t>NaOH</a:t>
            </a:r>
            <a:r>
              <a:rPr lang="ru-RU" altLang="ru-RU" sz="2800" dirty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altLang="ru-RU" sz="2800" dirty="0">
                <a:latin typeface="Times New Roman" pitchFamily="18" charset="0"/>
                <a:cs typeface="Times New Roman" pitchFamily="18" charset="0"/>
                <a:sym typeface="Symbol"/>
              </a:rPr>
              <a:t>  </a:t>
            </a:r>
            <a:r>
              <a:rPr lang="ru-RU" altLang="ru-RU" sz="2800" dirty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altLang="ru-RU" sz="2800" dirty="0">
                <a:latin typeface="Times New Roman" pitchFamily="18" charset="0"/>
                <a:cs typeface="Times New Roman" pitchFamily="18" charset="0"/>
                <a:sym typeface="Symbol"/>
              </a:rPr>
              <a:t>R </a:t>
            </a:r>
            <a:r>
              <a:rPr lang="ru-RU" altLang="ru-RU" sz="2800" dirty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altLang="ru-RU" sz="2800" dirty="0">
                <a:latin typeface="Times New Roman" pitchFamily="18" charset="0"/>
                <a:cs typeface="Times New Roman" pitchFamily="18" charset="0"/>
                <a:sym typeface="Symbol"/>
              </a:rPr>
              <a:t>+</a:t>
            </a:r>
            <a:r>
              <a:rPr lang="ru-RU" altLang="ru-RU" sz="2800" dirty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altLang="ru-RU" sz="2800" dirty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altLang="ru-RU" sz="2800" dirty="0" err="1">
                <a:latin typeface="Times New Roman" pitchFamily="18" charset="0"/>
                <a:cs typeface="Times New Roman" pitchFamily="18" charset="0"/>
                <a:sym typeface="Symbol"/>
              </a:rPr>
              <a:t>NaCl</a:t>
            </a:r>
            <a:r>
              <a:rPr lang="ru-RU" altLang="ru-RU" sz="2800" dirty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altLang="ru-RU" sz="2800" dirty="0">
                <a:latin typeface="Times New Roman" pitchFamily="18" charset="0"/>
                <a:cs typeface="Times New Roman" pitchFamily="18" charset="0"/>
                <a:sym typeface="Symbol"/>
              </a:rPr>
              <a:t> + </a:t>
            </a:r>
            <a:r>
              <a:rPr lang="ru-RU" altLang="ru-RU" sz="2800" dirty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altLang="ru-RU" sz="2800" dirty="0">
                <a:latin typeface="Times New Roman" pitchFamily="18" charset="0"/>
                <a:cs typeface="Times New Roman" pitchFamily="18" charset="0"/>
                <a:sym typeface="Symbol"/>
              </a:rPr>
              <a:t>H</a:t>
            </a:r>
            <a:r>
              <a:rPr lang="en-US" altLang="ru-RU" sz="2800" baseline="-25000" dirty="0">
                <a:latin typeface="Times New Roman" pitchFamily="18" charset="0"/>
                <a:cs typeface="Times New Roman" pitchFamily="18" charset="0"/>
                <a:sym typeface="Symbol"/>
              </a:rPr>
              <a:t>2</a:t>
            </a:r>
            <a:r>
              <a:rPr lang="en-US" altLang="ru-RU" sz="2800" dirty="0">
                <a:latin typeface="Times New Roman" pitchFamily="18" charset="0"/>
                <a:cs typeface="Times New Roman" pitchFamily="18" charset="0"/>
                <a:sym typeface="Symbol"/>
              </a:rPr>
              <a:t>O</a:t>
            </a:r>
            <a:endParaRPr lang="ru-RU" altLang="ru-RU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lnSpc>
                <a:spcPct val="80000"/>
              </a:lnSpc>
              <a:spcBef>
                <a:spcPts val="0"/>
              </a:spcBef>
              <a:buFontTx/>
              <a:buNone/>
            </a:pPr>
            <a:endParaRPr lang="ru-RU" altLang="ru-RU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lnSpc>
                <a:spcPct val="80000"/>
              </a:lnSpc>
              <a:spcBef>
                <a:spcPts val="0"/>
              </a:spcBef>
              <a:buFontTx/>
              <a:buNone/>
            </a:pPr>
            <a:endParaRPr lang="ru-RU" altLang="ru-RU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spcBef>
                <a:spcPts val="0"/>
              </a:spcBef>
              <a:buFontTx/>
              <a:buNone/>
            </a:pPr>
            <a:r>
              <a:rPr lang="ru-RU" altLang="ru-RU" sz="2600" dirty="0">
                <a:latin typeface="Times New Roman" pitchFamily="18" charset="0"/>
                <a:cs typeface="Times New Roman" pitchFamily="18" charset="0"/>
              </a:rPr>
              <a:t>Титрование ведут в водной среде или в присутствии </a:t>
            </a:r>
            <a:r>
              <a:rPr lang="ru-RU" altLang="ru-RU" sz="2600" dirty="0" err="1">
                <a:latin typeface="Times New Roman" panose="02020603050405020304" pitchFamily="18" charset="0"/>
                <a:cs typeface="Times New Roman" pitchFamily="18" charset="0"/>
              </a:rPr>
              <a:t>органич</a:t>
            </a:r>
            <a:r>
              <a:rPr lang="ru-RU" altLang="ru-RU" sz="2600" dirty="0">
                <a:latin typeface="Times New Roman" panose="02020603050405020304" pitchFamily="18" charset="0"/>
                <a:cs typeface="Times New Roman" pitchFamily="18" charset="0"/>
              </a:rPr>
              <a:t>. растворителя (</a:t>
            </a:r>
            <a:r>
              <a:rPr lang="ru-RU" altLang="ru-RU" sz="2600" dirty="0" err="1">
                <a:latin typeface="Times New Roman" panose="02020603050405020304" pitchFamily="18" charset="0"/>
                <a:cs typeface="Times New Roman" pitchFamily="18" charset="0"/>
              </a:rPr>
              <a:t>спирто-хлф</a:t>
            </a:r>
            <a:r>
              <a:rPr lang="ru-RU" altLang="ru-RU" sz="2600" dirty="0">
                <a:latin typeface="Times New Roman" panose="02020603050405020304" pitchFamily="18" charset="0"/>
                <a:cs typeface="Times New Roman" pitchFamily="18" charset="0"/>
              </a:rPr>
              <a:t>. смесь 1:2; спирт; эфир), который  извлекает выделяющееся основание </a:t>
            </a:r>
          </a:p>
          <a:p>
            <a:pPr marL="0" indent="0" eaLnBrk="1" hangingPunct="1">
              <a:spcBef>
                <a:spcPts val="0"/>
              </a:spcBef>
              <a:buFontTx/>
              <a:buNone/>
            </a:pPr>
            <a:r>
              <a:rPr lang="ru-RU" altLang="ru-RU" sz="2600" dirty="0">
                <a:latin typeface="Times New Roman" panose="02020603050405020304" pitchFamily="18" charset="0"/>
                <a:cs typeface="Times New Roman" pitchFamily="18" charset="0"/>
              </a:rPr>
              <a:t>Если ЛВ содержит сложноэфирную группу (атропин, </a:t>
            </a:r>
            <a:r>
              <a:rPr lang="ru-RU" altLang="ru-RU" sz="2600" dirty="0" err="1">
                <a:latin typeface="Times New Roman" panose="02020603050405020304" pitchFamily="18" charset="0"/>
                <a:cs typeface="Times New Roman" pitchFamily="18" charset="0"/>
              </a:rPr>
              <a:t>прокаин</a:t>
            </a:r>
            <a:r>
              <a:rPr lang="ru-RU" altLang="ru-RU" sz="2600" dirty="0">
                <a:latin typeface="Times New Roman" panose="02020603050405020304" pitchFamily="18" charset="0"/>
                <a:cs typeface="Times New Roman" pitchFamily="18" charset="0"/>
              </a:rPr>
              <a:t> и др.), то титрование проводят быстро, чтобы исключить возможность гидролиза                                 </a:t>
            </a:r>
          </a:p>
        </p:txBody>
      </p:sp>
      <p:sp>
        <p:nvSpPr>
          <p:cNvPr id="44037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6C00C2EE-773A-403F-9395-E4210A02BC13}" type="slidenum">
              <a:rPr lang="ru-RU" altLang="ru-RU" smtClean="0"/>
              <a:pPr eaLnBrk="1" hangingPunct="1">
                <a:defRPr/>
              </a:pPr>
              <a:t>24</a:t>
            </a:fld>
            <a:endParaRPr lang="ru-RU" altLang="ru-RU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039399"/>
            <a:ext cx="1014400" cy="463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45608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Объект 2"/>
          <p:cNvSpPr>
            <a:spLocks noGrp="1"/>
          </p:cNvSpPr>
          <p:nvPr>
            <p:ph idx="1"/>
          </p:nvPr>
        </p:nvSpPr>
        <p:spPr>
          <a:xfrm>
            <a:off x="250825" y="188640"/>
            <a:ext cx="8785672" cy="6335985"/>
          </a:xfrm>
        </p:spPr>
        <p:txBody>
          <a:bodyPr>
            <a:normAutofit/>
          </a:bodyPr>
          <a:lstStyle/>
          <a:p>
            <a:pPr marL="0" indent="0" eaLnBrk="1" hangingPunct="1">
              <a:lnSpc>
                <a:spcPct val="80000"/>
              </a:lnSpc>
              <a:spcBef>
                <a:spcPts val="0"/>
              </a:spcBef>
              <a:buFontTx/>
              <a:buNone/>
            </a:pPr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В водной среде по </a:t>
            </a:r>
            <a:r>
              <a:rPr lang="ru-RU" altLang="ru-RU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бромтимоловому</a:t>
            </a:r>
            <a:r>
              <a:rPr lang="ru-RU" alt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синему</a:t>
            </a:r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 титруется </a:t>
            </a:r>
            <a:r>
              <a:rPr lang="ru-RU" alt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пиридоксина г/</a:t>
            </a:r>
            <a:r>
              <a:rPr lang="ru-RU" altLang="ru-RU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хл</a:t>
            </a:r>
            <a:r>
              <a:rPr lang="ru-RU" alt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altLang="ru-RU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 eaLnBrk="1" hangingPunct="1">
              <a:lnSpc>
                <a:spcPct val="80000"/>
              </a:lnSpc>
              <a:spcBef>
                <a:spcPts val="0"/>
              </a:spcBef>
              <a:buFontTx/>
              <a:buNone/>
            </a:pPr>
            <a:endParaRPr lang="ru-RU" altLang="ru-RU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lnSpc>
                <a:spcPct val="80000"/>
              </a:lnSpc>
              <a:spcBef>
                <a:spcPts val="0"/>
              </a:spcBef>
              <a:buFontTx/>
              <a:buNone/>
            </a:pPr>
            <a:endParaRPr lang="ru-RU" altLang="ru-RU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lnSpc>
                <a:spcPct val="80000"/>
              </a:lnSpc>
              <a:spcBef>
                <a:spcPts val="0"/>
              </a:spcBef>
              <a:buFontTx/>
              <a:buNone/>
            </a:pPr>
            <a:endParaRPr lang="ru-RU" altLang="ru-RU" sz="2800" dirty="0"/>
          </a:p>
          <a:p>
            <a:pPr marL="0" indent="0" eaLnBrk="1" hangingPunct="1">
              <a:lnSpc>
                <a:spcPct val="80000"/>
              </a:lnSpc>
              <a:spcBef>
                <a:spcPts val="0"/>
              </a:spcBef>
              <a:buFontTx/>
              <a:buNone/>
            </a:pPr>
            <a:endParaRPr lang="ru-RU" alt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hangingPunct="1">
              <a:lnSpc>
                <a:spcPct val="80000"/>
              </a:lnSpc>
              <a:spcBef>
                <a:spcPts val="0"/>
              </a:spcBef>
              <a:buFontTx/>
              <a:buNone/>
            </a:pPr>
            <a:endParaRPr lang="ru-RU" alt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alt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alt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спиртовом растворе (40-60% от конечного объёма раствора) титруют </a:t>
            </a:r>
            <a:r>
              <a:rPr lang="ru-RU" alt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бендазол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(дибазол), папаверина г/</a:t>
            </a:r>
            <a:r>
              <a:rPr lang="ru-RU" alt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хл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пилокарпин г/</a:t>
            </a:r>
            <a:r>
              <a:rPr lang="ru-RU" alt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хл</a:t>
            </a:r>
            <a:endParaRPr lang="ru-RU" alt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alt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эфире по ф/ф  титруют </a:t>
            </a:r>
            <a:r>
              <a:rPr lang="ru-RU" alt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дифенгидрамин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(димедрол)</a:t>
            </a:r>
            <a:endParaRPr lang="ru-RU" alt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037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6C00C2EE-773A-403F-9395-E4210A02BC13}" type="slidenum">
              <a:rPr lang="ru-RU" altLang="ru-RU" smtClean="0"/>
              <a:pPr eaLnBrk="1" hangingPunct="1">
                <a:defRPr/>
              </a:pPr>
              <a:t>25</a:t>
            </a:fld>
            <a:endParaRPr lang="ru-RU" altLang="ru-RU"/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35809602"/>
              </p:ext>
            </p:extLst>
          </p:nvPr>
        </p:nvGraphicFramePr>
        <p:xfrm>
          <a:off x="549201" y="1268760"/>
          <a:ext cx="8188920" cy="14193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39" name="ISIS/Draw Sketch" r:id="rId3" imgW="6543360" imgH="1133280" progId="ISISServer">
                  <p:embed/>
                </p:oleObj>
              </mc:Choice>
              <mc:Fallback>
                <p:oleObj name="ISIS/Draw Sketch" r:id="rId3" imgW="6543360" imgH="1133280" progId="ISISServer">
                  <p:embed/>
                  <p:pic>
                    <p:nvPicPr>
                      <p:cNvPr id="2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9201" y="1268760"/>
                        <a:ext cx="8188920" cy="141931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1783076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Объект 2"/>
          <p:cNvSpPr>
            <a:spLocks noGrp="1"/>
          </p:cNvSpPr>
          <p:nvPr>
            <p:ph idx="1"/>
          </p:nvPr>
        </p:nvSpPr>
        <p:spPr>
          <a:xfrm>
            <a:off x="250825" y="333375"/>
            <a:ext cx="8713788" cy="6191250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ru-RU" altLang="ru-RU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Дифенгидрамин</a:t>
            </a:r>
            <a:r>
              <a:rPr lang="ru-RU" alt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(димедрол):      Пилокарпина г/</a:t>
            </a:r>
            <a:r>
              <a:rPr lang="ru-RU" altLang="ru-RU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хл</a:t>
            </a:r>
            <a:r>
              <a:rPr lang="ru-RU" alt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 eaLnBrk="1" hangingPunct="1">
              <a:buFontTx/>
              <a:buNone/>
            </a:pPr>
            <a:endParaRPr lang="ru-RU" altLang="ru-RU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sz="2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r>
              <a:rPr lang="ru-RU" altLang="ru-RU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Бендазол</a:t>
            </a:r>
            <a:r>
              <a:rPr lang="ru-RU" alt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(дибазол)                  Папаверина г/</a:t>
            </a:r>
            <a:r>
              <a:rPr lang="ru-RU" altLang="ru-RU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хл</a:t>
            </a:r>
            <a:endParaRPr lang="ru-RU" altLang="ru-RU" sz="2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dirty="0"/>
          </a:p>
        </p:txBody>
      </p:sp>
      <p:sp>
        <p:nvSpPr>
          <p:cNvPr id="44037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6C00C2EE-773A-403F-9395-E4210A02BC13}" type="slidenum">
              <a:rPr lang="ru-RU" altLang="ru-RU" smtClean="0"/>
              <a:pPr eaLnBrk="1" hangingPunct="1">
                <a:defRPr/>
              </a:pPr>
              <a:t>26</a:t>
            </a:fld>
            <a:endParaRPr lang="ru-RU" altLang="ru-RU"/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04256241"/>
              </p:ext>
            </p:extLst>
          </p:nvPr>
        </p:nvGraphicFramePr>
        <p:xfrm>
          <a:off x="372045" y="1100249"/>
          <a:ext cx="3600400" cy="14869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6" name="ISIS/Draw Sketch" r:id="rId3" imgW="3323880" imgH="1380960" progId="ISISServer">
                  <p:embed/>
                </p:oleObj>
              </mc:Choice>
              <mc:Fallback>
                <p:oleObj name="ISIS/Draw Sketch" r:id="rId3" imgW="3323880" imgH="1380960" progId="ISISServer">
                  <p:embed/>
                  <p:pic>
                    <p:nvPicPr>
                      <p:cNvPr id="2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2045" y="1100249"/>
                        <a:ext cx="3600400" cy="148693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59862201"/>
              </p:ext>
            </p:extLst>
          </p:nvPr>
        </p:nvGraphicFramePr>
        <p:xfrm>
          <a:off x="5076056" y="4193543"/>
          <a:ext cx="2664296" cy="19659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7" name="ISIS/Draw Sketch" r:id="rId5" imgW="2028600" imgH="1495080" progId="ISISServer">
                  <p:embed/>
                </p:oleObj>
              </mc:Choice>
              <mc:Fallback>
                <p:oleObj name="ISIS/Draw Sketch" r:id="rId5" imgW="2028600" imgH="1495080" progId="ISISServer">
                  <p:embed/>
                  <p:pic>
                    <p:nvPicPr>
                      <p:cNvPr id="5" name="Объект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76056" y="4193543"/>
                        <a:ext cx="2664296" cy="196595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Объект 9">
            <a:extLst>
              <a:ext uri="{FF2B5EF4-FFF2-40B4-BE49-F238E27FC236}">
                <a16:creationId xmlns:a16="http://schemas.microsoft.com/office/drawing/2014/main" id="{24CB3CAF-40A2-402F-9390-ED58053C776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37900648"/>
              </p:ext>
            </p:extLst>
          </p:nvPr>
        </p:nvGraphicFramePr>
        <p:xfrm>
          <a:off x="374277" y="4725144"/>
          <a:ext cx="3286249" cy="8012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8" name="ISIS/Draw Sketch" r:id="rId7" imgW="2695320" imgH="657000" progId="ISISServer">
                  <p:embed/>
                </p:oleObj>
              </mc:Choice>
              <mc:Fallback>
                <p:oleObj name="ISIS/Draw Sketch" r:id="rId7" imgW="2695320" imgH="657000" progId="ISISServer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74277" y="4725144"/>
                        <a:ext cx="3286249" cy="80124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Объект 10">
            <a:extLst>
              <a:ext uri="{FF2B5EF4-FFF2-40B4-BE49-F238E27FC236}">
                <a16:creationId xmlns:a16="http://schemas.microsoft.com/office/drawing/2014/main" id="{54A333FA-2619-4DD1-9370-D2386D3395C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49054222"/>
              </p:ext>
            </p:extLst>
          </p:nvPr>
        </p:nvGraphicFramePr>
        <p:xfrm>
          <a:off x="5120883" y="1484784"/>
          <a:ext cx="3837645" cy="8394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9" name="ISIS/Draw Sketch" r:id="rId9" imgW="2743200" imgH="599760" progId="ISISServer">
                  <p:embed/>
                </p:oleObj>
              </mc:Choice>
              <mc:Fallback>
                <p:oleObj name="ISIS/Draw Sketch" r:id="rId9" imgW="2743200" imgH="599760" progId="ISISServer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5120883" y="1484784"/>
                        <a:ext cx="3837645" cy="83948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8959391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88640"/>
            <a:ext cx="8784976" cy="6408712"/>
          </a:xfrm>
        </p:spPr>
        <p:txBody>
          <a:bodyPr/>
          <a:lstStyle/>
          <a:p>
            <a:pPr algn="l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Атропина сульфат,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скополамина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гидробромид, гоматропина г/бромид, пилокарпина г/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хл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тетракаина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г/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хл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(дикаин), хинина г/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хл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этилморфина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г/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хл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эфедрина г/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хл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др. титруют в присутствии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предв.нейтрализованной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спирто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хлороформной смеси 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:2) </a:t>
            </a:r>
          </a:p>
          <a:p>
            <a:pPr algn="l"/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Атропина сульфат: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Скополамина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г/</a:t>
            </a:r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7D03F-399E-4E3A-8B98-CAF8154872E8}" type="slidenum">
              <a:rPr lang="ru-RU" smtClean="0"/>
              <a:t>27</a:t>
            </a:fld>
            <a:endParaRPr lang="ru-RU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31684543"/>
              </p:ext>
            </p:extLst>
          </p:nvPr>
        </p:nvGraphicFramePr>
        <p:xfrm>
          <a:off x="251520" y="4077072"/>
          <a:ext cx="4193328" cy="17698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88" name="ISIS/Draw Sketch" r:id="rId3" imgW="3705120" imgH="1552320" progId="ISISServer">
                  <p:embed/>
                </p:oleObj>
              </mc:Choice>
              <mc:Fallback>
                <p:oleObj name="ISIS/Draw Sketch" r:id="rId3" imgW="3705120" imgH="1552320" progId="ISISServer">
                  <p:embed/>
                  <p:pic>
                    <p:nvPicPr>
                      <p:cNvPr id="0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520" y="4077072"/>
                        <a:ext cx="4193328" cy="176988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32793098"/>
              </p:ext>
            </p:extLst>
          </p:nvPr>
        </p:nvGraphicFramePr>
        <p:xfrm>
          <a:off x="5148064" y="4293096"/>
          <a:ext cx="3738512" cy="1471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89" name="ISIS/Draw Sketch" r:id="rId5" imgW="3219120" imgH="1257120" progId="ISISServer">
                  <p:embed/>
                </p:oleObj>
              </mc:Choice>
              <mc:Fallback>
                <p:oleObj name="ISIS/Draw Sketch" r:id="rId5" imgW="3219120" imgH="1257120" progId="ISISServer">
                  <p:embed/>
                  <p:pic>
                    <p:nvPicPr>
                      <p:cNvPr id="0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8064" y="4293096"/>
                        <a:ext cx="3738512" cy="1471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2617467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88640"/>
            <a:ext cx="8784976" cy="6408712"/>
          </a:xfrm>
        </p:spPr>
        <p:txBody>
          <a:bodyPr/>
          <a:lstStyle/>
          <a:p>
            <a:pPr algn="l"/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Хинина г/</a:t>
            </a:r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хл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Гоматропина г/</a:t>
            </a:r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</a:t>
            </a:r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Этилморфина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г/</a:t>
            </a:r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хл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</a:t>
            </a: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7D03F-399E-4E3A-8B98-CAF8154872E8}" type="slidenum">
              <a:rPr lang="ru-RU" smtClean="0"/>
              <a:t>28</a:t>
            </a:fld>
            <a:endParaRPr lang="ru-RU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54762974"/>
              </p:ext>
            </p:extLst>
          </p:nvPr>
        </p:nvGraphicFramePr>
        <p:xfrm>
          <a:off x="2843808" y="548680"/>
          <a:ext cx="3470820" cy="16022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3" name="ISIS/Draw Sketch" r:id="rId3" imgW="2990520" imgH="1361880" progId="ISISServer">
                  <p:embed/>
                </p:oleObj>
              </mc:Choice>
              <mc:Fallback>
                <p:oleObj name="ISIS/Draw Sketch" r:id="rId3" imgW="2990520" imgH="1361880" progId="ISISServer">
                  <p:embed/>
                  <p:pic>
                    <p:nvPicPr>
                      <p:cNvPr id="0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3808" y="548680"/>
                        <a:ext cx="3470820" cy="16022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7460064"/>
              </p:ext>
            </p:extLst>
          </p:nvPr>
        </p:nvGraphicFramePr>
        <p:xfrm>
          <a:off x="395536" y="4221088"/>
          <a:ext cx="3470820" cy="13650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4" name="ISIS/Draw Sketch" r:id="rId5" imgW="3218230" imgH="1259529" progId="ISISServer">
                  <p:embed/>
                </p:oleObj>
              </mc:Choice>
              <mc:Fallback>
                <p:oleObj name="ISIS/Draw Sketch" r:id="rId5" imgW="3218230" imgH="1259529" progId="ISISServer">
                  <p:embed/>
                  <p:pic>
                    <p:nvPicPr>
                      <p:cNvPr id="0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536" y="4221088"/>
                        <a:ext cx="3470820" cy="136503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35633055"/>
              </p:ext>
            </p:extLst>
          </p:nvPr>
        </p:nvGraphicFramePr>
        <p:xfrm>
          <a:off x="5652120" y="4077072"/>
          <a:ext cx="2664296" cy="18660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5" name="ISIS/Draw Sketch" r:id="rId7" imgW="2133360" imgH="1485720" progId="ISISServer">
                  <p:embed/>
                </p:oleObj>
              </mc:Choice>
              <mc:Fallback>
                <p:oleObj name="ISIS/Draw Sketch" r:id="rId7" imgW="2133360" imgH="1485720" progId="ISISServer">
                  <p:embed/>
                  <p:pic>
                    <p:nvPicPr>
                      <p:cNvPr id="0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52120" y="4077072"/>
                        <a:ext cx="2664296" cy="186602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2617467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88640"/>
            <a:ext cx="8784976" cy="6408712"/>
          </a:xfrm>
        </p:spPr>
        <p:txBody>
          <a:bodyPr/>
          <a:lstStyle/>
          <a:p>
            <a:pPr algn="l"/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Эфедрина г/</a:t>
            </a:r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хл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Тетракаина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г/</a:t>
            </a:r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хл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(дикаин):</a:t>
            </a: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7D03F-399E-4E3A-8B98-CAF8154872E8}" type="slidenum">
              <a:rPr lang="ru-RU" smtClean="0"/>
              <a:t>29</a:t>
            </a:fld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31019479"/>
              </p:ext>
            </p:extLst>
          </p:nvPr>
        </p:nvGraphicFramePr>
        <p:xfrm>
          <a:off x="971600" y="4221088"/>
          <a:ext cx="6208494" cy="11067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36" name="ISIS/Draw Sketch" r:id="rId3" imgW="4381200" imgH="780840" progId="ISISServer">
                  <p:embed/>
                </p:oleObj>
              </mc:Choice>
              <mc:Fallback>
                <p:oleObj name="ISIS/Draw Sketch" r:id="rId3" imgW="4381200" imgH="780840" progId="ISISServer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71600" y="4221088"/>
                        <a:ext cx="6208494" cy="110673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BE0FF5C6-D016-4DBD-A8AE-BD1638FC153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86188255"/>
              </p:ext>
            </p:extLst>
          </p:nvPr>
        </p:nvGraphicFramePr>
        <p:xfrm>
          <a:off x="2267744" y="1060621"/>
          <a:ext cx="3384376" cy="11151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37" name="ISIS/Draw Sketch" r:id="rId5" imgW="2485800" imgH="819000" progId="ISISServer">
                  <p:embed/>
                </p:oleObj>
              </mc:Choice>
              <mc:Fallback>
                <p:oleObj name="ISIS/Draw Sketch" r:id="rId5" imgW="2485800" imgH="819000" progId="ISISServer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267744" y="1060621"/>
                        <a:ext cx="3384376" cy="111515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261746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88640"/>
            <a:ext cx="8784976" cy="6408712"/>
          </a:xfrm>
        </p:spPr>
        <p:txBody>
          <a:bodyPr/>
          <a:lstStyle/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Алкалиметрия</a:t>
            </a: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555" y="1268760"/>
            <a:ext cx="8296275" cy="437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7D03F-399E-4E3A-8B98-CAF8154872E8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250101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88640"/>
            <a:ext cx="8784976" cy="6408712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spcBef>
                <a:spcPts val="0"/>
              </a:spcBef>
            </a:pP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Обратная алкалиметрия </a:t>
            </a:r>
          </a:p>
          <a:p>
            <a:pPr algn="l">
              <a:spcBef>
                <a:spcPts val="0"/>
              </a:spcBef>
            </a:pP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применяется для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к.о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ЛВ, реагирующих с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титрантом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медленно или если невозможно подобрать индикатор .</a:t>
            </a:r>
          </a:p>
          <a:p>
            <a:pPr algn="l">
              <a:spcBef>
                <a:spcPts val="0"/>
              </a:spcBef>
            </a:pPr>
            <a:r>
              <a:rPr lang="ru-RU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Кислота фолиевая 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п.нр.в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воде). Навеску растворяют в избытке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NaOH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Остаток щелочи титруют </a:t>
            </a:r>
            <a:r>
              <a:rPr lang="en-US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HCl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тимолфталеину</a:t>
            </a:r>
            <a:endParaRPr lang="ru-RU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80000"/>
              </a:lnSpc>
              <a:spcBef>
                <a:spcPts val="0"/>
              </a:spcBef>
            </a:pPr>
            <a:endParaRPr lang="ru-RU" sz="3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80000"/>
              </a:lnSpc>
              <a:spcBef>
                <a:spcPts val="0"/>
              </a:spcBef>
            </a:pPr>
            <a:endParaRPr lang="ru-RU" sz="3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80000"/>
              </a:lnSpc>
              <a:spcBef>
                <a:spcPts val="0"/>
              </a:spcBef>
            </a:pPr>
            <a:endParaRPr lang="ru-RU" sz="3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80000"/>
              </a:lnSpc>
              <a:spcBef>
                <a:spcPts val="0"/>
              </a:spcBef>
            </a:pPr>
            <a:endParaRPr lang="ru-RU" sz="3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80000"/>
              </a:lnSpc>
              <a:spcBef>
                <a:spcPts val="0"/>
              </a:spcBef>
            </a:pPr>
            <a:endParaRPr lang="ru-RU" sz="3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80000"/>
              </a:lnSpc>
              <a:spcBef>
                <a:spcPts val="0"/>
              </a:spcBef>
            </a:pPr>
            <a:endParaRPr lang="ru-RU" sz="3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80000"/>
              </a:lnSpc>
              <a:spcBef>
                <a:spcPts val="0"/>
              </a:spcBef>
            </a:pPr>
            <a:endParaRPr lang="ru-RU" sz="3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  <a:spcBef>
                <a:spcPts val="0"/>
              </a:spcBef>
            </a:pPr>
            <a:endParaRPr lang="en-US" sz="3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  <a:spcBef>
                <a:spcPts val="0"/>
              </a:spcBef>
            </a:pPr>
            <a:endParaRPr lang="ru-RU" sz="3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  <a:spcBef>
                <a:spcPts val="0"/>
              </a:spcBef>
            </a:pP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NaOH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HCl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 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NaCl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+ H</a:t>
            </a:r>
            <a:r>
              <a:rPr lang="en-US" sz="3000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2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O</a:t>
            </a:r>
            <a:endParaRPr lang="ru-RU" sz="3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85950353"/>
              </p:ext>
            </p:extLst>
          </p:nvPr>
        </p:nvGraphicFramePr>
        <p:xfrm>
          <a:off x="611560" y="2794016"/>
          <a:ext cx="7560840" cy="25769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59" name="ISIS/Draw Sketch" r:id="rId3" imgW="6886440" imgH="2352600" progId="ISISServer">
                  <p:embed/>
                </p:oleObj>
              </mc:Choice>
              <mc:Fallback>
                <p:oleObj name="ISIS/Draw Sketch" r:id="rId3" imgW="6886440" imgH="2352600" progId="ISISServer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560" y="2794016"/>
                        <a:ext cx="7560840" cy="257693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7D03F-399E-4E3A-8B98-CAF8154872E8}" type="slidenum">
              <a:rPr lang="ru-RU" smtClean="0"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319958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C1904-5DA1-4D46-B23C-CEB03C854CD7}" type="slidenum">
              <a:rPr lang="ru-RU" altLang="ru-RU"/>
              <a:pPr/>
              <a:t>31</a:t>
            </a:fld>
            <a:endParaRPr lang="ru-RU" altLang="ru-RU"/>
          </a:p>
        </p:txBody>
      </p:sp>
      <p:sp>
        <p:nvSpPr>
          <p:cNvPr id="2457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51520" y="1196752"/>
            <a:ext cx="8663880" cy="5280248"/>
          </a:xfrm>
        </p:spPr>
        <p:txBody>
          <a:bodyPr/>
          <a:lstStyle/>
          <a:p>
            <a:pPr algn="just">
              <a:buFontTx/>
              <a:buNone/>
            </a:pPr>
            <a:r>
              <a:rPr lang="ru-RU" alt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Хлоралгидрат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о.л.р.воде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): остаток щелочи титруют по ф/ф:</a:t>
            </a:r>
          </a:p>
          <a:p>
            <a:pPr algn="just">
              <a:buFontTx/>
              <a:buNone/>
            </a:pPr>
            <a:endParaRPr lang="ru-RU" alt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Tx/>
              <a:buNone/>
            </a:pPr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Tx/>
              <a:buNone/>
            </a:pPr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60000"/>
              </a:lnSpc>
              <a:buFontTx/>
              <a:buNone/>
            </a:pPr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60000"/>
              </a:lnSpc>
              <a:buFontTx/>
              <a:buNone/>
            </a:pPr>
            <a:r>
              <a:rPr lang="en-US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NaOH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+  </a:t>
            </a:r>
            <a:r>
              <a:rPr lang="en-US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HCl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   </a:t>
            </a:r>
            <a:r>
              <a:rPr lang="en-US" altLang="ru-RU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NaCl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 +  H</a:t>
            </a:r>
            <a:r>
              <a:rPr lang="en-US" altLang="ru-RU" baseline="-25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2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O</a:t>
            </a:r>
          </a:p>
          <a:p>
            <a:pPr>
              <a:lnSpc>
                <a:spcPct val="60000"/>
              </a:lnSpc>
              <a:buFontTx/>
              <a:buNone/>
            </a:pPr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4579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60512686"/>
              </p:ext>
            </p:extLst>
          </p:nvPr>
        </p:nvGraphicFramePr>
        <p:xfrm>
          <a:off x="683568" y="2492896"/>
          <a:ext cx="8001000" cy="1157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3" name="ISIS/Draw Sketch" r:id="rId3" imgW="4276440" imgH="618840" progId="ISISServer">
                  <p:embed/>
                </p:oleObj>
              </mc:Choice>
              <mc:Fallback>
                <p:oleObj name="ISIS/Draw Sketch" r:id="rId3" imgW="4276440" imgH="618840" progId="ISISServer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568" y="2492896"/>
                        <a:ext cx="8001000" cy="1157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6678227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Объект 2"/>
          <p:cNvSpPr>
            <a:spLocks noGrp="1"/>
          </p:cNvSpPr>
          <p:nvPr>
            <p:ph idx="1"/>
          </p:nvPr>
        </p:nvSpPr>
        <p:spPr>
          <a:xfrm>
            <a:off x="250825" y="333375"/>
            <a:ext cx="8713788" cy="6191250"/>
          </a:xfrm>
        </p:spPr>
        <p:txBody>
          <a:bodyPr/>
          <a:lstStyle/>
          <a:p>
            <a:pPr marL="0" indent="0" algn="ctr" eaLnBrk="1" hangingPunct="1">
              <a:lnSpc>
                <a:spcPct val="80000"/>
              </a:lnSpc>
              <a:spcBef>
                <a:spcPts val="0"/>
              </a:spcBef>
              <a:buFontTx/>
              <a:buNone/>
            </a:pPr>
            <a:endParaRPr lang="ru-RU" altLang="ru-RU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lnSpc>
                <a:spcPct val="80000"/>
              </a:lnSpc>
              <a:spcBef>
                <a:spcPts val="0"/>
              </a:spcBef>
              <a:buFontTx/>
              <a:buNone/>
            </a:pPr>
            <a:r>
              <a:rPr lang="ru-RU" alt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Заместительное (косвенное) титрование</a:t>
            </a:r>
          </a:p>
          <a:p>
            <a:pPr marL="0" indent="0" algn="ctr" eaLnBrk="1" hangingPunct="1">
              <a:lnSpc>
                <a:spcPct val="80000"/>
              </a:lnSpc>
              <a:spcBef>
                <a:spcPts val="0"/>
              </a:spcBef>
              <a:buFontTx/>
              <a:buNone/>
            </a:pPr>
            <a:endParaRPr lang="ru-RU" altLang="ru-RU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lnSpc>
                <a:spcPct val="80000"/>
              </a:lnSpc>
              <a:spcBef>
                <a:spcPts val="0"/>
              </a:spcBef>
              <a:buFontTx/>
              <a:buChar char="-"/>
            </a:pP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применяется в том случае, когда анализируемое вещество с </a:t>
            </a:r>
            <a:r>
              <a:rPr lang="ru-RU" altLang="ru-RU" dirty="0" err="1">
                <a:latin typeface="Times New Roman" pitchFamily="18" charset="0"/>
                <a:cs typeface="Times New Roman" pitchFamily="18" charset="0"/>
              </a:rPr>
              <a:t>титрантом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 непосредственно не взаимодействует, а определение другими методами затруднительно или невозможно</a:t>
            </a:r>
          </a:p>
          <a:p>
            <a:pPr algn="just" eaLnBrk="1" hangingPunct="1">
              <a:lnSpc>
                <a:spcPct val="80000"/>
              </a:lnSpc>
              <a:spcBef>
                <a:spcPts val="0"/>
              </a:spcBef>
              <a:buFontTx/>
              <a:buChar char="-"/>
            </a:pP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анализируемое вещество взаимодействует с вспомогательным реактивом, в результате реакции выделяется эквивалентное количество кислоты, которое титруют щёлочью</a:t>
            </a:r>
          </a:p>
          <a:p>
            <a:pPr marL="0" indent="0" algn="just" eaLnBrk="1" hangingPunct="1">
              <a:lnSpc>
                <a:spcPct val="80000"/>
              </a:lnSpc>
              <a:spcBef>
                <a:spcPts val="0"/>
              </a:spcBef>
              <a:buFontTx/>
              <a:buNone/>
            </a:pP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dirty="0"/>
          </a:p>
        </p:txBody>
      </p:sp>
      <p:sp>
        <p:nvSpPr>
          <p:cNvPr id="44037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6C00C2EE-773A-403F-9395-E4210A02BC13}" type="slidenum">
              <a:rPr lang="ru-RU" altLang="ru-RU" smtClean="0"/>
              <a:pPr eaLnBrk="1" hangingPunct="1">
                <a:defRPr/>
              </a:pPr>
              <a:t>32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4107877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88640"/>
            <a:ext cx="8784976" cy="6408712"/>
          </a:xfrm>
        </p:spPr>
        <p:txBody>
          <a:bodyPr>
            <a:normAutofit/>
          </a:bodyPr>
          <a:lstStyle/>
          <a:p>
            <a:pPr algn="l">
              <a:lnSpc>
                <a:spcPct val="80000"/>
              </a:lnSpc>
              <a:spcBef>
                <a:spcPts val="0"/>
              </a:spcBef>
            </a:pP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Теофиллин, </a:t>
            </a:r>
            <a:r>
              <a:rPr lang="ru-RU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теобрамин</a:t>
            </a:r>
            <a:r>
              <a:rPr lang="ru-RU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добавлении нитрата серебра образуется  соль серебра и выделяется эквивалентное количество азотной кислоты, которая титруется щелочью (</a:t>
            </a:r>
            <a:r>
              <a:rPr lang="en-US" altLang="ru-RU" sz="2800" dirty="0" err="1">
                <a:solidFill>
                  <a:schemeClr val="tx1"/>
                </a:solidFill>
                <a:latin typeface="Times New Roman" pitchFamily="18" charset="0"/>
                <a:sym typeface="Symbol"/>
              </a:rPr>
              <a:t>Ind</a:t>
            </a:r>
            <a:r>
              <a:rPr lang="en-US" altLang="ru-RU" sz="2800" dirty="0">
                <a:solidFill>
                  <a:schemeClr val="tx1"/>
                </a:solidFill>
                <a:latin typeface="Times New Roman" pitchFamily="18" charset="0"/>
                <a:sym typeface="Symbol"/>
              </a:rPr>
              <a:t> – </a:t>
            </a:r>
            <a:r>
              <a:rPr lang="ru-RU" altLang="ru-RU" sz="2800" dirty="0">
                <a:solidFill>
                  <a:schemeClr val="tx1"/>
                </a:solidFill>
                <a:latin typeface="Times New Roman" pitchFamily="18" charset="0"/>
                <a:sym typeface="Symbol"/>
              </a:rPr>
              <a:t>феноловый красный)</a:t>
            </a:r>
            <a:endParaRPr lang="en-US" altLang="ru-RU" sz="2800" dirty="0">
              <a:solidFill>
                <a:schemeClr val="tx1"/>
              </a:solidFill>
              <a:latin typeface="Times New Roman" pitchFamily="18" charset="0"/>
              <a:sym typeface="Symbol"/>
            </a:endParaRPr>
          </a:p>
          <a:p>
            <a:pPr algn="l"/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Теобромин:</a:t>
            </a: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altLang="ru-RU" sz="2400" dirty="0">
                <a:solidFill>
                  <a:schemeClr val="tx1"/>
                </a:solidFill>
                <a:latin typeface="Times New Roman" pitchFamily="18" charset="0"/>
              </a:rPr>
              <a:t>               </a:t>
            </a:r>
            <a:r>
              <a:rPr lang="en-US" altLang="ru-RU" sz="2400" dirty="0">
                <a:solidFill>
                  <a:schemeClr val="tx1"/>
                </a:solidFill>
                <a:latin typeface="Times New Roman" pitchFamily="18" charset="0"/>
              </a:rPr>
              <a:t>HNO</a:t>
            </a:r>
            <a:r>
              <a:rPr lang="en-US" altLang="ru-RU" sz="2400" baseline="-25000" dirty="0">
                <a:solidFill>
                  <a:schemeClr val="tx1"/>
                </a:solidFill>
                <a:latin typeface="Times New Roman" pitchFamily="18" charset="0"/>
              </a:rPr>
              <a:t>3</a:t>
            </a:r>
            <a:r>
              <a:rPr lang="en-US" altLang="ru-RU" sz="2400" dirty="0">
                <a:solidFill>
                  <a:schemeClr val="tx1"/>
                </a:solidFill>
                <a:latin typeface="Times New Roman" pitchFamily="18" charset="0"/>
              </a:rPr>
              <a:t> + NaOH </a:t>
            </a:r>
            <a:r>
              <a:rPr lang="en-US" altLang="ru-RU" sz="2400" dirty="0">
                <a:solidFill>
                  <a:schemeClr val="tx1"/>
                </a:solidFill>
                <a:latin typeface="Times New Roman" pitchFamily="18" charset="0"/>
                <a:sym typeface="Symbol"/>
              </a:rPr>
              <a:t> NaNO</a:t>
            </a:r>
            <a:r>
              <a:rPr lang="en-US" altLang="ru-RU" sz="2400" baseline="-25000" dirty="0">
                <a:solidFill>
                  <a:schemeClr val="tx1"/>
                </a:solidFill>
                <a:latin typeface="Times New Roman" pitchFamily="18" charset="0"/>
                <a:sym typeface="Symbol"/>
              </a:rPr>
              <a:t>3</a:t>
            </a:r>
            <a:r>
              <a:rPr lang="en-US" altLang="ru-RU" sz="2400" dirty="0">
                <a:solidFill>
                  <a:schemeClr val="tx1"/>
                </a:solidFill>
                <a:latin typeface="Times New Roman" pitchFamily="18" charset="0"/>
                <a:sym typeface="Symbol"/>
              </a:rPr>
              <a:t> + H</a:t>
            </a:r>
            <a:r>
              <a:rPr lang="en-US" altLang="ru-RU" sz="2400" baseline="-25000" dirty="0">
                <a:solidFill>
                  <a:schemeClr val="tx1"/>
                </a:solidFill>
                <a:latin typeface="Times New Roman" pitchFamily="18" charset="0"/>
                <a:sym typeface="Symbol"/>
              </a:rPr>
              <a:t>2</a:t>
            </a:r>
            <a:r>
              <a:rPr lang="en-US" altLang="ru-RU" sz="2400" dirty="0">
                <a:solidFill>
                  <a:schemeClr val="tx1"/>
                </a:solidFill>
                <a:latin typeface="Times New Roman" pitchFamily="18" charset="0"/>
                <a:sym typeface="Symbol"/>
              </a:rPr>
              <a:t>O</a:t>
            </a:r>
          </a:p>
          <a:p>
            <a:pPr algn="l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Аналогично титруется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теофиллин:</a:t>
            </a: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altLang="ru-RU" sz="2400" dirty="0">
              <a:solidFill>
                <a:schemeClr val="tx1"/>
              </a:solidFill>
              <a:latin typeface="Times New Roman" pitchFamily="18" charset="0"/>
            </a:endParaRPr>
          </a:p>
          <a:p>
            <a:r>
              <a:rPr lang="ru-RU" altLang="ru-RU" sz="2400" dirty="0">
                <a:solidFill>
                  <a:schemeClr val="tx1"/>
                </a:solidFill>
                <a:latin typeface="Times New Roman" pitchFamily="18" charset="0"/>
              </a:rPr>
              <a:t>            </a:t>
            </a:r>
            <a:r>
              <a:rPr lang="en-US" altLang="ru-RU" sz="2400" dirty="0">
                <a:solidFill>
                  <a:schemeClr val="tx1"/>
                </a:solidFill>
                <a:latin typeface="Times New Roman" pitchFamily="18" charset="0"/>
              </a:rPr>
              <a:t>HNO</a:t>
            </a:r>
            <a:r>
              <a:rPr lang="en-US" altLang="ru-RU" sz="2400" baseline="-25000" dirty="0">
                <a:solidFill>
                  <a:schemeClr val="tx1"/>
                </a:solidFill>
                <a:latin typeface="Times New Roman" pitchFamily="18" charset="0"/>
              </a:rPr>
              <a:t>3</a:t>
            </a:r>
            <a:r>
              <a:rPr lang="en-US" altLang="ru-RU" sz="2400" dirty="0">
                <a:solidFill>
                  <a:schemeClr val="tx1"/>
                </a:solidFill>
                <a:latin typeface="Times New Roman" pitchFamily="18" charset="0"/>
              </a:rPr>
              <a:t> + NaOH </a:t>
            </a:r>
            <a:r>
              <a:rPr lang="en-US" altLang="ru-RU" sz="2400" dirty="0">
                <a:solidFill>
                  <a:schemeClr val="tx1"/>
                </a:solidFill>
                <a:latin typeface="Times New Roman" pitchFamily="18" charset="0"/>
                <a:sym typeface="Symbol"/>
              </a:rPr>
              <a:t> NaNO</a:t>
            </a:r>
            <a:r>
              <a:rPr lang="en-US" altLang="ru-RU" sz="2400" baseline="-25000" dirty="0">
                <a:solidFill>
                  <a:schemeClr val="tx1"/>
                </a:solidFill>
                <a:latin typeface="Times New Roman" pitchFamily="18" charset="0"/>
                <a:sym typeface="Symbol"/>
              </a:rPr>
              <a:t>3</a:t>
            </a:r>
            <a:r>
              <a:rPr lang="en-US" altLang="ru-RU" sz="2400" dirty="0">
                <a:solidFill>
                  <a:schemeClr val="tx1"/>
                </a:solidFill>
                <a:latin typeface="Times New Roman" pitchFamily="18" charset="0"/>
                <a:sym typeface="Symbol"/>
              </a:rPr>
              <a:t> + H</a:t>
            </a:r>
            <a:r>
              <a:rPr lang="en-US" altLang="ru-RU" sz="2400" baseline="-25000" dirty="0">
                <a:solidFill>
                  <a:schemeClr val="tx1"/>
                </a:solidFill>
                <a:latin typeface="Times New Roman" pitchFamily="18" charset="0"/>
                <a:sym typeface="Symbol"/>
              </a:rPr>
              <a:t>2</a:t>
            </a:r>
            <a:r>
              <a:rPr lang="en-US" altLang="ru-RU" sz="2400" dirty="0">
                <a:solidFill>
                  <a:schemeClr val="tx1"/>
                </a:solidFill>
                <a:latin typeface="Times New Roman" pitchFamily="18" charset="0"/>
                <a:sym typeface="Symbol"/>
              </a:rPr>
              <a:t>O</a:t>
            </a:r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6755362"/>
              </p:ext>
            </p:extLst>
          </p:nvPr>
        </p:nvGraphicFramePr>
        <p:xfrm>
          <a:off x="2585199" y="1689991"/>
          <a:ext cx="6110932" cy="1419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08" name="ISIS/Draw Sketch" r:id="rId3" imgW="6057720" imgH="1400040" progId="ISISServer">
                  <p:embed/>
                </p:oleObj>
              </mc:Choice>
              <mc:Fallback>
                <p:oleObj name="ISIS/Draw Sketch" r:id="rId3" imgW="6057720" imgH="1400040" progId="ISISServer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85199" y="1689991"/>
                        <a:ext cx="6110932" cy="1419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7D03F-399E-4E3A-8B98-CAF8154872E8}" type="slidenum">
              <a:rPr lang="ru-RU" smtClean="0"/>
              <a:t>33</a:t>
            </a:fld>
            <a:endParaRPr lang="ru-RU"/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B152BBA9-5E20-450F-BBC1-92BFD3D7D87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86532028"/>
              </p:ext>
            </p:extLst>
          </p:nvPr>
        </p:nvGraphicFramePr>
        <p:xfrm>
          <a:off x="2320912" y="4581128"/>
          <a:ext cx="5068695" cy="12885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09" name="ISIS/Draw Sketch" r:id="rId5" imgW="5219640" imgH="1323720" progId="ISISServer">
                  <p:embed/>
                </p:oleObj>
              </mc:Choice>
              <mc:Fallback>
                <p:oleObj name="ISIS/Draw Sketch" r:id="rId5" imgW="5219640" imgH="1323720" progId="ISISServer">
                  <p:embed/>
                  <p:pic>
                    <p:nvPicPr>
                      <p:cNvPr id="2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20912" y="4581128"/>
                        <a:ext cx="5068695" cy="128852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4319958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88640"/>
            <a:ext cx="8784976" cy="6408712"/>
          </a:xfrm>
        </p:spPr>
        <p:txBody>
          <a:bodyPr>
            <a:normAutofit/>
          </a:bodyPr>
          <a:lstStyle/>
          <a:p>
            <a:pPr algn="l"/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Рибофлавин: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Ат.Н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имидный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группы –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С=О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(C=O)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подвижный и может замещаться на ион металла. Под действием нитрата серебра образуется серебряную соль, выделившаяся азотная кислота титруется щелочью по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бромтимоловому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синему:</a:t>
            </a: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ru-RU" sz="2800" dirty="0">
                <a:solidFill>
                  <a:schemeClr val="tx1"/>
                </a:solidFill>
                <a:latin typeface="Times New Roman" pitchFamily="18" charset="0"/>
              </a:rPr>
              <a:t>HNO</a:t>
            </a:r>
            <a:r>
              <a:rPr lang="en-US" altLang="ru-RU" sz="2800" baseline="-25000" dirty="0">
                <a:solidFill>
                  <a:schemeClr val="tx1"/>
                </a:solidFill>
                <a:latin typeface="Times New Roman" pitchFamily="18" charset="0"/>
              </a:rPr>
              <a:t>3</a:t>
            </a:r>
            <a:r>
              <a:rPr lang="en-US" altLang="ru-RU" sz="2800" dirty="0">
                <a:solidFill>
                  <a:schemeClr val="tx1"/>
                </a:solidFill>
                <a:latin typeface="Times New Roman" pitchFamily="18" charset="0"/>
              </a:rPr>
              <a:t> + </a:t>
            </a:r>
            <a:r>
              <a:rPr lang="en-US" altLang="ru-RU" sz="2800" dirty="0" err="1">
                <a:solidFill>
                  <a:schemeClr val="tx1"/>
                </a:solidFill>
                <a:latin typeface="Times New Roman" pitchFamily="18" charset="0"/>
              </a:rPr>
              <a:t>NaOH</a:t>
            </a:r>
            <a:r>
              <a:rPr lang="en-US" altLang="ru-RU" sz="2800" dirty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altLang="ru-RU" sz="2800" dirty="0">
                <a:solidFill>
                  <a:schemeClr val="tx1"/>
                </a:solidFill>
                <a:latin typeface="Times New Roman" pitchFamily="18" charset="0"/>
                <a:sym typeface="Symbol"/>
              </a:rPr>
              <a:t> NaNO</a:t>
            </a:r>
            <a:r>
              <a:rPr lang="en-US" altLang="ru-RU" sz="2800" baseline="-25000" dirty="0">
                <a:solidFill>
                  <a:schemeClr val="tx1"/>
                </a:solidFill>
                <a:latin typeface="Times New Roman" pitchFamily="18" charset="0"/>
                <a:sym typeface="Symbol"/>
              </a:rPr>
              <a:t>3</a:t>
            </a:r>
            <a:r>
              <a:rPr lang="en-US" altLang="ru-RU" sz="2800" dirty="0">
                <a:solidFill>
                  <a:schemeClr val="tx1"/>
                </a:solidFill>
                <a:latin typeface="Times New Roman" pitchFamily="18" charset="0"/>
                <a:sym typeface="Symbol"/>
              </a:rPr>
              <a:t> + H</a:t>
            </a:r>
            <a:r>
              <a:rPr lang="en-US" altLang="ru-RU" sz="2800" baseline="-25000" dirty="0">
                <a:solidFill>
                  <a:schemeClr val="tx1"/>
                </a:solidFill>
                <a:latin typeface="Times New Roman" pitchFamily="18" charset="0"/>
                <a:sym typeface="Symbol"/>
              </a:rPr>
              <a:t>2</a:t>
            </a:r>
            <a:r>
              <a:rPr lang="en-US" altLang="ru-RU" sz="2800" dirty="0">
                <a:solidFill>
                  <a:schemeClr val="tx1"/>
                </a:solidFill>
                <a:latin typeface="Times New Roman" pitchFamily="18" charset="0"/>
                <a:sym typeface="Symbol"/>
              </a:rPr>
              <a:t>O</a:t>
            </a: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7D03F-399E-4E3A-8B98-CAF8154872E8}" type="slidenum">
              <a:rPr lang="ru-RU" smtClean="0"/>
              <a:t>34</a:t>
            </a:fld>
            <a:endParaRPr lang="ru-RU"/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0212ADDB-0EF5-415E-A57F-4C7C3CFD701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52699260"/>
              </p:ext>
            </p:extLst>
          </p:nvPr>
        </p:nvGraphicFramePr>
        <p:xfrm>
          <a:off x="945771" y="2852936"/>
          <a:ext cx="6696744" cy="1975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1" name="ISIS/Draw Sketch" r:id="rId3" imgW="5972040" imgH="1761840" progId="ISISServer">
                  <p:embed/>
                </p:oleObj>
              </mc:Choice>
              <mc:Fallback>
                <p:oleObj name="ISIS/Draw Sketch" r:id="rId3" imgW="5972040" imgH="1761840" progId="ISISServer">
                  <p:embed/>
                  <p:pic>
                    <p:nvPicPr>
                      <p:cNvPr id="2" name="Объект 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45771" y="2852936"/>
                        <a:ext cx="6696744" cy="19759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4319958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Объект 2"/>
          <p:cNvSpPr>
            <a:spLocks noGrp="1"/>
          </p:cNvSpPr>
          <p:nvPr>
            <p:ph idx="1"/>
          </p:nvPr>
        </p:nvSpPr>
        <p:spPr>
          <a:xfrm>
            <a:off x="250825" y="333375"/>
            <a:ext cx="8713788" cy="6191250"/>
          </a:xfrm>
        </p:spPr>
        <p:txBody>
          <a:bodyPr/>
          <a:lstStyle/>
          <a:p>
            <a:pPr marL="0" indent="0" algn="just" eaLnBrk="1" hangingPunct="1">
              <a:buFontTx/>
              <a:buNone/>
            </a:pPr>
            <a:r>
              <a:rPr lang="ru-RU" altLang="ru-RU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Этинилэстрадиол</a:t>
            </a:r>
            <a:r>
              <a:rPr lang="ru-RU" alt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800" dirty="0" err="1">
                <a:latin typeface="Times New Roman" pitchFamily="18" charset="0"/>
                <a:cs typeface="Times New Roman" pitchFamily="18" charset="0"/>
              </a:rPr>
              <a:t>ат</a:t>
            </a:r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altLang="ru-RU" sz="2800" dirty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800" dirty="0" err="1">
                <a:latin typeface="Times New Roman" pitchFamily="18" charset="0"/>
                <a:cs typeface="Times New Roman" pitchFamily="18" charset="0"/>
              </a:rPr>
              <a:t>этинильного</a:t>
            </a:r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 радикала </a:t>
            </a:r>
            <a:r>
              <a:rPr lang="ru-RU" altLang="ru-RU" sz="2800" dirty="0">
                <a:latin typeface="Times New Roman" pitchFamily="18" charset="0"/>
                <a:cs typeface="Times New Roman" pitchFamily="18" charset="0"/>
                <a:sym typeface="Symbol"/>
              </a:rPr>
              <a:t></a:t>
            </a:r>
            <a:r>
              <a:rPr lang="en-US" altLang="ru-RU" sz="2800" dirty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altLang="ru-RU" sz="2800" dirty="0">
                <a:latin typeface="Times New Roman" pitchFamily="18" charset="0"/>
                <a:cs typeface="Times New Roman" pitchFamily="18" charset="0"/>
                <a:sym typeface="Symbol"/>
              </a:rPr>
              <a:t>CH</a:t>
            </a:r>
            <a:r>
              <a:rPr lang="ru-RU" altLang="ru-RU" sz="2800" dirty="0">
                <a:latin typeface="Times New Roman" pitchFamily="18" charset="0"/>
                <a:cs typeface="Times New Roman" pitchFamily="18" charset="0"/>
                <a:sym typeface="Symbol"/>
              </a:rPr>
              <a:t> легко замещается </a:t>
            </a:r>
            <a:r>
              <a:rPr lang="ru-RU" altLang="ru-RU" sz="2800" dirty="0" err="1">
                <a:latin typeface="Times New Roman" pitchFamily="18" charset="0"/>
                <a:cs typeface="Times New Roman" pitchFamily="18" charset="0"/>
                <a:sym typeface="Symbol"/>
              </a:rPr>
              <a:t>ат</a:t>
            </a:r>
            <a:r>
              <a:rPr lang="ru-RU" altLang="ru-RU" sz="2800" dirty="0">
                <a:latin typeface="Times New Roman" pitchFamily="18" charset="0"/>
                <a:cs typeface="Times New Roman" pitchFamily="18" charset="0"/>
                <a:sym typeface="Symbol"/>
              </a:rPr>
              <a:t>. металла с образованием </a:t>
            </a:r>
            <a:r>
              <a:rPr lang="ru-RU" altLang="ru-RU" sz="2800" dirty="0" err="1">
                <a:latin typeface="Times New Roman" pitchFamily="18" charset="0"/>
                <a:cs typeface="Times New Roman" pitchFamily="18" charset="0"/>
                <a:sym typeface="Symbol"/>
              </a:rPr>
              <a:t>ацетиленидов</a:t>
            </a:r>
            <a:r>
              <a:rPr lang="ru-RU" altLang="ru-RU" sz="2800" dirty="0">
                <a:latin typeface="Times New Roman" pitchFamily="18" charset="0"/>
                <a:cs typeface="Times New Roman" pitchFamily="18" charset="0"/>
                <a:sym typeface="Symbol"/>
              </a:rPr>
              <a:t>, </a:t>
            </a:r>
          </a:p>
          <a:p>
            <a:pPr marL="0" indent="0" algn="just" eaLnBrk="1" hangingPunct="1">
              <a:buFontTx/>
              <a:buNone/>
            </a:pPr>
            <a:r>
              <a:rPr lang="ru-RU" altLang="ru-RU" sz="2800" dirty="0" err="1">
                <a:latin typeface="Times New Roman" pitchFamily="18" charset="0"/>
                <a:cs typeface="Times New Roman" pitchFamily="18" charset="0"/>
                <a:sym typeface="Symbol"/>
              </a:rPr>
              <a:t>к.т.т</a:t>
            </a:r>
            <a:r>
              <a:rPr lang="ru-RU" altLang="ru-RU" sz="2800" dirty="0">
                <a:latin typeface="Times New Roman" pitchFamily="18" charset="0"/>
                <a:cs typeface="Times New Roman" pitchFamily="18" charset="0"/>
                <a:sym typeface="Symbol"/>
              </a:rPr>
              <a:t>. - </a:t>
            </a:r>
            <a:r>
              <a:rPr lang="ru-RU" altLang="ru-RU" sz="2800" dirty="0" err="1">
                <a:latin typeface="Times New Roman" pitchFamily="18" charset="0"/>
                <a:cs typeface="Times New Roman" pitchFamily="18" charset="0"/>
                <a:sym typeface="Symbol"/>
              </a:rPr>
              <a:t>потенциометрически</a:t>
            </a:r>
            <a:endParaRPr lang="ru-RU" altLang="ru-RU" sz="2800" dirty="0">
              <a:latin typeface="Times New Roman" pitchFamily="18" charset="0"/>
              <a:cs typeface="Times New Roman" pitchFamily="18" charset="0"/>
              <a:sym typeface="Symbol"/>
            </a:endParaRPr>
          </a:p>
          <a:p>
            <a:pPr marL="0" indent="0" eaLnBrk="1" hangingPunct="1">
              <a:buFontTx/>
              <a:buNone/>
            </a:pPr>
            <a:endParaRPr lang="ru-RU" altLang="ru-RU" dirty="0">
              <a:latin typeface="Times New Roman" pitchFamily="18" charset="0"/>
              <a:cs typeface="Times New Roman" pitchFamily="18" charset="0"/>
              <a:sym typeface="Symbol"/>
            </a:endParaRPr>
          </a:p>
          <a:p>
            <a:pPr marL="0" indent="0" eaLnBrk="1" hangingPunct="1">
              <a:buFontTx/>
              <a:buNone/>
            </a:pPr>
            <a:endParaRPr lang="ru-RU" altLang="ru-RU" dirty="0">
              <a:latin typeface="Times New Roman" pitchFamily="18" charset="0"/>
              <a:cs typeface="Times New Roman" pitchFamily="18" charset="0"/>
              <a:sym typeface="Symbol"/>
            </a:endParaRPr>
          </a:p>
          <a:p>
            <a:pPr marL="0" indent="0" eaLnBrk="1" hangingPunct="1">
              <a:buFontTx/>
              <a:buNone/>
            </a:pPr>
            <a:endParaRPr lang="ru-RU" altLang="ru-RU" dirty="0">
              <a:latin typeface="Times New Roman" pitchFamily="18" charset="0"/>
              <a:cs typeface="Times New Roman" pitchFamily="18" charset="0"/>
              <a:sym typeface="Symbol"/>
            </a:endParaRPr>
          </a:p>
          <a:p>
            <a:pPr marL="0" indent="0" eaLnBrk="1" hangingPunct="1">
              <a:buFontTx/>
              <a:buNone/>
            </a:pPr>
            <a:endParaRPr lang="ru-RU" altLang="ru-RU" dirty="0">
              <a:latin typeface="Times New Roman" pitchFamily="18" charset="0"/>
              <a:cs typeface="Times New Roman" pitchFamily="18" charset="0"/>
              <a:sym typeface="Symbol"/>
            </a:endParaRPr>
          </a:p>
          <a:p>
            <a:pPr marL="0" indent="0" algn="ctr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HNO</a:t>
            </a:r>
            <a:r>
              <a:rPr lang="ru-RU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NaOH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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NaNO</a:t>
            </a:r>
            <a:r>
              <a:rPr lang="ru-RU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ru-RU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dirty="0"/>
          </a:p>
        </p:txBody>
      </p:sp>
      <p:sp>
        <p:nvSpPr>
          <p:cNvPr id="44037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6C00C2EE-773A-403F-9395-E4210A02BC13}" type="slidenum">
              <a:rPr lang="ru-RU" altLang="ru-RU" smtClean="0"/>
              <a:pPr eaLnBrk="1" hangingPunct="1">
                <a:defRPr/>
              </a:pPr>
              <a:t>35</a:t>
            </a:fld>
            <a:endParaRPr lang="ru-RU" altLang="ru-RU"/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/>
        </p:nvGraphicFramePr>
        <p:xfrm>
          <a:off x="179512" y="2924944"/>
          <a:ext cx="8716954" cy="1411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55" name="ISIS/Draw Sketch" r:id="rId3" imgW="7648560" imgH="1238040" progId="ISISServer">
                  <p:embed/>
                </p:oleObj>
              </mc:Choice>
              <mc:Fallback>
                <p:oleObj name="ISIS/Draw Sketch" r:id="rId3" imgW="7648560" imgH="1238040" progId="ISISServer">
                  <p:embed/>
                  <p:pic>
                    <p:nvPicPr>
                      <p:cNvPr id="2" name="Объект 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79512" y="2924944"/>
                        <a:ext cx="8716954" cy="14112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455630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88640"/>
            <a:ext cx="8784976" cy="6408712"/>
          </a:xfrm>
        </p:spPr>
        <p:txBody>
          <a:bodyPr>
            <a:normAutofit/>
          </a:bodyPr>
          <a:lstStyle/>
          <a:p>
            <a:pPr algn="ctr">
              <a:lnSpc>
                <a:spcPct val="90000"/>
              </a:lnSpc>
              <a:buNone/>
            </a:pPr>
            <a:r>
              <a:rPr lang="ru-RU" altLang="ru-RU" b="1" i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Определение спиртов и фенолов методом ацетилирования</a:t>
            </a:r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80000"/>
              </a:lnSpc>
              <a:spcBef>
                <a:spcPts val="0"/>
              </a:spcBef>
            </a:pP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Ментол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ацетилируется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уксусным ангидридом в присутствии пиридина, при этом выделяется эквивалентное количество уксусной кислоты, которая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оттитровывается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щелочью по ф/ф. 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||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к.о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>
              <a:lnSpc>
                <a:spcPct val="80000"/>
              </a:lnSpc>
              <a:spcBef>
                <a:spcPts val="0"/>
              </a:spcBef>
            </a:pP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80000"/>
              </a:lnSpc>
              <a:spcBef>
                <a:spcPts val="0"/>
              </a:spcBef>
            </a:pP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80000"/>
              </a:lnSpc>
              <a:spcBef>
                <a:spcPts val="0"/>
              </a:spcBef>
            </a:pP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80000"/>
              </a:lnSpc>
              <a:spcBef>
                <a:spcPts val="0"/>
              </a:spcBef>
            </a:pP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80000"/>
              </a:lnSpc>
              <a:spcBef>
                <a:spcPts val="0"/>
              </a:spcBef>
            </a:pP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80000"/>
              </a:lnSpc>
              <a:spcBef>
                <a:spcPts val="0"/>
              </a:spcBef>
            </a:pP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80000"/>
              </a:lnSpc>
              <a:spcBef>
                <a:spcPts val="0"/>
              </a:spcBef>
            </a:pP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80000"/>
              </a:lnSpc>
              <a:spcBef>
                <a:spcPts val="0"/>
              </a:spcBef>
            </a:pP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80000"/>
              </a:lnSpc>
              <a:spcBef>
                <a:spcPts val="0"/>
              </a:spcBef>
            </a:pP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80000"/>
              </a:lnSpc>
              <a:spcBef>
                <a:spcPts val="0"/>
              </a:spcBef>
            </a:pP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  <a:spcBef>
                <a:spcPts val="0"/>
              </a:spcBef>
            </a:pPr>
            <a:r>
              <a:rPr lang="en-US" alt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altLang="ru-RU" sz="2800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COOH  +  </a:t>
            </a:r>
            <a:r>
              <a:rPr lang="en-US" alt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NaOH</a:t>
            </a:r>
            <a:r>
              <a:rPr lang="en-US" alt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   CH</a:t>
            </a:r>
            <a:r>
              <a:rPr lang="en-US" altLang="ru-RU" sz="2800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3</a:t>
            </a:r>
            <a:r>
              <a:rPr lang="en-US" alt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COONa  +  H</a:t>
            </a:r>
            <a:r>
              <a:rPr lang="en-US" altLang="ru-RU" sz="2800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2</a:t>
            </a:r>
            <a:r>
              <a:rPr lang="en-US" alt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O</a:t>
            </a:r>
            <a:endParaRPr lang="ru-RU" alt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Symbol" pitchFamily="18" charset="2"/>
            </a:endParaRPr>
          </a:p>
          <a:p>
            <a:pPr>
              <a:lnSpc>
                <a:spcPct val="80000"/>
              </a:lnSpc>
              <a:spcBef>
                <a:spcPts val="0"/>
              </a:spcBef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506055"/>
              </p:ext>
            </p:extLst>
          </p:nvPr>
        </p:nvGraphicFramePr>
        <p:xfrm>
          <a:off x="1022350" y="2562225"/>
          <a:ext cx="6667500" cy="1846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80" name="ISIS/Draw Sketch" r:id="rId3" imgW="5600520" imgH="1552320" progId="ISISServer">
                  <p:embed/>
                </p:oleObj>
              </mc:Choice>
              <mc:Fallback>
                <p:oleObj name="ISIS/Draw Sketch" r:id="rId3" imgW="5600520" imgH="1552320" progId="ISISServer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22350" y="2562225"/>
                        <a:ext cx="6667500" cy="18462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42256296"/>
              </p:ext>
            </p:extLst>
          </p:nvPr>
        </p:nvGraphicFramePr>
        <p:xfrm>
          <a:off x="2339752" y="4581128"/>
          <a:ext cx="3672408" cy="10640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81" name="ISIS/Draw Sketch" r:id="rId5" imgW="3152140" imgH="914400" progId="ISISServer">
                  <p:embed/>
                </p:oleObj>
              </mc:Choice>
              <mc:Fallback>
                <p:oleObj name="ISIS/Draw Sketch" r:id="rId5" imgW="3152140" imgH="914400" progId="ISISServer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9752" y="4581128"/>
                        <a:ext cx="3672408" cy="106400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7D03F-399E-4E3A-8B98-CAF8154872E8}" type="slidenum">
              <a:rPr lang="ru-RU" smtClean="0"/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319958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893B4-8A50-4438-9AF0-D6706321E4EC}" type="slidenum">
              <a:rPr lang="ru-RU" altLang="ru-RU"/>
              <a:pPr/>
              <a:t>37</a:t>
            </a:fld>
            <a:endParaRPr lang="ru-RU" altLang="ru-RU"/>
          </a:p>
        </p:txBody>
      </p:sp>
      <p:sp>
        <p:nvSpPr>
          <p:cNvPr id="3277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304800"/>
            <a:ext cx="8763000" cy="63246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ru-RU" alt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Глицерин:</a:t>
            </a:r>
          </a:p>
          <a:p>
            <a:pPr>
              <a:lnSpc>
                <a:spcPct val="90000"/>
              </a:lnSpc>
              <a:buFontTx/>
              <a:buNone/>
            </a:pPr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  <a:buFontTx/>
              <a:buNone/>
            </a:pP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altLang="ru-RU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COOH  +  </a:t>
            </a:r>
            <a:r>
              <a:rPr lang="en-US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NaOH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   CH</a:t>
            </a:r>
            <a:r>
              <a:rPr lang="en-US" altLang="ru-RU" baseline="-25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3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COONa  +  H</a:t>
            </a:r>
            <a:r>
              <a:rPr lang="en-US" altLang="ru-RU" baseline="-25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2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O</a:t>
            </a:r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  <a:sym typeface="Symbol" pitchFamily="18" charset="2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ф/ф, 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||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к.о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graphicFrame>
        <p:nvGraphicFramePr>
          <p:cNvPr id="32771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94960791"/>
              </p:ext>
            </p:extLst>
          </p:nvPr>
        </p:nvGraphicFramePr>
        <p:xfrm>
          <a:off x="683568" y="911079"/>
          <a:ext cx="7439744" cy="20409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04" name="ISIS/Draw Sketch" r:id="rId3" imgW="4686120" imgH="1285560" progId="ISISServer">
                  <p:embed/>
                </p:oleObj>
              </mc:Choice>
              <mc:Fallback>
                <p:oleObj name="ISIS/Draw Sketch" r:id="rId3" imgW="4686120" imgH="1285560" progId="ISISServer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568" y="911079"/>
                        <a:ext cx="7439744" cy="204099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772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53867475"/>
              </p:ext>
            </p:extLst>
          </p:nvPr>
        </p:nvGraphicFramePr>
        <p:xfrm>
          <a:off x="1619672" y="3136759"/>
          <a:ext cx="5309592" cy="15383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05" name="ISIS/Draw Sketch" r:id="rId5" imgW="3152520" imgH="914400" progId="ISISServer">
                  <p:embed/>
                </p:oleObj>
              </mc:Choice>
              <mc:Fallback>
                <p:oleObj name="ISIS/Draw Sketch" r:id="rId5" imgW="3152520" imgH="914400" progId="ISISServer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9672" y="3136759"/>
                        <a:ext cx="5309592" cy="153834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6964381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F46BD-7B05-42FF-9772-285D4708856E}" type="slidenum">
              <a:rPr lang="ru-RU" altLang="ru-RU"/>
              <a:pPr/>
              <a:t>38</a:t>
            </a:fld>
            <a:endParaRPr lang="ru-RU" altLang="ru-RU"/>
          </a:p>
        </p:txBody>
      </p:sp>
      <p:sp>
        <p:nvSpPr>
          <p:cNvPr id="3584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7504" y="116632"/>
            <a:ext cx="8928992" cy="6360368"/>
          </a:xfrm>
        </p:spPr>
        <p:txBody>
          <a:bodyPr>
            <a:normAutofit/>
          </a:bodyPr>
          <a:lstStyle/>
          <a:p>
            <a:pPr>
              <a:buFontTx/>
              <a:buNone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Аналогично титруются </a:t>
            </a:r>
            <a:r>
              <a:rPr lang="ru-RU" altLang="ru-RU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синэстрол</a:t>
            </a:r>
            <a:r>
              <a:rPr lang="ru-RU" alt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Tx/>
              <a:buNone/>
            </a:pPr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None/>
            </a:pPr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None/>
            </a:pPr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None/>
            </a:pPr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None/>
            </a:pPr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None/>
            </a:pPr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None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altLang="ru-RU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диэтилстильбэстрол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altLang="ru-RU" dirty="0"/>
              <a:t> </a:t>
            </a:r>
          </a:p>
          <a:p>
            <a:pPr>
              <a:lnSpc>
                <a:spcPct val="40000"/>
              </a:lnSpc>
              <a:buFontTx/>
              <a:buNone/>
            </a:pPr>
            <a:r>
              <a:rPr lang="ru-RU" altLang="ru-RU" dirty="0"/>
              <a:t>                                     </a:t>
            </a:r>
            <a:endParaRPr lang="ru-RU" altLang="ru-RU" i="1" dirty="0"/>
          </a:p>
        </p:txBody>
      </p:sp>
      <p:sp>
        <p:nvSpPr>
          <p:cNvPr id="35844" name="Rectangle 4"/>
          <p:cNvSpPr>
            <a:spLocks noChangeArrowheads="1"/>
          </p:cNvSpPr>
          <p:nvPr/>
        </p:nvSpPr>
        <p:spPr bwMode="auto">
          <a:xfrm>
            <a:off x="2400300" y="2628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ru-RU"/>
          </a:p>
        </p:txBody>
      </p:sp>
      <p:graphicFrame>
        <p:nvGraphicFramePr>
          <p:cNvPr id="35843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70140283"/>
              </p:ext>
            </p:extLst>
          </p:nvPr>
        </p:nvGraphicFramePr>
        <p:xfrm>
          <a:off x="539552" y="1169790"/>
          <a:ext cx="7920880" cy="29182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28" r:id="rId3" imgW="5859028" imgH="2122578" progId="ISISServer">
                  <p:embed/>
                </p:oleObj>
              </mc:Choice>
              <mc:Fallback>
                <p:oleObj r:id="rId3" imgW="5859028" imgH="2122578" progId="ISISServer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552" y="1169790"/>
                        <a:ext cx="7920880" cy="291821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846" name="Rectangle 6"/>
          <p:cNvSpPr>
            <a:spLocks noChangeArrowheads="1"/>
          </p:cNvSpPr>
          <p:nvPr/>
        </p:nvSpPr>
        <p:spPr bwMode="auto">
          <a:xfrm>
            <a:off x="3548063" y="31432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ru-RU"/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80475965"/>
              </p:ext>
            </p:extLst>
          </p:nvPr>
        </p:nvGraphicFramePr>
        <p:xfrm>
          <a:off x="4716016" y="5301208"/>
          <a:ext cx="3616225" cy="10148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29" r:id="rId5" imgW="2647685" imgH="742472" progId="ISISServer">
                  <p:embed/>
                </p:oleObj>
              </mc:Choice>
              <mc:Fallback>
                <p:oleObj r:id="rId5" imgW="2647685" imgH="742472" progId="ISISServer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16016" y="5301208"/>
                        <a:ext cx="3616225" cy="101480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5506893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88640"/>
            <a:ext cx="8784976" cy="6408712"/>
          </a:xfrm>
        </p:spPr>
        <p:txBody>
          <a:bodyPr/>
          <a:lstStyle/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АЦИДИМЕТРИЯ</a:t>
            </a:r>
          </a:p>
          <a:p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Приготовление титрованных растворов:</a:t>
            </a: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060848"/>
            <a:ext cx="8784975" cy="34074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7D03F-399E-4E3A-8B98-CAF8154872E8}" type="slidenum">
              <a:rPr lang="ru-RU" smtClean="0"/>
              <a:t>39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31995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88640"/>
            <a:ext cx="8784976" cy="6408712"/>
          </a:xfrm>
        </p:spPr>
        <p:txBody>
          <a:bodyPr>
            <a:normAutofit/>
          </a:bodyPr>
          <a:lstStyle/>
          <a:p>
            <a:pPr algn="l"/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1.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Рассчитайте поправочный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коэф-фициент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0,1 М раствора калия гидроксида, если на титрование 20,0 мл израсходовано 21,16 мл 0,1 М раствора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HCl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(K=0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9960)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При необходимости рассчитайте объём воды или массу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KOH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необходимых для разведения или укрепления 500,0 мл приготовленного раствора.</a:t>
            </a:r>
          </a:p>
          <a:p>
            <a:pPr algn="l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Решение. Рассчитываем по формуле:</a:t>
            </a: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Т.к. </a:t>
            </a:r>
            <a:r>
              <a:rPr lang="en-US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KOH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&gt; 1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,02, необходимо развести раствор</a:t>
            </a: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4293096"/>
            <a:ext cx="7058025" cy="104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7D03F-399E-4E3A-8B98-CAF8154872E8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630671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88640"/>
            <a:ext cx="8784976" cy="6408712"/>
          </a:xfrm>
        </p:spPr>
        <p:txBody>
          <a:bodyPr/>
          <a:lstStyle/>
          <a:p>
            <a:pPr>
              <a:lnSpc>
                <a:spcPct val="80000"/>
              </a:lnSpc>
              <a:spcBef>
                <a:spcPts val="0"/>
              </a:spcBef>
            </a:pPr>
            <a:endParaRPr lang="ru-RU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  <a:spcBef>
                <a:spcPts val="0"/>
              </a:spcBef>
            </a:pP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Применение в фармацевтическом анализе</a:t>
            </a:r>
          </a:p>
          <a:p>
            <a:pPr algn="l">
              <a:lnSpc>
                <a:spcPct val="80000"/>
              </a:lnSpc>
              <a:spcBef>
                <a:spcPts val="0"/>
              </a:spcBef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80000"/>
              </a:lnSpc>
              <a:spcBef>
                <a:spcPts val="0"/>
              </a:spcBef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к.о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органических оснований, натриевых и калиевых солей неорганических и органических кислот </a:t>
            </a:r>
          </a:p>
          <a:p>
            <a:pPr algn="l">
              <a:lnSpc>
                <a:spcPct val="80000"/>
              </a:lnSpc>
              <a:spcBef>
                <a:spcPts val="0"/>
              </a:spcBef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Титрование в присутствии несмешивающегося с водой эфира или хлороформа используют для извлечения органического основания или кислоты из водной фазы, что исключает их влияние на результаты титрования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7D03F-399E-4E3A-8B98-CAF8154872E8}" type="slidenum">
              <a:rPr lang="ru-RU" smtClean="0"/>
              <a:t>40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319958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88640"/>
            <a:ext cx="8784976" cy="6408712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Прямое титрование</a:t>
            </a:r>
          </a:p>
          <a:p>
            <a:pPr algn="l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Достаточно сильные основания (кодеин) титруют кислотой по метиловому красному (м/к)</a:t>
            </a:r>
          </a:p>
          <a:p>
            <a:pPr algn="l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Более слабые основания (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гексаметилентетрамин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(ГМТА)), 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NaHCO</a:t>
            </a:r>
            <a:r>
              <a:rPr lang="en-US" sz="2800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Na</a:t>
            </a:r>
            <a:r>
              <a:rPr lang="en-US" sz="2800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800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800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по м/о:</a:t>
            </a:r>
          </a:p>
          <a:p>
            <a:pPr algn="l"/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Кодеин:</a:t>
            </a:r>
          </a:p>
          <a:p>
            <a:pPr algn="l"/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ГМТА:</a:t>
            </a:r>
          </a:p>
          <a:p>
            <a:r>
              <a:rPr lang="en-US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ru-RU" baseline="-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(CH</a:t>
            </a:r>
            <a:r>
              <a:rPr lang="en-US" altLang="ru-RU" baseline="-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altLang="ru-RU" baseline="-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US" alt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HCl</a:t>
            </a:r>
            <a:r>
              <a:rPr lang="en-US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</a:t>
            </a:r>
            <a:r>
              <a:rPr lang="en-US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</a:t>
            </a:r>
            <a:r>
              <a:rPr lang="en-US" altLang="ru-RU" baseline="-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(CH</a:t>
            </a:r>
            <a:r>
              <a:rPr lang="en-US" altLang="ru-RU" baseline="-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altLang="ru-RU" baseline="-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</a:t>
            </a:r>
            <a:r>
              <a:rPr lang="en-US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HCl 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en-US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NaHCO</a:t>
            </a:r>
            <a:r>
              <a:rPr lang="en-US" b="1" baseline="-25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Na</a:t>
            </a:r>
            <a:r>
              <a:rPr lang="en-US" b="1" baseline="-25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b="1" baseline="-25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b="1" baseline="-25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ru-RU" b="1" baseline="-25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реакции написать см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7D03F-399E-4E3A-8B98-CAF8154872E8}" type="slidenum">
              <a:rPr lang="ru-RU" smtClean="0"/>
              <a:t>41</a:t>
            </a:fld>
            <a:endParaRPr lang="ru-RU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0003244"/>
              </p:ext>
            </p:extLst>
          </p:nvPr>
        </p:nvGraphicFramePr>
        <p:xfrm>
          <a:off x="2267744" y="2852936"/>
          <a:ext cx="5256584" cy="16677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51" name="ISIS/Draw Sketch" r:id="rId3" imgW="4790880" imgH="1514160" progId="ISISServer">
                  <p:embed/>
                </p:oleObj>
              </mc:Choice>
              <mc:Fallback>
                <p:oleObj name="ISIS/Draw Sketch" r:id="rId3" imgW="4790880" imgH="1514160" progId="ISISServer">
                  <p:embed/>
                  <p:pic>
                    <p:nvPicPr>
                      <p:cNvPr id="0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67744" y="2852936"/>
                        <a:ext cx="5256584" cy="166770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4319958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16632"/>
            <a:ext cx="8784976" cy="6480720"/>
          </a:xfrm>
        </p:spPr>
        <p:txBody>
          <a:bodyPr>
            <a:normAutofit/>
          </a:bodyPr>
          <a:lstStyle/>
          <a:p>
            <a:pPr algn="l">
              <a:lnSpc>
                <a:spcPct val="80000"/>
              </a:lnSpc>
              <a:spcBef>
                <a:spcPts val="0"/>
              </a:spcBef>
            </a:pPr>
            <a:r>
              <a:rPr lang="ru-RU" sz="3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Соли 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(натрия бензоат, натрия салицилат) титруют по смеси индикатора и красителя (метиловый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оранжевый+метиленовый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синий 1:1) в присутствии эфира (для извлечения выделяющихся бензойной и салициловой кислот)</a:t>
            </a:r>
          </a:p>
          <a:p>
            <a:pPr algn="l">
              <a:lnSpc>
                <a:spcPct val="80000"/>
              </a:lnSpc>
              <a:spcBef>
                <a:spcPts val="0"/>
              </a:spcBef>
            </a:pPr>
            <a:r>
              <a:rPr lang="ru-RU" sz="3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Натрия бензоат (аналогично титруется натрия салицилат):</a:t>
            </a:r>
          </a:p>
          <a:p>
            <a:pPr algn="l">
              <a:lnSpc>
                <a:spcPct val="80000"/>
              </a:lnSpc>
              <a:spcBef>
                <a:spcPts val="0"/>
              </a:spcBef>
            </a:pPr>
            <a:endParaRPr lang="ru-RU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80000"/>
              </a:lnSpc>
              <a:spcBef>
                <a:spcPts val="0"/>
              </a:spcBef>
            </a:pPr>
            <a:endParaRPr lang="ru-RU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80000"/>
              </a:lnSpc>
              <a:spcBef>
                <a:spcPts val="0"/>
              </a:spcBef>
            </a:pPr>
            <a:endParaRPr lang="ru-RU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80000"/>
              </a:lnSpc>
              <a:spcBef>
                <a:spcPts val="0"/>
              </a:spcBef>
            </a:pPr>
            <a:endParaRPr lang="ru-RU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80000"/>
              </a:lnSpc>
              <a:spcBef>
                <a:spcPts val="0"/>
              </a:spcBef>
            </a:pPr>
            <a:r>
              <a:rPr lang="ru-RU" altLang="ru-RU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Сульфацил</a:t>
            </a:r>
            <a:r>
              <a:rPr lang="ru-RU" alt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-натрий: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индикатор – м/о</a:t>
            </a:r>
          </a:p>
          <a:p>
            <a:pPr algn="l">
              <a:lnSpc>
                <a:spcPct val="80000"/>
              </a:lnSpc>
              <a:spcBef>
                <a:spcPts val="0"/>
              </a:spcBef>
            </a:pPr>
            <a:endParaRPr lang="ru-RU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80000"/>
              </a:lnSpc>
              <a:spcBef>
                <a:spcPts val="0"/>
              </a:spcBef>
            </a:pP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7D03F-399E-4E3A-8B98-CAF8154872E8}" type="slidenum">
              <a:rPr lang="ru-RU" smtClean="0"/>
              <a:t>42</a:t>
            </a:fld>
            <a:endParaRPr lang="ru-RU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42888988"/>
              </p:ext>
            </p:extLst>
          </p:nvPr>
        </p:nvGraphicFramePr>
        <p:xfrm>
          <a:off x="2195736" y="2929629"/>
          <a:ext cx="4752528" cy="8547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76" name="ISIS/Draw Sketch" r:id="rId3" imgW="3971880" imgH="714240" progId="ISISServer">
                  <p:embed/>
                </p:oleObj>
              </mc:Choice>
              <mc:Fallback>
                <p:oleObj name="ISIS/Draw Sketch" r:id="rId3" imgW="3971880" imgH="714240" progId="ISISServer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95736" y="2929629"/>
                        <a:ext cx="4752528" cy="85472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id="{281B59F7-A242-46A4-A967-64565E5D5CF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11695360"/>
              </p:ext>
            </p:extLst>
          </p:nvPr>
        </p:nvGraphicFramePr>
        <p:xfrm>
          <a:off x="467544" y="4869160"/>
          <a:ext cx="7901508" cy="11523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77" name="ISIS/Draw Sketch" r:id="rId5" imgW="5890822" imgH="853355" progId="ISISServer">
                  <p:embed/>
                </p:oleObj>
              </mc:Choice>
              <mc:Fallback>
                <p:oleObj name="ISIS/Draw Sketch" r:id="rId5" imgW="5890822" imgH="853355" progId="ISISServer">
                  <p:embed/>
                  <p:pic>
                    <p:nvPicPr>
                      <p:cNvPr id="2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544" y="4869160"/>
                        <a:ext cx="7901508" cy="115230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2804722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88640"/>
            <a:ext cx="8784976" cy="6408712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3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Обратное титрование</a:t>
            </a:r>
          </a:p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ru-RU" sz="3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Сложные эфиры 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(кислота ацетилсалициловая, эстрадиола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дипропионат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количественного можно определить после щелочного гидролиза титрованием остатка щёлочи кислотой по ф/ф.</a:t>
            </a:r>
          </a:p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ru-RU" sz="3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Гидролиз может быть выполнен и в кислой среде. Образовавшуюся при гидролизе органическую кислоту можно извлечь эфиром и оттитровать </a:t>
            </a:r>
            <a:r>
              <a:rPr lang="ru-RU" sz="3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алкалиметрическим</a:t>
            </a:r>
            <a:r>
              <a:rPr lang="ru-RU" sz="3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методом (прямое титрование).</a:t>
            </a:r>
            <a:endParaRPr lang="ru-RU" sz="28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Кислота ацетилсалициловая:</a:t>
            </a: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NaOH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H</a:t>
            </a:r>
            <a:r>
              <a:rPr lang="en-US" sz="2800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en-US" sz="2800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 Na</a:t>
            </a:r>
            <a:r>
              <a:rPr lang="en-US" sz="2800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2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SO</a:t>
            </a:r>
            <a:r>
              <a:rPr lang="en-US" sz="2800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4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+ 2H</a:t>
            </a:r>
            <a:r>
              <a:rPr lang="en-US" sz="2800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2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O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остаток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7D03F-399E-4E3A-8B98-CAF8154872E8}" type="slidenum">
              <a:rPr lang="ru-RU" smtClean="0"/>
              <a:t>43</a:t>
            </a:fld>
            <a:endParaRPr lang="ru-RU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7808663"/>
              </p:ext>
            </p:extLst>
          </p:nvPr>
        </p:nvGraphicFramePr>
        <p:xfrm>
          <a:off x="1259632" y="3933056"/>
          <a:ext cx="6605588" cy="1519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699" name="ISIS/Draw Sketch" r:id="rId3" imgW="4724280" imgH="1085760" progId="ISISServer">
                  <p:embed/>
                </p:oleObj>
              </mc:Choice>
              <mc:Fallback>
                <p:oleObj name="ISIS/Draw Sketch" r:id="rId3" imgW="4724280" imgH="1085760" progId="ISISServer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59632" y="3933056"/>
                        <a:ext cx="6605588" cy="15192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4545175"/>
            <a:ext cx="792088" cy="271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828815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88640"/>
            <a:ext cx="8784976" cy="6408712"/>
          </a:xfrm>
        </p:spPr>
        <p:txBody>
          <a:bodyPr/>
          <a:lstStyle/>
          <a:p>
            <a:pPr algn="l"/>
            <a:r>
              <a:rPr lang="ru-RU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Эстрадиола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дипропионат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после омыления точно отмеренным количеством 0,1 М спиртового раствора 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KOH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остаток щелочи титруют 0,1 М р-ром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HCl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 ф/ф:</a:t>
            </a:r>
          </a:p>
          <a:p>
            <a:pPr algn="l"/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KOH + HCl 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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KCl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+ H</a:t>
            </a:r>
            <a:r>
              <a:rPr lang="en-US" sz="2800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2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O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7D03F-399E-4E3A-8B98-CAF8154872E8}" type="slidenum">
              <a:rPr lang="ru-RU" smtClean="0"/>
              <a:t>44</a:t>
            </a:fld>
            <a:endParaRPr lang="ru-RU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70421974"/>
              </p:ext>
            </p:extLst>
          </p:nvPr>
        </p:nvGraphicFramePr>
        <p:xfrm>
          <a:off x="647564" y="2305796"/>
          <a:ext cx="7848872" cy="21743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23" name="ISIS/Draw Sketch" r:id="rId3" imgW="6048360" imgH="1676160" progId="ISISServer">
                  <p:embed/>
                </p:oleObj>
              </mc:Choice>
              <mc:Fallback>
                <p:oleObj name="ISIS/Draw Sketch" r:id="rId3" imgW="6048360" imgH="1676160" progId="ISISServer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47564" y="2305796"/>
                        <a:ext cx="7848872" cy="217439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234638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6E395-0BA0-46CF-BEF7-532833540004}" type="slidenum">
              <a:rPr lang="ru-RU" altLang="ru-RU"/>
              <a:pPr/>
              <a:t>45</a:t>
            </a:fld>
            <a:endParaRPr lang="ru-RU" altLang="ru-RU"/>
          </a:p>
        </p:txBody>
      </p:sp>
      <p:sp>
        <p:nvSpPr>
          <p:cNvPr id="2355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304800"/>
            <a:ext cx="8763000" cy="6324600"/>
          </a:xfrm>
        </p:spPr>
        <p:txBody>
          <a:bodyPr/>
          <a:lstStyle/>
          <a:p>
            <a:pPr>
              <a:buFontTx/>
              <a:buNone/>
            </a:pPr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None/>
            </a:pPr>
            <a:r>
              <a:rPr lang="ru-RU" altLang="ru-RU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Гексаметилентетрамин</a:t>
            </a:r>
            <a:r>
              <a:rPr lang="ru-RU" alt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(ГМТА): 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Кипятят с избытком 0,1 н. серной кислоты, остаток </a:t>
            </a: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оттитровывают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щелочью по метиловому красному, 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||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к.о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Tx/>
              <a:buNone/>
            </a:pPr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50000"/>
              </a:lnSpc>
              <a:buFontTx/>
              <a:buNone/>
            </a:pP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ru-RU" baseline="-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(CH</a:t>
            </a:r>
            <a:r>
              <a:rPr lang="en-US" altLang="ru-RU" baseline="-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altLang="ru-RU" baseline="-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+ 2H</a:t>
            </a:r>
            <a:r>
              <a:rPr lang="en-US" altLang="ru-RU" baseline="-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en-US" altLang="ru-RU" baseline="-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+ 6H</a:t>
            </a:r>
            <a:r>
              <a:rPr lang="en-US" altLang="ru-RU" baseline="-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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6CH</a:t>
            </a:r>
            <a:r>
              <a:rPr lang="en-US" altLang="ru-RU" baseline="-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</a:p>
          <a:p>
            <a:pPr>
              <a:lnSpc>
                <a:spcPct val="50000"/>
              </a:lnSpc>
              <a:buFontTx/>
              <a:buNone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избыток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2(NH</a:t>
            </a:r>
            <a:r>
              <a:rPr lang="en-US" altLang="ru-RU" baseline="-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altLang="ru-RU" baseline="-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en-US" altLang="ru-RU" baseline="-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None/>
            </a:pP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</a:t>
            </a:r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50000"/>
              </a:lnSpc>
              <a:buFontTx/>
              <a:buNone/>
            </a:pPr>
            <a:r>
              <a:rPr lang="en-US" altLang="ru-RU" baseline="-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H</a:t>
            </a:r>
            <a:r>
              <a:rPr lang="en-US" altLang="ru-RU" baseline="-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en-US" altLang="ru-RU" baseline="-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+ 2NaOH 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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</a:t>
            </a:r>
            <a:r>
              <a:rPr lang="en-US" altLang="ru-RU" baseline="-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en-US" altLang="ru-RU" baseline="-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H</a:t>
            </a:r>
            <a:r>
              <a:rPr lang="en-US" altLang="ru-RU" baseline="-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50000"/>
              </a:lnSpc>
              <a:buFontTx/>
              <a:buNone/>
            </a:pP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остаток</a:t>
            </a:r>
          </a:p>
          <a:p>
            <a:pPr>
              <a:buFontTx/>
              <a:buNone/>
            </a:pPr>
            <a:endParaRPr lang="ru-RU" altLang="ru-RU" dirty="0"/>
          </a:p>
          <a:p>
            <a:pPr>
              <a:buFontTx/>
              <a:buNone/>
            </a:pPr>
            <a:endParaRPr lang="ru-RU" altLang="ru-RU" dirty="0"/>
          </a:p>
          <a:p>
            <a:pPr>
              <a:buFontTx/>
              <a:buNone/>
            </a:pPr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394642787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A66FC-A8B1-4164-A0CC-7653A06F3898}" type="slidenum">
              <a:rPr lang="ru-RU" altLang="ru-RU"/>
              <a:pPr/>
              <a:t>46</a:t>
            </a:fld>
            <a:endParaRPr lang="ru-RU" altLang="ru-RU"/>
          </a:p>
        </p:txBody>
      </p:sp>
      <p:sp>
        <p:nvSpPr>
          <p:cNvPr id="2560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304800"/>
            <a:ext cx="8686800" cy="6324600"/>
          </a:xfrm>
        </p:spPr>
        <p:txBody>
          <a:bodyPr/>
          <a:lstStyle/>
          <a:p>
            <a:pPr>
              <a:buFontTx/>
              <a:buNone/>
            </a:pPr>
            <a:r>
              <a:rPr lang="ru-RU" altLang="ru-RU" b="1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Заместительное титрование 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применяется для количественного определения формальдегида и др. препаратов.</a:t>
            </a:r>
          </a:p>
          <a:p>
            <a:pPr>
              <a:buFontTx/>
              <a:buNone/>
            </a:pPr>
            <a:r>
              <a:rPr lang="ru-RU" alt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Формальдегид: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избыток сульфита натрия, в рез-те реакции образуется эквивалентное количество щелочи, которую титруют стандартным раствором кислоты по ф/ф</a:t>
            </a:r>
          </a:p>
          <a:p>
            <a:pPr>
              <a:buFontTx/>
              <a:buNone/>
            </a:pPr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None/>
            </a:pPr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None/>
            </a:pPr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FontTx/>
              <a:buNone/>
            </a:pPr>
            <a:r>
              <a:rPr lang="en-US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NaOH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US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HCl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 </a:t>
            </a:r>
            <a:r>
              <a:rPr lang="en-US" altLang="ru-RU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NaCl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+ H</a:t>
            </a:r>
            <a:r>
              <a:rPr lang="en-US" altLang="ru-RU" baseline="-25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2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O</a:t>
            </a:r>
          </a:p>
          <a:p>
            <a:pPr>
              <a:buFontTx/>
              <a:buNone/>
            </a:pPr>
            <a:endParaRPr lang="ru-RU" altLang="ru-RU" dirty="0"/>
          </a:p>
          <a:p>
            <a:pPr>
              <a:buFontTx/>
              <a:buNone/>
            </a:pPr>
            <a:endParaRPr lang="ru-RU" altLang="ru-RU" dirty="0"/>
          </a:p>
        </p:txBody>
      </p:sp>
      <p:graphicFrame>
        <p:nvGraphicFramePr>
          <p:cNvPr id="25603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50566487"/>
              </p:ext>
            </p:extLst>
          </p:nvPr>
        </p:nvGraphicFramePr>
        <p:xfrm>
          <a:off x="395536" y="4221088"/>
          <a:ext cx="8382000" cy="1222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47" name="ISIS/Draw Sketch" r:id="rId3" imgW="3790800" imgH="552240" progId="ISISServer">
                  <p:embed/>
                </p:oleObj>
              </mc:Choice>
              <mc:Fallback>
                <p:oleObj name="ISIS/Draw Sketch" r:id="rId3" imgW="3790800" imgH="552240" progId="ISISServer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536" y="4221088"/>
                        <a:ext cx="8382000" cy="1222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5131735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88640"/>
            <a:ext cx="8784976" cy="6408712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Расчётные формулы в готовых </a:t>
            </a:r>
            <a:r>
              <a:rPr lang="ru-RU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лекарственнных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формах</a:t>
            </a:r>
          </a:p>
          <a:p>
            <a:pPr algn="l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действующего вещества (Х, г) в таблетках или суппозиториях:</a:t>
            </a:r>
          </a:p>
          <a:p>
            <a:pPr algn="l"/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где 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объём титрованного раствора, мл; </a:t>
            </a:r>
          </a:p>
          <a:p>
            <a:pPr algn="just"/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навеска анализируемой ЛФ, г или мл; </a:t>
            </a:r>
          </a:p>
          <a:p>
            <a:pPr algn="just"/>
            <a:r>
              <a:rPr lang="en-US" sz="18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en-US" sz="1800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ru-RU" sz="1800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табл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или </a:t>
            </a:r>
            <a:r>
              <a:rPr lang="en-US" sz="18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en-US" sz="1800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ru-RU" sz="1800" baseline="-250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суппоз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– средняя масса 1 таблетки (находят из 20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тб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или как указано в ФС)</a:t>
            </a:r>
          </a:p>
          <a:p>
            <a:pPr algn="just"/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        или 1 суппозитория </a:t>
            </a:r>
            <a:endParaRPr lang="ru-RU" sz="18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l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1 мл инъекционного раствора:</a:t>
            </a:r>
          </a:p>
          <a:p>
            <a:pPr algn="l"/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общем виде: </a:t>
            </a:r>
          </a:p>
          <a:p>
            <a:pPr algn="l"/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где </a:t>
            </a:r>
            <a:r>
              <a:rPr lang="en-US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масса или объём ГЛФ, г или мл.</a:t>
            </a:r>
          </a:p>
          <a:p>
            <a:pPr algn="l"/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7D03F-399E-4E3A-8B98-CAF8154872E8}" type="slidenum">
              <a:rPr lang="ru-RU" smtClean="0"/>
              <a:t>47</a:t>
            </a:fld>
            <a:endParaRPr lang="ru-RU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3F16F84D-8B69-4044-8A47-E3801E0267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9911" y="1377528"/>
            <a:ext cx="2647950" cy="790575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160E0033-FD1D-4D7C-B504-459BF8DF5A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0072" y="3606263"/>
            <a:ext cx="2019300" cy="714375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B65925FC-4FCF-4508-A31C-7DFC024249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95764" y="1329551"/>
            <a:ext cx="2743200" cy="714375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124EBEF5-D0F0-442C-A13E-E1E850E630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38079" y="4365104"/>
            <a:ext cx="2171700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319958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88640"/>
            <a:ext cx="8784976" cy="6408712"/>
          </a:xfrm>
        </p:spPr>
        <p:txBody>
          <a:bodyPr/>
          <a:lstStyle/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7D03F-399E-4E3A-8B98-CAF8154872E8}" type="slidenum">
              <a:rPr lang="ru-RU" smtClean="0"/>
              <a:t>48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31995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88640"/>
            <a:ext cx="8784976" cy="6408712"/>
          </a:xfrm>
        </p:spPr>
        <p:txBody>
          <a:bodyPr/>
          <a:lstStyle/>
          <a:p>
            <a:pPr algn="l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Объём воды рассчитываем по формуле:</a:t>
            </a: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Тогда: </a:t>
            </a:r>
            <a:r>
              <a:rPr lang="en-US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baseline="-5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(1,0538 – 1,0)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 500,0 = 26,9 мл</a:t>
            </a: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Symbol"/>
            </a:endParaRPr>
          </a:p>
          <a:p>
            <a:pPr algn="l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Таким образом для разведения раствора необходимо добавить 26,9 мл воды.</a:t>
            </a: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Symbol"/>
            </a:endParaRPr>
          </a:p>
          <a:p>
            <a:pPr algn="l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Ответ: 1,0538; 26,9 мл воды.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5832" y="908720"/>
            <a:ext cx="4896544" cy="742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7D03F-399E-4E3A-8B98-CAF8154872E8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5504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88640"/>
            <a:ext cx="8784976" cy="6408712"/>
          </a:xfrm>
        </p:spPr>
        <p:txBody>
          <a:bodyPr/>
          <a:lstStyle/>
          <a:p>
            <a:pPr algn="l"/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2.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Для стандартизации 1 М р-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NaOH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,8649 г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гидрофталата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калия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М.м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204,22 г/моль) растворили в 75 мл воды и оттитровали. На титрование израсходовалось 24,40 мл 1 М р-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NaOH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Рассчитайте поправочный коэффициент </a:t>
            </a:r>
          </a:p>
          <a:p>
            <a:pPr algn="l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М р-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NaOH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При необходимости рассчитайте объём воды или массу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NaOH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необходимых для разведения или укрепления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00,0 мл раствора.</a:t>
            </a:r>
          </a:p>
          <a:p>
            <a:pPr algn="l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Решение: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4914510"/>
            <a:ext cx="6552728" cy="1163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7D03F-399E-4E3A-8B98-CAF8154872E8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31995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88640"/>
            <a:ext cx="8784976" cy="6408712"/>
          </a:xfrm>
        </p:spPr>
        <p:txBody>
          <a:bodyPr>
            <a:normAutofit/>
          </a:bodyPr>
          <a:lstStyle/>
          <a:p>
            <a:pPr algn="l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где</a:t>
            </a: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Т.к. </a:t>
            </a:r>
            <a:r>
              <a:rPr lang="en-US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baseline="-25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NaOH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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0,98, необходимо укрепить раствор</a:t>
            </a:r>
          </a:p>
          <a:p>
            <a:pPr algn="l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Массу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гидрофталата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калия рассчитываем по формуле:</a:t>
            </a: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Тогда: </a:t>
            </a:r>
            <a:r>
              <a:rPr lang="en-US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ru-RU" baseline="-25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гф</a:t>
            </a:r>
            <a:r>
              <a:rPr lang="ru-RU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(1,0 – 0,9763)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 4,9649 = 0,1177 г</a:t>
            </a:r>
          </a:p>
          <a:p>
            <a:pPr algn="l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Т. образом для укрепления раствора необходимо добавить 0,1177 г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гидрофталата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калия.</a:t>
            </a:r>
          </a:p>
          <a:p>
            <a:pPr algn="l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Ответ: 0,9763; 0,1177 г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гидрофталата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калия.</a:t>
            </a:r>
          </a:p>
          <a:p>
            <a:pPr algn="l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887" y="548680"/>
            <a:ext cx="7357311" cy="12487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502" y="3319202"/>
            <a:ext cx="6264696" cy="765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7D03F-399E-4E3A-8B98-CAF8154872E8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31995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88640"/>
            <a:ext cx="8784976" cy="6408712"/>
          </a:xfrm>
        </p:spPr>
        <p:txBody>
          <a:bodyPr>
            <a:normAutofit fontScale="92500"/>
          </a:bodyPr>
          <a:lstStyle/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Применение в фармацевтическом анализе</a:t>
            </a:r>
          </a:p>
          <a:p>
            <a:pPr algn="l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Сильные кислоты титруют щелочью по метиловому красному (м/к) или метиловому оранжевому (м/о)</a:t>
            </a:r>
          </a:p>
          <a:p>
            <a:pPr algn="l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Более слабые кислоты (</a:t>
            </a:r>
            <a:r>
              <a:rPr lang="en-US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i="1" baseline="-25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д.б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не менее 10</a:t>
            </a:r>
            <a:r>
              <a:rPr lang="ru-RU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7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)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титруют по индикаторам с переходом окраски в щелочной области (фенолфталеин (ф/ф), феноловый красный,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тимолфталеин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l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растворимых в воде ЛВ растворителем служит вода, для нерастворимых в воде ЛВ растворителем служат 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предварительно нейтрализованные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спирт, реже – ацетон.</a:t>
            </a:r>
          </a:p>
          <a:p>
            <a:pPr algn="l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Соли алкалоидов и органических оснований титруют щелочью по ф/ф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7D03F-399E-4E3A-8B98-CAF8154872E8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02013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Объект 2"/>
          <p:cNvSpPr>
            <a:spLocks noGrp="1"/>
          </p:cNvSpPr>
          <p:nvPr>
            <p:ph idx="1"/>
          </p:nvPr>
        </p:nvSpPr>
        <p:spPr>
          <a:xfrm>
            <a:off x="250825" y="116632"/>
            <a:ext cx="8713788" cy="6407993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Прямая алкалиметрия</a:t>
            </a:r>
            <a:endParaRPr lang="en-US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b="1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Неорганические кислоты</a:t>
            </a:r>
          </a:p>
          <a:p>
            <a:pPr marL="0" indent="0" algn="l">
              <a:buNone/>
            </a:pP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Кислота хлористоводородная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м/к)</a:t>
            </a:r>
          </a:p>
          <a:p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HCl + NaOH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 NaCl + H</a:t>
            </a:r>
            <a:r>
              <a:rPr lang="en-US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2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O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Symbol"/>
            </a:endParaRPr>
          </a:p>
          <a:p>
            <a:pPr marL="0" indent="0" algn="ctr" eaLnBrk="1" hangingPunct="1">
              <a:spcBef>
                <a:spcPts val="0"/>
              </a:spcBef>
              <a:buFontTx/>
              <a:buNone/>
            </a:pPr>
            <a:endParaRPr lang="ru-RU" altLang="ru-RU" b="1" i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spcBef>
                <a:spcPts val="0"/>
              </a:spcBef>
              <a:buFontTx/>
              <a:buNone/>
            </a:pPr>
            <a:r>
              <a:rPr lang="ru-RU" altLang="ru-RU" b="1" i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Органические кислоты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altLang="ru-RU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Сульфокамфорная</a:t>
            </a:r>
            <a:r>
              <a:rPr lang="ru-RU" alt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кислота: 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очень </a:t>
            </a:r>
            <a:r>
              <a:rPr lang="ru-RU" altLang="ru-RU" dirty="0" err="1">
                <a:latin typeface="Times New Roman" pitchFamily="18" charset="0"/>
                <a:cs typeface="Times New Roman" pitchFamily="18" charset="0"/>
              </a:rPr>
              <a:t>л.р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. в воде, титруется по ф/ф в водной среде </a:t>
            </a:r>
            <a:endParaRPr lang="ru-RU" altLang="ru-RU" dirty="0"/>
          </a:p>
        </p:txBody>
      </p:sp>
      <p:sp>
        <p:nvSpPr>
          <p:cNvPr id="44037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6C00C2EE-773A-403F-9395-E4210A02BC13}" type="slidenum">
              <a:rPr lang="ru-RU" altLang="ru-RU" smtClean="0"/>
              <a:pPr eaLnBrk="1" hangingPunct="1">
                <a:defRPr/>
              </a:pPr>
              <a:t>9</a:t>
            </a:fld>
            <a:endParaRPr lang="ru-RU" altLang="ru-RU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32259483"/>
              </p:ext>
            </p:extLst>
          </p:nvPr>
        </p:nvGraphicFramePr>
        <p:xfrm>
          <a:off x="1522984" y="4746093"/>
          <a:ext cx="5030216" cy="12737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ISIS/Draw Sketch" r:id="rId3" imgW="3676320" imgH="933120" progId="ISISServer">
                  <p:embed/>
                </p:oleObj>
              </mc:Choice>
              <mc:Fallback>
                <p:oleObj name="ISIS/Draw Sketch" r:id="rId3" imgW="3676320" imgH="933120" progId="ISISServer">
                  <p:embed/>
                  <p:pic>
                    <p:nvPicPr>
                      <p:cNvPr id="3" name="Объект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2984" y="4746093"/>
                        <a:ext cx="5030216" cy="127375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4581619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2646</TotalTime>
  <Words>2121</Words>
  <Application>Microsoft Office PowerPoint</Application>
  <PresentationFormat>Экран (4:3)</PresentationFormat>
  <Paragraphs>434</Paragraphs>
  <Slides>48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48</vt:i4>
      </vt:variant>
    </vt:vector>
  </HeadingPairs>
  <TitlesOfParts>
    <vt:vector size="53" baseType="lpstr">
      <vt:lpstr>Arial</vt:lpstr>
      <vt:lpstr>Calibri</vt:lpstr>
      <vt:lpstr>Times New Roman</vt:lpstr>
      <vt:lpstr>Тема Office</vt:lpstr>
      <vt:lpstr>ISIS/Draw Sketch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SVETLANA</dc:creator>
  <cp:lastModifiedBy>Svetlana Abdullina</cp:lastModifiedBy>
  <cp:revision>99</cp:revision>
  <dcterms:created xsi:type="dcterms:W3CDTF">2020-10-10T10:22:09Z</dcterms:created>
  <dcterms:modified xsi:type="dcterms:W3CDTF">2022-02-15T06:47:27Z</dcterms:modified>
</cp:coreProperties>
</file>