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29" r:id="rId12"/>
    <p:sldId id="303" r:id="rId13"/>
    <p:sldId id="328" r:id="rId14"/>
    <p:sldId id="330" r:id="rId15"/>
    <p:sldId id="331" r:id="rId16"/>
    <p:sldId id="266" r:id="rId17"/>
    <p:sldId id="267" r:id="rId18"/>
    <p:sldId id="268" r:id="rId19"/>
    <p:sldId id="299" r:id="rId20"/>
    <p:sldId id="270" r:id="rId21"/>
    <p:sldId id="271" r:id="rId22"/>
    <p:sldId id="272" r:id="rId23"/>
    <p:sldId id="273" r:id="rId24"/>
    <p:sldId id="269" r:id="rId25"/>
    <p:sldId id="301" r:id="rId26"/>
    <p:sldId id="277" r:id="rId27"/>
    <p:sldId id="275" r:id="rId28"/>
    <p:sldId id="278" r:id="rId29"/>
    <p:sldId id="333" r:id="rId30"/>
    <p:sldId id="304" r:id="rId31"/>
    <p:sldId id="334" r:id="rId32"/>
    <p:sldId id="335" r:id="rId33"/>
    <p:sldId id="336" r:id="rId34"/>
    <p:sldId id="337" r:id="rId35"/>
    <p:sldId id="339" r:id="rId36"/>
    <p:sldId id="346" r:id="rId37"/>
    <p:sldId id="340" r:id="rId38"/>
    <p:sldId id="345" r:id="rId39"/>
    <p:sldId id="338" r:id="rId40"/>
    <p:sldId id="298" r:id="rId4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wmf"/><Relationship Id="rId7" Type="http://schemas.openxmlformats.org/officeDocument/2006/relationships/image" Target="../media/image12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8.png"/><Relationship Id="rId5" Type="http://schemas.openxmlformats.org/officeDocument/2006/relationships/image" Target="../media/image17.w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7.png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39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1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35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2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3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4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Кислотно-основное титрование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неводных средах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62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Гликлазид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клотримазол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титруется аналогично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016499"/>
              </p:ext>
            </p:extLst>
          </p:nvPr>
        </p:nvGraphicFramePr>
        <p:xfrm>
          <a:off x="459589" y="836712"/>
          <a:ext cx="8280920" cy="2840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229000" imgH="1790640" progId="ISISServer">
                  <p:embed/>
                </p:oleObj>
              </mc:Choice>
              <mc:Fallback>
                <p:oleObj name="ISIS/Draw Sketch" r:id="rId2" imgW="5229000" imgH="17906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89" y="836712"/>
                        <a:ext cx="8280920" cy="2840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9" y="820378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714715"/>
              </p:ext>
            </p:extLst>
          </p:nvPr>
        </p:nvGraphicFramePr>
        <p:xfrm>
          <a:off x="445021" y="3861048"/>
          <a:ext cx="8364681" cy="2142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6991200" imgH="1790640" progId="ISISServer">
                  <p:embed/>
                </p:oleObj>
              </mc:Choice>
              <mc:Fallback>
                <p:oleObj name="ISIS/Draw Sketch" r:id="rId5" imgW="6991200" imgH="17906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021" y="3861048"/>
                        <a:ext cx="8364681" cy="21421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4" y="4169841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152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65" y="6107869"/>
            <a:ext cx="1895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Никотинамид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никетамид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Среда – б/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добавлением УА,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Никотинамид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Никетамид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2540006"/>
              </p:ext>
            </p:extLst>
          </p:nvPr>
        </p:nvGraphicFramePr>
        <p:xfrm>
          <a:off x="892696" y="2040086"/>
          <a:ext cx="7414300" cy="1857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238720" imgH="1314360" progId="ISISServer">
                  <p:embed/>
                </p:oleObj>
              </mc:Choice>
              <mc:Fallback>
                <p:oleObj name="ISIS/Draw Sketch" r:id="rId2" imgW="5238720" imgH="131436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696" y="2040086"/>
                        <a:ext cx="7414300" cy="18577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86" y="2492896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658043"/>
              </p:ext>
            </p:extLst>
          </p:nvPr>
        </p:nvGraphicFramePr>
        <p:xfrm>
          <a:off x="468313" y="4659313"/>
          <a:ext cx="8278812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5848200" imgH="1304640" progId="ISISServer">
                  <p:embed/>
                </p:oleObj>
              </mc:Choice>
              <mc:Fallback>
                <p:oleObj name="ISIS/Draw Sketch" r:id="rId5" imgW="5848200" imgH="13046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659313"/>
                        <a:ext cx="8278812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9576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очень слабых 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органических оснований (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&gt;12)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Титрование ведут в уксусном ангидриде, который в б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льшей степени увеличивает осн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вные свойства, по сравнению с б/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более чёткого перехода окраски индикатора титрование проводят либо после высушивания препарата до постоянной массы или в некоторых случаях добавляют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апротонный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растворитель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Слабое органическое основание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протонируется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растворителем, уксусный ангидрид переходит в анион уксусного ангидрида, который реагирует с ионом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52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=13,40) высушивается до постоянной массы и растворяется в 2 мл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хлф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среда – УА,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хлорная кислота в б/в УК или в метаноле,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к.т.т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CH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OOH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ClO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endParaRPr lang="ru-RU" sz="280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809811"/>
              </p:ext>
            </p:extLst>
          </p:nvPr>
        </p:nvGraphicFramePr>
        <p:xfrm>
          <a:off x="539552" y="2132856"/>
          <a:ext cx="8279900" cy="1587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7153200" imgH="1371600" progId="ISISServer">
                  <p:embed/>
                </p:oleObj>
              </mc:Choice>
              <mc:Fallback>
                <p:oleObj name="ISIS/Draw Sketch" r:id="rId2" imgW="7153200" imgH="13716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552" y="2132856"/>
                        <a:ext cx="8279900" cy="1587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566933"/>
              </p:ext>
            </p:extLst>
          </p:nvPr>
        </p:nvGraphicFramePr>
        <p:xfrm>
          <a:off x="1547664" y="3717032"/>
          <a:ext cx="6048672" cy="1160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162400" imgH="990360" progId="ISISServer">
                  <p:embed/>
                </p:oleObj>
              </mc:Choice>
              <mc:Fallback>
                <p:oleObj name="ISIS/Draw Sketch" r:id="rId4" imgW="5162400" imgH="9903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7664" y="3717032"/>
                        <a:ext cx="6048672" cy="11606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168800"/>
              </p:ext>
            </p:extLst>
          </p:nvPr>
        </p:nvGraphicFramePr>
        <p:xfrm>
          <a:off x="1222375" y="4953000"/>
          <a:ext cx="6770688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5848200" imgH="1352520" progId="ISISServer">
                  <p:embed/>
                </p:oleObj>
              </mc:Choice>
              <mc:Fallback>
                <p:oleObj name="ISIS/Draw Sketch" r:id="rId6" imgW="5848200" imgH="135252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4953000"/>
                        <a:ext cx="6770688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" y="2636912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70" y="1556792"/>
            <a:ext cx="419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97" y="4077072"/>
            <a:ext cx="361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" y="5589240"/>
            <a:ext cx="3238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576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слабыми основаниями являются и производные 1,4-бензодиазепина: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нитразепам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диазепам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феназепам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нитразепам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диазепам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14</a:t>
            </a:fld>
            <a:endParaRPr lang="ru-RU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0" y="2204864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515030"/>
              </p:ext>
            </p:extLst>
          </p:nvPr>
        </p:nvGraphicFramePr>
        <p:xfrm>
          <a:off x="623003" y="1700808"/>
          <a:ext cx="8031852" cy="21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6419520" imgH="1685880" progId="ISISServer">
                  <p:embed/>
                </p:oleObj>
              </mc:Choice>
              <mc:Fallback>
                <p:oleObj name="ISIS/Draw Sketch" r:id="rId3" imgW="6419520" imgH="16858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03" y="1700808"/>
                        <a:ext cx="8031852" cy="21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819783"/>
              </p:ext>
            </p:extLst>
          </p:nvPr>
        </p:nvGraphicFramePr>
        <p:xfrm>
          <a:off x="1115616" y="4221088"/>
          <a:ext cx="7220930" cy="2139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6314760" imgH="1857240" progId="ISISServer">
                  <p:embed/>
                </p:oleObj>
              </mc:Choice>
              <mc:Fallback>
                <p:oleObj name="ISIS/Draw Sketch" r:id="rId5" imgW="6314760" imgH="18572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221088"/>
                        <a:ext cx="7220930" cy="2139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24" y="5052610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576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феназепам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493953"/>
              </p:ext>
            </p:extLst>
          </p:nvPr>
        </p:nvGraphicFramePr>
        <p:xfrm>
          <a:off x="755576" y="1268760"/>
          <a:ext cx="7238339" cy="1945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314760" imgH="1685880" progId="ISISServer">
                  <p:embed/>
                </p:oleObj>
              </mc:Choice>
              <mc:Fallback>
                <p:oleObj name="ISIS/Draw Sketch" r:id="rId2" imgW="6314760" imgH="16858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268760"/>
                        <a:ext cx="7238339" cy="1945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957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солей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слабых органических оснований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титровании солей органических оснований в безводной уксусной кислоте анионы карбоновых кислот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эпинефрина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гидротартрат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нитрат-ион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нафазолина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нитрат),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дигидро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-фосфат-ион (кодеина фосфат), сульфат-ион (атропина сульфат) ведут себя как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однокислот-ные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основания по отношению к иону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могут принимать протон: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 HNO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 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PO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 HSO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928992" cy="64087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Хлорид, бромид, йодид-ионы в б/в УК – очень слабые основания и при комнатной температуре реакция количественно не идет: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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HCl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(аналогично для бромид и йодид-ионов)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Поэтому при титровании в б/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солей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галоге-нидов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хлорной кислотой добавляют ацетат ртути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(II)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при этом образуется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малодиссоции-руемое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соединение ацетат ртути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(II)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и ацетат азотистого основания: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В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HCl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1/2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Hg(CH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COO)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algn="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B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 +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1/2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HgCl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endParaRPr lang="ru-RU" baseline="-25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spcBef>
                <a:spcPts val="180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Эпинефрина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гидротартрат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1800"/>
              </a:spcBef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  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 algn="l">
              <a:spcBef>
                <a:spcPts val="180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ЛВ находится в ионизированной форме: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титровании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гидротартрат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-ион принимает ион водорода, так как выступает как основание по отношению к иону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18</a:t>
            </a:fld>
            <a:endParaRPr lang="ru-RU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5" y="908720"/>
            <a:ext cx="419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932998"/>
              </p:ext>
            </p:extLst>
          </p:nvPr>
        </p:nvGraphicFramePr>
        <p:xfrm>
          <a:off x="612145" y="2492896"/>
          <a:ext cx="7821775" cy="1966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5838480" imgH="1466640" progId="ISISServer">
                  <p:embed/>
                </p:oleObj>
              </mc:Choice>
              <mc:Fallback>
                <p:oleObj name="ISIS/Draw Sketch" r:id="rId3" imgW="5838480" imgH="14666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5" y="2492896"/>
                        <a:ext cx="7821775" cy="1966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Протонированное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основание реагирует с перхлорат-ионом с образованием соли: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686899"/>
              </p:ext>
            </p:extLst>
          </p:nvPr>
        </p:nvGraphicFramePr>
        <p:xfrm>
          <a:off x="107504" y="627768"/>
          <a:ext cx="8808144" cy="2434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067080" imgH="1676160" progId="ISISServer">
                  <p:embed/>
                </p:oleObj>
              </mc:Choice>
              <mc:Fallback>
                <p:oleObj name="ISIS/Draw Sketch" r:id="rId2" imgW="6067080" imgH="16761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7504" y="627768"/>
                        <a:ext cx="8808144" cy="2434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950928"/>
              </p:ext>
            </p:extLst>
          </p:nvPr>
        </p:nvGraphicFramePr>
        <p:xfrm>
          <a:off x="263562" y="4437112"/>
          <a:ext cx="8636295" cy="1863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790960" imgH="1247760" progId="ISISServer">
                  <p:embed/>
                </p:oleObj>
              </mc:Choice>
              <mc:Fallback>
                <p:oleObj name="ISIS/Draw Sketch" r:id="rId4" imgW="5790960" imgH="12477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62" y="4437112"/>
                        <a:ext cx="8636295" cy="1863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29" y="1649561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92" y="5537993"/>
            <a:ext cx="361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21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Неводные растворители:</a:t>
            </a:r>
          </a:p>
          <a:p>
            <a:pPr marL="571500" indent="-571500" algn="l">
              <a:buAutoNum type="romanUcPeriod"/>
            </a:pP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Апротонные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(бензол, толуол,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CCl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хлороформ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не вступают во взаимодействие с растворённым веществом. Их добавляют к ионизирующим растворителям для подавления сольволиза продукта нейтрализации, что способствует более чёткому установлению конца титрования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AutoNum type="romanUcPeriod"/>
            </a:pP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Протолитические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растворители, которые можно разделить на 3 подгруппы: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Нафазолина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нитрат: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3 реакции протекают аналогично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20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994726"/>
              </p:ext>
            </p:extLst>
          </p:nvPr>
        </p:nvGraphicFramePr>
        <p:xfrm>
          <a:off x="705152" y="2780928"/>
          <a:ext cx="8136334" cy="2775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524200" imgH="1885680" progId="ISISServer">
                  <p:embed/>
                </p:oleObj>
              </mc:Choice>
              <mc:Fallback>
                <p:oleObj name="ISIS/Draw Sketch" r:id="rId2" imgW="5524200" imgH="18856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5152" y="2780928"/>
                        <a:ext cx="8136334" cy="2775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6067576"/>
              </p:ext>
            </p:extLst>
          </p:nvPr>
        </p:nvGraphicFramePr>
        <p:xfrm>
          <a:off x="1619672" y="764704"/>
          <a:ext cx="5869632" cy="1818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733640" imgH="1466640" progId="ISISServer">
                  <p:embed/>
                </p:oleObj>
              </mc:Choice>
              <mc:Fallback>
                <p:oleObj name="ISIS/Draw Sketch" r:id="rId4" imgW="4733640" imgH="14666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9672" y="764704"/>
                        <a:ext cx="5869632" cy="18187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43" y="3408258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Кодеина фосфат: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972893"/>
              </p:ext>
            </p:extLst>
          </p:nvPr>
        </p:nvGraphicFramePr>
        <p:xfrm>
          <a:off x="1133475" y="1125538"/>
          <a:ext cx="6734175" cy="193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438520" imgH="1562040" progId="ISISServer">
                  <p:embed/>
                </p:oleObj>
              </mc:Choice>
              <mc:Fallback>
                <p:oleObj name="ISIS/Draw Sketch" r:id="rId2" imgW="5438520" imgH="15620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33475" y="1125538"/>
                        <a:ext cx="6734175" cy="193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464869"/>
              </p:ext>
            </p:extLst>
          </p:nvPr>
        </p:nvGraphicFramePr>
        <p:xfrm>
          <a:off x="534988" y="3949700"/>
          <a:ext cx="8388350" cy="233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6581520" imgH="1828800" progId="ISISServer">
                  <p:embed/>
                </p:oleObj>
              </mc:Choice>
              <mc:Fallback>
                <p:oleObj name="ISIS/Draw Sketch" r:id="rId4" imgW="6581520" imgH="182880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3949700"/>
                        <a:ext cx="8388350" cy="233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" y="4725144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Атропина сульфат:</a:t>
            </a:r>
          </a:p>
          <a:p>
            <a:pPr>
              <a:spcBef>
                <a:spcPts val="1800"/>
              </a:spcBef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  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б/в УК ЛВ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протонируется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ацетат-ион реагирует с ионом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017003"/>
              </p:ext>
            </p:extLst>
          </p:nvPr>
        </p:nvGraphicFramePr>
        <p:xfrm>
          <a:off x="539552" y="2132856"/>
          <a:ext cx="7561263" cy="338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876720" imgH="3076560" progId="ISISServer">
                  <p:embed/>
                </p:oleObj>
              </mc:Choice>
              <mc:Fallback>
                <p:oleObj name="ISIS/Draw Sketch" r:id="rId2" imgW="6876720" imgH="307656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132856"/>
                        <a:ext cx="7561263" cy="338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Протонированное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основание взаимодействует с перхлорат-ионом: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622652"/>
              </p:ext>
            </p:extLst>
          </p:nvPr>
        </p:nvGraphicFramePr>
        <p:xfrm>
          <a:off x="323528" y="188640"/>
          <a:ext cx="8609362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134040" imgH="2257200" progId="ISISServer">
                  <p:embed/>
                </p:oleObj>
              </mc:Choice>
              <mc:Fallback>
                <p:oleObj name="ISIS/Draw Sketch" r:id="rId2" imgW="6134040" imgH="22572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3528" y="188640"/>
                        <a:ext cx="8609362" cy="3168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440689"/>
              </p:ext>
            </p:extLst>
          </p:nvPr>
        </p:nvGraphicFramePr>
        <p:xfrm>
          <a:off x="467544" y="5013176"/>
          <a:ext cx="8150225" cy="152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7000560" imgH="1314360" progId="ISISServer">
                  <p:embed/>
                </p:oleObj>
              </mc:Choice>
              <mc:Fallback>
                <p:oleObj name="ISIS/Draw Sketch" r:id="rId4" imgW="7000560" imgH="131436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5013176"/>
                        <a:ext cx="8150225" cy="152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Гоматропина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гидробромид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24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542137"/>
              </p:ext>
            </p:extLst>
          </p:nvPr>
        </p:nvGraphicFramePr>
        <p:xfrm>
          <a:off x="295275" y="2916238"/>
          <a:ext cx="8334375" cy="281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057720" imgH="2047680" progId="ISISServer">
                  <p:embed/>
                </p:oleObj>
              </mc:Choice>
              <mc:Fallback>
                <p:oleObj name="ISIS/Draw Sketch" r:id="rId2" imgW="6057720" imgH="20476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2916238"/>
                        <a:ext cx="8334375" cy="281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365732"/>
              </p:ext>
            </p:extLst>
          </p:nvPr>
        </p:nvGraphicFramePr>
        <p:xfrm>
          <a:off x="827584" y="836712"/>
          <a:ext cx="7488832" cy="167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6448320" imgH="1438200" progId="ISISServer">
                  <p:embed/>
                </p:oleObj>
              </mc:Choice>
              <mc:Fallback>
                <p:oleObj name="ISIS/Draw Sketch" r:id="rId4" imgW="6448320" imgH="14382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584" y="836712"/>
                        <a:ext cx="7488832" cy="1670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1" y="2996952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Хлоропирамина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(супрастин)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титруется как двукислотное основание:</a:t>
            </a:r>
          </a:p>
          <a:p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 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116624"/>
              </p:ext>
            </p:extLst>
          </p:nvPr>
        </p:nvGraphicFramePr>
        <p:xfrm>
          <a:off x="539552" y="2636912"/>
          <a:ext cx="7632848" cy="1647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7105320" imgH="1533240" progId="ISISServer">
                  <p:embed/>
                </p:oleObj>
              </mc:Choice>
              <mc:Fallback>
                <p:oleObj name="ISIS/Draw Sketch" r:id="rId2" imgW="7105320" imgH="15332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552" y="2636912"/>
                        <a:ext cx="7632848" cy="1647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5512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Протонированное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основание реагирует с перхлорат-ионом: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26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595491"/>
              </p:ext>
            </p:extLst>
          </p:nvPr>
        </p:nvGraphicFramePr>
        <p:xfrm>
          <a:off x="228600" y="4581525"/>
          <a:ext cx="8704263" cy="179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7657920" imgH="1581120" progId="ISISServer">
                  <p:embed/>
                </p:oleObj>
              </mc:Choice>
              <mc:Fallback>
                <p:oleObj name="ISIS/Draw Sketch" r:id="rId2" imgW="7657920" imgH="15811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8600" y="4581525"/>
                        <a:ext cx="8704263" cy="179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682559"/>
              </p:ext>
            </p:extLst>
          </p:nvPr>
        </p:nvGraphicFramePr>
        <p:xfrm>
          <a:off x="539552" y="116632"/>
          <a:ext cx="7776864" cy="327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6600600" imgH="2781000" progId="ISISServer">
                  <p:embed/>
                </p:oleObj>
              </mc:Choice>
              <mc:Fallback>
                <p:oleObj name="ISIS/Draw Sketch" r:id="rId4" imgW="6600600" imgH="278100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16632"/>
                        <a:ext cx="7776864" cy="327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титруются:</a:t>
            </a: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Бендазол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(дибазол):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Тригексифенидил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Дротаверина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27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591461"/>
              </p:ext>
            </p:extLst>
          </p:nvPr>
        </p:nvGraphicFramePr>
        <p:xfrm>
          <a:off x="5745163" y="4149725"/>
          <a:ext cx="2333625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2066760" imgH="1495080" progId="ISISServer">
                  <p:embed/>
                </p:oleObj>
              </mc:Choice>
              <mc:Fallback>
                <p:oleObj name="ISIS/Draw Sketch" r:id="rId2" imgW="2066760" imgH="14950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45163" y="4149725"/>
                        <a:ext cx="2333625" cy="1687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850730"/>
              </p:ext>
            </p:extLst>
          </p:nvPr>
        </p:nvGraphicFramePr>
        <p:xfrm>
          <a:off x="323528" y="4077072"/>
          <a:ext cx="3552146" cy="1500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3095280" imgH="1314360" progId="ISISServer">
                  <p:embed/>
                </p:oleObj>
              </mc:Choice>
              <mc:Fallback>
                <p:oleObj name="ISIS/Draw Sketch" r:id="rId4" imgW="3095280" imgH="131436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77072"/>
                        <a:ext cx="3552146" cy="1500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757926"/>
              </p:ext>
            </p:extLst>
          </p:nvPr>
        </p:nvGraphicFramePr>
        <p:xfrm>
          <a:off x="539552" y="1484784"/>
          <a:ext cx="7560840" cy="1054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5733720" imgH="799920" progId="ISISServer">
                  <p:embed/>
                </p:oleObj>
              </mc:Choice>
              <mc:Fallback>
                <p:oleObj name="ISIS/Draw Sketch" r:id="rId6" imgW="5733720" imgH="79992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84784"/>
                        <a:ext cx="7560840" cy="10549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солей очень слабых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азотистых оснований</a:t>
            </a: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Гидрохлориды очень слабых органических оснований титруются в УА без добавления ацетата ртути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т.к. хлорид-ион связывается УА с образованием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хлорангидрида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уксусной кислоты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ацетилхлорида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Дифенгидрамин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(димедрол):</a:t>
            </a:r>
          </a:p>
          <a:p>
            <a:pPr>
              <a:lnSpc>
                <a:spcPct val="80000"/>
              </a:lnSpc>
            </a:pP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HClO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CH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  ClO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ru-RU" alt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ru-RU" alt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>
              <a:lnSpc>
                <a:spcPct val="80000"/>
              </a:lnSpc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29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303167"/>
              </p:ext>
            </p:extLst>
          </p:nvPr>
        </p:nvGraphicFramePr>
        <p:xfrm>
          <a:off x="683568" y="1412776"/>
          <a:ext cx="7704856" cy="284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638760" imgH="2466720" progId="ISISServer">
                  <p:embed/>
                </p:oleObj>
              </mc:Choice>
              <mc:Fallback>
                <p:oleObj name="ISIS/Draw Sketch" r:id="rId2" imgW="6638760" imgH="24667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12776"/>
                        <a:ext cx="7704856" cy="284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396500"/>
              </p:ext>
            </p:extLst>
          </p:nvPr>
        </p:nvGraphicFramePr>
        <p:xfrm>
          <a:off x="611560" y="4509120"/>
          <a:ext cx="7920880" cy="151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7886520" imgH="1523880" progId="ISISServer">
                  <p:embed/>
                </p:oleObj>
              </mc:Choice>
              <mc:Fallback>
                <p:oleObj name="ISIS/Draw Sketch" r:id="rId4" imgW="7886520" imgH="15238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509120"/>
                        <a:ext cx="7920880" cy="151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828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Протогенные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кислые растворители, у которых способность к отдаче протона значительно превышает способность к его присоединению – муравьиная, уксусная,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пропионовая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кислоты. 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Протогенные растворители усиливают основные свойства ЛВ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Протофильные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основные растворители – способность принимать протон значительно превышает способность его отдавать – жидкий аммиак, пиридин,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диметилформамид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этилендиамин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диоксан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Протофильные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растворители усиливают кислотные свойства ЛВ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Аналогично титруются: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Лидокаин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                          Папаверина г/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Пиридоксина г/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             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Трамадол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47532"/>
            <a:ext cx="2658566" cy="198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0687"/>
            <a:ext cx="3870278" cy="141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81128"/>
            <a:ext cx="2952328" cy="159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30089"/>
            <a:ext cx="3212737" cy="164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305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Аналогично титруются: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Пилокарпина г/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           </a:t>
            </a:r>
          </a:p>
          <a:p>
            <a:pPr marL="0" indent="0" eaLnBrk="1" hangingPunct="1">
              <a:buFontTx/>
              <a:buNone/>
            </a:pP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Клонидина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            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Умифеновир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96651"/>
            <a:ext cx="3600400" cy="1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96651"/>
            <a:ext cx="2952328" cy="155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20361"/>
              </p:ext>
            </p:extLst>
          </p:nvPr>
        </p:nvGraphicFramePr>
        <p:xfrm>
          <a:off x="395536" y="1916832"/>
          <a:ext cx="7877114" cy="123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952960" imgH="933120" progId="ISISServer">
                  <p:embed/>
                </p:oleObj>
              </mc:Choice>
              <mc:Fallback>
                <p:oleObj name="ISIS/Draw Sketch" r:id="rId4" imgW="5952960" imgH="93312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916832"/>
                        <a:ext cx="7877114" cy="123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2663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слабых кислот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Протофильные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растворители – ДМФА, пиридин,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бутиламин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этилендиамин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(усиливают кислотные свойства слабых кислот или амфотерных соединений)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раствор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смеси метанола и бензола (М+Б); раствор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метилата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раствор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тетрабутиламмония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стандартизация проводится по бензойной кислоте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чаще всего тимоловый синий (титруют от жёлтого до синего окрашивания) или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потенциометрически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Титрование проводят в герметичной системе или в атмосфере инертного газа для исключения влияния углекислого газа воздуха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Барбитураты</a:t>
            </a:r>
          </a:p>
          <a:p>
            <a:pPr algn="l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Барбитал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фенобарбитал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бензонал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7,3-7,8) как слабые кислоты титруют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смеси М+Б </a:t>
            </a:r>
          </a:p>
          <a:p>
            <a:pPr algn="l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Барбитал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33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55444"/>
              </p:ext>
            </p:extLst>
          </p:nvPr>
        </p:nvGraphicFramePr>
        <p:xfrm>
          <a:off x="467544" y="2924944"/>
          <a:ext cx="7849567" cy="3045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019560" imgH="2314440" progId="ISISServer">
                  <p:embed/>
                </p:oleObj>
              </mc:Choice>
              <mc:Fallback>
                <p:oleObj name="ISIS/Draw Sketch" r:id="rId2" imgW="6019560" imgH="23144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24944"/>
                        <a:ext cx="7849567" cy="30454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титруются   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Бензобарбитал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Фенобарбитал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Метилурацил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34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047"/>
              </p:ext>
            </p:extLst>
          </p:nvPr>
        </p:nvGraphicFramePr>
        <p:xfrm>
          <a:off x="1763688" y="1268760"/>
          <a:ext cx="1652632" cy="1406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1276200" imgH="1076040" progId="ISISServer">
                  <p:embed/>
                </p:oleObj>
              </mc:Choice>
              <mc:Fallback>
                <p:oleObj name="ISIS/Draw Sketch" r:id="rId2" imgW="1276200" imgH="10760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268760"/>
                        <a:ext cx="1652632" cy="14066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227340"/>
              </p:ext>
            </p:extLst>
          </p:nvPr>
        </p:nvGraphicFramePr>
        <p:xfrm>
          <a:off x="5724128" y="764704"/>
          <a:ext cx="1927884" cy="221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1609560" imgH="1847520" progId="ISISServer">
                  <p:embed/>
                </p:oleObj>
              </mc:Choice>
              <mc:Fallback>
                <p:oleObj name="ISIS/Draw Sketch" r:id="rId4" imgW="1609560" imgH="18475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24128" y="764704"/>
                        <a:ext cx="1927884" cy="2213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7862"/>
              </p:ext>
            </p:extLst>
          </p:nvPr>
        </p:nvGraphicFramePr>
        <p:xfrm>
          <a:off x="606425" y="3503613"/>
          <a:ext cx="7356475" cy="310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5667120" imgH="2381040" progId="ISISServer">
                  <p:embed/>
                </p:oleObj>
              </mc:Choice>
              <mc:Fallback>
                <p:oleObj name="ISIS/Draw Sketch" r:id="rId6" imgW="5667120" imgH="23810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3503613"/>
                        <a:ext cx="7356475" cy="310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Глибенкламид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Глипизид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титруется аналогично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глибенкламиду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35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358248"/>
              </p:ext>
            </p:extLst>
          </p:nvPr>
        </p:nvGraphicFramePr>
        <p:xfrm>
          <a:off x="107504" y="1052736"/>
          <a:ext cx="8742140" cy="3023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9038880" imgH="3124080" progId="ISISServer">
                  <p:embed/>
                </p:oleObj>
              </mc:Choice>
              <mc:Fallback>
                <p:oleObj name="ISIS/Draw Sketch" r:id="rId2" imgW="9038880" imgH="31240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052736"/>
                        <a:ext cx="8742140" cy="3023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379390"/>
              </p:ext>
            </p:extLst>
          </p:nvPr>
        </p:nvGraphicFramePr>
        <p:xfrm>
          <a:off x="820738" y="5281613"/>
          <a:ext cx="71437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362560" imgH="761760" progId="ISISServer">
                  <p:embed/>
                </p:oleObj>
              </mc:Choice>
              <mc:Fallback>
                <p:oleObj name="ISIS/Draw Sketch" r:id="rId4" imgW="5362560" imgH="7617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5281613"/>
                        <a:ext cx="714375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84538-6997-44BC-91F9-5AAF31E2237A}" type="slidenum">
              <a:rPr lang="ru-RU"/>
              <a:pPr>
                <a:defRPr/>
              </a:pPr>
              <a:t>36</a:t>
            </a:fld>
            <a:endParaRPr lang="ru-RU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Фуросемид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титруется как одноосновная кислота 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737201"/>
              </p:ext>
            </p:extLst>
          </p:nvPr>
        </p:nvGraphicFramePr>
        <p:xfrm>
          <a:off x="395536" y="1556792"/>
          <a:ext cx="8547943" cy="4576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486480" imgH="3466800" progId="ISISServer">
                  <p:embed/>
                </p:oleObj>
              </mc:Choice>
              <mc:Fallback>
                <p:oleObj name="ISIS/Draw Sketch" r:id="rId2" imgW="6486480" imgH="34668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556792"/>
                        <a:ext cx="8547943" cy="45767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614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Фуразидин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гидантоиновому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кольцу):</a:t>
            </a: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37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483207"/>
              </p:ext>
            </p:extLst>
          </p:nvPr>
        </p:nvGraphicFramePr>
        <p:xfrm>
          <a:off x="187325" y="968375"/>
          <a:ext cx="8553450" cy="417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391080" imgH="3124080" progId="ISISServer">
                  <p:embed/>
                </p:oleObj>
              </mc:Choice>
              <mc:Fallback>
                <p:oleObj name="ISIS/Draw Sketch" r:id="rId2" imgW="6391080" imgH="31240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" y="968375"/>
                        <a:ext cx="8553450" cy="417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784976" cy="6408712"/>
          </a:xfrm>
        </p:spPr>
        <p:txBody>
          <a:bodyPr/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Нитрофурантоин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титруется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метилатом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38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668430"/>
              </p:ext>
            </p:extLst>
          </p:nvPr>
        </p:nvGraphicFramePr>
        <p:xfrm>
          <a:off x="827584" y="1124744"/>
          <a:ext cx="7272808" cy="5187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762440" imgH="3400200" progId="ISISServer">
                  <p:embed/>
                </p:oleObj>
              </mc:Choice>
              <mc:Fallback>
                <p:oleObj name="ISIS/Draw Sketch" r:id="rId2" imgW="4762440" imgH="34002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124744"/>
                        <a:ext cx="7272808" cy="51877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8715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титруется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фторурацил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39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600225"/>
              </p:ext>
            </p:extLst>
          </p:nvPr>
        </p:nvGraphicFramePr>
        <p:xfrm>
          <a:off x="514350" y="1562100"/>
          <a:ext cx="8113713" cy="353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495760" imgH="2381040" progId="ISISServer">
                  <p:embed/>
                </p:oleObj>
              </mc:Choice>
              <mc:Fallback>
                <p:oleObj name="ISIS/Draw Sketch" r:id="rId2" imgW="5495760" imgH="23810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1562100"/>
                        <a:ext cx="8113713" cy="353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53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Амфипротные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(амфотерные,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амфолиты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растворители, которые могут как отдавать, так и присоединять протон – вода, одно- и многоосновные спирты и др. соединения.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для титрования веществ как кислотного, так и основного характера.</a:t>
            </a: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титровании слабых кислот или оснований кислые и основные растворители желательно разбавлять инертными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оснований и их солей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растворителя обычно применяют безводную (ледяную) уксусную кислоту (б/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которая усиливает основные свойства слабых оснований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титрования значительно улучшаются при добавлении уксусного ангидрида (УА), увеличивающего кислотность и диэлектрическую проницаемость среды, а также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апротонных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растворителей (бензола, дихлорэтана, хлороформ), понижающих ионное произведение среды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0,1 М раствор хлорной кислоты в безводной уксусной кислоте или метаноле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 чаще всего кристаллический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фиоле-товый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переходом окраски от фиолетовой (щелочная среда) через сине-зелёную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нейтраль-ная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среда) к желтовато-зелёной (кислая среда)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конечную точку титрования определяют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потенциометрически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неводном титровании всегда параллельно проводят контрольный опыт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 хлорной кислоты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гидрофталату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калия, в метаноле – по натрия салицилату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101434"/>
              </p:ext>
            </p:extLst>
          </p:nvPr>
        </p:nvGraphicFramePr>
        <p:xfrm>
          <a:off x="1115616" y="4653136"/>
          <a:ext cx="6827837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647960" imgH="742680" progId="ISISServer">
                  <p:embed/>
                </p:oleObj>
              </mc:Choice>
              <mc:Fallback>
                <p:oleObj name="ISIS/Draw Sketch" r:id="rId2" imgW="4647960" imgH="7426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653136"/>
                        <a:ext cx="6827837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33256"/>
            <a:ext cx="2790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оснований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Метронидазол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растворе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уксусная кислота проявляет свойства основания и принимает протон от более сильной хлорной кислоты: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  ClO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ru-RU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ион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Слабое основание в кислом растворителе принимает протон: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352512"/>
              </p:ext>
            </p:extLst>
          </p:nvPr>
        </p:nvGraphicFramePr>
        <p:xfrm>
          <a:off x="395536" y="4509120"/>
          <a:ext cx="8299058" cy="167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438520" imgH="1095120" progId="ISISServer">
                  <p:embed/>
                </p:oleObj>
              </mc:Choice>
              <mc:Fallback>
                <p:oleObj name="ISIS/Draw Sketch" r:id="rId2" imgW="5438520" imgH="10951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5536" y="4509120"/>
                        <a:ext cx="8299058" cy="167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20" y="2564904"/>
            <a:ext cx="419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84" y="4581128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титровании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метронидазола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хлорной кисло-той ацетат-ионы, обуславливающие щелочность раствора, нейтрализуются ионами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обуславливающими кислотность раствора: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¯ 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2CH</a:t>
            </a:r>
            <a:r>
              <a:rPr lang="en-US" alt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COOH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l"/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Далее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протонированное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основание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взаимодейст-вует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с перхлорат-ионом с образованием соли:</a:t>
            </a:r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583747"/>
              </p:ext>
            </p:extLst>
          </p:nvPr>
        </p:nvGraphicFramePr>
        <p:xfrm>
          <a:off x="576263" y="4365625"/>
          <a:ext cx="783590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924080" imgH="1095120" progId="ISISServer">
                  <p:embed/>
                </p:oleObj>
              </mc:Choice>
              <mc:Fallback>
                <p:oleObj name="ISIS/Draw Sketch" r:id="rId2" imgW="4924080" imgH="109512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4365625"/>
                        <a:ext cx="7835900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7" y="2348880"/>
            <a:ext cx="361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22" y="4581127"/>
            <a:ext cx="3238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Атенолол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1,3,4 реакции аналогично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метронидазолу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835244"/>
              </p:ext>
            </p:extLst>
          </p:nvPr>
        </p:nvGraphicFramePr>
        <p:xfrm>
          <a:off x="411664" y="1700808"/>
          <a:ext cx="8493481" cy="4945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381280" imgH="3133440" progId="ISISServer">
                  <p:embed/>
                </p:oleObj>
              </mc:Choice>
              <mc:Fallback>
                <p:oleObj name="ISIS/Draw Sketch" r:id="rId2" imgW="5381280" imgH="31334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1664" y="1700808"/>
                        <a:ext cx="8493481" cy="4945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5" y="2091333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42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</TotalTime>
  <Words>1149</Words>
  <Application>Microsoft Office PowerPoint</Application>
  <PresentationFormat>Экран (4:3)</PresentationFormat>
  <Paragraphs>263</Paragraphs>
  <Slides>40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Times New Roman</vt:lpstr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 Abdullina</cp:lastModifiedBy>
  <cp:revision>83</cp:revision>
  <cp:lastPrinted>2021-02-28T16:53:58Z</cp:lastPrinted>
  <dcterms:created xsi:type="dcterms:W3CDTF">2020-10-12T20:29:05Z</dcterms:created>
  <dcterms:modified xsi:type="dcterms:W3CDTF">2021-02-28T18:42:04Z</dcterms:modified>
</cp:coreProperties>
</file>