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9" r:id="rId7"/>
    <p:sldId id="291" r:id="rId8"/>
    <p:sldId id="29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677" y="463463"/>
            <a:ext cx="11674258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Хвоща полевого трава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Equiseti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arvensis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herba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Хвощ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полевой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Equisetum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arvense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Хвощевые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Equisetaceae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C:\Users\User\Downloads\многолетнее-растен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311" y="2777332"/>
            <a:ext cx="6475108" cy="40806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Травы 3\Equisetum arvense\202899_8ec637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46628"/>
            <a:ext cx="6789107" cy="5079877"/>
          </a:xfrm>
          <a:prstGeom prst="rect">
            <a:avLst/>
          </a:prstGeom>
          <a:noFill/>
        </p:spPr>
      </p:pic>
      <p:pic>
        <p:nvPicPr>
          <p:cNvPr id="13314" name="Picture 2" descr="E:\Фото растений\Травы 3\Equisetum arvense\118307_7c4912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4374" y="928377"/>
            <a:ext cx="5637626" cy="50966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64504" y="3279598"/>
            <a:ext cx="10146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5-О-глюкозид </a:t>
            </a:r>
            <a:r>
              <a:rPr lang="ru-RU" sz="2800" dirty="0" err="1" smtClean="0"/>
              <a:t>апигенина</a:t>
            </a:r>
            <a:r>
              <a:rPr lang="ru-RU" sz="2800" dirty="0" smtClean="0"/>
              <a:t>       5-О-глюкозид </a:t>
            </a:r>
            <a:r>
              <a:rPr lang="ru-RU" sz="2800" dirty="0" err="1" smtClean="0"/>
              <a:t>лютеолина</a:t>
            </a:r>
            <a:endParaRPr lang="ru-RU" sz="2800" dirty="0"/>
          </a:p>
        </p:txBody>
      </p:sp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2378524" y="663880"/>
          <a:ext cx="7361159" cy="2542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CS ChemDraw Drawing" r:id="rId3" imgW="6516246" imgH="2250623" progId="ChemDraw.Document.6.0">
                  <p:embed/>
                </p:oleObj>
              </mc:Choice>
              <mc:Fallback>
                <p:oleObj name="CS ChemDraw Drawing" r:id="rId3" imgW="6516246" imgH="2250623" progId="ChemDraw.Document.6.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8524" y="663880"/>
                        <a:ext cx="7361159" cy="25427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2147153" y="3908121"/>
          <a:ext cx="6964706" cy="2062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CS ChemDraw Drawing" r:id="rId5" imgW="6432089" imgH="1905599" progId="ChemDraw.Document.6.0">
                  <p:embed/>
                </p:oleObj>
              </mc:Choice>
              <mc:Fallback>
                <p:oleObj name="CS ChemDraw Drawing" r:id="rId5" imgW="6432089" imgH="1905599" progId="ChemDraw.Document.6.0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153" y="3908121"/>
                        <a:ext cx="6964706" cy="20625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041748" y="6125094"/>
            <a:ext cx="10146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5-О-глюкозид </a:t>
            </a:r>
            <a:r>
              <a:rPr lang="ru-RU" sz="2800" dirty="0" err="1" smtClean="0"/>
              <a:t>генкванина</a:t>
            </a:r>
            <a:r>
              <a:rPr lang="ru-RU" sz="2800" dirty="0" smtClean="0"/>
              <a:t>      6-хлорапигенин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75364" y="826718"/>
            <a:ext cx="118120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Трава хвоща полевого стандартизуется ГФ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ФС.2.5.0045.15 по содержанию суммы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кверцетин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спектрофотометрическим методом при 430 нм после гидролиза с НС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последующим добавлением хлорида алюминия (не менее 0,3%).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трава хвоща полевого стандартизуется по содержанию суммы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изокверцитрозид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спектрофотометрическим методом при 425 нм после гидролиза с НС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последующей реакции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агликонов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хлоридом алюминия (не менее 0,3%)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08802" y="258547"/>
            <a:ext cx="6198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хвоща полевого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3793" name="Picture 1" descr="C:\Users\User\Downloads\original_hvosch_polevogo_trava_filtrpaketiki_15_g_20_sht_www_piluli_ru_eapt2049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6" y="1143000"/>
            <a:ext cx="3752850" cy="571500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115" y="1108157"/>
            <a:ext cx="3833229" cy="57498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087" y="1108157"/>
            <a:ext cx="3837070" cy="574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636" y="1046464"/>
            <a:ext cx="7795364" cy="4788581"/>
          </a:xfrm>
          <a:prstGeom prst="rect">
            <a:avLst/>
          </a:prstGeom>
        </p:spPr>
      </p:pic>
      <p:pic>
        <p:nvPicPr>
          <p:cNvPr id="32769" name="Picture 1" descr="F:\ЛЕКАРСТВЕННЫЕ РАСТЕНИЯ\Фитопрепараты\Марели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62" y="1035316"/>
            <a:ext cx="5305870" cy="4801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F:\ЛЕКАРСТВЕННЫЕ РАСТЕНИЯ\Фитопрепараты\Тонзилгон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6343"/>
            <a:ext cx="3810000" cy="5715000"/>
          </a:xfrm>
          <a:prstGeom prst="rect">
            <a:avLst/>
          </a:prstGeom>
          <a:noFill/>
        </p:spPr>
      </p:pic>
      <p:pic>
        <p:nvPicPr>
          <p:cNvPr id="30722" name="Picture 2" descr="F:\ЛЕКАРСТВЕННЫЕ РАСТЕНИЯ\Фитопрепараты\Тонзилгон драж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4777" y="513567"/>
            <a:ext cx="8397224" cy="5661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F:\ЛЕКАРСТВЕННЫЕ РАСТЕНИЯ\Фитопрепараты\Фитолизин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0" y="463550"/>
            <a:ext cx="8890000" cy="5930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83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112</Words>
  <Application>Microsoft Office PowerPoint</Application>
  <PresentationFormat>Широкоэкранный</PresentationFormat>
  <Paragraphs>11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200</cp:revision>
  <dcterms:created xsi:type="dcterms:W3CDTF">2017-09-02T10:15:39Z</dcterms:created>
  <dcterms:modified xsi:type="dcterms:W3CDTF">2021-10-28T15:02:59Z</dcterms:modified>
</cp:coreProperties>
</file>