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89" r:id="rId7"/>
    <p:sldId id="291" r:id="rId8"/>
    <p:sldId id="29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4053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6467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614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2596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675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7132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509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503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5909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4908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E6D94-A02E-48CB-9021-7403DD38B537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218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E6D94-A02E-48CB-9021-7403DD38B537}" type="datetimeFigureOut">
              <a:rPr lang="ru-RU" smtClean="0"/>
              <a:pPr/>
              <a:t>28.10.2021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78C71-05A2-45BA-9D9A-C296646E029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769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25677" y="463463"/>
            <a:ext cx="11674258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Хвоща полевого трава                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Equiseti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arvensis</a:t>
            </a: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herba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Хвощ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полевой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kumimoji="0" lang="ru-RU" sz="4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Equisetum </a:t>
            </a:r>
            <a:r>
              <a:rPr kumimoji="0" lang="en-US" sz="4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arvense</a:t>
            </a:r>
            <a:r>
              <a:rPr kumimoji="0" lang="en-US" sz="4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сем. </a:t>
            </a:r>
            <a:r>
              <a:rPr kumimoji="0" lang="ru-RU" sz="4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Хвощевые</a:t>
            </a:r>
            <a:r>
              <a:rPr kumimoji="0" lang="ru-RU" sz="4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                    </a:t>
            </a:r>
            <a:r>
              <a:rPr kumimoji="0" lang="en-US" sz="4000" b="0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Equisetaceae</a:t>
            </a:r>
            <a:endParaRPr kumimoji="0" lang="en-US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39" name="Picture 3" descr="C:\Users\User\Downloads\многолетнее-растени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311" y="2777332"/>
            <a:ext cx="6475108" cy="408066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9587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 descr="E:\Фото растений\Травы 3\Equisetum arvense\202899_8ec637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46628"/>
            <a:ext cx="6789107" cy="5079877"/>
          </a:xfrm>
          <a:prstGeom prst="rect">
            <a:avLst/>
          </a:prstGeom>
          <a:noFill/>
        </p:spPr>
      </p:pic>
      <p:pic>
        <p:nvPicPr>
          <p:cNvPr id="13314" name="Picture 2" descr="E:\Фото растений\Травы 3\Equisetum arvense\118307_7c49123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54374" y="928377"/>
            <a:ext cx="5637626" cy="50966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6449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3924476" y="195220"/>
            <a:ext cx="43636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Химический состав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64504" y="3279598"/>
            <a:ext cx="101460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            5-О-глюкозид </a:t>
            </a:r>
            <a:r>
              <a:rPr lang="ru-RU" sz="2800" dirty="0" err="1" smtClean="0"/>
              <a:t>апигенина</a:t>
            </a:r>
            <a:r>
              <a:rPr lang="ru-RU" sz="2800" dirty="0" smtClean="0"/>
              <a:t>       5-О-глюкозид </a:t>
            </a:r>
            <a:r>
              <a:rPr lang="ru-RU" sz="2800" dirty="0" err="1" smtClean="0"/>
              <a:t>лютеолина</a:t>
            </a:r>
            <a:endParaRPr lang="ru-RU" sz="2800" dirty="0"/>
          </a:p>
        </p:txBody>
      </p:sp>
      <p:graphicFrame>
        <p:nvGraphicFramePr>
          <p:cNvPr id="12299" name="Object 11"/>
          <p:cNvGraphicFramePr>
            <a:graphicFrameLocks noChangeAspect="1"/>
          </p:cNvGraphicFramePr>
          <p:nvPr/>
        </p:nvGraphicFramePr>
        <p:xfrm>
          <a:off x="2378524" y="663880"/>
          <a:ext cx="7361159" cy="25427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3" name="CS ChemDraw Drawing" r:id="rId3" imgW="6516246" imgH="2250623" progId="ChemDraw.Document.6.0">
                  <p:embed/>
                </p:oleObj>
              </mc:Choice>
              <mc:Fallback>
                <p:oleObj name="CS ChemDraw Drawing" r:id="rId3" imgW="6516246" imgH="2250623" progId="ChemDraw.Document.6.0">
                  <p:embed/>
                  <p:pic>
                    <p:nvPicPr>
                      <p:cNvPr id="0" name="Picture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8524" y="663880"/>
                        <a:ext cx="7361159" cy="25427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300" name="Object 12"/>
          <p:cNvGraphicFramePr>
            <a:graphicFrameLocks noChangeAspect="1"/>
          </p:cNvGraphicFramePr>
          <p:nvPr/>
        </p:nvGraphicFramePr>
        <p:xfrm>
          <a:off x="2147153" y="3908121"/>
          <a:ext cx="6964706" cy="20625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4" name="CS ChemDraw Drawing" r:id="rId5" imgW="6432089" imgH="1905599" progId="ChemDraw.Document.6.0">
                  <p:embed/>
                </p:oleObj>
              </mc:Choice>
              <mc:Fallback>
                <p:oleObj name="CS ChemDraw Drawing" r:id="rId5" imgW="6432089" imgH="1905599" progId="ChemDraw.Document.6.0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7153" y="3908121"/>
                        <a:ext cx="6964706" cy="206259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1041748" y="6125094"/>
            <a:ext cx="101460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      5-О-глюкозид </a:t>
            </a:r>
            <a:r>
              <a:rPr lang="ru-RU" sz="2800" dirty="0" err="1" smtClean="0"/>
              <a:t>генкванина</a:t>
            </a:r>
            <a:r>
              <a:rPr lang="ru-RU" sz="2800" dirty="0" smtClean="0"/>
              <a:t>      6-хлорапигенин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16469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24476" y="0"/>
            <a:ext cx="371447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Стандартизация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7865" y="903106"/>
            <a:ext cx="117517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latin typeface="Times New Roman" panose="02020603050405020304" pitchFamily="18" charset="0"/>
              </a:rPr>
              <a:t>      </a:t>
            </a:r>
            <a:endParaRPr lang="ru-RU" sz="3200" dirty="0">
              <a:effectLst/>
            </a:endParaRP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175364" y="826718"/>
            <a:ext cx="11812044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Трава хвоща полевого стандартизуется ГФ 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XIV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– ФС.2.5.0045.15 по содержанию суммы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флавоноидов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в пересчете на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кверцетин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определяемой спектрофотометрическим методом при 430 нм после гидролиза с НС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с последующим добавлением хлорида алюминия (не менее 0,3%).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    В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EuPh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8</a:t>
            </a:r>
            <a:r>
              <a:rPr kumimoji="0" lang="ru-RU" sz="3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трава хвоща полевого стандартизуется по содержанию суммы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флавоноидов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в пересчете на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изокверцитрозид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определяемой спектрофотометрическим методом при 425 нм после гидролиза с НС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и последующей реакции </a:t>
            </a:r>
            <a:r>
              <a:rPr kumimoji="0" lang="ru-RU" sz="3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агликонов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с хлоридом алюминия (не менее 0,3%) 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78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608802" y="258547"/>
            <a:ext cx="619842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dirty="0" smtClean="0">
                <a:solidFill>
                  <a:srgbClr val="C00000"/>
                </a:solidFill>
              </a:rPr>
              <a:t>Препараты хвоща полевого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33793" name="Picture 1" descr="C:\Users\User\Downloads\original_hvosch_polevogo_trava_filtrpaketiki_15_g_20_sht_www_piluli_ru_eapt2049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306" y="1143000"/>
            <a:ext cx="3752850" cy="5715000"/>
          </a:xfrm>
          <a:prstGeom prst="rect">
            <a:avLst/>
          </a:prstGeom>
          <a:noFill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115" y="1108157"/>
            <a:ext cx="3833229" cy="574984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9087" y="1108157"/>
            <a:ext cx="3837070" cy="5749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120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636" y="1046464"/>
            <a:ext cx="7795364" cy="4788581"/>
          </a:xfrm>
          <a:prstGeom prst="rect">
            <a:avLst/>
          </a:prstGeom>
        </p:spPr>
      </p:pic>
      <p:pic>
        <p:nvPicPr>
          <p:cNvPr id="32769" name="Picture 1" descr="F:\ЛЕКАРСТВЕННЫЕ РАСТЕНИЯ\Фитопрепараты\Марелин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62" y="1035316"/>
            <a:ext cx="5305870" cy="48018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 descr="F:\ЛЕКАРСТВЕННЫЕ РАСТЕНИЯ\Фитопрепараты\Тонзилгон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96343"/>
            <a:ext cx="3810000" cy="5715000"/>
          </a:xfrm>
          <a:prstGeom prst="rect">
            <a:avLst/>
          </a:prstGeom>
          <a:noFill/>
        </p:spPr>
      </p:pic>
      <p:pic>
        <p:nvPicPr>
          <p:cNvPr id="30722" name="Picture 2" descr="F:\ЛЕКАРСТВЕННЫЕ РАСТЕНИЯ\Фитопрепараты\Тонзилгон драже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94777" y="513567"/>
            <a:ext cx="8397224" cy="56617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 descr="F:\ЛЕКАРСТВЕННЫЕ РАСТЕНИЯ\Фитопрепараты\Фитолизин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51000" y="463550"/>
            <a:ext cx="8890000" cy="5930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7832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1163</TotalTime>
  <Words>112</Words>
  <Application>Microsoft Office PowerPoint</Application>
  <PresentationFormat>Широкоэкранный</PresentationFormat>
  <Paragraphs>11</Paragraphs>
  <Slides>8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CS ChemDraw Drawing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200</cp:revision>
  <dcterms:created xsi:type="dcterms:W3CDTF">2017-09-02T10:15:39Z</dcterms:created>
  <dcterms:modified xsi:type="dcterms:W3CDTF">2021-10-28T15:02:59Z</dcterms:modified>
</cp:coreProperties>
</file>