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11" r:id="rId1"/>
  </p:sldMasterIdLst>
  <p:notesMasterIdLst>
    <p:notesMasterId r:id="rId44"/>
  </p:notesMasterIdLst>
  <p:sldIdLst>
    <p:sldId id="256" r:id="rId2"/>
    <p:sldId id="351" r:id="rId3"/>
    <p:sldId id="395" r:id="rId4"/>
    <p:sldId id="402" r:id="rId5"/>
    <p:sldId id="396" r:id="rId6"/>
    <p:sldId id="340" r:id="rId7"/>
    <p:sldId id="398" r:id="rId8"/>
    <p:sldId id="342" r:id="rId9"/>
    <p:sldId id="352" r:id="rId10"/>
    <p:sldId id="353" r:id="rId11"/>
    <p:sldId id="397" r:id="rId12"/>
    <p:sldId id="400" r:id="rId13"/>
    <p:sldId id="401" r:id="rId14"/>
    <p:sldId id="346" r:id="rId15"/>
    <p:sldId id="404" r:id="rId16"/>
    <p:sldId id="320" r:id="rId17"/>
    <p:sldId id="354" r:id="rId18"/>
    <p:sldId id="405" r:id="rId19"/>
    <p:sldId id="406" r:id="rId20"/>
    <p:sldId id="355" r:id="rId21"/>
    <p:sldId id="356" r:id="rId22"/>
    <p:sldId id="358" r:id="rId23"/>
    <p:sldId id="407" r:id="rId24"/>
    <p:sldId id="357" r:id="rId25"/>
    <p:sldId id="322" r:id="rId26"/>
    <p:sldId id="329" r:id="rId27"/>
    <p:sldId id="332" r:id="rId28"/>
    <p:sldId id="408" r:id="rId29"/>
    <p:sldId id="359" r:id="rId30"/>
    <p:sldId id="333" r:id="rId31"/>
    <p:sldId id="334" r:id="rId32"/>
    <p:sldId id="409" r:id="rId33"/>
    <p:sldId id="410" r:id="rId34"/>
    <p:sldId id="335" r:id="rId35"/>
    <p:sldId id="411" r:id="rId36"/>
    <p:sldId id="336" r:id="rId37"/>
    <p:sldId id="361" r:id="rId38"/>
    <p:sldId id="338" r:id="rId39"/>
    <p:sldId id="412" r:id="rId40"/>
    <p:sldId id="339" r:id="rId41"/>
    <p:sldId id="403" r:id="rId42"/>
    <p:sldId id="413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49" autoAdjust="0"/>
    <p:restoredTop sz="94667" autoAdjust="0"/>
  </p:normalViewPr>
  <p:slideViewPr>
    <p:cSldViewPr>
      <p:cViewPr varScale="1">
        <p:scale>
          <a:sx n="103" d="100"/>
          <a:sy n="103" d="100"/>
        </p:scale>
        <p:origin x="1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529855643044644"/>
          <c:y val="3.8394415357766151E-2"/>
          <c:w val="0.76674119542273089"/>
          <c:h val="0.68948570278978005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trendline>
            <c:trendlineType val="linear"/>
            <c:dispRSqr val="0"/>
            <c:dispEq val="1"/>
            <c:trendlineLbl>
              <c:layout>
                <c:manualLayout>
                  <c:x val="0.16593175853018394"/>
                  <c:y val="0.22338568935427583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1200" baseline="0"/>
                  </a:pPr>
                  <a:endParaRPr lang="ru-RU"/>
                </a:p>
              </c:txPr>
            </c:trendlineLbl>
          </c:trendline>
          <c:xVal>
            <c:numRef>
              <c:f>Лист1!$A$1:$A$5</c:f>
              <c:numCache>
                <c:formatCode>General</c:formatCode>
                <c:ptCount val="5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</c:numCache>
            </c:numRef>
          </c:xVal>
          <c:yVal>
            <c:numRef>
              <c:f>Лист1!$B$1:$B$5</c:f>
              <c:numCache>
                <c:formatCode>General</c:formatCode>
                <c:ptCount val="5"/>
                <c:pt idx="0">
                  <c:v>0.10900000000000006</c:v>
                </c:pt>
                <c:pt idx="1">
                  <c:v>0.21200000000000011</c:v>
                </c:pt>
                <c:pt idx="2">
                  <c:v>0.32300000000000023</c:v>
                </c:pt>
                <c:pt idx="3">
                  <c:v>0.43100000000000027</c:v>
                </c:pt>
                <c:pt idx="4">
                  <c:v>0.56699999999999995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008-4B8F-A5A7-E08954F2B4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4656768"/>
        <c:axId val="94687232"/>
      </c:scatterChart>
      <c:valAx>
        <c:axId val="9465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ru-RU"/>
          </a:p>
        </c:txPr>
        <c:crossAx val="94687232"/>
        <c:crosses val="autoZero"/>
        <c:crossBetween val="midCat"/>
      </c:valAx>
      <c:valAx>
        <c:axId val="9468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ru-RU"/>
          </a:p>
        </c:txPr>
        <c:crossAx val="94656768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aseline="0">
          <a:latin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F14D46-7E90-404A-9193-1EF1A1748BB2}" type="doc">
      <dgm:prSet loTypeId="urn:microsoft.com/office/officeart/2005/8/layout/orgChart1" loCatId="hierarchy" qsTypeId="urn:microsoft.com/office/officeart/2005/8/quickstyle/3d4" qsCatId="3D" csTypeId="urn:microsoft.com/office/officeart/2005/8/colors/accent1_2" csCatId="accent1" phldr="1"/>
      <dgm:spPr/>
    </dgm:pt>
    <dgm:pt modelId="{F63FFDD0-1D22-4453-B82A-43DC27178244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Погрешности</a:t>
          </a:r>
        </a:p>
      </dgm:t>
    </dgm:pt>
    <dgm:pt modelId="{6A943B85-DEA3-4852-94BF-7FDA77EA85FD}" type="parTrans" cxnId="{81F4EEDD-138E-41C5-A20C-A97404A81E7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359AD2F-EA86-45E5-832F-69B20F82766B}" type="sibTrans" cxnId="{81F4EEDD-138E-41C5-A20C-A97404A81E7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FB3A047-C739-47E5-96DF-743A3FBC5484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Систематические</a:t>
          </a:r>
        </a:p>
      </dgm:t>
    </dgm:pt>
    <dgm:pt modelId="{F0413742-0B77-4F5F-A3E2-A63433114F33}" type="parTrans" cxnId="{5A36E410-57D7-4A10-8F6B-BB8B7D3CA1ED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6FBE6C-2A2A-4197-B563-8419A6FEA539}" type="sibTrans" cxnId="{5A36E410-57D7-4A10-8F6B-BB8B7D3CA1ED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F1C5DD2-997C-451C-B492-A7C4F4A29C2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Случайные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(недетерминированные)</a:t>
          </a:r>
        </a:p>
      </dgm:t>
    </dgm:pt>
    <dgm:pt modelId="{6C01766A-F3CD-4232-B030-726D07D8A86F}" type="parTrans" cxnId="{62408320-E81E-459D-94C2-D3CF6041486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E8313DE-B5ED-4024-A89D-96CD40CA0904}" type="sibTrans" cxnId="{62408320-E81E-459D-94C2-D3CF6041486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DBE6AD9-17D8-40E8-BE0D-7B5BA469A5BE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Промахи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(грубые)</a:t>
          </a:r>
        </a:p>
      </dgm:t>
    </dgm:pt>
    <dgm:pt modelId="{781D948D-51C5-41E8-9C3C-C8C84E690A54}" type="parTrans" cxnId="{1E0ACD9F-E692-41EF-851F-8E4F7C5004E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C9EEDBA-3B1B-4F10-9950-9BB1446F2D14}" type="sibTrans" cxnId="{1E0ACD9F-E692-41EF-851F-8E4F7C5004E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AF57223-D2EE-4747-94AC-6B67985AFAD7}" type="pres">
      <dgm:prSet presAssocID="{A9F14D46-7E90-404A-9193-1EF1A1748BB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DEB73BD-56A4-45D6-ABCE-D1CDB1E928FC}" type="pres">
      <dgm:prSet presAssocID="{F63FFDD0-1D22-4453-B82A-43DC27178244}" presName="hierRoot1" presStyleCnt="0">
        <dgm:presLayoutVars>
          <dgm:hierBranch/>
        </dgm:presLayoutVars>
      </dgm:prSet>
      <dgm:spPr/>
    </dgm:pt>
    <dgm:pt modelId="{517772FF-B2A0-4AFE-915A-8B9E6124FA5A}" type="pres">
      <dgm:prSet presAssocID="{F63FFDD0-1D22-4453-B82A-43DC27178244}" presName="rootComposite1" presStyleCnt="0"/>
      <dgm:spPr/>
    </dgm:pt>
    <dgm:pt modelId="{7591F2E2-DDA4-47C6-B0C2-0265BB392E1B}" type="pres">
      <dgm:prSet presAssocID="{F63FFDD0-1D22-4453-B82A-43DC2717824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3F9587-4E30-4A50-8675-637A865C7EB6}" type="pres">
      <dgm:prSet presAssocID="{F63FFDD0-1D22-4453-B82A-43DC2717824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CFFEB3C-D0BD-4949-9FE9-D2A0B6979583}" type="pres">
      <dgm:prSet presAssocID="{F63FFDD0-1D22-4453-B82A-43DC27178244}" presName="hierChild2" presStyleCnt="0"/>
      <dgm:spPr/>
    </dgm:pt>
    <dgm:pt modelId="{7727E189-D19C-4F78-9136-1F5EC39753D7}" type="pres">
      <dgm:prSet presAssocID="{F0413742-0B77-4F5F-A3E2-A63433114F33}" presName="Name35" presStyleLbl="parChTrans1D2" presStyleIdx="0" presStyleCnt="3"/>
      <dgm:spPr/>
      <dgm:t>
        <a:bodyPr/>
        <a:lstStyle/>
        <a:p>
          <a:endParaRPr lang="ru-RU"/>
        </a:p>
      </dgm:t>
    </dgm:pt>
    <dgm:pt modelId="{61D3AC7C-D4C0-4F25-BCE4-14CA716A94E9}" type="pres">
      <dgm:prSet presAssocID="{7FB3A047-C739-47E5-96DF-743A3FBC5484}" presName="hierRoot2" presStyleCnt="0">
        <dgm:presLayoutVars>
          <dgm:hierBranch/>
        </dgm:presLayoutVars>
      </dgm:prSet>
      <dgm:spPr/>
    </dgm:pt>
    <dgm:pt modelId="{0D3AE20C-5DAD-4653-BBFB-8BF91B39D632}" type="pres">
      <dgm:prSet presAssocID="{7FB3A047-C739-47E5-96DF-743A3FBC5484}" presName="rootComposite" presStyleCnt="0"/>
      <dgm:spPr/>
    </dgm:pt>
    <dgm:pt modelId="{A08F60F5-2E27-4C6C-B384-B86EE3B3A001}" type="pres">
      <dgm:prSet presAssocID="{7FB3A047-C739-47E5-96DF-743A3FBC5484}" presName="rootText" presStyleLbl="node2" presStyleIdx="0" presStyleCnt="3" custScaleX="1136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A531B3-BBD6-4F51-BAF2-A86A819F5F66}" type="pres">
      <dgm:prSet presAssocID="{7FB3A047-C739-47E5-96DF-743A3FBC5484}" presName="rootConnector" presStyleLbl="node2" presStyleIdx="0" presStyleCnt="3"/>
      <dgm:spPr/>
      <dgm:t>
        <a:bodyPr/>
        <a:lstStyle/>
        <a:p>
          <a:endParaRPr lang="ru-RU"/>
        </a:p>
      </dgm:t>
    </dgm:pt>
    <dgm:pt modelId="{013B8683-A9E6-4109-8586-C8B5720B2B1F}" type="pres">
      <dgm:prSet presAssocID="{7FB3A047-C739-47E5-96DF-743A3FBC5484}" presName="hierChild4" presStyleCnt="0"/>
      <dgm:spPr/>
    </dgm:pt>
    <dgm:pt modelId="{DDABF575-D37C-4841-AA94-6D1FA2240B17}" type="pres">
      <dgm:prSet presAssocID="{7FB3A047-C739-47E5-96DF-743A3FBC5484}" presName="hierChild5" presStyleCnt="0"/>
      <dgm:spPr/>
    </dgm:pt>
    <dgm:pt modelId="{F13FA439-BA14-4FF2-B237-0601280CA8A0}" type="pres">
      <dgm:prSet presAssocID="{6C01766A-F3CD-4232-B030-726D07D8A86F}" presName="Name35" presStyleLbl="parChTrans1D2" presStyleIdx="1" presStyleCnt="3"/>
      <dgm:spPr/>
      <dgm:t>
        <a:bodyPr/>
        <a:lstStyle/>
        <a:p>
          <a:endParaRPr lang="ru-RU"/>
        </a:p>
      </dgm:t>
    </dgm:pt>
    <dgm:pt modelId="{688B4669-AA6A-414B-8F54-3A797C01BF95}" type="pres">
      <dgm:prSet presAssocID="{2F1C5DD2-997C-451C-B492-A7C4F4A29C21}" presName="hierRoot2" presStyleCnt="0">
        <dgm:presLayoutVars>
          <dgm:hierBranch/>
        </dgm:presLayoutVars>
      </dgm:prSet>
      <dgm:spPr/>
    </dgm:pt>
    <dgm:pt modelId="{41A1D0BF-F6A2-4A0F-AE1A-9E4CCF332DF2}" type="pres">
      <dgm:prSet presAssocID="{2F1C5DD2-997C-451C-B492-A7C4F4A29C21}" presName="rootComposite" presStyleCnt="0"/>
      <dgm:spPr/>
    </dgm:pt>
    <dgm:pt modelId="{B104F12B-6A27-40DC-8ED3-7A71E4A80A1A}" type="pres">
      <dgm:prSet presAssocID="{2F1C5DD2-997C-451C-B492-A7C4F4A29C21}" presName="rootText" presStyleLbl="node2" presStyleIdx="1" presStyleCnt="3" custScaleX="113625" custLinFactNeighborY="66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8C5375-6DE6-4D06-9F9A-8A9F091A6E74}" type="pres">
      <dgm:prSet presAssocID="{2F1C5DD2-997C-451C-B492-A7C4F4A29C21}" presName="rootConnector" presStyleLbl="node2" presStyleIdx="1" presStyleCnt="3"/>
      <dgm:spPr/>
      <dgm:t>
        <a:bodyPr/>
        <a:lstStyle/>
        <a:p>
          <a:endParaRPr lang="ru-RU"/>
        </a:p>
      </dgm:t>
    </dgm:pt>
    <dgm:pt modelId="{32724F26-0203-42DC-BAF2-DD16B5A6208A}" type="pres">
      <dgm:prSet presAssocID="{2F1C5DD2-997C-451C-B492-A7C4F4A29C21}" presName="hierChild4" presStyleCnt="0"/>
      <dgm:spPr/>
    </dgm:pt>
    <dgm:pt modelId="{C453AF9D-6BDD-4DAB-8E99-8E7491646D17}" type="pres">
      <dgm:prSet presAssocID="{2F1C5DD2-997C-451C-B492-A7C4F4A29C21}" presName="hierChild5" presStyleCnt="0"/>
      <dgm:spPr/>
    </dgm:pt>
    <dgm:pt modelId="{57233E07-C319-42E8-B05D-8A76303D321F}" type="pres">
      <dgm:prSet presAssocID="{781D948D-51C5-41E8-9C3C-C8C84E690A54}" presName="Name35" presStyleLbl="parChTrans1D2" presStyleIdx="2" presStyleCnt="3"/>
      <dgm:spPr/>
      <dgm:t>
        <a:bodyPr/>
        <a:lstStyle/>
        <a:p>
          <a:endParaRPr lang="ru-RU"/>
        </a:p>
      </dgm:t>
    </dgm:pt>
    <dgm:pt modelId="{18A3264B-762F-4B55-972C-56E5EE6CA7F0}" type="pres">
      <dgm:prSet presAssocID="{EDBE6AD9-17D8-40E8-BE0D-7B5BA469A5BE}" presName="hierRoot2" presStyleCnt="0">
        <dgm:presLayoutVars>
          <dgm:hierBranch/>
        </dgm:presLayoutVars>
      </dgm:prSet>
      <dgm:spPr/>
    </dgm:pt>
    <dgm:pt modelId="{BE0C8312-2870-479E-8556-7E6A8F58F851}" type="pres">
      <dgm:prSet presAssocID="{EDBE6AD9-17D8-40E8-BE0D-7B5BA469A5BE}" presName="rootComposite" presStyleCnt="0"/>
      <dgm:spPr/>
    </dgm:pt>
    <dgm:pt modelId="{43D709E9-E914-4C4F-AA24-018927D00586}" type="pres">
      <dgm:prSet presAssocID="{EDBE6AD9-17D8-40E8-BE0D-7B5BA469A5BE}" presName="rootText" presStyleLbl="node2" presStyleIdx="2" presStyleCnt="3" custScaleX="1135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07753C-7999-498C-A7A7-A0962A5867C1}" type="pres">
      <dgm:prSet presAssocID="{EDBE6AD9-17D8-40E8-BE0D-7B5BA469A5BE}" presName="rootConnector" presStyleLbl="node2" presStyleIdx="2" presStyleCnt="3"/>
      <dgm:spPr/>
      <dgm:t>
        <a:bodyPr/>
        <a:lstStyle/>
        <a:p>
          <a:endParaRPr lang="ru-RU"/>
        </a:p>
      </dgm:t>
    </dgm:pt>
    <dgm:pt modelId="{76BE7F05-D43E-45CB-BDE4-4BE94E4963EC}" type="pres">
      <dgm:prSet presAssocID="{EDBE6AD9-17D8-40E8-BE0D-7B5BA469A5BE}" presName="hierChild4" presStyleCnt="0"/>
      <dgm:spPr/>
    </dgm:pt>
    <dgm:pt modelId="{6964315A-5447-4D42-B42D-C1D5A79154F5}" type="pres">
      <dgm:prSet presAssocID="{EDBE6AD9-17D8-40E8-BE0D-7B5BA469A5BE}" presName="hierChild5" presStyleCnt="0"/>
      <dgm:spPr/>
    </dgm:pt>
    <dgm:pt modelId="{C2804A16-60BB-4303-80F5-485C6F02BBAE}" type="pres">
      <dgm:prSet presAssocID="{F63FFDD0-1D22-4453-B82A-43DC27178244}" presName="hierChild3" presStyleCnt="0"/>
      <dgm:spPr/>
    </dgm:pt>
  </dgm:ptLst>
  <dgm:cxnLst>
    <dgm:cxn modelId="{5A36E410-57D7-4A10-8F6B-BB8B7D3CA1ED}" srcId="{F63FFDD0-1D22-4453-B82A-43DC27178244}" destId="{7FB3A047-C739-47E5-96DF-743A3FBC5484}" srcOrd="0" destOrd="0" parTransId="{F0413742-0B77-4F5F-A3E2-A63433114F33}" sibTransId="{826FBE6C-2A2A-4197-B563-8419A6FEA539}"/>
    <dgm:cxn modelId="{84731A88-1D2F-4DDE-8A7D-8F4879AAB0DF}" type="presOf" srcId="{F0413742-0B77-4F5F-A3E2-A63433114F33}" destId="{7727E189-D19C-4F78-9136-1F5EC39753D7}" srcOrd="0" destOrd="0" presId="urn:microsoft.com/office/officeart/2005/8/layout/orgChart1"/>
    <dgm:cxn modelId="{BBFB395F-DFFD-4276-9095-0FDE69C7FCCD}" type="presOf" srcId="{F63FFDD0-1D22-4453-B82A-43DC27178244}" destId="{243F9587-4E30-4A50-8675-637A865C7EB6}" srcOrd="1" destOrd="0" presId="urn:microsoft.com/office/officeart/2005/8/layout/orgChart1"/>
    <dgm:cxn modelId="{88F2E296-432F-4941-B194-925CA24EA9CD}" type="presOf" srcId="{6C01766A-F3CD-4232-B030-726D07D8A86F}" destId="{F13FA439-BA14-4FF2-B237-0601280CA8A0}" srcOrd="0" destOrd="0" presId="urn:microsoft.com/office/officeart/2005/8/layout/orgChart1"/>
    <dgm:cxn modelId="{47C28447-FDDE-41DD-80C8-ADC6CE8C0CBA}" type="presOf" srcId="{781D948D-51C5-41E8-9C3C-C8C84E690A54}" destId="{57233E07-C319-42E8-B05D-8A76303D321F}" srcOrd="0" destOrd="0" presId="urn:microsoft.com/office/officeart/2005/8/layout/orgChart1"/>
    <dgm:cxn modelId="{62408320-E81E-459D-94C2-D3CF60414866}" srcId="{F63FFDD0-1D22-4453-B82A-43DC27178244}" destId="{2F1C5DD2-997C-451C-B492-A7C4F4A29C21}" srcOrd="1" destOrd="0" parTransId="{6C01766A-F3CD-4232-B030-726D07D8A86F}" sibTransId="{7E8313DE-B5ED-4024-A89D-96CD40CA0904}"/>
    <dgm:cxn modelId="{44C51C56-19F8-417E-B44B-7D2864E6CAF7}" type="presOf" srcId="{2F1C5DD2-997C-451C-B492-A7C4F4A29C21}" destId="{C08C5375-6DE6-4D06-9F9A-8A9F091A6E74}" srcOrd="1" destOrd="0" presId="urn:microsoft.com/office/officeart/2005/8/layout/orgChart1"/>
    <dgm:cxn modelId="{DE093E4A-15A2-40D7-8C5B-527392D4EE14}" type="presOf" srcId="{A9F14D46-7E90-404A-9193-1EF1A1748BB2}" destId="{BAF57223-D2EE-4747-94AC-6B67985AFAD7}" srcOrd="0" destOrd="0" presId="urn:microsoft.com/office/officeart/2005/8/layout/orgChart1"/>
    <dgm:cxn modelId="{1E0ACD9F-E692-41EF-851F-8E4F7C5004E1}" srcId="{F63FFDD0-1D22-4453-B82A-43DC27178244}" destId="{EDBE6AD9-17D8-40E8-BE0D-7B5BA469A5BE}" srcOrd="2" destOrd="0" parTransId="{781D948D-51C5-41E8-9C3C-C8C84E690A54}" sibTransId="{5C9EEDBA-3B1B-4F10-9950-9BB1446F2D14}"/>
    <dgm:cxn modelId="{81F4EEDD-138E-41C5-A20C-A97404A81E72}" srcId="{A9F14D46-7E90-404A-9193-1EF1A1748BB2}" destId="{F63FFDD0-1D22-4453-B82A-43DC27178244}" srcOrd="0" destOrd="0" parTransId="{6A943B85-DEA3-4852-94BF-7FDA77EA85FD}" sibTransId="{5359AD2F-EA86-45E5-832F-69B20F82766B}"/>
    <dgm:cxn modelId="{41FA6CF3-7EE2-4187-A422-EB420F50B895}" type="presOf" srcId="{EDBE6AD9-17D8-40E8-BE0D-7B5BA469A5BE}" destId="{43D709E9-E914-4C4F-AA24-018927D00586}" srcOrd="0" destOrd="0" presId="urn:microsoft.com/office/officeart/2005/8/layout/orgChart1"/>
    <dgm:cxn modelId="{667D6147-8894-422D-880D-31D87D941A57}" type="presOf" srcId="{7FB3A047-C739-47E5-96DF-743A3FBC5484}" destId="{4FA531B3-BBD6-4F51-BAF2-A86A819F5F66}" srcOrd="1" destOrd="0" presId="urn:microsoft.com/office/officeart/2005/8/layout/orgChart1"/>
    <dgm:cxn modelId="{450778F1-2F47-4374-9E49-DE3CB6AF2592}" type="presOf" srcId="{EDBE6AD9-17D8-40E8-BE0D-7B5BA469A5BE}" destId="{BB07753C-7999-498C-A7A7-A0962A5867C1}" srcOrd="1" destOrd="0" presId="urn:microsoft.com/office/officeart/2005/8/layout/orgChart1"/>
    <dgm:cxn modelId="{EB669024-885C-4321-B95B-33DFDCF09448}" type="presOf" srcId="{2F1C5DD2-997C-451C-B492-A7C4F4A29C21}" destId="{B104F12B-6A27-40DC-8ED3-7A71E4A80A1A}" srcOrd="0" destOrd="0" presId="urn:microsoft.com/office/officeart/2005/8/layout/orgChart1"/>
    <dgm:cxn modelId="{9EDC8C90-8EA4-429A-B0ED-0C06D5F32CEB}" type="presOf" srcId="{F63FFDD0-1D22-4453-B82A-43DC27178244}" destId="{7591F2E2-DDA4-47C6-B0C2-0265BB392E1B}" srcOrd="0" destOrd="0" presId="urn:microsoft.com/office/officeart/2005/8/layout/orgChart1"/>
    <dgm:cxn modelId="{7262F512-0B78-4B4F-95C1-3300209806D1}" type="presOf" srcId="{7FB3A047-C739-47E5-96DF-743A3FBC5484}" destId="{A08F60F5-2E27-4C6C-B384-B86EE3B3A001}" srcOrd="0" destOrd="0" presId="urn:microsoft.com/office/officeart/2005/8/layout/orgChart1"/>
    <dgm:cxn modelId="{10C28694-FBF7-4F9D-BDB4-12FA0876FB39}" type="presParOf" srcId="{BAF57223-D2EE-4747-94AC-6B67985AFAD7}" destId="{1DEB73BD-56A4-45D6-ABCE-D1CDB1E928FC}" srcOrd="0" destOrd="0" presId="urn:microsoft.com/office/officeart/2005/8/layout/orgChart1"/>
    <dgm:cxn modelId="{EAEB6A69-F7D2-40F8-8B98-834E607B01DC}" type="presParOf" srcId="{1DEB73BD-56A4-45D6-ABCE-D1CDB1E928FC}" destId="{517772FF-B2A0-4AFE-915A-8B9E6124FA5A}" srcOrd="0" destOrd="0" presId="urn:microsoft.com/office/officeart/2005/8/layout/orgChart1"/>
    <dgm:cxn modelId="{CDABF4A0-E114-4BD3-93B0-E1680610D74C}" type="presParOf" srcId="{517772FF-B2A0-4AFE-915A-8B9E6124FA5A}" destId="{7591F2E2-DDA4-47C6-B0C2-0265BB392E1B}" srcOrd="0" destOrd="0" presId="urn:microsoft.com/office/officeart/2005/8/layout/orgChart1"/>
    <dgm:cxn modelId="{777FACCB-2E70-4BAC-8615-AA99167B7BF6}" type="presParOf" srcId="{517772FF-B2A0-4AFE-915A-8B9E6124FA5A}" destId="{243F9587-4E30-4A50-8675-637A865C7EB6}" srcOrd="1" destOrd="0" presId="urn:microsoft.com/office/officeart/2005/8/layout/orgChart1"/>
    <dgm:cxn modelId="{01CB5F3F-7E7C-4926-B6C2-C18961792D9C}" type="presParOf" srcId="{1DEB73BD-56A4-45D6-ABCE-D1CDB1E928FC}" destId="{BCFFEB3C-D0BD-4949-9FE9-D2A0B6979583}" srcOrd="1" destOrd="0" presId="urn:microsoft.com/office/officeart/2005/8/layout/orgChart1"/>
    <dgm:cxn modelId="{CD4F4558-B149-48A5-9B09-02E8F320364E}" type="presParOf" srcId="{BCFFEB3C-D0BD-4949-9FE9-D2A0B6979583}" destId="{7727E189-D19C-4F78-9136-1F5EC39753D7}" srcOrd="0" destOrd="0" presId="urn:microsoft.com/office/officeart/2005/8/layout/orgChart1"/>
    <dgm:cxn modelId="{C739715E-A417-4E7C-B5B1-98EEFD1DB8F9}" type="presParOf" srcId="{BCFFEB3C-D0BD-4949-9FE9-D2A0B6979583}" destId="{61D3AC7C-D4C0-4F25-BCE4-14CA716A94E9}" srcOrd="1" destOrd="0" presId="urn:microsoft.com/office/officeart/2005/8/layout/orgChart1"/>
    <dgm:cxn modelId="{7973B234-8776-459E-B171-DC7B451D2356}" type="presParOf" srcId="{61D3AC7C-D4C0-4F25-BCE4-14CA716A94E9}" destId="{0D3AE20C-5DAD-4653-BBFB-8BF91B39D632}" srcOrd="0" destOrd="0" presId="urn:microsoft.com/office/officeart/2005/8/layout/orgChart1"/>
    <dgm:cxn modelId="{E5CDD1EF-CE92-4CA4-ACB3-5CBB21A00595}" type="presParOf" srcId="{0D3AE20C-5DAD-4653-BBFB-8BF91B39D632}" destId="{A08F60F5-2E27-4C6C-B384-B86EE3B3A001}" srcOrd="0" destOrd="0" presId="urn:microsoft.com/office/officeart/2005/8/layout/orgChart1"/>
    <dgm:cxn modelId="{84358125-EE4C-4A2C-B92C-2033D51B66C4}" type="presParOf" srcId="{0D3AE20C-5DAD-4653-BBFB-8BF91B39D632}" destId="{4FA531B3-BBD6-4F51-BAF2-A86A819F5F66}" srcOrd="1" destOrd="0" presId="urn:microsoft.com/office/officeart/2005/8/layout/orgChart1"/>
    <dgm:cxn modelId="{05C76380-7B29-4F39-85F6-BD2371F1605E}" type="presParOf" srcId="{61D3AC7C-D4C0-4F25-BCE4-14CA716A94E9}" destId="{013B8683-A9E6-4109-8586-C8B5720B2B1F}" srcOrd="1" destOrd="0" presId="urn:microsoft.com/office/officeart/2005/8/layout/orgChart1"/>
    <dgm:cxn modelId="{1E644020-1012-4310-ADD6-F61EFD5C334D}" type="presParOf" srcId="{61D3AC7C-D4C0-4F25-BCE4-14CA716A94E9}" destId="{DDABF575-D37C-4841-AA94-6D1FA2240B17}" srcOrd="2" destOrd="0" presId="urn:microsoft.com/office/officeart/2005/8/layout/orgChart1"/>
    <dgm:cxn modelId="{17ED584B-FFA6-4335-B002-E7E5B18144DF}" type="presParOf" srcId="{BCFFEB3C-D0BD-4949-9FE9-D2A0B6979583}" destId="{F13FA439-BA14-4FF2-B237-0601280CA8A0}" srcOrd="2" destOrd="0" presId="urn:microsoft.com/office/officeart/2005/8/layout/orgChart1"/>
    <dgm:cxn modelId="{863BC3AF-32F8-46CC-8C0C-A630290615EE}" type="presParOf" srcId="{BCFFEB3C-D0BD-4949-9FE9-D2A0B6979583}" destId="{688B4669-AA6A-414B-8F54-3A797C01BF95}" srcOrd="3" destOrd="0" presId="urn:microsoft.com/office/officeart/2005/8/layout/orgChart1"/>
    <dgm:cxn modelId="{270C646F-6D15-4598-966C-55E02052359F}" type="presParOf" srcId="{688B4669-AA6A-414B-8F54-3A797C01BF95}" destId="{41A1D0BF-F6A2-4A0F-AE1A-9E4CCF332DF2}" srcOrd="0" destOrd="0" presId="urn:microsoft.com/office/officeart/2005/8/layout/orgChart1"/>
    <dgm:cxn modelId="{99B80229-A01D-4DB2-87A2-97362D428AE4}" type="presParOf" srcId="{41A1D0BF-F6A2-4A0F-AE1A-9E4CCF332DF2}" destId="{B104F12B-6A27-40DC-8ED3-7A71E4A80A1A}" srcOrd="0" destOrd="0" presId="urn:microsoft.com/office/officeart/2005/8/layout/orgChart1"/>
    <dgm:cxn modelId="{1E67D983-781C-45AF-8F6F-D8CF9F234016}" type="presParOf" srcId="{41A1D0BF-F6A2-4A0F-AE1A-9E4CCF332DF2}" destId="{C08C5375-6DE6-4D06-9F9A-8A9F091A6E74}" srcOrd="1" destOrd="0" presId="urn:microsoft.com/office/officeart/2005/8/layout/orgChart1"/>
    <dgm:cxn modelId="{307C44FA-2E32-4A68-8611-0D518E7791CE}" type="presParOf" srcId="{688B4669-AA6A-414B-8F54-3A797C01BF95}" destId="{32724F26-0203-42DC-BAF2-DD16B5A6208A}" srcOrd="1" destOrd="0" presId="urn:microsoft.com/office/officeart/2005/8/layout/orgChart1"/>
    <dgm:cxn modelId="{72498F75-DEA5-401D-82ED-866FB63634A5}" type="presParOf" srcId="{688B4669-AA6A-414B-8F54-3A797C01BF95}" destId="{C453AF9D-6BDD-4DAB-8E99-8E7491646D17}" srcOrd="2" destOrd="0" presId="urn:microsoft.com/office/officeart/2005/8/layout/orgChart1"/>
    <dgm:cxn modelId="{B4BD8978-985D-45AD-819A-C03F568738C0}" type="presParOf" srcId="{BCFFEB3C-D0BD-4949-9FE9-D2A0B6979583}" destId="{57233E07-C319-42E8-B05D-8A76303D321F}" srcOrd="4" destOrd="0" presId="urn:microsoft.com/office/officeart/2005/8/layout/orgChart1"/>
    <dgm:cxn modelId="{8395187E-B880-4858-9779-85A25F472D42}" type="presParOf" srcId="{BCFFEB3C-D0BD-4949-9FE9-D2A0B6979583}" destId="{18A3264B-762F-4B55-972C-56E5EE6CA7F0}" srcOrd="5" destOrd="0" presId="urn:microsoft.com/office/officeart/2005/8/layout/orgChart1"/>
    <dgm:cxn modelId="{23931BCD-1079-4DAF-B907-FBD2181446C4}" type="presParOf" srcId="{18A3264B-762F-4B55-972C-56E5EE6CA7F0}" destId="{BE0C8312-2870-479E-8556-7E6A8F58F851}" srcOrd="0" destOrd="0" presId="urn:microsoft.com/office/officeart/2005/8/layout/orgChart1"/>
    <dgm:cxn modelId="{C7C42746-9D49-4712-BF3C-993C180957BB}" type="presParOf" srcId="{BE0C8312-2870-479E-8556-7E6A8F58F851}" destId="{43D709E9-E914-4C4F-AA24-018927D00586}" srcOrd="0" destOrd="0" presId="urn:microsoft.com/office/officeart/2005/8/layout/orgChart1"/>
    <dgm:cxn modelId="{B06CBD85-4FED-4ED0-BCEB-73335A4E8006}" type="presParOf" srcId="{BE0C8312-2870-479E-8556-7E6A8F58F851}" destId="{BB07753C-7999-498C-A7A7-A0962A5867C1}" srcOrd="1" destOrd="0" presId="urn:microsoft.com/office/officeart/2005/8/layout/orgChart1"/>
    <dgm:cxn modelId="{ED179A38-EFB7-43ED-A841-9E2AFFB638FE}" type="presParOf" srcId="{18A3264B-762F-4B55-972C-56E5EE6CA7F0}" destId="{76BE7F05-D43E-45CB-BDE4-4BE94E4963EC}" srcOrd="1" destOrd="0" presId="urn:microsoft.com/office/officeart/2005/8/layout/orgChart1"/>
    <dgm:cxn modelId="{0451E351-A4AC-4861-AB3D-B1980AF058E4}" type="presParOf" srcId="{18A3264B-762F-4B55-972C-56E5EE6CA7F0}" destId="{6964315A-5447-4D42-B42D-C1D5A79154F5}" srcOrd="2" destOrd="0" presId="urn:microsoft.com/office/officeart/2005/8/layout/orgChart1"/>
    <dgm:cxn modelId="{6ABDA3F9-81AA-474F-8CDC-EF7EA6135003}" type="presParOf" srcId="{1DEB73BD-56A4-45D6-ABCE-D1CDB1E928FC}" destId="{C2804A16-60BB-4303-80F5-485C6F02BB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DF87ED-DD7C-46DE-80FD-76B0B7E926FF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</dgm:pt>
    <dgm:pt modelId="{486E4465-A9DD-48D3-8799-92E9DC93340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Правильность аналитического метода</a:t>
          </a:r>
        </a:p>
      </dgm:t>
    </dgm:pt>
    <dgm:pt modelId="{C0619DBC-4325-4336-B9AF-0E1D6E10225E}" type="parTrans" cxnId="{CCAF64FD-F33D-4229-957A-E1E263572D9B}">
      <dgm:prSet/>
      <dgm:spPr/>
      <dgm:t>
        <a:bodyPr/>
        <a:lstStyle/>
        <a:p>
          <a:endParaRPr lang="ru-RU"/>
        </a:p>
      </dgm:t>
    </dgm:pt>
    <dgm:pt modelId="{A502DE1A-494C-4600-956A-C14415295F97}" type="sibTrans" cxnId="{CCAF64FD-F33D-4229-957A-E1E263572D9B}">
      <dgm:prSet/>
      <dgm:spPr/>
      <dgm:t>
        <a:bodyPr/>
        <a:lstStyle/>
        <a:p>
          <a:endParaRPr lang="ru-RU"/>
        </a:p>
      </dgm:t>
    </dgm:pt>
    <dgm:pt modelId="{329B3037-8C31-4A45-81F7-243CBE7526B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Использование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стандарта</a:t>
          </a:r>
        </a:p>
      </dgm:t>
    </dgm:pt>
    <dgm:pt modelId="{99A1A26C-BBD1-47BA-9402-8650E97A06F8}" type="parTrans" cxnId="{23619F2B-3EC6-4823-8425-9D9726B3596B}">
      <dgm:prSet/>
      <dgm:spPr/>
      <dgm:t>
        <a:bodyPr/>
        <a:lstStyle/>
        <a:p>
          <a:endParaRPr lang="ru-RU"/>
        </a:p>
      </dgm:t>
    </dgm:pt>
    <dgm:pt modelId="{DE1D9FF8-CAD4-457E-8BB4-C18F772E3AD3}" type="sibTrans" cxnId="{23619F2B-3EC6-4823-8425-9D9726B3596B}">
      <dgm:prSet/>
      <dgm:spPr/>
      <dgm:t>
        <a:bodyPr/>
        <a:lstStyle/>
        <a:p>
          <a:endParaRPr lang="ru-RU"/>
        </a:p>
      </dgm:t>
    </dgm:pt>
    <dgm:pt modelId="{068234C0-21D4-4E20-AF78-C001D910938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Сравнение с результатами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других лабораторий по методике, правильность которой известна</a:t>
          </a:r>
        </a:p>
      </dgm:t>
    </dgm:pt>
    <dgm:pt modelId="{00815562-EDEA-477C-A672-2DEA549D5B2A}" type="parTrans" cxnId="{23EFBB4A-E6D0-4CBC-ACE4-30487AB36F1C}">
      <dgm:prSet/>
      <dgm:spPr/>
      <dgm:t>
        <a:bodyPr/>
        <a:lstStyle/>
        <a:p>
          <a:endParaRPr lang="ru-RU"/>
        </a:p>
      </dgm:t>
    </dgm:pt>
    <dgm:pt modelId="{C5152049-D504-41C2-9C00-6342359E3D62}" type="sibTrans" cxnId="{23EFBB4A-E6D0-4CBC-ACE4-30487AB36F1C}">
      <dgm:prSet/>
      <dgm:spPr/>
      <dgm:t>
        <a:bodyPr/>
        <a:lstStyle/>
        <a:p>
          <a:endParaRPr lang="ru-RU"/>
        </a:p>
      </dgm:t>
    </dgm:pt>
    <dgm:pt modelId="{3B7FB951-A82F-4C06-8687-CBD1619597E9}" type="pres">
      <dgm:prSet presAssocID="{5ADF87ED-DD7C-46DE-80FD-76B0B7E926F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56276A5-C019-485E-8A8A-E3D4921299B6}" type="pres">
      <dgm:prSet presAssocID="{486E4465-A9DD-48D3-8799-92E9DC93340D}" presName="hierRoot1" presStyleCnt="0">
        <dgm:presLayoutVars>
          <dgm:hierBranch/>
        </dgm:presLayoutVars>
      </dgm:prSet>
      <dgm:spPr/>
    </dgm:pt>
    <dgm:pt modelId="{70E36A6E-E24C-40E6-A888-8BD71C076304}" type="pres">
      <dgm:prSet presAssocID="{486E4465-A9DD-48D3-8799-92E9DC93340D}" presName="rootComposite1" presStyleCnt="0"/>
      <dgm:spPr/>
    </dgm:pt>
    <dgm:pt modelId="{3FADABE1-8EB0-4E4A-8FB7-6DBA17ED9D71}" type="pres">
      <dgm:prSet presAssocID="{486E4465-A9DD-48D3-8799-92E9DC93340D}" presName="rootText1" presStyleLbl="node0" presStyleIdx="0" presStyleCnt="1" custScaleX="402341" custScaleY="1020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2B37D7-1359-4980-9F26-D8379C170B55}" type="pres">
      <dgm:prSet presAssocID="{486E4465-A9DD-48D3-8799-92E9DC93340D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FB40266-BF0B-4735-97D1-6A1E4DF3BD27}" type="pres">
      <dgm:prSet presAssocID="{486E4465-A9DD-48D3-8799-92E9DC93340D}" presName="hierChild2" presStyleCnt="0"/>
      <dgm:spPr/>
    </dgm:pt>
    <dgm:pt modelId="{28CE8801-4EC5-49BF-9CDC-0A95BBEE6EE1}" type="pres">
      <dgm:prSet presAssocID="{99A1A26C-BBD1-47BA-9402-8650E97A06F8}" presName="Name35" presStyleLbl="parChTrans1D2" presStyleIdx="0" presStyleCnt="2"/>
      <dgm:spPr/>
      <dgm:t>
        <a:bodyPr/>
        <a:lstStyle/>
        <a:p>
          <a:endParaRPr lang="ru-RU"/>
        </a:p>
      </dgm:t>
    </dgm:pt>
    <dgm:pt modelId="{BD31CDAE-A5EC-4566-B389-10065A97D84F}" type="pres">
      <dgm:prSet presAssocID="{329B3037-8C31-4A45-81F7-243CBE7526BF}" presName="hierRoot2" presStyleCnt="0">
        <dgm:presLayoutVars>
          <dgm:hierBranch/>
        </dgm:presLayoutVars>
      </dgm:prSet>
      <dgm:spPr/>
    </dgm:pt>
    <dgm:pt modelId="{14B2A190-F81F-422F-BC6F-78F2BE5CEC05}" type="pres">
      <dgm:prSet presAssocID="{329B3037-8C31-4A45-81F7-243CBE7526BF}" presName="rootComposite" presStyleCnt="0"/>
      <dgm:spPr/>
    </dgm:pt>
    <dgm:pt modelId="{FE0861B9-3F31-43F7-8281-7FAED3AC51D1}" type="pres">
      <dgm:prSet presAssocID="{329B3037-8C31-4A45-81F7-243CBE7526BF}" presName="rootText" presStyleLbl="node2" presStyleIdx="0" presStyleCnt="2" custScaleX="274600" custScaleY="1581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E155E2-3417-4DAF-B617-3CC77608DEFB}" type="pres">
      <dgm:prSet presAssocID="{329B3037-8C31-4A45-81F7-243CBE7526BF}" presName="rootConnector" presStyleLbl="node2" presStyleIdx="0" presStyleCnt="2"/>
      <dgm:spPr/>
      <dgm:t>
        <a:bodyPr/>
        <a:lstStyle/>
        <a:p>
          <a:endParaRPr lang="ru-RU"/>
        </a:p>
      </dgm:t>
    </dgm:pt>
    <dgm:pt modelId="{AD0B22ED-EE24-4C55-9EB9-A8BB65EC3BD7}" type="pres">
      <dgm:prSet presAssocID="{329B3037-8C31-4A45-81F7-243CBE7526BF}" presName="hierChild4" presStyleCnt="0"/>
      <dgm:spPr/>
    </dgm:pt>
    <dgm:pt modelId="{D7D6C205-8ED0-4BC3-8745-867696F09D4D}" type="pres">
      <dgm:prSet presAssocID="{329B3037-8C31-4A45-81F7-243CBE7526BF}" presName="hierChild5" presStyleCnt="0"/>
      <dgm:spPr/>
    </dgm:pt>
    <dgm:pt modelId="{D362BE9B-2E67-4C1C-B2E8-37C8BD15FA95}" type="pres">
      <dgm:prSet presAssocID="{00815562-EDEA-477C-A672-2DEA549D5B2A}" presName="Name35" presStyleLbl="parChTrans1D2" presStyleIdx="1" presStyleCnt="2"/>
      <dgm:spPr/>
      <dgm:t>
        <a:bodyPr/>
        <a:lstStyle/>
        <a:p>
          <a:endParaRPr lang="ru-RU"/>
        </a:p>
      </dgm:t>
    </dgm:pt>
    <dgm:pt modelId="{8E75A0F2-2678-47A8-BF85-43D77052ED11}" type="pres">
      <dgm:prSet presAssocID="{068234C0-21D4-4E20-AF78-C001D9109387}" presName="hierRoot2" presStyleCnt="0">
        <dgm:presLayoutVars>
          <dgm:hierBranch/>
        </dgm:presLayoutVars>
      </dgm:prSet>
      <dgm:spPr/>
    </dgm:pt>
    <dgm:pt modelId="{9B25A5D2-0210-4F94-9169-43C27AC7B2C8}" type="pres">
      <dgm:prSet presAssocID="{068234C0-21D4-4E20-AF78-C001D9109387}" presName="rootComposite" presStyleCnt="0"/>
      <dgm:spPr/>
    </dgm:pt>
    <dgm:pt modelId="{AEFCB95B-FD69-4019-811A-C32DF9E4142E}" type="pres">
      <dgm:prSet presAssocID="{068234C0-21D4-4E20-AF78-C001D9109387}" presName="rootText" presStyleLbl="node2" presStyleIdx="1" presStyleCnt="2" custScaleX="303683" custScaleY="1552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95C430-9245-41C2-86AE-CA27FA65B02C}" type="pres">
      <dgm:prSet presAssocID="{068234C0-21D4-4E20-AF78-C001D9109387}" presName="rootConnector" presStyleLbl="node2" presStyleIdx="1" presStyleCnt="2"/>
      <dgm:spPr/>
      <dgm:t>
        <a:bodyPr/>
        <a:lstStyle/>
        <a:p>
          <a:endParaRPr lang="ru-RU"/>
        </a:p>
      </dgm:t>
    </dgm:pt>
    <dgm:pt modelId="{F5706DC8-9629-44F0-9485-49EE6B7ABCBD}" type="pres">
      <dgm:prSet presAssocID="{068234C0-21D4-4E20-AF78-C001D9109387}" presName="hierChild4" presStyleCnt="0"/>
      <dgm:spPr/>
    </dgm:pt>
    <dgm:pt modelId="{0107AE42-BB0D-4910-A324-9540C6C34B01}" type="pres">
      <dgm:prSet presAssocID="{068234C0-21D4-4E20-AF78-C001D9109387}" presName="hierChild5" presStyleCnt="0"/>
      <dgm:spPr/>
    </dgm:pt>
    <dgm:pt modelId="{D90FF5DA-2868-48F8-A150-49BBD8234ECA}" type="pres">
      <dgm:prSet presAssocID="{486E4465-A9DD-48D3-8799-92E9DC93340D}" presName="hierChild3" presStyleCnt="0"/>
      <dgm:spPr/>
    </dgm:pt>
  </dgm:ptLst>
  <dgm:cxnLst>
    <dgm:cxn modelId="{19FDF876-50B8-4907-A9C4-0D14F20080B5}" type="presOf" srcId="{329B3037-8C31-4A45-81F7-243CBE7526BF}" destId="{2BE155E2-3417-4DAF-B617-3CC77608DEFB}" srcOrd="1" destOrd="0" presId="urn:microsoft.com/office/officeart/2005/8/layout/orgChart1"/>
    <dgm:cxn modelId="{23619F2B-3EC6-4823-8425-9D9726B3596B}" srcId="{486E4465-A9DD-48D3-8799-92E9DC93340D}" destId="{329B3037-8C31-4A45-81F7-243CBE7526BF}" srcOrd="0" destOrd="0" parTransId="{99A1A26C-BBD1-47BA-9402-8650E97A06F8}" sibTransId="{DE1D9FF8-CAD4-457E-8BB4-C18F772E3AD3}"/>
    <dgm:cxn modelId="{7072B19C-8164-434D-BED7-1C09E7CAF32C}" type="presOf" srcId="{99A1A26C-BBD1-47BA-9402-8650E97A06F8}" destId="{28CE8801-4EC5-49BF-9CDC-0A95BBEE6EE1}" srcOrd="0" destOrd="0" presId="urn:microsoft.com/office/officeart/2005/8/layout/orgChart1"/>
    <dgm:cxn modelId="{D97384AF-AE74-4582-ACA2-290983F65F40}" type="presOf" srcId="{329B3037-8C31-4A45-81F7-243CBE7526BF}" destId="{FE0861B9-3F31-43F7-8281-7FAED3AC51D1}" srcOrd="0" destOrd="0" presId="urn:microsoft.com/office/officeart/2005/8/layout/orgChart1"/>
    <dgm:cxn modelId="{9B002DBC-F35B-49C8-8391-4ECD3D1B5A92}" type="presOf" srcId="{00815562-EDEA-477C-A672-2DEA549D5B2A}" destId="{D362BE9B-2E67-4C1C-B2E8-37C8BD15FA95}" srcOrd="0" destOrd="0" presId="urn:microsoft.com/office/officeart/2005/8/layout/orgChart1"/>
    <dgm:cxn modelId="{11F0D811-BECA-46C9-B093-503CD6341A33}" type="presOf" srcId="{068234C0-21D4-4E20-AF78-C001D9109387}" destId="{8C95C430-9245-41C2-86AE-CA27FA65B02C}" srcOrd="1" destOrd="0" presId="urn:microsoft.com/office/officeart/2005/8/layout/orgChart1"/>
    <dgm:cxn modelId="{60390916-EE3B-453D-9156-541D441B36D3}" type="presOf" srcId="{486E4465-A9DD-48D3-8799-92E9DC93340D}" destId="{D82B37D7-1359-4980-9F26-D8379C170B55}" srcOrd="1" destOrd="0" presId="urn:microsoft.com/office/officeart/2005/8/layout/orgChart1"/>
    <dgm:cxn modelId="{CCAF64FD-F33D-4229-957A-E1E263572D9B}" srcId="{5ADF87ED-DD7C-46DE-80FD-76B0B7E926FF}" destId="{486E4465-A9DD-48D3-8799-92E9DC93340D}" srcOrd="0" destOrd="0" parTransId="{C0619DBC-4325-4336-B9AF-0E1D6E10225E}" sibTransId="{A502DE1A-494C-4600-956A-C14415295F97}"/>
    <dgm:cxn modelId="{2A2FD1CC-BDA0-4C3A-A670-E9C0E408F765}" type="presOf" srcId="{5ADF87ED-DD7C-46DE-80FD-76B0B7E926FF}" destId="{3B7FB951-A82F-4C06-8687-CBD1619597E9}" srcOrd="0" destOrd="0" presId="urn:microsoft.com/office/officeart/2005/8/layout/orgChart1"/>
    <dgm:cxn modelId="{23EFBB4A-E6D0-4CBC-ACE4-30487AB36F1C}" srcId="{486E4465-A9DD-48D3-8799-92E9DC93340D}" destId="{068234C0-21D4-4E20-AF78-C001D9109387}" srcOrd="1" destOrd="0" parTransId="{00815562-EDEA-477C-A672-2DEA549D5B2A}" sibTransId="{C5152049-D504-41C2-9C00-6342359E3D62}"/>
    <dgm:cxn modelId="{4BDA2286-A5BC-41FF-A817-F326905AA575}" type="presOf" srcId="{486E4465-A9DD-48D3-8799-92E9DC93340D}" destId="{3FADABE1-8EB0-4E4A-8FB7-6DBA17ED9D71}" srcOrd="0" destOrd="0" presId="urn:microsoft.com/office/officeart/2005/8/layout/orgChart1"/>
    <dgm:cxn modelId="{74176AB8-2AD3-47A9-90EE-FD7F647493A7}" type="presOf" srcId="{068234C0-21D4-4E20-AF78-C001D9109387}" destId="{AEFCB95B-FD69-4019-811A-C32DF9E4142E}" srcOrd="0" destOrd="0" presId="urn:microsoft.com/office/officeart/2005/8/layout/orgChart1"/>
    <dgm:cxn modelId="{0A5486D0-3A4E-45AE-9CC1-95719A00F519}" type="presParOf" srcId="{3B7FB951-A82F-4C06-8687-CBD1619597E9}" destId="{B56276A5-C019-485E-8A8A-E3D4921299B6}" srcOrd="0" destOrd="0" presId="urn:microsoft.com/office/officeart/2005/8/layout/orgChart1"/>
    <dgm:cxn modelId="{D76CEA58-F900-4D90-B103-400D9B524A5F}" type="presParOf" srcId="{B56276A5-C019-485E-8A8A-E3D4921299B6}" destId="{70E36A6E-E24C-40E6-A888-8BD71C076304}" srcOrd="0" destOrd="0" presId="urn:microsoft.com/office/officeart/2005/8/layout/orgChart1"/>
    <dgm:cxn modelId="{91D1747B-ED97-4654-AB41-B60B7ABE6FDB}" type="presParOf" srcId="{70E36A6E-E24C-40E6-A888-8BD71C076304}" destId="{3FADABE1-8EB0-4E4A-8FB7-6DBA17ED9D71}" srcOrd="0" destOrd="0" presId="urn:microsoft.com/office/officeart/2005/8/layout/orgChart1"/>
    <dgm:cxn modelId="{3DFE4252-8F07-43A1-8AA6-101BB0EA0B64}" type="presParOf" srcId="{70E36A6E-E24C-40E6-A888-8BD71C076304}" destId="{D82B37D7-1359-4980-9F26-D8379C170B55}" srcOrd="1" destOrd="0" presId="urn:microsoft.com/office/officeart/2005/8/layout/orgChart1"/>
    <dgm:cxn modelId="{BFC87346-72F0-4187-830A-4C58DDBEE4AA}" type="presParOf" srcId="{B56276A5-C019-485E-8A8A-E3D4921299B6}" destId="{AFB40266-BF0B-4735-97D1-6A1E4DF3BD27}" srcOrd="1" destOrd="0" presId="urn:microsoft.com/office/officeart/2005/8/layout/orgChart1"/>
    <dgm:cxn modelId="{C9E6063E-FF44-48A0-8296-416964DDD32A}" type="presParOf" srcId="{AFB40266-BF0B-4735-97D1-6A1E4DF3BD27}" destId="{28CE8801-4EC5-49BF-9CDC-0A95BBEE6EE1}" srcOrd="0" destOrd="0" presId="urn:microsoft.com/office/officeart/2005/8/layout/orgChart1"/>
    <dgm:cxn modelId="{C7ED08A3-2CEE-4975-838A-88E9CD6D30B0}" type="presParOf" srcId="{AFB40266-BF0B-4735-97D1-6A1E4DF3BD27}" destId="{BD31CDAE-A5EC-4566-B389-10065A97D84F}" srcOrd="1" destOrd="0" presId="urn:microsoft.com/office/officeart/2005/8/layout/orgChart1"/>
    <dgm:cxn modelId="{5840FFBF-F390-45E5-9CC5-04D94DD06B65}" type="presParOf" srcId="{BD31CDAE-A5EC-4566-B389-10065A97D84F}" destId="{14B2A190-F81F-422F-BC6F-78F2BE5CEC05}" srcOrd="0" destOrd="0" presId="urn:microsoft.com/office/officeart/2005/8/layout/orgChart1"/>
    <dgm:cxn modelId="{2A17BB7C-E8A9-45C7-9EF9-93A2411B52AE}" type="presParOf" srcId="{14B2A190-F81F-422F-BC6F-78F2BE5CEC05}" destId="{FE0861B9-3F31-43F7-8281-7FAED3AC51D1}" srcOrd="0" destOrd="0" presId="urn:microsoft.com/office/officeart/2005/8/layout/orgChart1"/>
    <dgm:cxn modelId="{070D85A2-2925-47C0-8A19-4C65F658C3D5}" type="presParOf" srcId="{14B2A190-F81F-422F-BC6F-78F2BE5CEC05}" destId="{2BE155E2-3417-4DAF-B617-3CC77608DEFB}" srcOrd="1" destOrd="0" presId="urn:microsoft.com/office/officeart/2005/8/layout/orgChart1"/>
    <dgm:cxn modelId="{AE392D01-A46C-4D3B-BFCB-63AD88DD9FB1}" type="presParOf" srcId="{BD31CDAE-A5EC-4566-B389-10065A97D84F}" destId="{AD0B22ED-EE24-4C55-9EB9-A8BB65EC3BD7}" srcOrd="1" destOrd="0" presId="urn:microsoft.com/office/officeart/2005/8/layout/orgChart1"/>
    <dgm:cxn modelId="{9095A587-00C7-447A-B279-D404BEBDFDAD}" type="presParOf" srcId="{BD31CDAE-A5EC-4566-B389-10065A97D84F}" destId="{D7D6C205-8ED0-4BC3-8745-867696F09D4D}" srcOrd="2" destOrd="0" presId="urn:microsoft.com/office/officeart/2005/8/layout/orgChart1"/>
    <dgm:cxn modelId="{A0026908-F177-46E6-883A-F1585C62F443}" type="presParOf" srcId="{AFB40266-BF0B-4735-97D1-6A1E4DF3BD27}" destId="{D362BE9B-2E67-4C1C-B2E8-37C8BD15FA95}" srcOrd="2" destOrd="0" presId="urn:microsoft.com/office/officeart/2005/8/layout/orgChart1"/>
    <dgm:cxn modelId="{F1B39612-546D-4F28-B775-2C01C829A34F}" type="presParOf" srcId="{AFB40266-BF0B-4735-97D1-6A1E4DF3BD27}" destId="{8E75A0F2-2678-47A8-BF85-43D77052ED11}" srcOrd="3" destOrd="0" presId="urn:microsoft.com/office/officeart/2005/8/layout/orgChart1"/>
    <dgm:cxn modelId="{5643D66C-BEB8-454E-9F38-DBE5898BFB41}" type="presParOf" srcId="{8E75A0F2-2678-47A8-BF85-43D77052ED11}" destId="{9B25A5D2-0210-4F94-9169-43C27AC7B2C8}" srcOrd="0" destOrd="0" presId="urn:microsoft.com/office/officeart/2005/8/layout/orgChart1"/>
    <dgm:cxn modelId="{4539866B-860E-4ECC-837B-CE3DCA9F926D}" type="presParOf" srcId="{9B25A5D2-0210-4F94-9169-43C27AC7B2C8}" destId="{AEFCB95B-FD69-4019-811A-C32DF9E4142E}" srcOrd="0" destOrd="0" presId="urn:microsoft.com/office/officeart/2005/8/layout/orgChart1"/>
    <dgm:cxn modelId="{9D2E4EE2-E747-45F5-8F13-804B51BCFF1D}" type="presParOf" srcId="{9B25A5D2-0210-4F94-9169-43C27AC7B2C8}" destId="{8C95C430-9245-41C2-86AE-CA27FA65B02C}" srcOrd="1" destOrd="0" presId="urn:microsoft.com/office/officeart/2005/8/layout/orgChart1"/>
    <dgm:cxn modelId="{EDB95E47-017E-489A-B796-72737CF86395}" type="presParOf" srcId="{8E75A0F2-2678-47A8-BF85-43D77052ED11}" destId="{F5706DC8-9629-44F0-9485-49EE6B7ABCBD}" srcOrd="1" destOrd="0" presId="urn:microsoft.com/office/officeart/2005/8/layout/orgChart1"/>
    <dgm:cxn modelId="{19605675-3D46-4A8F-828A-E9C3BDB5CED7}" type="presParOf" srcId="{8E75A0F2-2678-47A8-BF85-43D77052ED11}" destId="{0107AE42-BB0D-4910-A324-9540C6C34B01}" srcOrd="2" destOrd="0" presId="urn:microsoft.com/office/officeart/2005/8/layout/orgChart1"/>
    <dgm:cxn modelId="{FAC6C53D-802E-4694-98AC-E0A675127C9B}" type="presParOf" srcId="{B56276A5-C019-485E-8A8A-E3D4921299B6}" destId="{D90FF5DA-2868-48F8-A150-49BBD8234EC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748E3C-8C27-40C3-9BD4-9AA532CF67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</dgm:pt>
    <dgm:pt modelId="{9AD37DA3-C117-49AE-930E-7FE8D731717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Метод «Введено/найдено»</a:t>
          </a:r>
        </a:p>
      </dgm:t>
    </dgm:pt>
    <dgm:pt modelId="{980E8D4E-6DF9-4D90-B06E-0E771F950E62}" type="parTrans" cxnId="{6AC82BD3-63D3-41FC-BB7F-01628B91501E}">
      <dgm:prSet/>
      <dgm:spPr/>
      <dgm:t>
        <a:bodyPr/>
        <a:lstStyle/>
        <a:p>
          <a:endParaRPr lang="ru-RU"/>
        </a:p>
      </dgm:t>
    </dgm:pt>
    <dgm:pt modelId="{72F7EEF0-51F4-419A-A4B4-A84E2785CA12}" type="sibTrans" cxnId="{6AC82BD3-63D3-41FC-BB7F-01628B91501E}">
      <dgm:prSet/>
      <dgm:spPr/>
      <dgm:t>
        <a:bodyPr/>
        <a:lstStyle/>
        <a:p>
          <a:endParaRPr lang="ru-RU"/>
        </a:p>
      </dgm:t>
    </dgm:pt>
    <dgm:pt modelId="{D12EAA60-4BA6-4640-9C4E-8F5FFDA155A5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Добавка к плацебо</a:t>
          </a:r>
        </a:p>
      </dgm:t>
    </dgm:pt>
    <dgm:pt modelId="{03B18787-FDB3-4405-BCF3-17805E222249}" type="parTrans" cxnId="{5D3C892A-A706-4C91-A973-AB4947CA1899}">
      <dgm:prSet/>
      <dgm:spPr/>
      <dgm:t>
        <a:bodyPr/>
        <a:lstStyle/>
        <a:p>
          <a:endParaRPr lang="ru-RU"/>
        </a:p>
      </dgm:t>
    </dgm:pt>
    <dgm:pt modelId="{4E951603-10B2-4199-A32E-DEB59745A22B}" type="sibTrans" cxnId="{5D3C892A-A706-4C91-A973-AB4947CA1899}">
      <dgm:prSet/>
      <dgm:spPr/>
      <dgm:t>
        <a:bodyPr/>
        <a:lstStyle/>
        <a:p>
          <a:endParaRPr lang="ru-RU"/>
        </a:p>
      </dgm:t>
    </dgm:pt>
    <dgm:pt modelId="{97665341-DD5A-45B9-B041-E348979CEEBC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Добавка к пробе</a:t>
          </a:r>
        </a:p>
      </dgm:t>
    </dgm:pt>
    <dgm:pt modelId="{2ECF28AA-9D0F-4AA1-B331-90A3804C4016}" type="parTrans" cxnId="{FB7A01E4-91AF-4AFC-B340-760E709F92E1}">
      <dgm:prSet/>
      <dgm:spPr/>
      <dgm:t>
        <a:bodyPr/>
        <a:lstStyle/>
        <a:p>
          <a:endParaRPr lang="ru-RU"/>
        </a:p>
      </dgm:t>
    </dgm:pt>
    <dgm:pt modelId="{4FFB36E6-3477-4241-ADEF-CE469B7B40B1}" type="sibTrans" cxnId="{FB7A01E4-91AF-4AFC-B340-760E709F92E1}">
      <dgm:prSet/>
      <dgm:spPr/>
      <dgm:t>
        <a:bodyPr/>
        <a:lstStyle/>
        <a:p>
          <a:endParaRPr lang="ru-RU"/>
        </a:p>
      </dgm:t>
    </dgm:pt>
    <dgm:pt modelId="{22403099-0E53-4FDA-BEB8-245142EC08F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Добавка к стандартным растворам</a:t>
          </a:r>
        </a:p>
      </dgm:t>
    </dgm:pt>
    <dgm:pt modelId="{9229E14B-6E71-41C0-9986-FA129B28F75E}" type="parTrans" cxnId="{E642AE39-0E94-4929-9B70-A631FC23A9F7}">
      <dgm:prSet/>
      <dgm:spPr/>
      <dgm:t>
        <a:bodyPr/>
        <a:lstStyle/>
        <a:p>
          <a:endParaRPr lang="ru-RU"/>
        </a:p>
      </dgm:t>
    </dgm:pt>
    <dgm:pt modelId="{F76DA85A-E787-4BE0-B786-DE8202878EB6}" type="sibTrans" cxnId="{E642AE39-0E94-4929-9B70-A631FC23A9F7}">
      <dgm:prSet/>
      <dgm:spPr/>
      <dgm:t>
        <a:bodyPr/>
        <a:lstStyle/>
        <a:p>
          <a:endParaRPr lang="ru-RU"/>
        </a:p>
      </dgm:t>
    </dgm:pt>
    <dgm:pt modelId="{0BA8BD7B-A048-4E13-83C0-BDA96CBEE7AF}" type="pres">
      <dgm:prSet presAssocID="{7B748E3C-8C27-40C3-9BD4-9AA532CF67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628E3A6-CA58-4F9C-9554-8F656A470890}" type="pres">
      <dgm:prSet presAssocID="{9AD37DA3-C117-49AE-930E-7FE8D731717B}" presName="hierRoot1" presStyleCnt="0">
        <dgm:presLayoutVars>
          <dgm:hierBranch/>
        </dgm:presLayoutVars>
      </dgm:prSet>
      <dgm:spPr/>
    </dgm:pt>
    <dgm:pt modelId="{333092C9-6A98-4C02-92F2-737FD9A4FDB5}" type="pres">
      <dgm:prSet presAssocID="{9AD37DA3-C117-49AE-930E-7FE8D731717B}" presName="rootComposite1" presStyleCnt="0"/>
      <dgm:spPr/>
    </dgm:pt>
    <dgm:pt modelId="{2FF979F6-16EF-4FE6-B2F3-29C38959F6BA}" type="pres">
      <dgm:prSet presAssocID="{9AD37DA3-C117-49AE-930E-7FE8D731717B}" presName="rootText1" presStyleLbl="node0" presStyleIdx="0" presStyleCnt="1" custScaleX="308850" custScaleY="125936" custLinFactNeighborX="2793" custLinFactNeighborY="-374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F42FFF-F83B-4C55-8632-0AA1B2AF63D3}" type="pres">
      <dgm:prSet presAssocID="{9AD37DA3-C117-49AE-930E-7FE8D731717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058C900-7D9D-4718-8DF7-E5C71AAA3C2E}" type="pres">
      <dgm:prSet presAssocID="{9AD37DA3-C117-49AE-930E-7FE8D731717B}" presName="hierChild2" presStyleCnt="0"/>
      <dgm:spPr/>
    </dgm:pt>
    <dgm:pt modelId="{6761762A-2901-4E7D-B699-31F9631DBC5F}" type="pres">
      <dgm:prSet presAssocID="{03B18787-FDB3-4405-BCF3-17805E222249}" presName="Name35" presStyleLbl="parChTrans1D2" presStyleIdx="0" presStyleCnt="3"/>
      <dgm:spPr/>
      <dgm:t>
        <a:bodyPr/>
        <a:lstStyle/>
        <a:p>
          <a:endParaRPr lang="ru-RU"/>
        </a:p>
      </dgm:t>
    </dgm:pt>
    <dgm:pt modelId="{391C189C-2CEF-450F-BB75-4A105AF6595D}" type="pres">
      <dgm:prSet presAssocID="{D12EAA60-4BA6-4640-9C4E-8F5FFDA155A5}" presName="hierRoot2" presStyleCnt="0">
        <dgm:presLayoutVars>
          <dgm:hierBranch/>
        </dgm:presLayoutVars>
      </dgm:prSet>
      <dgm:spPr/>
    </dgm:pt>
    <dgm:pt modelId="{0BF7EC27-39B7-452C-AE83-FEE412F2EFEF}" type="pres">
      <dgm:prSet presAssocID="{D12EAA60-4BA6-4640-9C4E-8F5FFDA155A5}" presName="rootComposite" presStyleCnt="0"/>
      <dgm:spPr/>
    </dgm:pt>
    <dgm:pt modelId="{8D58F961-5CF1-4214-B678-7782767CA16C}" type="pres">
      <dgm:prSet presAssocID="{D12EAA60-4BA6-4640-9C4E-8F5FFDA155A5}" presName="rootText" presStyleLbl="node2" presStyleIdx="0" presStyleCnt="3" custScaleX="79117" custScaleY="122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820D46-192C-4058-9EC9-25DFDB0A20BD}" type="pres">
      <dgm:prSet presAssocID="{D12EAA60-4BA6-4640-9C4E-8F5FFDA155A5}" presName="rootConnector" presStyleLbl="node2" presStyleIdx="0" presStyleCnt="3"/>
      <dgm:spPr/>
      <dgm:t>
        <a:bodyPr/>
        <a:lstStyle/>
        <a:p>
          <a:endParaRPr lang="ru-RU"/>
        </a:p>
      </dgm:t>
    </dgm:pt>
    <dgm:pt modelId="{A80C6298-58C3-4304-8BC0-09B6E6FB6FD0}" type="pres">
      <dgm:prSet presAssocID="{D12EAA60-4BA6-4640-9C4E-8F5FFDA155A5}" presName="hierChild4" presStyleCnt="0"/>
      <dgm:spPr/>
    </dgm:pt>
    <dgm:pt modelId="{03D3180D-2D36-49CB-97E8-B9B342CE4EA3}" type="pres">
      <dgm:prSet presAssocID="{D12EAA60-4BA6-4640-9C4E-8F5FFDA155A5}" presName="hierChild5" presStyleCnt="0"/>
      <dgm:spPr/>
    </dgm:pt>
    <dgm:pt modelId="{4E186D1A-B775-4879-BD1C-1682FF32F6C3}" type="pres">
      <dgm:prSet presAssocID="{2ECF28AA-9D0F-4AA1-B331-90A3804C4016}" presName="Name35" presStyleLbl="parChTrans1D2" presStyleIdx="1" presStyleCnt="3"/>
      <dgm:spPr/>
      <dgm:t>
        <a:bodyPr/>
        <a:lstStyle/>
        <a:p>
          <a:endParaRPr lang="ru-RU"/>
        </a:p>
      </dgm:t>
    </dgm:pt>
    <dgm:pt modelId="{A6250DC8-E703-44F2-BC9B-9A62DA990E05}" type="pres">
      <dgm:prSet presAssocID="{97665341-DD5A-45B9-B041-E348979CEEBC}" presName="hierRoot2" presStyleCnt="0">
        <dgm:presLayoutVars>
          <dgm:hierBranch/>
        </dgm:presLayoutVars>
      </dgm:prSet>
      <dgm:spPr/>
    </dgm:pt>
    <dgm:pt modelId="{C0E0DFCC-D50F-4B28-AA48-178BA9C89F27}" type="pres">
      <dgm:prSet presAssocID="{97665341-DD5A-45B9-B041-E348979CEEBC}" presName="rootComposite" presStyleCnt="0"/>
      <dgm:spPr/>
    </dgm:pt>
    <dgm:pt modelId="{023DB504-81C2-46A8-8566-10A87402613B}" type="pres">
      <dgm:prSet presAssocID="{97665341-DD5A-45B9-B041-E348979CEEBC}" presName="rootText" presStyleLbl="node2" presStyleIdx="1" presStyleCnt="3" custScaleX="110830" custScaleY="1238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349E927-5DD7-49D5-9185-16EE8BCB436C}" type="pres">
      <dgm:prSet presAssocID="{97665341-DD5A-45B9-B041-E348979CEEBC}" presName="rootConnector" presStyleLbl="node2" presStyleIdx="1" presStyleCnt="3"/>
      <dgm:spPr/>
      <dgm:t>
        <a:bodyPr/>
        <a:lstStyle/>
        <a:p>
          <a:endParaRPr lang="ru-RU"/>
        </a:p>
      </dgm:t>
    </dgm:pt>
    <dgm:pt modelId="{F52664E5-FD07-4CE9-9859-F305CB373363}" type="pres">
      <dgm:prSet presAssocID="{97665341-DD5A-45B9-B041-E348979CEEBC}" presName="hierChild4" presStyleCnt="0"/>
      <dgm:spPr/>
    </dgm:pt>
    <dgm:pt modelId="{CAD6ABCE-CF1D-4474-BC3B-C2CFEC651FBA}" type="pres">
      <dgm:prSet presAssocID="{97665341-DD5A-45B9-B041-E348979CEEBC}" presName="hierChild5" presStyleCnt="0"/>
      <dgm:spPr/>
    </dgm:pt>
    <dgm:pt modelId="{609E3C73-0E2C-47C7-8BA4-026E60E971CF}" type="pres">
      <dgm:prSet presAssocID="{9229E14B-6E71-41C0-9986-FA129B28F75E}" presName="Name35" presStyleLbl="parChTrans1D2" presStyleIdx="2" presStyleCnt="3"/>
      <dgm:spPr/>
      <dgm:t>
        <a:bodyPr/>
        <a:lstStyle/>
        <a:p>
          <a:endParaRPr lang="ru-RU"/>
        </a:p>
      </dgm:t>
    </dgm:pt>
    <dgm:pt modelId="{4DCAF994-57DA-4247-9A8F-7B1446C4714F}" type="pres">
      <dgm:prSet presAssocID="{22403099-0E53-4FDA-BEB8-245142EC08FF}" presName="hierRoot2" presStyleCnt="0">
        <dgm:presLayoutVars>
          <dgm:hierBranch val="init"/>
        </dgm:presLayoutVars>
      </dgm:prSet>
      <dgm:spPr/>
    </dgm:pt>
    <dgm:pt modelId="{FA437FA2-8750-4D69-8B4F-B5C3DE763E9B}" type="pres">
      <dgm:prSet presAssocID="{22403099-0E53-4FDA-BEB8-245142EC08FF}" presName="rootComposite" presStyleCnt="0"/>
      <dgm:spPr/>
    </dgm:pt>
    <dgm:pt modelId="{4B3215B5-75B2-4AAF-AC62-F0DCBF361607}" type="pres">
      <dgm:prSet presAssocID="{22403099-0E53-4FDA-BEB8-245142EC08FF}" presName="rootText" presStyleLbl="node2" presStyleIdx="2" presStyleCnt="3" custScaleX="115625" custScaleY="1265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DBC096-565A-4376-9CDB-FF25217BAD61}" type="pres">
      <dgm:prSet presAssocID="{22403099-0E53-4FDA-BEB8-245142EC08FF}" presName="rootConnector" presStyleLbl="node2" presStyleIdx="2" presStyleCnt="3"/>
      <dgm:spPr/>
      <dgm:t>
        <a:bodyPr/>
        <a:lstStyle/>
        <a:p>
          <a:endParaRPr lang="ru-RU"/>
        </a:p>
      </dgm:t>
    </dgm:pt>
    <dgm:pt modelId="{391466E0-5C77-4CE7-AD60-C5BCBE6AFC08}" type="pres">
      <dgm:prSet presAssocID="{22403099-0E53-4FDA-BEB8-245142EC08FF}" presName="hierChild4" presStyleCnt="0"/>
      <dgm:spPr/>
    </dgm:pt>
    <dgm:pt modelId="{0AD1A424-616C-46C7-BB24-D8ABD017674B}" type="pres">
      <dgm:prSet presAssocID="{22403099-0E53-4FDA-BEB8-245142EC08FF}" presName="hierChild5" presStyleCnt="0"/>
      <dgm:spPr/>
    </dgm:pt>
    <dgm:pt modelId="{33C94CC4-6F1E-4507-BEDB-4B1BB7971FAA}" type="pres">
      <dgm:prSet presAssocID="{9AD37DA3-C117-49AE-930E-7FE8D731717B}" presName="hierChild3" presStyleCnt="0"/>
      <dgm:spPr/>
    </dgm:pt>
  </dgm:ptLst>
  <dgm:cxnLst>
    <dgm:cxn modelId="{021C68C8-C3CD-498C-83CA-E2FCE8D5C50F}" type="presOf" srcId="{7B748E3C-8C27-40C3-9BD4-9AA532CF6798}" destId="{0BA8BD7B-A048-4E13-83C0-BDA96CBEE7AF}" srcOrd="0" destOrd="0" presId="urn:microsoft.com/office/officeart/2005/8/layout/orgChart1"/>
    <dgm:cxn modelId="{D1A45852-722A-4B3A-8493-C84946ED62A5}" type="presOf" srcId="{9AD37DA3-C117-49AE-930E-7FE8D731717B}" destId="{2FF979F6-16EF-4FE6-B2F3-29C38959F6BA}" srcOrd="0" destOrd="0" presId="urn:microsoft.com/office/officeart/2005/8/layout/orgChart1"/>
    <dgm:cxn modelId="{68C8E876-120B-4BD6-81DC-8EB78E05824F}" type="presOf" srcId="{22403099-0E53-4FDA-BEB8-245142EC08FF}" destId="{4B3215B5-75B2-4AAF-AC62-F0DCBF361607}" srcOrd="0" destOrd="0" presId="urn:microsoft.com/office/officeart/2005/8/layout/orgChart1"/>
    <dgm:cxn modelId="{71737FEE-ED48-4FEC-B814-DB21349D5407}" type="presOf" srcId="{97665341-DD5A-45B9-B041-E348979CEEBC}" destId="{023DB504-81C2-46A8-8566-10A87402613B}" srcOrd="0" destOrd="0" presId="urn:microsoft.com/office/officeart/2005/8/layout/orgChart1"/>
    <dgm:cxn modelId="{C500127E-BB32-4680-9F6B-4C93B555EA58}" type="presOf" srcId="{D12EAA60-4BA6-4640-9C4E-8F5FFDA155A5}" destId="{8D58F961-5CF1-4214-B678-7782767CA16C}" srcOrd="0" destOrd="0" presId="urn:microsoft.com/office/officeart/2005/8/layout/orgChart1"/>
    <dgm:cxn modelId="{84BF1DF4-8A45-4195-A3CC-BE13B52DA0F6}" type="presOf" srcId="{9229E14B-6E71-41C0-9986-FA129B28F75E}" destId="{609E3C73-0E2C-47C7-8BA4-026E60E971CF}" srcOrd="0" destOrd="0" presId="urn:microsoft.com/office/officeart/2005/8/layout/orgChart1"/>
    <dgm:cxn modelId="{B5F5F6FD-B149-4AA5-8934-467D2278A9F5}" type="presOf" srcId="{22403099-0E53-4FDA-BEB8-245142EC08FF}" destId="{2ADBC096-565A-4376-9CDB-FF25217BAD61}" srcOrd="1" destOrd="0" presId="urn:microsoft.com/office/officeart/2005/8/layout/orgChart1"/>
    <dgm:cxn modelId="{E642AE39-0E94-4929-9B70-A631FC23A9F7}" srcId="{9AD37DA3-C117-49AE-930E-7FE8D731717B}" destId="{22403099-0E53-4FDA-BEB8-245142EC08FF}" srcOrd="2" destOrd="0" parTransId="{9229E14B-6E71-41C0-9986-FA129B28F75E}" sibTransId="{F76DA85A-E787-4BE0-B786-DE8202878EB6}"/>
    <dgm:cxn modelId="{9582331A-535D-4745-A7FC-C9F56E0592B4}" type="presOf" srcId="{03B18787-FDB3-4405-BCF3-17805E222249}" destId="{6761762A-2901-4E7D-B699-31F9631DBC5F}" srcOrd="0" destOrd="0" presId="urn:microsoft.com/office/officeart/2005/8/layout/orgChart1"/>
    <dgm:cxn modelId="{90458430-1F0A-481F-9F86-C12524C4222C}" type="presOf" srcId="{D12EAA60-4BA6-4640-9C4E-8F5FFDA155A5}" destId="{52820D46-192C-4058-9EC9-25DFDB0A20BD}" srcOrd="1" destOrd="0" presId="urn:microsoft.com/office/officeart/2005/8/layout/orgChart1"/>
    <dgm:cxn modelId="{68B50BF3-86F4-438A-8E93-07043883A958}" type="presOf" srcId="{97665341-DD5A-45B9-B041-E348979CEEBC}" destId="{C349E927-5DD7-49D5-9185-16EE8BCB436C}" srcOrd="1" destOrd="0" presId="urn:microsoft.com/office/officeart/2005/8/layout/orgChart1"/>
    <dgm:cxn modelId="{EF9D29BE-79C2-4CCA-ADF9-7023D8066F7F}" type="presOf" srcId="{9AD37DA3-C117-49AE-930E-7FE8D731717B}" destId="{4FF42FFF-F83B-4C55-8632-0AA1B2AF63D3}" srcOrd="1" destOrd="0" presId="urn:microsoft.com/office/officeart/2005/8/layout/orgChart1"/>
    <dgm:cxn modelId="{BB1B5683-0DE8-446F-B220-9CBCBDFE4E3F}" type="presOf" srcId="{2ECF28AA-9D0F-4AA1-B331-90A3804C4016}" destId="{4E186D1A-B775-4879-BD1C-1682FF32F6C3}" srcOrd="0" destOrd="0" presId="urn:microsoft.com/office/officeart/2005/8/layout/orgChart1"/>
    <dgm:cxn modelId="{6AC82BD3-63D3-41FC-BB7F-01628B91501E}" srcId="{7B748E3C-8C27-40C3-9BD4-9AA532CF6798}" destId="{9AD37DA3-C117-49AE-930E-7FE8D731717B}" srcOrd="0" destOrd="0" parTransId="{980E8D4E-6DF9-4D90-B06E-0E771F950E62}" sibTransId="{72F7EEF0-51F4-419A-A4B4-A84E2785CA12}"/>
    <dgm:cxn modelId="{5D3C892A-A706-4C91-A973-AB4947CA1899}" srcId="{9AD37DA3-C117-49AE-930E-7FE8D731717B}" destId="{D12EAA60-4BA6-4640-9C4E-8F5FFDA155A5}" srcOrd="0" destOrd="0" parTransId="{03B18787-FDB3-4405-BCF3-17805E222249}" sibTransId="{4E951603-10B2-4199-A32E-DEB59745A22B}"/>
    <dgm:cxn modelId="{FB7A01E4-91AF-4AFC-B340-760E709F92E1}" srcId="{9AD37DA3-C117-49AE-930E-7FE8D731717B}" destId="{97665341-DD5A-45B9-B041-E348979CEEBC}" srcOrd="1" destOrd="0" parTransId="{2ECF28AA-9D0F-4AA1-B331-90A3804C4016}" sibTransId="{4FFB36E6-3477-4241-ADEF-CE469B7B40B1}"/>
    <dgm:cxn modelId="{E0D401A3-F3FF-45AE-BE20-F778979129DA}" type="presParOf" srcId="{0BA8BD7B-A048-4E13-83C0-BDA96CBEE7AF}" destId="{2628E3A6-CA58-4F9C-9554-8F656A470890}" srcOrd="0" destOrd="0" presId="urn:microsoft.com/office/officeart/2005/8/layout/orgChart1"/>
    <dgm:cxn modelId="{FF23E5F1-2378-4CFB-9AB8-2B27DE9959E8}" type="presParOf" srcId="{2628E3A6-CA58-4F9C-9554-8F656A470890}" destId="{333092C9-6A98-4C02-92F2-737FD9A4FDB5}" srcOrd="0" destOrd="0" presId="urn:microsoft.com/office/officeart/2005/8/layout/orgChart1"/>
    <dgm:cxn modelId="{996ABC66-E5EA-4CF0-8B8E-AA53CA55960C}" type="presParOf" srcId="{333092C9-6A98-4C02-92F2-737FD9A4FDB5}" destId="{2FF979F6-16EF-4FE6-B2F3-29C38959F6BA}" srcOrd="0" destOrd="0" presId="urn:microsoft.com/office/officeart/2005/8/layout/orgChart1"/>
    <dgm:cxn modelId="{E6058E22-B6CE-4A97-BEE5-3529992C72B9}" type="presParOf" srcId="{333092C9-6A98-4C02-92F2-737FD9A4FDB5}" destId="{4FF42FFF-F83B-4C55-8632-0AA1B2AF63D3}" srcOrd="1" destOrd="0" presId="urn:microsoft.com/office/officeart/2005/8/layout/orgChart1"/>
    <dgm:cxn modelId="{0A542BEB-7EC7-44F5-BE14-96D85A00FD66}" type="presParOf" srcId="{2628E3A6-CA58-4F9C-9554-8F656A470890}" destId="{5058C900-7D9D-4718-8DF7-E5C71AAA3C2E}" srcOrd="1" destOrd="0" presId="urn:microsoft.com/office/officeart/2005/8/layout/orgChart1"/>
    <dgm:cxn modelId="{E8E14E85-CF09-4715-A2FE-311772013AEA}" type="presParOf" srcId="{5058C900-7D9D-4718-8DF7-E5C71AAA3C2E}" destId="{6761762A-2901-4E7D-B699-31F9631DBC5F}" srcOrd="0" destOrd="0" presId="urn:microsoft.com/office/officeart/2005/8/layout/orgChart1"/>
    <dgm:cxn modelId="{24237A43-059D-4CF4-A5F7-D3DBC043C6D1}" type="presParOf" srcId="{5058C900-7D9D-4718-8DF7-E5C71AAA3C2E}" destId="{391C189C-2CEF-450F-BB75-4A105AF6595D}" srcOrd="1" destOrd="0" presId="urn:microsoft.com/office/officeart/2005/8/layout/orgChart1"/>
    <dgm:cxn modelId="{54FEE506-A637-4572-8CAC-33CA4164330C}" type="presParOf" srcId="{391C189C-2CEF-450F-BB75-4A105AF6595D}" destId="{0BF7EC27-39B7-452C-AE83-FEE412F2EFEF}" srcOrd="0" destOrd="0" presId="urn:microsoft.com/office/officeart/2005/8/layout/orgChart1"/>
    <dgm:cxn modelId="{EDF5B850-B769-4518-A9DF-4A464CBC13D0}" type="presParOf" srcId="{0BF7EC27-39B7-452C-AE83-FEE412F2EFEF}" destId="{8D58F961-5CF1-4214-B678-7782767CA16C}" srcOrd="0" destOrd="0" presId="urn:microsoft.com/office/officeart/2005/8/layout/orgChart1"/>
    <dgm:cxn modelId="{96BACF83-5BA1-41E8-B8A4-349CC8F6666A}" type="presParOf" srcId="{0BF7EC27-39B7-452C-AE83-FEE412F2EFEF}" destId="{52820D46-192C-4058-9EC9-25DFDB0A20BD}" srcOrd="1" destOrd="0" presId="urn:microsoft.com/office/officeart/2005/8/layout/orgChart1"/>
    <dgm:cxn modelId="{F6463CF3-D433-474F-891B-F652DF21D585}" type="presParOf" srcId="{391C189C-2CEF-450F-BB75-4A105AF6595D}" destId="{A80C6298-58C3-4304-8BC0-09B6E6FB6FD0}" srcOrd="1" destOrd="0" presId="urn:microsoft.com/office/officeart/2005/8/layout/orgChart1"/>
    <dgm:cxn modelId="{6E45841C-3CE2-4E0C-A4B1-D77A627EBAD5}" type="presParOf" srcId="{391C189C-2CEF-450F-BB75-4A105AF6595D}" destId="{03D3180D-2D36-49CB-97E8-B9B342CE4EA3}" srcOrd="2" destOrd="0" presId="urn:microsoft.com/office/officeart/2005/8/layout/orgChart1"/>
    <dgm:cxn modelId="{D7307075-44B8-4A0F-8E36-50B66C08F59B}" type="presParOf" srcId="{5058C900-7D9D-4718-8DF7-E5C71AAA3C2E}" destId="{4E186D1A-B775-4879-BD1C-1682FF32F6C3}" srcOrd="2" destOrd="0" presId="urn:microsoft.com/office/officeart/2005/8/layout/orgChart1"/>
    <dgm:cxn modelId="{B51CC2DD-A425-4ACF-A2C4-A3895470531A}" type="presParOf" srcId="{5058C900-7D9D-4718-8DF7-E5C71AAA3C2E}" destId="{A6250DC8-E703-44F2-BC9B-9A62DA990E05}" srcOrd="3" destOrd="0" presId="urn:microsoft.com/office/officeart/2005/8/layout/orgChart1"/>
    <dgm:cxn modelId="{49155085-F6BA-4821-8ED5-0DD72BA7E1B4}" type="presParOf" srcId="{A6250DC8-E703-44F2-BC9B-9A62DA990E05}" destId="{C0E0DFCC-D50F-4B28-AA48-178BA9C89F27}" srcOrd="0" destOrd="0" presId="urn:microsoft.com/office/officeart/2005/8/layout/orgChart1"/>
    <dgm:cxn modelId="{8CA210C0-6003-40C4-8113-23793FFE0CB4}" type="presParOf" srcId="{C0E0DFCC-D50F-4B28-AA48-178BA9C89F27}" destId="{023DB504-81C2-46A8-8566-10A87402613B}" srcOrd="0" destOrd="0" presId="urn:microsoft.com/office/officeart/2005/8/layout/orgChart1"/>
    <dgm:cxn modelId="{BD64EC2C-C574-4C9A-B7C8-A1512ACEC238}" type="presParOf" srcId="{C0E0DFCC-D50F-4B28-AA48-178BA9C89F27}" destId="{C349E927-5DD7-49D5-9185-16EE8BCB436C}" srcOrd="1" destOrd="0" presId="urn:microsoft.com/office/officeart/2005/8/layout/orgChart1"/>
    <dgm:cxn modelId="{7273E27F-6ED4-4D88-8B35-2A46D438C44F}" type="presParOf" srcId="{A6250DC8-E703-44F2-BC9B-9A62DA990E05}" destId="{F52664E5-FD07-4CE9-9859-F305CB373363}" srcOrd="1" destOrd="0" presId="urn:microsoft.com/office/officeart/2005/8/layout/orgChart1"/>
    <dgm:cxn modelId="{493CEB6A-23E8-4CDE-8444-FAF7B5791D0C}" type="presParOf" srcId="{A6250DC8-E703-44F2-BC9B-9A62DA990E05}" destId="{CAD6ABCE-CF1D-4474-BC3B-C2CFEC651FBA}" srcOrd="2" destOrd="0" presId="urn:microsoft.com/office/officeart/2005/8/layout/orgChart1"/>
    <dgm:cxn modelId="{615CBF3B-E1FC-4FD8-8532-878E53E9BDF8}" type="presParOf" srcId="{5058C900-7D9D-4718-8DF7-E5C71AAA3C2E}" destId="{609E3C73-0E2C-47C7-8BA4-026E60E971CF}" srcOrd="4" destOrd="0" presId="urn:microsoft.com/office/officeart/2005/8/layout/orgChart1"/>
    <dgm:cxn modelId="{9DCA7752-115A-4F20-B1B1-7C0115598A89}" type="presParOf" srcId="{5058C900-7D9D-4718-8DF7-E5C71AAA3C2E}" destId="{4DCAF994-57DA-4247-9A8F-7B1446C4714F}" srcOrd="5" destOrd="0" presId="urn:microsoft.com/office/officeart/2005/8/layout/orgChart1"/>
    <dgm:cxn modelId="{A43BCD49-0E5A-41F7-BFDF-3DE1B148CCCE}" type="presParOf" srcId="{4DCAF994-57DA-4247-9A8F-7B1446C4714F}" destId="{FA437FA2-8750-4D69-8B4F-B5C3DE763E9B}" srcOrd="0" destOrd="0" presId="urn:microsoft.com/office/officeart/2005/8/layout/orgChart1"/>
    <dgm:cxn modelId="{EE6283A2-637D-4662-B743-8839C4E3731A}" type="presParOf" srcId="{FA437FA2-8750-4D69-8B4F-B5C3DE763E9B}" destId="{4B3215B5-75B2-4AAF-AC62-F0DCBF361607}" srcOrd="0" destOrd="0" presId="urn:microsoft.com/office/officeart/2005/8/layout/orgChart1"/>
    <dgm:cxn modelId="{756C23FB-8DB6-4F98-801F-13E2899CF42C}" type="presParOf" srcId="{FA437FA2-8750-4D69-8B4F-B5C3DE763E9B}" destId="{2ADBC096-565A-4376-9CDB-FF25217BAD61}" srcOrd="1" destOrd="0" presId="urn:microsoft.com/office/officeart/2005/8/layout/orgChart1"/>
    <dgm:cxn modelId="{9C875118-7CBF-4875-8EEC-C0F0FCE64D48}" type="presParOf" srcId="{4DCAF994-57DA-4247-9A8F-7B1446C4714F}" destId="{391466E0-5C77-4CE7-AD60-C5BCBE6AFC08}" srcOrd="1" destOrd="0" presId="urn:microsoft.com/office/officeart/2005/8/layout/orgChart1"/>
    <dgm:cxn modelId="{CFDD4B4E-CF32-467A-8F04-C0D153011691}" type="presParOf" srcId="{4DCAF994-57DA-4247-9A8F-7B1446C4714F}" destId="{0AD1A424-616C-46C7-BB24-D8ABD017674B}" srcOrd="2" destOrd="0" presId="urn:microsoft.com/office/officeart/2005/8/layout/orgChart1"/>
    <dgm:cxn modelId="{3113F9B4-07CD-4278-8E8B-9E6E089006E9}" type="presParOf" srcId="{2628E3A6-CA58-4F9C-9554-8F656A470890}" destId="{33C94CC4-6F1E-4507-BEDB-4B1BB7971FA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748E3C-8C27-40C3-9BD4-9AA532CF67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</dgm:pt>
    <dgm:pt modelId="{9AD37DA3-C117-49AE-930E-7FE8D731717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В лекарственной форме</a:t>
          </a:r>
        </a:p>
      </dgm:t>
    </dgm:pt>
    <dgm:pt modelId="{980E8D4E-6DF9-4D90-B06E-0E771F950E62}" type="parTrans" cxnId="{6AC82BD3-63D3-41FC-BB7F-01628B91501E}">
      <dgm:prSet/>
      <dgm:spPr/>
      <dgm:t>
        <a:bodyPr/>
        <a:lstStyle/>
        <a:p>
          <a:endParaRPr lang="ru-RU"/>
        </a:p>
      </dgm:t>
    </dgm:pt>
    <dgm:pt modelId="{72F7EEF0-51F4-419A-A4B4-A84E2785CA12}" type="sibTrans" cxnId="{6AC82BD3-63D3-41FC-BB7F-01628B91501E}">
      <dgm:prSet/>
      <dgm:spPr/>
      <dgm:t>
        <a:bodyPr/>
        <a:lstStyle/>
        <a:p>
          <a:endParaRPr lang="ru-RU"/>
        </a:p>
      </dgm:t>
    </dgm:pt>
    <dgm:pt modelId="{D12EAA60-4BA6-4640-9C4E-8F5FFDA155A5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Определение относительного отклонения</a:t>
          </a:r>
        </a:p>
      </dgm:t>
    </dgm:pt>
    <dgm:pt modelId="{03B18787-FDB3-4405-BCF3-17805E222249}" type="parTrans" cxnId="{5D3C892A-A706-4C91-A973-AB4947CA1899}">
      <dgm:prSet/>
      <dgm:spPr/>
      <dgm:t>
        <a:bodyPr/>
        <a:lstStyle/>
        <a:p>
          <a:endParaRPr lang="ru-RU"/>
        </a:p>
      </dgm:t>
    </dgm:pt>
    <dgm:pt modelId="{4E951603-10B2-4199-A32E-DEB59745A22B}" type="sibTrans" cxnId="{5D3C892A-A706-4C91-A973-AB4947CA1899}">
      <dgm:prSet/>
      <dgm:spPr/>
      <dgm:t>
        <a:bodyPr/>
        <a:lstStyle/>
        <a:p>
          <a:endParaRPr lang="ru-RU"/>
        </a:p>
      </dgm:t>
    </dgm:pt>
    <dgm:pt modelId="{97665341-DD5A-45B9-B041-E348979CEEBC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Определение критерия Стьюдента</a:t>
          </a:r>
        </a:p>
      </dgm:t>
    </dgm:pt>
    <dgm:pt modelId="{2ECF28AA-9D0F-4AA1-B331-90A3804C4016}" type="parTrans" cxnId="{FB7A01E4-91AF-4AFC-B340-760E709F92E1}">
      <dgm:prSet/>
      <dgm:spPr/>
      <dgm:t>
        <a:bodyPr/>
        <a:lstStyle/>
        <a:p>
          <a:endParaRPr lang="ru-RU"/>
        </a:p>
      </dgm:t>
    </dgm:pt>
    <dgm:pt modelId="{4FFB36E6-3477-4241-ADEF-CE469B7B40B1}" type="sibTrans" cxnId="{FB7A01E4-91AF-4AFC-B340-760E709F92E1}">
      <dgm:prSet/>
      <dgm:spPr/>
      <dgm:t>
        <a:bodyPr/>
        <a:lstStyle/>
        <a:p>
          <a:endParaRPr lang="ru-RU"/>
        </a:p>
      </dgm:t>
    </dgm:pt>
    <dgm:pt modelId="{5962E4C4-7D3E-419D-A4A1-1E58B04FD72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Метод «введено/найдено»</a:t>
          </a:r>
        </a:p>
      </dgm:t>
    </dgm:pt>
    <dgm:pt modelId="{91D73EBE-3AE7-4F0A-B005-7D3DA938ABC1}" type="parTrans" cxnId="{62535C3B-5250-4050-9C3A-BFD55F3EF1F7}">
      <dgm:prSet/>
      <dgm:spPr/>
      <dgm:t>
        <a:bodyPr/>
        <a:lstStyle/>
        <a:p>
          <a:endParaRPr lang="ru-RU"/>
        </a:p>
      </dgm:t>
    </dgm:pt>
    <dgm:pt modelId="{ECDE3DE1-5F14-47CF-B58D-E324C19146B1}" type="sibTrans" cxnId="{62535C3B-5250-4050-9C3A-BFD55F3EF1F7}">
      <dgm:prSet/>
      <dgm:spPr/>
      <dgm:t>
        <a:bodyPr/>
        <a:lstStyle/>
        <a:p>
          <a:endParaRPr lang="ru-RU"/>
        </a:p>
      </dgm:t>
    </dgm:pt>
    <dgm:pt modelId="{0BA8BD7B-A048-4E13-83C0-BDA96CBEE7AF}" type="pres">
      <dgm:prSet presAssocID="{7B748E3C-8C27-40C3-9BD4-9AA532CF67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628E3A6-CA58-4F9C-9554-8F656A470890}" type="pres">
      <dgm:prSet presAssocID="{9AD37DA3-C117-49AE-930E-7FE8D731717B}" presName="hierRoot1" presStyleCnt="0">
        <dgm:presLayoutVars>
          <dgm:hierBranch/>
        </dgm:presLayoutVars>
      </dgm:prSet>
      <dgm:spPr/>
    </dgm:pt>
    <dgm:pt modelId="{333092C9-6A98-4C02-92F2-737FD9A4FDB5}" type="pres">
      <dgm:prSet presAssocID="{9AD37DA3-C117-49AE-930E-7FE8D731717B}" presName="rootComposite1" presStyleCnt="0"/>
      <dgm:spPr/>
    </dgm:pt>
    <dgm:pt modelId="{2FF979F6-16EF-4FE6-B2F3-29C38959F6BA}" type="pres">
      <dgm:prSet presAssocID="{9AD37DA3-C117-49AE-930E-7FE8D731717B}" presName="rootText1" presStyleLbl="node0" presStyleIdx="0" presStyleCnt="1" custScaleX="308850" custScaleY="125936" custLinFactNeighborX="-1744" custLinFactNeighborY="-49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F42FFF-F83B-4C55-8632-0AA1B2AF63D3}" type="pres">
      <dgm:prSet presAssocID="{9AD37DA3-C117-49AE-930E-7FE8D731717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058C900-7D9D-4718-8DF7-E5C71AAA3C2E}" type="pres">
      <dgm:prSet presAssocID="{9AD37DA3-C117-49AE-930E-7FE8D731717B}" presName="hierChild2" presStyleCnt="0"/>
      <dgm:spPr/>
    </dgm:pt>
    <dgm:pt modelId="{6761762A-2901-4E7D-B699-31F9631DBC5F}" type="pres">
      <dgm:prSet presAssocID="{03B18787-FDB3-4405-BCF3-17805E222249}" presName="Name35" presStyleLbl="parChTrans1D2" presStyleIdx="0" presStyleCnt="3"/>
      <dgm:spPr/>
      <dgm:t>
        <a:bodyPr/>
        <a:lstStyle/>
        <a:p>
          <a:endParaRPr lang="ru-RU"/>
        </a:p>
      </dgm:t>
    </dgm:pt>
    <dgm:pt modelId="{391C189C-2CEF-450F-BB75-4A105AF6595D}" type="pres">
      <dgm:prSet presAssocID="{D12EAA60-4BA6-4640-9C4E-8F5FFDA155A5}" presName="hierRoot2" presStyleCnt="0">
        <dgm:presLayoutVars>
          <dgm:hierBranch/>
        </dgm:presLayoutVars>
      </dgm:prSet>
      <dgm:spPr/>
    </dgm:pt>
    <dgm:pt modelId="{0BF7EC27-39B7-452C-AE83-FEE412F2EFEF}" type="pres">
      <dgm:prSet presAssocID="{D12EAA60-4BA6-4640-9C4E-8F5FFDA155A5}" presName="rootComposite" presStyleCnt="0"/>
      <dgm:spPr/>
    </dgm:pt>
    <dgm:pt modelId="{8D58F961-5CF1-4214-B678-7782767CA16C}" type="pres">
      <dgm:prSet presAssocID="{D12EAA60-4BA6-4640-9C4E-8F5FFDA155A5}" presName="rootText" presStyleLbl="node2" presStyleIdx="0" presStyleCnt="3" custScaleX="141565" custScaleY="1341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820D46-192C-4058-9EC9-25DFDB0A20BD}" type="pres">
      <dgm:prSet presAssocID="{D12EAA60-4BA6-4640-9C4E-8F5FFDA155A5}" presName="rootConnector" presStyleLbl="node2" presStyleIdx="0" presStyleCnt="3"/>
      <dgm:spPr/>
      <dgm:t>
        <a:bodyPr/>
        <a:lstStyle/>
        <a:p>
          <a:endParaRPr lang="ru-RU"/>
        </a:p>
      </dgm:t>
    </dgm:pt>
    <dgm:pt modelId="{A80C6298-58C3-4304-8BC0-09B6E6FB6FD0}" type="pres">
      <dgm:prSet presAssocID="{D12EAA60-4BA6-4640-9C4E-8F5FFDA155A5}" presName="hierChild4" presStyleCnt="0"/>
      <dgm:spPr/>
    </dgm:pt>
    <dgm:pt modelId="{03D3180D-2D36-49CB-97E8-B9B342CE4EA3}" type="pres">
      <dgm:prSet presAssocID="{D12EAA60-4BA6-4640-9C4E-8F5FFDA155A5}" presName="hierChild5" presStyleCnt="0"/>
      <dgm:spPr/>
    </dgm:pt>
    <dgm:pt modelId="{4E186D1A-B775-4879-BD1C-1682FF32F6C3}" type="pres">
      <dgm:prSet presAssocID="{2ECF28AA-9D0F-4AA1-B331-90A3804C4016}" presName="Name35" presStyleLbl="parChTrans1D2" presStyleIdx="1" presStyleCnt="3"/>
      <dgm:spPr/>
      <dgm:t>
        <a:bodyPr/>
        <a:lstStyle/>
        <a:p>
          <a:endParaRPr lang="ru-RU"/>
        </a:p>
      </dgm:t>
    </dgm:pt>
    <dgm:pt modelId="{A6250DC8-E703-44F2-BC9B-9A62DA990E05}" type="pres">
      <dgm:prSet presAssocID="{97665341-DD5A-45B9-B041-E348979CEEBC}" presName="hierRoot2" presStyleCnt="0">
        <dgm:presLayoutVars>
          <dgm:hierBranch/>
        </dgm:presLayoutVars>
      </dgm:prSet>
      <dgm:spPr/>
    </dgm:pt>
    <dgm:pt modelId="{C0E0DFCC-D50F-4B28-AA48-178BA9C89F27}" type="pres">
      <dgm:prSet presAssocID="{97665341-DD5A-45B9-B041-E348979CEEBC}" presName="rootComposite" presStyleCnt="0"/>
      <dgm:spPr/>
    </dgm:pt>
    <dgm:pt modelId="{023DB504-81C2-46A8-8566-10A87402613B}" type="pres">
      <dgm:prSet presAssocID="{97665341-DD5A-45B9-B041-E348979CEEBC}" presName="rootText" presStyleLbl="node2" presStyleIdx="1" presStyleCnt="3" custScaleX="139466" custScaleY="1326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349E927-5DD7-49D5-9185-16EE8BCB436C}" type="pres">
      <dgm:prSet presAssocID="{97665341-DD5A-45B9-B041-E348979CEEBC}" presName="rootConnector" presStyleLbl="node2" presStyleIdx="1" presStyleCnt="3"/>
      <dgm:spPr/>
      <dgm:t>
        <a:bodyPr/>
        <a:lstStyle/>
        <a:p>
          <a:endParaRPr lang="ru-RU"/>
        </a:p>
      </dgm:t>
    </dgm:pt>
    <dgm:pt modelId="{F52664E5-FD07-4CE9-9859-F305CB373363}" type="pres">
      <dgm:prSet presAssocID="{97665341-DD5A-45B9-B041-E348979CEEBC}" presName="hierChild4" presStyleCnt="0"/>
      <dgm:spPr/>
    </dgm:pt>
    <dgm:pt modelId="{CAD6ABCE-CF1D-4474-BC3B-C2CFEC651FBA}" type="pres">
      <dgm:prSet presAssocID="{97665341-DD5A-45B9-B041-E348979CEEBC}" presName="hierChild5" presStyleCnt="0"/>
      <dgm:spPr/>
    </dgm:pt>
    <dgm:pt modelId="{299F8A84-9C4C-4EC8-8BA3-E3D396C6175B}" type="pres">
      <dgm:prSet presAssocID="{91D73EBE-3AE7-4F0A-B005-7D3DA938ABC1}" presName="Name35" presStyleLbl="parChTrans1D2" presStyleIdx="2" presStyleCnt="3"/>
      <dgm:spPr/>
      <dgm:t>
        <a:bodyPr/>
        <a:lstStyle/>
        <a:p>
          <a:endParaRPr lang="ru-RU"/>
        </a:p>
      </dgm:t>
    </dgm:pt>
    <dgm:pt modelId="{00CD9132-D4B6-409C-9871-63FA29D69428}" type="pres">
      <dgm:prSet presAssocID="{5962E4C4-7D3E-419D-A4A1-1E58B04FD722}" presName="hierRoot2" presStyleCnt="0">
        <dgm:presLayoutVars>
          <dgm:hierBranch val="init"/>
        </dgm:presLayoutVars>
      </dgm:prSet>
      <dgm:spPr/>
    </dgm:pt>
    <dgm:pt modelId="{77EEA294-8B21-41BC-9C1F-3CEABEF87980}" type="pres">
      <dgm:prSet presAssocID="{5962E4C4-7D3E-419D-A4A1-1E58B04FD722}" presName="rootComposite" presStyleCnt="0"/>
      <dgm:spPr/>
    </dgm:pt>
    <dgm:pt modelId="{5DFDB3B0-921F-48D1-B5EB-4A6CFE7EC7C9}" type="pres">
      <dgm:prSet presAssocID="{5962E4C4-7D3E-419D-A4A1-1E58B04FD722}" presName="rootText" presStyleLbl="node2" presStyleIdx="2" presStyleCnt="3" custScaleX="168764" custScaleY="1341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0CE845-A1BE-4AE6-A480-E88388345F64}" type="pres">
      <dgm:prSet presAssocID="{5962E4C4-7D3E-419D-A4A1-1E58B04FD722}" presName="rootConnector" presStyleLbl="node2" presStyleIdx="2" presStyleCnt="3"/>
      <dgm:spPr/>
      <dgm:t>
        <a:bodyPr/>
        <a:lstStyle/>
        <a:p>
          <a:endParaRPr lang="ru-RU"/>
        </a:p>
      </dgm:t>
    </dgm:pt>
    <dgm:pt modelId="{81B87DBD-1DB3-4E9E-9B0E-BEC4C3998571}" type="pres">
      <dgm:prSet presAssocID="{5962E4C4-7D3E-419D-A4A1-1E58B04FD722}" presName="hierChild4" presStyleCnt="0"/>
      <dgm:spPr/>
    </dgm:pt>
    <dgm:pt modelId="{0EEC655A-1CB7-4B38-8727-B90E0848E45F}" type="pres">
      <dgm:prSet presAssocID="{5962E4C4-7D3E-419D-A4A1-1E58B04FD722}" presName="hierChild5" presStyleCnt="0"/>
      <dgm:spPr/>
    </dgm:pt>
    <dgm:pt modelId="{33C94CC4-6F1E-4507-BEDB-4B1BB7971FAA}" type="pres">
      <dgm:prSet presAssocID="{9AD37DA3-C117-49AE-930E-7FE8D731717B}" presName="hierChild3" presStyleCnt="0"/>
      <dgm:spPr/>
    </dgm:pt>
  </dgm:ptLst>
  <dgm:cxnLst>
    <dgm:cxn modelId="{FB7A01E4-91AF-4AFC-B340-760E709F92E1}" srcId="{9AD37DA3-C117-49AE-930E-7FE8D731717B}" destId="{97665341-DD5A-45B9-B041-E348979CEEBC}" srcOrd="1" destOrd="0" parTransId="{2ECF28AA-9D0F-4AA1-B331-90A3804C4016}" sibTransId="{4FFB36E6-3477-4241-ADEF-CE469B7B40B1}"/>
    <dgm:cxn modelId="{6AC82BD3-63D3-41FC-BB7F-01628B91501E}" srcId="{7B748E3C-8C27-40C3-9BD4-9AA532CF6798}" destId="{9AD37DA3-C117-49AE-930E-7FE8D731717B}" srcOrd="0" destOrd="0" parTransId="{980E8D4E-6DF9-4D90-B06E-0E771F950E62}" sibTransId="{72F7EEF0-51F4-419A-A4B4-A84E2785CA12}"/>
    <dgm:cxn modelId="{5D3C892A-A706-4C91-A973-AB4947CA1899}" srcId="{9AD37DA3-C117-49AE-930E-7FE8D731717B}" destId="{D12EAA60-4BA6-4640-9C4E-8F5FFDA155A5}" srcOrd="0" destOrd="0" parTransId="{03B18787-FDB3-4405-BCF3-17805E222249}" sibTransId="{4E951603-10B2-4199-A32E-DEB59745A22B}"/>
    <dgm:cxn modelId="{62535C3B-5250-4050-9C3A-BFD55F3EF1F7}" srcId="{9AD37DA3-C117-49AE-930E-7FE8D731717B}" destId="{5962E4C4-7D3E-419D-A4A1-1E58B04FD722}" srcOrd="2" destOrd="0" parTransId="{91D73EBE-3AE7-4F0A-B005-7D3DA938ABC1}" sibTransId="{ECDE3DE1-5F14-47CF-B58D-E324C19146B1}"/>
    <dgm:cxn modelId="{A90DFB6E-A930-4278-8F25-0BC4C2888DD9}" type="presOf" srcId="{9AD37DA3-C117-49AE-930E-7FE8D731717B}" destId="{4FF42FFF-F83B-4C55-8632-0AA1B2AF63D3}" srcOrd="1" destOrd="0" presId="urn:microsoft.com/office/officeart/2005/8/layout/orgChart1"/>
    <dgm:cxn modelId="{CDF3AA26-C071-4577-BD80-321CADF3A133}" type="presOf" srcId="{D12EAA60-4BA6-4640-9C4E-8F5FFDA155A5}" destId="{8D58F961-5CF1-4214-B678-7782767CA16C}" srcOrd="0" destOrd="0" presId="urn:microsoft.com/office/officeart/2005/8/layout/orgChart1"/>
    <dgm:cxn modelId="{BF6444C9-C63A-4D89-AF33-3F898B916739}" type="presOf" srcId="{D12EAA60-4BA6-4640-9C4E-8F5FFDA155A5}" destId="{52820D46-192C-4058-9EC9-25DFDB0A20BD}" srcOrd="1" destOrd="0" presId="urn:microsoft.com/office/officeart/2005/8/layout/orgChart1"/>
    <dgm:cxn modelId="{3D213548-6953-48A5-AF11-67619498CC96}" type="presOf" srcId="{5962E4C4-7D3E-419D-A4A1-1E58B04FD722}" destId="{820CE845-A1BE-4AE6-A480-E88388345F64}" srcOrd="1" destOrd="0" presId="urn:microsoft.com/office/officeart/2005/8/layout/orgChart1"/>
    <dgm:cxn modelId="{932611A7-2967-4F3B-8A5D-0DADA24C8167}" type="presOf" srcId="{5962E4C4-7D3E-419D-A4A1-1E58B04FD722}" destId="{5DFDB3B0-921F-48D1-B5EB-4A6CFE7EC7C9}" srcOrd="0" destOrd="0" presId="urn:microsoft.com/office/officeart/2005/8/layout/orgChart1"/>
    <dgm:cxn modelId="{D233951D-1FF9-4B77-A99B-EF9776B40AB4}" type="presOf" srcId="{97665341-DD5A-45B9-B041-E348979CEEBC}" destId="{023DB504-81C2-46A8-8566-10A87402613B}" srcOrd="0" destOrd="0" presId="urn:microsoft.com/office/officeart/2005/8/layout/orgChart1"/>
    <dgm:cxn modelId="{797B54F5-695D-403E-A54D-8B8F0026D52F}" type="presOf" srcId="{7B748E3C-8C27-40C3-9BD4-9AA532CF6798}" destId="{0BA8BD7B-A048-4E13-83C0-BDA96CBEE7AF}" srcOrd="0" destOrd="0" presId="urn:microsoft.com/office/officeart/2005/8/layout/orgChart1"/>
    <dgm:cxn modelId="{2ED2EB2B-0BA4-42E1-A6DE-27C4E69A9B5E}" type="presOf" srcId="{97665341-DD5A-45B9-B041-E348979CEEBC}" destId="{C349E927-5DD7-49D5-9185-16EE8BCB436C}" srcOrd="1" destOrd="0" presId="urn:microsoft.com/office/officeart/2005/8/layout/orgChart1"/>
    <dgm:cxn modelId="{02E71AFF-3F8C-4841-A61E-F8292CE23E72}" type="presOf" srcId="{91D73EBE-3AE7-4F0A-B005-7D3DA938ABC1}" destId="{299F8A84-9C4C-4EC8-8BA3-E3D396C6175B}" srcOrd="0" destOrd="0" presId="urn:microsoft.com/office/officeart/2005/8/layout/orgChart1"/>
    <dgm:cxn modelId="{39E5344E-6B00-4B56-9799-A3ABE30F5294}" type="presOf" srcId="{03B18787-FDB3-4405-BCF3-17805E222249}" destId="{6761762A-2901-4E7D-B699-31F9631DBC5F}" srcOrd="0" destOrd="0" presId="urn:microsoft.com/office/officeart/2005/8/layout/orgChart1"/>
    <dgm:cxn modelId="{2DE43FEA-C6E0-47FF-B32B-616CFCF6576B}" type="presOf" srcId="{9AD37DA3-C117-49AE-930E-7FE8D731717B}" destId="{2FF979F6-16EF-4FE6-B2F3-29C38959F6BA}" srcOrd="0" destOrd="0" presId="urn:microsoft.com/office/officeart/2005/8/layout/orgChart1"/>
    <dgm:cxn modelId="{3B48C135-F878-46E1-9A2B-3CFD4A0ABE08}" type="presOf" srcId="{2ECF28AA-9D0F-4AA1-B331-90A3804C4016}" destId="{4E186D1A-B775-4879-BD1C-1682FF32F6C3}" srcOrd="0" destOrd="0" presId="urn:microsoft.com/office/officeart/2005/8/layout/orgChart1"/>
    <dgm:cxn modelId="{F9EEB3F7-DB26-4408-A1A0-1FB951548364}" type="presParOf" srcId="{0BA8BD7B-A048-4E13-83C0-BDA96CBEE7AF}" destId="{2628E3A6-CA58-4F9C-9554-8F656A470890}" srcOrd="0" destOrd="0" presId="urn:microsoft.com/office/officeart/2005/8/layout/orgChart1"/>
    <dgm:cxn modelId="{99425706-8E62-4CA8-A7EA-3C780CEC5659}" type="presParOf" srcId="{2628E3A6-CA58-4F9C-9554-8F656A470890}" destId="{333092C9-6A98-4C02-92F2-737FD9A4FDB5}" srcOrd="0" destOrd="0" presId="urn:microsoft.com/office/officeart/2005/8/layout/orgChart1"/>
    <dgm:cxn modelId="{078A36A7-9911-4376-99D8-905633A7359D}" type="presParOf" srcId="{333092C9-6A98-4C02-92F2-737FD9A4FDB5}" destId="{2FF979F6-16EF-4FE6-B2F3-29C38959F6BA}" srcOrd="0" destOrd="0" presId="urn:microsoft.com/office/officeart/2005/8/layout/orgChart1"/>
    <dgm:cxn modelId="{E7F107DC-DCAC-4918-9DE3-B56E3C73B25F}" type="presParOf" srcId="{333092C9-6A98-4C02-92F2-737FD9A4FDB5}" destId="{4FF42FFF-F83B-4C55-8632-0AA1B2AF63D3}" srcOrd="1" destOrd="0" presId="urn:microsoft.com/office/officeart/2005/8/layout/orgChart1"/>
    <dgm:cxn modelId="{81FCBDEA-8F85-4B6A-8A03-8B633D7F43A6}" type="presParOf" srcId="{2628E3A6-CA58-4F9C-9554-8F656A470890}" destId="{5058C900-7D9D-4718-8DF7-E5C71AAA3C2E}" srcOrd="1" destOrd="0" presId="urn:microsoft.com/office/officeart/2005/8/layout/orgChart1"/>
    <dgm:cxn modelId="{431D4DAC-7BD7-479A-9336-B93DC92A0273}" type="presParOf" srcId="{5058C900-7D9D-4718-8DF7-E5C71AAA3C2E}" destId="{6761762A-2901-4E7D-B699-31F9631DBC5F}" srcOrd="0" destOrd="0" presId="urn:microsoft.com/office/officeart/2005/8/layout/orgChart1"/>
    <dgm:cxn modelId="{F2837E80-1C2E-46B9-9263-46B30046B5C4}" type="presParOf" srcId="{5058C900-7D9D-4718-8DF7-E5C71AAA3C2E}" destId="{391C189C-2CEF-450F-BB75-4A105AF6595D}" srcOrd="1" destOrd="0" presId="urn:microsoft.com/office/officeart/2005/8/layout/orgChart1"/>
    <dgm:cxn modelId="{7432035D-72FF-484C-9D99-B102F38F76B8}" type="presParOf" srcId="{391C189C-2CEF-450F-BB75-4A105AF6595D}" destId="{0BF7EC27-39B7-452C-AE83-FEE412F2EFEF}" srcOrd="0" destOrd="0" presId="urn:microsoft.com/office/officeart/2005/8/layout/orgChart1"/>
    <dgm:cxn modelId="{B3205759-D738-4A51-9370-DFD8B7A28DA7}" type="presParOf" srcId="{0BF7EC27-39B7-452C-AE83-FEE412F2EFEF}" destId="{8D58F961-5CF1-4214-B678-7782767CA16C}" srcOrd="0" destOrd="0" presId="urn:microsoft.com/office/officeart/2005/8/layout/orgChart1"/>
    <dgm:cxn modelId="{05549FAF-C0C5-4E60-964D-00D491B943F1}" type="presParOf" srcId="{0BF7EC27-39B7-452C-AE83-FEE412F2EFEF}" destId="{52820D46-192C-4058-9EC9-25DFDB0A20BD}" srcOrd="1" destOrd="0" presId="urn:microsoft.com/office/officeart/2005/8/layout/orgChart1"/>
    <dgm:cxn modelId="{8FAF764F-098E-4A53-9BFC-8A33EBDE08FB}" type="presParOf" srcId="{391C189C-2CEF-450F-BB75-4A105AF6595D}" destId="{A80C6298-58C3-4304-8BC0-09B6E6FB6FD0}" srcOrd="1" destOrd="0" presId="urn:microsoft.com/office/officeart/2005/8/layout/orgChart1"/>
    <dgm:cxn modelId="{03A5410E-2877-4CE9-8D51-3105F4F806A6}" type="presParOf" srcId="{391C189C-2CEF-450F-BB75-4A105AF6595D}" destId="{03D3180D-2D36-49CB-97E8-B9B342CE4EA3}" srcOrd="2" destOrd="0" presId="urn:microsoft.com/office/officeart/2005/8/layout/orgChart1"/>
    <dgm:cxn modelId="{553ECDF7-56CF-4CDC-AE6F-C4E19B051D92}" type="presParOf" srcId="{5058C900-7D9D-4718-8DF7-E5C71AAA3C2E}" destId="{4E186D1A-B775-4879-BD1C-1682FF32F6C3}" srcOrd="2" destOrd="0" presId="urn:microsoft.com/office/officeart/2005/8/layout/orgChart1"/>
    <dgm:cxn modelId="{E3FD591B-0894-4C77-A9E2-42A17B8725A2}" type="presParOf" srcId="{5058C900-7D9D-4718-8DF7-E5C71AAA3C2E}" destId="{A6250DC8-E703-44F2-BC9B-9A62DA990E05}" srcOrd="3" destOrd="0" presId="urn:microsoft.com/office/officeart/2005/8/layout/orgChart1"/>
    <dgm:cxn modelId="{06C56FCC-B103-47AE-B5E5-C026EEE3274D}" type="presParOf" srcId="{A6250DC8-E703-44F2-BC9B-9A62DA990E05}" destId="{C0E0DFCC-D50F-4B28-AA48-178BA9C89F27}" srcOrd="0" destOrd="0" presId="urn:microsoft.com/office/officeart/2005/8/layout/orgChart1"/>
    <dgm:cxn modelId="{809185B5-BF26-47DD-83A6-385A3B7AF227}" type="presParOf" srcId="{C0E0DFCC-D50F-4B28-AA48-178BA9C89F27}" destId="{023DB504-81C2-46A8-8566-10A87402613B}" srcOrd="0" destOrd="0" presId="urn:microsoft.com/office/officeart/2005/8/layout/orgChart1"/>
    <dgm:cxn modelId="{231D17AD-6DDB-4D42-9632-0A38A10C80D3}" type="presParOf" srcId="{C0E0DFCC-D50F-4B28-AA48-178BA9C89F27}" destId="{C349E927-5DD7-49D5-9185-16EE8BCB436C}" srcOrd="1" destOrd="0" presId="urn:microsoft.com/office/officeart/2005/8/layout/orgChart1"/>
    <dgm:cxn modelId="{8B58C830-1AA2-4A0C-8A13-1052A4F39B58}" type="presParOf" srcId="{A6250DC8-E703-44F2-BC9B-9A62DA990E05}" destId="{F52664E5-FD07-4CE9-9859-F305CB373363}" srcOrd="1" destOrd="0" presId="urn:microsoft.com/office/officeart/2005/8/layout/orgChart1"/>
    <dgm:cxn modelId="{697119A5-1B4B-40CA-B826-4B68BF273C15}" type="presParOf" srcId="{A6250DC8-E703-44F2-BC9B-9A62DA990E05}" destId="{CAD6ABCE-CF1D-4474-BC3B-C2CFEC651FBA}" srcOrd="2" destOrd="0" presId="urn:microsoft.com/office/officeart/2005/8/layout/orgChart1"/>
    <dgm:cxn modelId="{2428294F-E853-4C3D-BC1F-DDAA1020C509}" type="presParOf" srcId="{5058C900-7D9D-4718-8DF7-E5C71AAA3C2E}" destId="{299F8A84-9C4C-4EC8-8BA3-E3D396C6175B}" srcOrd="4" destOrd="0" presId="urn:microsoft.com/office/officeart/2005/8/layout/orgChart1"/>
    <dgm:cxn modelId="{5B69FF5C-9AAE-4D57-8F68-1234C22D3713}" type="presParOf" srcId="{5058C900-7D9D-4718-8DF7-E5C71AAA3C2E}" destId="{00CD9132-D4B6-409C-9871-63FA29D69428}" srcOrd="5" destOrd="0" presId="urn:microsoft.com/office/officeart/2005/8/layout/orgChart1"/>
    <dgm:cxn modelId="{5293843C-8DAF-4478-BC04-92A2367AFB71}" type="presParOf" srcId="{00CD9132-D4B6-409C-9871-63FA29D69428}" destId="{77EEA294-8B21-41BC-9C1F-3CEABEF87980}" srcOrd="0" destOrd="0" presId="urn:microsoft.com/office/officeart/2005/8/layout/orgChart1"/>
    <dgm:cxn modelId="{C6DEA4B6-E4A4-457C-ABF8-B1A2E01625F7}" type="presParOf" srcId="{77EEA294-8B21-41BC-9C1F-3CEABEF87980}" destId="{5DFDB3B0-921F-48D1-B5EB-4A6CFE7EC7C9}" srcOrd="0" destOrd="0" presId="urn:microsoft.com/office/officeart/2005/8/layout/orgChart1"/>
    <dgm:cxn modelId="{B2138A7E-F5E3-436E-9E6F-DB8515C7BBC3}" type="presParOf" srcId="{77EEA294-8B21-41BC-9C1F-3CEABEF87980}" destId="{820CE845-A1BE-4AE6-A480-E88388345F64}" srcOrd="1" destOrd="0" presId="urn:microsoft.com/office/officeart/2005/8/layout/orgChart1"/>
    <dgm:cxn modelId="{4327F25F-991A-4971-BBD2-0412AE93B1CB}" type="presParOf" srcId="{00CD9132-D4B6-409C-9871-63FA29D69428}" destId="{81B87DBD-1DB3-4E9E-9B0E-BEC4C3998571}" srcOrd="1" destOrd="0" presId="urn:microsoft.com/office/officeart/2005/8/layout/orgChart1"/>
    <dgm:cxn modelId="{B0674D48-C910-4249-8666-D6EB43BF6ECF}" type="presParOf" srcId="{00CD9132-D4B6-409C-9871-63FA29D69428}" destId="{0EEC655A-1CB7-4B38-8727-B90E0848E45F}" srcOrd="2" destOrd="0" presId="urn:microsoft.com/office/officeart/2005/8/layout/orgChart1"/>
    <dgm:cxn modelId="{97717C81-EF13-43C2-A955-BCDDE119DC5B}" type="presParOf" srcId="{2628E3A6-CA58-4F9C-9554-8F656A470890}" destId="{33C94CC4-6F1E-4507-BEDB-4B1BB7971FA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33E07-C319-42E8-B05D-8A76303D321F}">
      <dsp:nvSpPr>
        <dsp:cNvPr id="0" name=""/>
        <dsp:cNvSpPr/>
      </dsp:nvSpPr>
      <dsp:spPr>
        <a:xfrm>
          <a:off x="4410075" y="1099700"/>
          <a:ext cx="2957441" cy="461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624"/>
              </a:lnTo>
              <a:lnTo>
                <a:pt x="2957441" y="230624"/>
              </a:lnTo>
              <a:lnTo>
                <a:pt x="2957441" y="46124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3FA439-BA14-4FF2-B237-0601280CA8A0}">
      <dsp:nvSpPr>
        <dsp:cNvPr id="0" name=""/>
        <dsp:cNvSpPr/>
      </dsp:nvSpPr>
      <dsp:spPr>
        <a:xfrm>
          <a:off x="4364355" y="1099700"/>
          <a:ext cx="91440" cy="4627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112"/>
              </a:lnTo>
              <a:lnTo>
                <a:pt x="47235" y="232112"/>
              </a:lnTo>
              <a:lnTo>
                <a:pt x="47235" y="46273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27E189-D19C-4F78-9136-1F5EC39753D7}">
      <dsp:nvSpPr>
        <dsp:cNvPr id="0" name=""/>
        <dsp:cNvSpPr/>
      </dsp:nvSpPr>
      <dsp:spPr>
        <a:xfrm>
          <a:off x="1454149" y="1099700"/>
          <a:ext cx="2955925" cy="461249"/>
        </a:xfrm>
        <a:custGeom>
          <a:avLst/>
          <a:gdLst/>
          <a:ahLst/>
          <a:cxnLst/>
          <a:rect l="0" t="0" r="0" b="0"/>
          <a:pathLst>
            <a:path>
              <a:moveTo>
                <a:pt x="2955925" y="0"/>
              </a:moveTo>
              <a:lnTo>
                <a:pt x="2955925" y="230624"/>
              </a:lnTo>
              <a:lnTo>
                <a:pt x="0" y="230624"/>
              </a:lnTo>
              <a:lnTo>
                <a:pt x="0" y="46124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91F2E2-DDA4-47C6-B0C2-0265BB392E1B}">
      <dsp:nvSpPr>
        <dsp:cNvPr id="0" name=""/>
        <dsp:cNvSpPr/>
      </dsp:nvSpPr>
      <dsp:spPr>
        <a:xfrm>
          <a:off x="3311862" y="1488"/>
          <a:ext cx="2196424" cy="1098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Погрешности</a:t>
          </a:r>
        </a:p>
      </dsp:txBody>
      <dsp:txXfrm>
        <a:off x="3311862" y="1488"/>
        <a:ext cx="2196424" cy="1098212"/>
      </dsp:txXfrm>
    </dsp:sp>
    <dsp:sp modelId="{A08F60F5-2E27-4C6C-B384-B86EE3B3A001}">
      <dsp:nvSpPr>
        <dsp:cNvPr id="0" name=""/>
        <dsp:cNvSpPr/>
      </dsp:nvSpPr>
      <dsp:spPr>
        <a:xfrm>
          <a:off x="205800" y="1560949"/>
          <a:ext cx="2496697" cy="1098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Систематические</a:t>
          </a:r>
        </a:p>
      </dsp:txBody>
      <dsp:txXfrm>
        <a:off x="205800" y="1560949"/>
        <a:ext cx="2496697" cy="1098212"/>
      </dsp:txXfrm>
    </dsp:sp>
    <dsp:sp modelId="{B104F12B-6A27-40DC-8ED3-7A71E4A80A1A}">
      <dsp:nvSpPr>
        <dsp:cNvPr id="0" name=""/>
        <dsp:cNvSpPr/>
      </dsp:nvSpPr>
      <dsp:spPr>
        <a:xfrm>
          <a:off x="3163747" y="1562437"/>
          <a:ext cx="2495686" cy="1098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Случайные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(недетерминированные)</a:t>
          </a:r>
        </a:p>
      </dsp:txBody>
      <dsp:txXfrm>
        <a:off x="3163747" y="1562437"/>
        <a:ext cx="2495686" cy="1098212"/>
      </dsp:txXfrm>
    </dsp:sp>
    <dsp:sp modelId="{43D709E9-E914-4C4F-AA24-018927D00586}">
      <dsp:nvSpPr>
        <dsp:cNvPr id="0" name=""/>
        <dsp:cNvSpPr/>
      </dsp:nvSpPr>
      <dsp:spPr>
        <a:xfrm>
          <a:off x="6120683" y="1560949"/>
          <a:ext cx="2493666" cy="1098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Промахи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800" b="0" i="0" u="none" strike="noStrike" kern="1200" cap="none" normalizeH="0" baseline="0" dirty="0" smtClean="0">
              <a:ln/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(грубые)</a:t>
          </a:r>
        </a:p>
      </dsp:txBody>
      <dsp:txXfrm>
        <a:off x="6120683" y="1560949"/>
        <a:ext cx="2493666" cy="10982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2BE9B-2E67-4C1C-B2E8-37C8BD15FA95}">
      <dsp:nvSpPr>
        <dsp:cNvPr id="0" name=""/>
        <dsp:cNvSpPr/>
      </dsp:nvSpPr>
      <dsp:spPr>
        <a:xfrm>
          <a:off x="4114799" y="706504"/>
          <a:ext cx="2026729" cy="287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982"/>
              </a:lnTo>
              <a:lnTo>
                <a:pt x="2026729" y="143982"/>
              </a:lnTo>
              <a:lnTo>
                <a:pt x="2026729" y="28796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E8801-4EC5-49BF-9CDC-0A95BBEE6EE1}">
      <dsp:nvSpPr>
        <dsp:cNvPr id="0" name=""/>
        <dsp:cNvSpPr/>
      </dsp:nvSpPr>
      <dsp:spPr>
        <a:xfrm>
          <a:off x="1888667" y="706504"/>
          <a:ext cx="2226132" cy="287965"/>
        </a:xfrm>
        <a:custGeom>
          <a:avLst/>
          <a:gdLst/>
          <a:ahLst/>
          <a:cxnLst/>
          <a:rect l="0" t="0" r="0" b="0"/>
          <a:pathLst>
            <a:path>
              <a:moveTo>
                <a:pt x="2226132" y="0"/>
              </a:moveTo>
              <a:lnTo>
                <a:pt x="2226132" y="143982"/>
              </a:lnTo>
              <a:lnTo>
                <a:pt x="0" y="143982"/>
              </a:lnTo>
              <a:lnTo>
                <a:pt x="0" y="28796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DABE1-8EB0-4E4A-8FB7-6DBA17ED9D71}">
      <dsp:nvSpPr>
        <dsp:cNvPr id="0" name=""/>
        <dsp:cNvSpPr/>
      </dsp:nvSpPr>
      <dsp:spPr>
        <a:xfrm>
          <a:off x="1356219" y="6863"/>
          <a:ext cx="5517161" cy="699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Правильность аналитического метода</a:t>
          </a:r>
        </a:p>
      </dsp:txBody>
      <dsp:txXfrm>
        <a:off x="1356219" y="6863"/>
        <a:ext cx="5517161" cy="699640"/>
      </dsp:txXfrm>
    </dsp:sp>
    <dsp:sp modelId="{FE0861B9-3F31-43F7-8281-7FAED3AC51D1}">
      <dsp:nvSpPr>
        <dsp:cNvPr id="0" name=""/>
        <dsp:cNvSpPr/>
      </dsp:nvSpPr>
      <dsp:spPr>
        <a:xfrm>
          <a:off x="5920" y="994469"/>
          <a:ext cx="3765494" cy="10846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Использование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стандарта</a:t>
          </a:r>
        </a:p>
      </dsp:txBody>
      <dsp:txXfrm>
        <a:off x="5920" y="994469"/>
        <a:ext cx="3765494" cy="1084643"/>
      </dsp:txXfrm>
    </dsp:sp>
    <dsp:sp modelId="{AEFCB95B-FD69-4019-811A-C32DF9E4142E}">
      <dsp:nvSpPr>
        <dsp:cNvPr id="0" name=""/>
        <dsp:cNvSpPr/>
      </dsp:nvSpPr>
      <dsp:spPr>
        <a:xfrm>
          <a:off x="4059380" y="994469"/>
          <a:ext cx="4164299" cy="10646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Сравнение с результатами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других лабораторий по методике, правильность которой известна</a:t>
          </a:r>
        </a:p>
      </dsp:txBody>
      <dsp:txXfrm>
        <a:off x="4059380" y="994469"/>
        <a:ext cx="4164299" cy="10646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9E3C73-0E2C-47C7-8BA4-026E60E971CF}">
      <dsp:nvSpPr>
        <dsp:cNvPr id="0" name=""/>
        <dsp:cNvSpPr/>
      </dsp:nvSpPr>
      <dsp:spPr>
        <a:xfrm>
          <a:off x="3905480" y="1096887"/>
          <a:ext cx="1971576" cy="366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617"/>
              </a:lnTo>
              <a:lnTo>
                <a:pt x="1971576" y="183617"/>
              </a:lnTo>
              <a:lnTo>
                <a:pt x="1971576" y="36652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186D1A-B775-4879-BD1C-1682FF32F6C3}">
      <dsp:nvSpPr>
        <dsp:cNvPr id="0" name=""/>
        <dsp:cNvSpPr/>
      </dsp:nvSpPr>
      <dsp:spPr>
        <a:xfrm>
          <a:off x="3538847" y="1096887"/>
          <a:ext cx="366633" cy="366525"/>
        </a:xfrm>
        <a:custGeom>
          <a:avLst/>
          <a:gdLst/>
          <a:ahLst/>
          <a:cxnLst/>
          <a:rect l="0" t="0" r="0" b="0"/>
          <a:pathLst>
            <a:path>
              <a:moveTo>
                <a:pt x="366633" y="0"/>
              </a:moveTo>
              <a:lnTo>
                <a:pt x="366633" y="183617"/>
              </a:lnTo>
              <a:lnTo>
                <a:pt x="0" y="183617"/>
              </a:lnTo>
              <a:lnTo>
                <a:pt x="0" y="36652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1762A-2901-4E7D-B699-31F9631DBC5F}">
      <dsp:nvSpPr>
        <dsp:cNvPr id="0" name=""/>
        <dsp:cNvSpPr/>
      </dsp:nvSpPr>
      <dsp:spPr>
        <a:xfrm>
          <a:off x="1518617" y="1096887"/>
          <a:ext cx="2386863" cy="366525"/>
        </a:xfrm>
        <a:custGeom>
          <a:avLst/>
          <a:gdLst/>
          <a:ahLst/>
          <a:cxnLst/>
          <a:rect l="0" t="0" r="0" b="0"/>
          <a:pathLst>
            <a:path>
              <a:moveTo>
                <a:pt x="2386863" y="0"/>
              </a:moveTo>
              <a:lnTo>
                <a:pt x="2386863" y="183617"/>
              </a:lnTo>
              <a:lnTo>
                <a:pt x="0" y="183617"/>
              </a:lnTo>
              <a:lnTo>
                <a:pt x="0" y="36652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979F6-16EF-4FE6-B2F3-29C38959F6BA}">
      <dsp:nvSpPr>
        <dsp:cNvPr id="0" name=""/>
        <dsp:cNvSpPr/>
      </dsp:nvSpPr>
      <dsp:spPr>
        <a:xfrm>
          <a:off x="1215435" y="0"/>
          <a:ext cx="5380090" cy="10968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Метод «Введено/найдено»</a:t>
          </a:r>
        </a:p>
      </dsp:txBody>
      <dsp:txXfrm>
        <a:off x="1215435" y="0"/>
        <a:ext cx="5380090" cy="1096887"/>
      </dsp:txXfrm>
    </dsp:sp>
    <dsp:sp modelId="{8D58F961-5CF1-4214-B678-7782767CA16C}">
      <dsp:nvSpPr>
        <dsp:cNvPr id="0" name=""/>
        <dsp:cNvSpPr/>
      </dsp:nvSpPr>
      <dsp:spPr>
        <a:xfrm>
          <a:off x="829518" y="1463412"/>
          <a:ext cx="1378198" cy="10626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Добавка к плацебо</a:t>
          </a:r>
        </a:p>
      </dsp:txBody>
      <dsp:txXfrm>
        <a:off x="829518" y="1463412"/>
        <a:ext cx="1378198" cy="1062604"/>
      </dsp:txXfrm>
    </dsp:sp>
    <dsp:sp modelId="{023DB504-81C2-46A8-8566-10A87402613B}">
      <dsp:nvSpPr>
        <dsp:cNvPr id="0" name=""/>
        <dsp:cNvSpPr/>
      </dsp:nvSpPr>
      <dsp:spPr>
        <a:xfrm>
          <a:off x="2573531" y="1463412"/>
          <a:ext cx="1930631" cy="10785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Добавка к пробе</a:t>
          </a:r>
        </a:p>
      </dsp:txBody>
      <dsp:txXfrm>
        <a:off x="2573531" y="1463412"/>
        <a:ext cx="1930631" cy="1078526"/>
      </dsp:txXfrm>
    </dsp:sp>
    <dsp:sp modelId="{4B3215B5-75B2-4AAF-AC62-F0DCBF361607}">
      <dsp:nvSpPr>
        <dsp:cNvPr id="0" name=""/>
        <dsp:cNvSpPr/>
      </dsp:nvSpPr>
      <dsp:spPr>
        <a:xfrm>
          <a:off x="4869977" y="1463412"/>
          <a:ext cx="2014158" cy="11019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Добавка к стандартным растворам</a:t>
          </a:r>
        </a:p>
      </dsp:txBody>
      <dsp:txXfrm>
        <a:off x="4869977" y="1463412"/>
        <a:ext cx="2014158" cy="11019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F8A84-9C4C-4EC8-8BA3-E3D396C6175B}">
      <dsp:nvSpPr>
        <dsp:cNvPr id="0" name=""/>
        <dsp:cNvSpPr/>
      </dsp:nvSpPr>
      <dsp:spPr>
        <a:xfrm>
          <a:off x="4308627" y="1068735"/>
          <a:ext cx="2770951" cy="357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454"/>
              </a:lnTo>
              <a:lnTo>
                <a:pt x="2770951" y="179454"/>
              </a:lnTo>
              <a:lnTo>
                <a:pt x="2770951" y="35766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186D1A-B775-4879-BD1C-1682FF32F6C3}">
      <dsp:nvSpPr>
        <dsp:cNvPr id="0" name=""/>
        <dsp:cNvSpPr/>
      </dsp:nvSpPr>
      <dsp:spPr>
        <a:xfrm>
          <a:off x="4107408" y="1068735"/>
          <a:ext cx="201219" cy="357667"/>
        </a:xfrm>
        <a:custGeom>
          <a:avLst/>
          <a:gdLst/>
          <a:ahLst/>
          <a:cxnLst/>
          <a:rect l="0" t="0" r="0" b="0"/>
          <a:pathLst>
            <a:path>
              <a:moveTo>
                <a:pt x="201219" y="0"/>
              </a:moveTo>
              <a:lnTo>
                <a:pt x="201219" y="179454"/>
              </a:lnTo>
              <a:lnTo>
                <a:pt x="0" y="179454"/>
              </a:lnTo>
              <a:lnTo>
                <a:pt x="0" y="35766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1762A-2901-4E7D-B699-31F9631DBC5F}">
      <dsp:nvSpPr>
        <dsp:cNvPr id="0" name=""/>
        <dsp:cNvSpPr/>
      </dsp:nvSpPr>
      <dsp:spPr>
        <a:xfrm>
          <a:off x="1366056" y="1068735"/>
          <a:ext cx="2942570" cy="357667"/>
        </a:xfrm>
        <a:custGeom>
          <a:avLst/>
          <a:gdLst/>
          <a:ahLst/>
          <a:cxnLst/>
          <a:rect l="0" t="0" r="0" b="0"/>
          <a:pathLst>
            <a:path>
              <a:moveTo>
                <a:pt x="2942570" y="0"/>
              </a:moveTo>
              <a:lnTo>
                <a:pt x="2942570" y="179454"/>
              </a:lnTo>
              <a:lnTo>
                <a:pt x="0" y="179454"/>
              </a:lnTo>
              <a:lnTo>
                <a:pt x="0" y="35766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979F6-16EF-4FE6-B2F3-29C38959F6BA}">
      <dsp:nvSpPr>
        <dsp:cNvPr id="0" name=""/>
        <dsp:cNvSpPr/>
      </dsp:nvSpPr>
      <dsp:spPr>
        <a:xfrm>
          <a:off x="1687621" y="0"/>
          <a:ext cx="5242012" cy="10687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В лекарственной форме</a:t>
          </a:r>
        </a:p>
      </dsp:txBody>
      <dsp:txXfrm>
        <a:off x="1687621" y="0"/>
        <a:ext cx="5242012" cy="1068735"/>
      </dsp:txXfrm>
    </dsp:sp>
    <dsp:sp modelId="{8D58F961-5CF1-4214-B678-7782767CA16C}">
      <dsp:nvSpPr>
        <dsp:cNvPr id="0" name=""/>
        <dsp:cNvSpPr/>
      </dsp:nvSpPr>
      <dsp:spPr>
        <a:xfrm>
          <a:off x="164688" y="1426402"/>
          <a:ext cx="2402737" cy="1138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Определение относительного отклонения</a:t>
          </a:r>
        </a:p>
      </dsp:txBody>
      <dsp:txXfrm>
        <a:off x="164688" y="1426402"/>
        <a:ext cx="2402737" cy="1138400"/>
      </dsp:txXfrm>
    </dsp:sp>
    <dsp:sp modelId="{023DB504-81C2-46A8-8566-10A87402613B}">
      <dsp:nvSpPr>
        <dsp:cNvPr id="0" name=""/>
        <dsp:cNvSpPr/>
      </dsp:nvSpPr>
      <dsp:spPr>
        <a:xfrm>
          <a:off x="2923852" y="1426402"/>
          <a:ext cx="2367112" cy="11253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Определение критерия Стьюдента</a:t>
          </a:r>
        </a:p>
      </dsp:txBody>
      <dsp:txXfrm>
        <a:off x="2923852" y="1426402"/>
        <a:ext cx="2367112" cy="1125390"/>
      </dsp:txXfrm>
    </dsp:sp>
    <dsp:sp modelId="{5DFDB3B0-921F-48D1-B5EB-4A6CFE7EC7C9}">
      <dsp:nvSpPr>
        <dsp:cNvPr id="0" name=""/>
        <dsp:cNvSpPr/>
      </dsp:nvSpPr>
      <dsp:spPr>
        <a:xfrm>
          <a:off x="5647390" y="1426402"/>
          <a:ext cx="2864377" cy="1138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Метод «введено/найдено»</a:t>
          </a:r>
        </a:p>
      </dsp:txBody>
      <dsp:txXfrm>
        <a:off x="5647390" y="1426402"/>
        <a:ext cx="2864377" cy="1138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7.wmf"/><Relationship Id="rId1" Type="http://schemas.openxmlformats.org/officeDocument/2006/relationships/image" Target="../media/image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</cdr:x>
      <cdr:y>0.83784</cdr:y>
    </cdr:from>
    <cdr:to>
      <cdr:x>0.78125</cdr:x>
      <cdr:y>0.97297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80120" y="2232248"/>
          <a:ext cx="2295255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Концентрация</a:t>
          </a:r>
          <a:r>
            <a:rPr lang="ru-RU" sz="1400" baseline="0" dirty="0">
              <a:latin typeface="Times New Roman" pitchFamily="18" charset="0"/>
              <a:cs typeface="Times New Roman" pitchFamily="18" charset="0"/>
            </a:rPr>
            <a:t> компонента Х, мг/л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0.01667</cdr:x>
      <cdr:y>0.02703</cdr:y>
    </cdr:from>
    <cdr:to>
      <cdr:x>0.08333</cdr:x>
      <cdr:y>0.78951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2009" y="72008"/>
          <a:ext cx="288032" cy="2031470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  <cdr:txBody>
        <a:bodyPr xmlns:a="http://schemas.openxmlformats.org/drawingml/2006/main" vertOverflow="clip" vert="vert270" wrap="non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Оптическая  плотность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F2DA26E-0472-4CAD-A940-764EF765D8B2}" type="datetimeFigureOut">
              <a:rPr lang="ru-RU"/>
              <a:pPr>
                <a:defRPr/>
              </a:pPr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5BF0DF-E019-4EAB-A69A-A659B2757E1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E5B5A5-03C8-45FD-BD6B-9FD314E646CD}" type="slidenum">
              <a:rPr lang="ru-RU" altLang="ru-RU"/>
              <a:pPr eaLnBrk="1" hangingPunct="1"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29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80571C8-BD63-4EB7-AF89-614DA6DCBC5F}" type="slidenum">
              <a:rPr lang="ru-RU" altLang="ru-RU"/>
              <a:pPr eaLnBrk="1" hangingPunct="1"/>
              <a:t>10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3819755-1571-48DF-BA9C-B4D4EEF2BB9C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29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9C44D7-3476-4790-9B9B-8EED82C0E0AB}" type="slidenum">
              <a:rPr lang="ru-RU" altLang="ru-RU"/>
              <a:pPr eaLnBrk="1" hangingPunct="1"/>
              <a:t>12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78BD06A-011B-4406-BD75-DBD567685DF8}" type="slidenum">
              <a:rPr lang="ru-RU" altLang="ru-RU"/>
              <a:pPr eaLnBrk="1" hangingPunct="1"/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C03C2E-1384-49DF-A89C-81D3A6BCBA9F}" type="slidenum">
              <a:rPr lang="ru-RU" altLang="ru-RU"/>
              <a:pPr eaLnBrk="1" hangingPunct="1"/>
              <a:t>14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4970925-077F-4AA3-A42C-DD576EF9A301}" type="slidenum">
              <a:rPr lang="ru-RU" altLang="ru-RU"/>
              <a:pPr eaLnBrk="1" hangingPunct="1"/>
              <a:t>15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CB41AF-A212-47DE-952B-D42258934467}" type="slidenum">
              <a:rPr lang="ru-RU" altLang="ru-RU"/>
              <a:pPr eaLnBrk="1" hangingPunct="1"/>
              <a:t>16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DDB6BB-9A0F-4FE6-8D2B-DCA1E68DE420}" type="slidenum">
              <a:rPr lang="ru-RU" altLang="ru-RU"/>
              <a:pPr eaLnBrk="1" hangingPunct="1"/>
              <a:t>17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522037-0ADC-4FE8-AF55-BC3941F24107}" type="slidenum">
              <a:rPr lang="ru-RU" altLang="ru-RU"/>
              <a:pPr eaLnBrk="1" hangingPunct="1"/>
              <a:t>18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0214019-F536-40A3-A27F-DC1D820A0D2E}" type="slidenum">
              <a:rPr lang="ru-RU" altLang="ru-RU"/>
              <a:pPr eaLnBrk="1" hangingPunct="1"/>
              <a:t>19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926FB60-A185-4863-B9F2-2037815EB14C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F160FF2-14AB-4AD0-ABEE-87ED7FBEC20D}" type="slidenum">
              <a:rPr lang="ru-RU" altLang="ru-RU"/>
              <a:pPr eaLnBrk="1" hangingPunct="1"/>
              <a:t>20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FBAF091-B4BC-4B29-A845-E96EA2CD48C8}" type="slidenum">
              <a:rPr lang="ru-RU" altLang="ru-RU"/>
              <a:pPr eaLnBrk="1" hangingPunct="1"/>
              <a:t>21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334F3C-7E38-4345-86C1-B5688B217452}" type="slidenum">
              <a:rPr lang="ru-RU" altLang="ru-RU"/>
              <a:pPr eaLnBrk="1" hangingPunct="1"/>
              <a:t>22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4F3EF3-6120-4FE9-8459-B6639D194EF5}" type="slidenum">
              <a:rPr lang="ru-RU" altLang="ru-RU"/>
              <a:pPr eaLnBrk="1" hangingPunct="1"/>
              <a:t>23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9452275-3070-4E2A-BDB9-EE411E5CAECB}" type="slidenum">
              <a:rPr lang="ru-RU" altLang="ru-RU"/>
              <a:pPr eaLnBrk="1" hangingPunct="1"/>
              <a:t>24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7F1B896-A59A-4B52-8E61-0155BD66820D}" type="slidenum">
              <a:rPr lang="ru-RU" altLang="ru-RU"/>
              <a:pPr eaLnBrk="1" hangingPunct="1"/>
              <a:t>25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195E909-6F91-4616-BCA5-9D2C2A537B60}" type="slidenum">
              <a:rPr lang="ru-RU" altLang="ru-RU"/>
              <a:pPr eaLnBrk="1" hangingPunct="1"/>
              <a:t>26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A29A3CE-B59E-48C0-8C92-F1C4F8EE4184}" type="slidenum">
              <a:rPr lang="ru-RU" altLang="ru-RU"/>
              <a:pPr eaLnBrk="1" hangingPunct="1"/>
              <a:t>27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4F88D3-5FF7-4AD7-AFAA-5B5B6805FF66}" type="slidenum">
              <a:rPr lang="ru-RU" altLang="ru-RU"/>
              <a:pPr eaLnBrk="1" hangingPunct="1"/>
              <a:t>28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AEECAC-5020-47EE-8931-A9C2FECA3A17}" type="slidenum">
              <a:rPr lang="ru-RU" altLang="ru-RU"/>
              <a:pPr eaLnBrk="1" hangingPunct="1"/>
              <a:t>29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94F380-2F17-402D-ABF0-F36AAA358869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308F67-7645-4184-A7D0-D993B698170B}" type="slidenum">
              <a:rPr lang="ru-RU" altLang="ru-RU"/>
              <a:pPr eaLnBrk="1" hangingPunct="1"/>
              <a:t>30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5B18A13-EC52-4BE0-822E-E29E557B701F}" type="slidenum">
              <a:rPr lang="ru-RU" altLang="ru-RU"/>
              <a:pPr eaLnBrk="1" hangingPunct="1"/>
              <a:t>31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58D9D09-2BC5-4B10-AAD7-57E3BACEDC61}" type="slidenum">
              <a:rPr lang="ru-RU" altLang="ru-RU"/>
              <a:pPr eaLnBrk="1" hangingPunct="1"/>
              <a:t>32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6A9280-73E2-451C-B663-20750038B939}" type="slidenum">
              <a:rPr lang="ru-RU" altLang="ru-RU"/>
              <a:pPr eaLnBrk="1" hangingPunct="1"/>
              <a:t>33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16C490C-D50B-4104-B13A-0885B5C86EBA}" type="slidenum">
              <a:rPr lang="ru-RU" altLang="ru-RU"/>
              <a:pPr eaLnBrk="1" hangingPunct="1"/>
              <a:t>34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3F811EC-6042-4F0B-9817-A01DB601C96E}" type="slidenum">
              <a:rPr lang="ru-RU" altLang="ru-RU"/>
              <a:pPr eaLnBrk="1" hangingPunct="1"/>
              <a:t>35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A86CF6-52C7-4EF4-9E8C-19304ED97E2B}" type="slidenum">
              <a:rPr lang="ru-RU" altLang="ru-RU"/>
              <a:pPr eaLnBrk="1" hangingPunct="1"/>
              <a:t>36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28C7F9-E37F-458A-92E3-CCD3E4FF5A37}" type="slidenum">
              <a:rPr lang="ru-RU" altLang="ru-RU"/>
              <a:pPr eaLnBrk="1" hangingPunct="1"/>
              <a:t>37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D4A7177-3361-4981-B577-C12CC76AC99F}" type="slidenum">
              <a:rPr lang="ru-RU" altLang="ru-RU"/>
              <a:pPr eaLnBrk="1" hangingPunct="1"/>
              <a:t>38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1ECC42-BC08-4CE6-83A4-B2D35A3A6FF1}" type="slidenum">
              <a:rPr lang="ru-RU" altLang="ru-RU"/>
              <a:pPr eaLnBrk="1" hangingPunct="1"/>
              <a:t>39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7602455-A961-4EA0-B7B7-6B27EC61EB31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DC4030-69FB-491F-B15E-AE2FD3714366}" type="slidenum">
              <a:rPr lang="ru-RU" altLang="ru-RU"/>
              <a:pPr eaLnBrk="1" hangingPunct="1"/>
              <a:t>40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2412AC-174C-4E2D-8693-A5CBF9AC1BF8}" type="slidenum">
              <a:rPr lang="ru-RU" altLang="ru-RU"/>
              <a:pPr eaLnBrk="1" hangingPunct="1"/>
              <a:t>41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9F79AE-2451-4E42-A007-9B19C882D139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09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C94AA86-0107-489B-A9D3-BE45D30190B5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CB4171-9E25-4478-B421-1314A7991975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29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A112771-DD83-405E-81EB-820BA5CBBECC}" type="slidenum">
              <a:rPr lang="ru-RU" altLang="ru-RU"/>
              <a:pPr eaLnBrk="1" hangingPunct="1"/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29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DF7CC2-BC8C-4850-8F51-37D505709899}" type="slidenum">
              <a:rPr lang="ru-RU" altLang="ru-RU"/>
              <a:pPr eaLnBrk="1" hangingPunct="1"/>
              <a:t>9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8868-C74F-42DA-A275-0A242C2515D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96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FC3-5CA7-466C-80EA-F179BFDD2BA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445379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FC3-5CA7-466C-80EA-F179BFDD2BA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40817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FC3-5CA7-466C-80EA-F179BFDD2BA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613778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FC3-5CA7-466C-80EA-F179BFDD2BA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363213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FC3-5CA7-466C-80EA-F179BFDD2BA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032430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69C7-88AD-43AB-BCB0-805A2D565C9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8843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D638-086F-4721-B1A0-2344C997C0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6406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3F0070-6A29-44F8-8827-6A0508D1B35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513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9F7A3-0294-4A17-AAA1-F95B0D1B662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91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55011-03CA-4893-A38C-0629E03AEA8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090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0E26-C9C1-4623-856B-9C8E67B5A44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305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9004-3C48-465C-ACF6-26D852BD5E1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3523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48D5-7B3C-40A9-9071-3DCA0D75C5E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386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EB74-0D6D-4D74-88C2-AC09521F821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652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F783C-6057-400F-9DCA-408AEE081F7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4498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1B87A-BDD8-4E6F-B211-56374EFC5CF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518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B285-7466-47E2-A575-9B3BB902022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260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46A2FC3-5CA7-466C-80EA-F179BFDD2BA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3204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  <p:sldLayoutId id="2147484023" r:id="rId12"/>
    <p:sldLayoutId id="2147484024" r:id="rId13"/>
    <p:sldLayoutId id="2147484025" r:id="rId14"/>
    <p:sldLayoutId id="2147484026" r:id="rId15"/>
    <p:sldLayoutId id="2147484027" r:id="rId16"/>
    <p:sldLayoutId id="2147484028" r:id="rId17"/>
    <p:sldLayoutId id="2147484029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image" Target="../media/image16.wmf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2.wmf"/><Relationship Id="rId12" Type="http://schemas.microsoft.com/office/2007/relationships/diagramDrawing" Target="../diagrams/drawing2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11" Type="http://schemas.openxmlformats.org/officeDocument/2006/relationships/diagramColors" Target="../diagrams/colors2.xml"/><Relationship Id="rId5" Type="http://schemas.openxmlformats.org/officeDocument/2006/relationships/image" Target="../media/image21.wmf"/><Relationship Id="rId10" Type="http://schemas.openxmlformats.org/officeDocument/2006/relationships/diagramQuickStyle" Target="../diagrams/quickStyle2.xml"/><Relationship Id="rId4" Type="http://schemas.openxmlformats.org/officeDocument/2006/relationships/oleObject" Target="../embeddings/oleObject13.bin"/><Relationship Id="rId9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openxmlformats.org/officeDocument/2006/relationships/diagramQuickStyle" Target="../diagrams/quickStyle4.xml"/><Relationship Id="rId3" Type="http://schemas.openxmlformats.org/officeDocument/2006/relationships/notesSlide" Target="../notesSlides/notesSlide17.xml"/><Relationship Id="rId7" Type="http://schemas.openxmlformats.org/officeDocument/2006/relationships/diagramColors" Target="../diagrams/colors3.xml"/><Relationship Id="rId12" Type="http://schemas.openxmlformats.org/officeDocument/2006/relationships/diagramLayout" Target="../diagrams/layout4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7.vml"/><Relationship Id="rId6" Type="http://schemas.openxmlformats.org/officeDocument/2006/relationships/diagramQuickStyle" Target="../diagrams/quickStyle3.xml"/><Relationship Id="rId11" Type="http://schemas.openxmlformats.org/officeDocument/2006/relationships/diagramData" Target="../diagrams/data4.xml"/><Relationship Id="rId5" Type="http://schemas.openxmlformats.org/officeDocument/2006/relationships/diagramLayout" Target="../diagrams/layout3.xml"/><Relationship Id="rId15" Type="http://schemas.microsoft.com/office/2007/relationships/diagramDrawing" Target="../diagrams/drawing4.xml"/><Relationship Id="rId10" Type="http://schemas.openxmlformats.org/officeDocument/2006/relationships/image" Target="../media/image21.wmf"/><Relationship Id="rId4" Type="http://schemas.openxmlformats.org/officeDocument/2006/relationships/diagramData" Target="../diagrams/data3.xml"/><Relationship Id="rId9" Type="http://schemas.openxmlformats.org/officeDocument/2006/relationships/oleObject" Target="../embeddings/oleObject15.bin"/><Relationship Id="rId14" Type="http://schemas.openxmlformats.org/officeDocument/2006/relationships/diagramColors" Target="../diagrams/colors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png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png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1.emf"/><Relationship Id="rId4" Type="http://schemas.openxmlformats.org/officeDocument/2006/relationships/oleObject" Target="../embeddings/oleObject28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0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1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notesSlide" Target="../notesSlides/notesSlide33.xml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7.wmf"/><Relationship Id="rId4" Type="http://schemas.openxmlformats.org/officeDocument/2006/relationships/image" Target="../media/image38.png"/><Relationship Id="rId9" Type="http://schemas.openxmlformats.org/officeDocument/2006/relationships/oleObject" Target="../embeddings/oleObject34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44824"/>
            <a:ext cx="748883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Валидация</a:t>
            </a: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аналитических </a:t>
            </a:r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методик. </a:t>
            </a:r>
            <a:endParaRPr lang="ru-RU" sz="44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основы</a:t>
            </a:r>
            <a:endParaRPr lang="ru-RU" sz="4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6"/>
          <p:cNvSpPr txBox="1">
            <a:spLocks noChangeArrowheads="1"/>
          </p:cNvSpPr>
          <p:nvPr/>
        </p:nvSpPr>
        <p:spPr bwMode="auto">
          <a:xfrm>
            <a:off x="142875" y="765175"/>
            <a:ext cx="885825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«</a:t>
            </a:r>
            <a:r>
              <a:rPr lang="ru-RU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вариации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или «</a:t>
            </a:r>
            <a:r>
              <a:rPr lang="ru-RU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Относительное стандартное отклонение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Relative Standard Deviation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RSD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относительное стандартное отклонение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endParaRPr lang="ru-RU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 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разброса, характеризует </a:t>
            </a:r>
            <a:r>
              <a:rPr lang="ru-RU" alt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прецизионность</a:t>
            </a:r>
            <a:r>
              <a:rPr lang="ru-RU" alt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TextBox 13"/>
          <p:cNvSpPr txBox="1">
            <a:spLocks noChangeArrowheads="1"/>
          </p:cNvSpPr>
          <p:nvPr/>
        </p:nvSpPr>
        <p:spPr bwMode="auto">
          <a:xfrm>
            <a:off x="142875" y="3141663"/>
            <a:ext cx="88217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«Стандартное отклонение среднего арифметического»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Standard Error of the Mean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3078" name="TextBox 16"/>
          <p:cNvSpPr txBox="1">
            <a:spLocks noChangeArrowheads="1"/>
          </p:cNvSpPr>
          <p:nvPr/>
        </p:nvSpPr>
        <p:spPr bwMode="auto">
          <a:xfrm>
            <a:off x="6588125" y="2420938"/>
            <a:ext cx="571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</a:p>
        </p:txBody>
      </p:sp>
      <p:sp>
        <p:nvSpPr>
          <p:cNvPr id="3079" name="TextBox 17"/>
          <p:cNvSpPr txBox="1">
            <a:spLocks noChangeArrowheads="1"/>
          </p:cNvSpPr>
          <p:nvPr/>
        </p:nvSpPr>
        <p:spPr bwMode="auto">
          <a:xfrm>
            <a:off x="7740650" y="4508500"/>
            <a:ext cx="571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</a:p>
        </p:txBody>
      </p:sp>
      <p:sp>
        <p:nvSpPr>
          <p:cNvPr id="308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074" name="Object 14"/>
          <p:cNvGraphicFramePr>
            <a:graphicFrameLocks noChangeAspect="1"/>
          </p:cNvGraphicFramePr>
          <p:nvPr/>
        </p:nvGraphicFramePr>
        <p:xfrm>
          <a:off x="2700338" y="2349500"/>
          <a:ext cx="3789362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Формула" r:id="rId4" imgW="1739900" imgH="393700" progId="Equation.3">
                  <p:embed/>
                </p:oleObj>
              </mc:Choice>
              <mc:Fallback>
                <p:oleObj name="Формула" r:id="rId4" imgW="1739900" imgH="3937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349500"/>
                        <a:ext cx="3789362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333375"/>
            <a:ext cx="8229600" cy="574675"/>
          </a:xfrm>
        </p:spPr>
        <p:txBody>
          <a:bodyPr/>
          <a:lstStyle/>
          <a:p>
            <a:pPr algn="ctr" eaLnBrk="1" hangingPunct="1"/>
            <a:r>
              <a:rPr lang="ru-RU" altLang="ru-RU" sz="2800" b="1" i="1" smtClean="0"/>
              <a:t>Статистические параметры</a:t>
            </a:r>
          </a:p>
        </p:txBody>
      </p:sp>
      <p:sp>
        <p:nvSpPr>
          <p:cNvPr id="3086" name="Rectangle 20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433898" y="5454651"/>
            <a:ext cx="7993062" cy="1200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ru-RU" alt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µ</a:t>
            </a:r>
            <a:r>
              <a:rPr lang="ru-RU" alt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истинное значение </a:t>
            </a:r>
            <a:r>
              <a:rPr lang="en-US" alt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alt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значение по НД</a:t>
            </a:r>
            <a:r>
              <a:rPr lang="en-US" alt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alt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среднее из бесконечного набора результатов </a:t>
            </a:r>
            <a:endParaRPr lang="en-US" altLang="ru-RU" sz="1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/>
            <a:r>
              <a:rPr lang="en-US" altLang="ru-RU" sz="1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S.E.M. </a:t>
            </a:r>
            <a:r>
              <a:rPr lang="ru-RU" altLang="ru-RU" sz="1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представляет собой приближенную оценку</a:t>
            </a:r>
            <a:r>
              <a:rPr lang="en-US" altLang="ru-RU" sz="1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ru-RU" sz="1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</a:t>
            </a:r>
            <a:r>
              <a:rPr lang="ru-RU" altLang="ru-RU" sz="1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altLang="ru-RU" sz="1800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/>
            <a:r>
              <a:rPr lang="ru-RU" alt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altLang="ru-RU" sz="1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стандартное отклонение), величина </a:t>
            </a:r>
            <a:r>
              <a:rPr lang="el-GR" altLang="ru-RU" sz="1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 </a:t>
            </a:r>
            <a:r>
              <a:rPr lang="ru-RU" altLang="ru-RU" sz="1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более точной: </a:t>
            </a:r>
            <a:endParaRPr lang="ru-RU" altLang="ru-RU" sz="1800" dirty="0">
              <a:solidFill>
                <a:srgbClr val="FF0000"/>
              </a:solidFill>
              <a:ea typeface="Calibri" panose="020F050202020403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55875" y="2349500"/>
            <a:ext cx="4032250" cy="7921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8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075" name="Object 16"/>
          <p:cNvGraphicFramePr>
            <a:graphicFrameLocks noChangeAspect="1"/>
          </p:cNvGraphicFramePr>
          <p:nvPr/>
        </p:nvGraphicFramePr>
        <p:xfrm>
          <a:off x="1331913" y="4292600"/>
          <a:ext cx="2566987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Формула" r:id="rId6" imgW="1016000" imgH="469900" progId="Equation.3">
                  <p:embed/>
                </p:oleObj>
              </mc:Choice>
              <mc:Fallback>
                <p:oleObj name="Формула" r:id="rId6" imgW="1016000" imgH="4699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292600"/>
                        <a:ext cx="2566987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1187450" y="4292600"/>
            <a:ext cx="2808288" cy="1081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8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3087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4292600"/>
            <a:ext cx="2286000" cy="10810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8" name="TextBox 29"/>
          <p:cNvSpPr txBox="1">
            <a:spLocks noChangeArrowheads="1"/>
          </p:cNvSpPr>
          <p:nvPr/>
        </p:nvSpPr>
        <p:spPr bwMode="auto">
          <a:xfrm>
            <a:off x="4284663" y="4652963"/>
            <a:ext cx="358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7032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800" b="1" i="1" dirty="0" smtClean="0"/>
              <a:t>Функция распределения </a:t>
            </a:r>
            <a:r>
              <a:rPr lang="ru-RU" altLang="ru-RU" sz="2800" b="1" i="1" dirty="0" smtClean="0"/>
              <a:t/>
            </a:r>
            <a:br>
              <a:rPr lang="ru-RU" altLang="ru-RU" sz="2800" b="1" i="1" dirty="0" smtClean="0"/>
            </a:br>
            <a:r>
              <a:rPr lang="ru-RU" altLang="ru-RU" sz="2800" b="1" i="1" dirty="0" smtClean="0"/>
              <a:t>случайных </a:t>
            </a:r>
            <a:r>
              <a:rPr lang="ru-RU" altLang="ru-RU" sz="2800" b="1" i="1" dirty="0" smtClean="0"/>
              <a:t>величин</a:t>
            </a:r>
          </a:p>
        </p:txBody>
      </p:sp>
      <p:sp>
        <p:nvSpPr>
          <p:cNvPr id="29699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47CCF231-5FF7-4A70-9F3B-996F5EC7D548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11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700" name="Picture 2" descr="http://ic.pics.livejournal.com/moshekam/23497501/28646/28646_origin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30" y="1484784"/>
            <a:ext cx="4968875" cy="35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Прямоугольник 7"/>
          <p:cNvSpPr>
            <a:spLocks noChangeArrowheads="1"/>
          </p:cNvSpPr>
          <p:nvPr/>
        </p:nvSpPr>
        <p:spPr bwMode="auto">
          <a:xfrm>
            <a:off x="0" y="5229200"/>
            <a:ext cx="84978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µ</a:t>
            </a:r>
            <a:r>
              <a:rPr lang="ru-RU" alt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математическое ожидание  - значение, частота появления </a:t>
            </a:r>
            <a:endParaRPr lang="ru-RU" alt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которого </a:t>
            </a:r>
            <a:r>
              <a:rPr lang="ru-RU" alt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самой большой </a:t>
            </a:r>
            <a:endParaRPr lang="en-US" altLang="ru-RU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16"/>
          <p:cNvSpPr txBox="1">
            <a:spLocks noChangeArrowheads="1"/>
          </p:cNvSpPr>
          <p:nvPr/>
        </p:nvSpPr>
        <p:spPr bwMode="auto">
          <a:xfrm>
            <a:off x="6300788" y="1557338"/>
            <a:ext cx="571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0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333375"/>
            <a:ext cx="8229600" cy="574675"/>
          </a:xfrm>
        </p:spPr>
        <p:txBody>
          <a:bodyPr/>
          <a:lstStyle/>
          <a:p>
            <a:pPr algn="ctr" eaLnBrk="1" hangingPunct="1"/>
            <a:r>
              <a:rPr lang="ru-RU" altLang="ru-RU" sz="2800" b="1" i="1" smtClean="0"/>
              <a:t>Статистические параметры</a:t>
            </a:r>
          </a:p>
        </p:txBody>
      </p:sp>
      <p:sp>
        <p:nvSpPr>
          <p:cNvPr id="4107" name="Rectangle 20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0" y="3092450"/>
            <a:ext cx="8642350" cy="1200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ru-RU" altLang="ru-RU" sz="18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µ</a:t>
            </a:r>
            <a:r>
              <a:rPr lang="ru-RU" altLang="ru-RU" sz="1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истинное значение измеряемой величины (по ГФ X или ФС) при отсутствии систематической погрешности;</a:t>
            </a:r>
            <a:endParaRPr lang="en-US" altLang="ru-RU" sz="1800" i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altLang="ru-RU" sz="18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altLang="ru-RU" sz="18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altLang="ru-RU" sz="1800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P, f) </a:t>
            </a:r>
            <a:r>
              <a:rPr lang="ru-RU" altLang="ru-RU" sz="1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коэффициент нормированных отклонений Стьюдента (вместо нормального Гауссовского)</a:t>
            </a:r>
            <a:r>
              <a:rPr lang="ru-RU" altLang="ru-RU" sz="1800"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051050" y="1412875"/>
            <a:ext cx="4033838" cy="863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04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5" name="Прямоугольник 22"/>
          <p:cNvSpPr>
            <a:spLocks noChangeArrowheads="1"/>
          </p:cNvSpPr>
          <p:nvPr/>
        </p:nvSpPr>
        <p:spPr bwMode="auto">
          <a:xfrm>
            <a:off x="323850" y="908050"/>
            <a:ext cx="813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7. «Доверительный интервал среднего значения».</a:t>
            </a:r>
          </a:p>
        </p:txBody>
      </p:sp>
      <p:sp>
        <p:nvSpPr>
          <p:cNvPr id="4106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098" name="Object 18"/>
          <p:cNvGraphicFramePr>
            <a:graphicFrameLocks noChangeAspect="1"/>
          </p:cNvGraphicFramePr>
          <p:nvPr/>
        </p:nvGraphicFramePr>
        <p:xfrm>
          <a:off x="1619250" y="2420938"/>
          <a:ext cx="53181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Формула" r:id="rId4" imgW="2628900" imgH="419100" progId="Equation.3">
                  <p:embed/>
                </p:oleObj>
              </mc:Choice>
              <mc:Fallback>
                <p:oleObj name="Формула" r:id="rId4" imgW="2628900" imgH="4191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420938"/>
                        <a:ext cx="53181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1476375" y="2420938"/>
            <a:ext cx="5759450" cy="7207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09" name="TextBox 17"/>
          <p:cNvSpPr txBox="1">
            <a:spLocks noChangeArrowheads="1"/>
          </p:cNvSpPr>
          <p:nvPr/>
        </p:nvSpPr>
        <p:spPr bwMode="auto">
          <a:xfrm>
            <a:off x="7308850" y="2492375"/>
            <a:ext cx="571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(7)</a:t>
            </a:r>
          </a:p>
        </p:txBody>
      </p:sp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2268538" y="1484313"/>
          <a:ext cx="35274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Формула" r:id="rId6" imgW="1688760" imgH="419040" progId="Equation.3">
                  <p:embed/>
                </p:oleObj>
              </mc:Choice>
              <mc:Fallback>
                <p:oleObj name="Формула" r:id="rId6" imgW="168876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1484313"/>
                        <a:ext cx="35274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Прямоугольник 19"/>
          <p:cNvSpPr>
            <a:spLocks noChangeArrowheads="1"/>
          </p:cNvSpPr>
          <p:nvPr/>
        </p:nvSpPr>
        <p:spPr bwMode="auto">
          <a:xfrm>
            <a:off x="539750" y="4221163"/>
            <a:ext cx="83534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Р - доверительная вероятность (статистическая надежность) - доля случаев, в которых среднее арифметическое при данном числе определений будет лежать в определенных пределах.</a:t>
            </a:r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11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516563"/>
            <a:ext cx="8351838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2" name="TextBox 6"/>
          <p:cNvSpPr txBox="1">
            <a:spLocks noChangeArrowheads="1"/>
          </p:cNvSpPr>
          <p:nvPr/>
        </p:nvSpPr>
        <p:spPr bwMode="auto">
          <a:xfrm>
            <a:off x="142875" y="5157788"/>
            <a:ext cx="90011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Сопоставление результатов анализа с учетом доверительного интервала:</a:t>
            </a:r>
            <a:r>
              <a:rPr lang="en-US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50323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800" b="1" i="1" smtClean="0"/>
              <a:t>Статистические методы</a:t>
            </a:r>
          </a:p>
        </p:txBody>
      </p:sp>
      <p:sp>
        <p:nvSpPr>
          <p:cNvPr id="5126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5E4D5851-0A3E-40FB-8CF9-89664F7C0F76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13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7" name="Rectangle 1"/>
          <p:cNvSpPr>
            <a:spLocks noChangeArrowheads="1"/>
          </p:cNvSpPr>
          <p:nvPr/>
        </p:nvSpPr>
        <p:spPr bwMode="auto">
          <a:xfrm>
            <a:off x="250825" y="981075"/>
            <a:ext cx="8642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ru-RU" altLang="ru-RU" sz="2400" i="1">
                <a:latin typeface="Times New Roman" panose="02020603050405020304" pitchFamily="18" charset="0"/>
                <a:cs typeface="Calibri" panose="020F0502020204030204" pitchFamily="34" charset="0"/>
              </a:rPr>
              <a:t>1. Определение нормальности распределения методом Девида.</a:t>
            </a:r>
            <a:endParaRPr lang="ru-RU" altLang="ru-RU" sz="2400"/>
          </a:p>
        </p:txBody>
      </p:sp>
      <p:sp>
        <p:nvSpPr>
          <p:cNvPr id="5128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635375" y="1484313"/>
          <a:ext cx="1246188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Формула" r:id="rId4" imgW="583947" imgH="431613" progId="Equation.3">
                  <p:embed/>
                </p:oleObj>
              </mc:Choice>
              <mc:Fallback>
                <p:oleObj name="Формула" r:id="rId4" imgW="583947" imgH="43161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484313"/>
                        <a:ext cx="1246188" cy="782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TextBox 16"/>
          <p:cNvSpPr txBox="1">
            <a:spLocks noChangeArrowheads="1"/>
          </p:cNvSpPr>
          <p:nvPr/>
        </p:nvSpPr>
        <p:spPr bwMode="auto">
          <a:xfrm>
            <a:off x="539750" y="2276475"/>
            <a:ext cx="6192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где, 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 размах, 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PG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– статистическая величина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563938" y="1412875"/>
            <a:ext cx="1439862" cy="863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31" name="Rectangle 5"/>
          <p:cNvSpPr>
            <a:spLocks noChangeArrowheads="1"/>
          </p:cNvSpPr>
          <p:nvPr/>
        </p:nvSpPr>
        <p:spPr bwMode="auto">
          <a:xfrm>
            <a:off x="323850" y="2698750"/>
            <a:ext cx="812958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ru-RU" altLang="ru-RU" sz="2400" i="1">
                <a:latin typeface="Times New Roman" panose="02020603050405020304" pitchFamily="18" charset="0"/>
                <a:cs typeface="Calibri" panose="020F0502020204030204" pitchFamily="34" charset="0"/>
              </a:rPr>
              <a:t>2. Одновыборочный </a:t>
            </a:r>
            <a:r>
              <a:rPr lang="en-US" altLang="ru-RU" sz="2400" i="1">
                <a:latin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ru-RU" altLang="ru-RU" sz="2400" i="1">
                <a:latin typeface="Times New Roman" panose="02020603050405020304" pitchFamily="18" charset="0"/>
                <a:cs typeface="Calibri" panose="020F0502020204030204" pitchFamily="34" charset="0"/>
              </a:rPr>
              <a:t>-критерий Стьюдента.</a:t>
            </a:r>
            <a:endParaRPr lang="ru-RU" altLang="ru-RU" sz="2400"/>
          </a:p>
          <a:p>
            <a:pPr algn="just"/>
            <a:r>
              <a:rPr lang="ru-RU" altLang="ru-RU" sz="2000">
                <a:latin typeface="Times New Roman" panose="02020603050405020304" pitchFamily="18" charset="0"/>
                <a:cs typeface="Calibri" panose="020F0502020204030204" pitchFamily="34" charset="0"/>
              </a:rPr>
              <a:t>Используется для проверки того, совпадает ли среднее арифметическое значение     с заданным значением</a:t>
            </a:r>
            <a:endParaRPr lang="ru-RU" altLang="ru-RU" sz="2000"/>
          </a:p>
        </p:txBody>
      </p:sp>
      <p:pic>
        <p:nvPicPr>
          <p:cNvPr id="5132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429000"/>
            <a:ext cx="2889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3563938" y="3860800"/>
          <a:ext cx="1973262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Формула" r:id="rId7" imgW="1016000" imgH="520700" progId="Equation.3">
                  <p:embed/>
                </p:oleObj>
              </mc:Choice>
              <mc:Fallback>
                <p:oleObj name="Формула" r:id="rId7" imgW="1016000" imgH="520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3860800"/>
                        <a:ext cx="1973262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3492500" y="3860800"/>
            <a:ext cx="2087563" cy="10080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35" name="Прямоугольник 24"/>
          <p:cNvSpPr>
            <a:spLocks noChangeArrowheads="1"/>
          </p:cNvSpPr>
          <p:nvPr/>
        </p:nvSpPr>
        <p:spPr bwMode="auto">
          <a:xfrm>
            <a:off x="395288" y="4797425"/>
            <a:ext cx="8424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i="1">
                <a:latin typeface="Times New Roman" panose="02020603050405020304" pitchFamily="18" charset="0"/>
                <a:cs typeface="Calibri" panose="020F0502020204030204" pitchFamily="34" charset="0"/>
              </a:rPr>
              <a:t>3. Метод Фишера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(метод проверки однородности дисперсий)</a:t>
            </a:r>
            <a:r>
              <a:rPr lang="ru-RU" alt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3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5124" name="Object 9"/>
          <p:cNvGraphicFramePr>
            <a:graphicFrameLocks noChangeAspect="1"/>
          </p:cNvGraphicFramePr>
          <p:nvPr/>
        </p:nvGraphicFramePr>
        <p:xfrm>
          <a:off x="3708400" y="5445125"/>
          <a:ext cx="1223963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Формула" r:id="rId9" imgW="609600" imgH="457200" progId="Equation.3">
                  <p:embed/>
                </p:oleObj>
              </mc:Choice>
              <mc:Fallback>
                <p:oleObj name="Формула" r:id="rId9" imgW="60960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5445125"/>
                        <a:ext cx="1223963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3419475" y="5373688"/>
            <a:ext cx="2089150" cy="10080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50323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800" b="1" i="1" smtClean="0"/>
              <a:t>Статистические методы</a:t>
            </a:r>
          </a:p>
        </p:txBody>
      </p:sp>
      <p:sp>
        <p:nvSpPr>
          <p:cNvPr id="30722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7C6F7877-136B-41FE-B6DA-DD72AB7CD508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14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" r="1764"/>
          <a:stretch>
            <a:fillRect/>
          </a:stretch>
        </p:blipFill>
        <p:spPr bwMode="auto">
          <a:xfrm rot="-60000">
            <a:off x="152400" y="1084263"/>
            <a:ext cx="4916488" cy="511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6"/>
          <a:stretch>
            <a:fillRect/>
          </a:stretch>
        </p:blipFill>
        <p:spPr bwMode="auto">
          <a:xfrm rot="-60000">
            <a:off x="5097463" y="1641475"/>
            <a:ext cx="4003675" cy="247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4" t="33211" r="1796"/>
          <a:stretch>
            <a:fillRect/>
          </a:stretch>
        </p:blipFill>
        <p:spPr bwMode="auto">
          <a:xfrm>
            <a:off x="5173663" y="4025900"/>
            <a:ext cx="3816350" cy="169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TextBox 7"/>
          <p:cNvSpPr txBox="1">
            <a:spLocks noChangeArrowheads="1"/>
          </p:cNvSpPr>
          <p:nvPr/>
        </p:nvSpPr>
        <p:spPr bwMode="auto">
          <a:xfrm>
            <a:off x="1619250" y="6308725"/>
            <a:ext cx="5929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ГФ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13" y="692696"/>
            <a:ext cx="6948264" cy="704850"/>
          </a:xfrm>
        </p:spPr>
        <p:txBody>
          <a:bodyPr/>
          <a:lstStyle/>
          <a:p>
            <a:pPr algn="ctr"/>
            <a:r>
              <a:rPr lang="ru-RU" altLang="ru-RU" sz="2800" b="1" i="1" dirty="0" err="1" smtClean="0"/>
              <a:t>Валидация</a:t>
            </a:r>
            <a:r>
              <a:rPr lang="ru-RU" altLang="ru-RU" sz="2800" b="1" i="1" dirty="0" smtClean="0"/>
              <a:t> фармакопейных методов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112713" y="1095375"/>
            <a:ext cx="8929687" cy="5429250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endParaRPr lang="ru-RU" sz="2200" b="1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200" b="1" dirty="0" smtClean="0">
                <a:latin typeface="Times New Roman" pitchFamily="18" charset="0"/>
              </a:rPr>
              <a:t>Параметры </a:t>
            </a:r>
            <a:r>
              <a:rPr lang="ru-RU" sz="2200" b="1" dirty="0" err="1" smtClean="0">
                <a:latin typeface="Times New Roman" pitchFamily="18" charset="0"/>
              </a:rPr>
              <a:t>валидации</a:t>
            </a:r>
            <a:r>
              <a:rPr lang="ru-RU" sz="2200" b="1" dirty="0" smtClean="0">
                <a:latin typeface="Times New Roman" pitchFamily="18" charset="0"/>
              </a:rPr>
              <a:t> аналитической методики:</a:t>
            </a:r>
          </a:p>
          <a:p>
            <a:pPr marL="177800" indent="-177800">
              <a:spcBef>
                <a:spcPts val="0"/>
              </a:spcBef>
              <a:defRPr/>
            </a:pPr>
            <a:r>
              <a:rPr lang="ru-RU" sz="1800" dirty="0" smtClean="0">
                <a:latin typeface="Times New Roman" pitchFamily="18" charset="0"/>
              </a:rPr>
              <a:t>Правильность (</a:t>
            </a:r>
            <a:r>
              <a:rPr lang="en-US" sz="1800" dirty="0" smtClean="0">
                <a:latin typeface="Times New Roman" pitchFamily="18" charset="0"/>
              </a:rPr>
              <a:t>Accuracy)</a:t>
            </a:r>
            <a:r>
              <a:rPr lang="ru-RU" sz="1800" dirty="0" smtClean="0">
                <a:latin typeface="Times New Roman" pitchFamily="18" charset="0"/>
              </a:rPr>
              <a:t>			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 </a:t>
            </a:r>
            <a:r>
              <a:rPr lang="ru-RU" sz="1800" dirty="0" smtClean="0">
                <a:latin typeface="Times New Roman" pitchFamily="18" charset="0"/>
              </a:rPr>
              <a:t>Специфичность (</a:t>
            </a:r>
            <a:r>
              <a:rPr lang="en-US" sz="1800" dirty="0" smtClean="0">
                <a:latin typeface="Times New Roman" pitchFamily="18" charset="0"/>
              </a:rPr>
              <a:t>Specificity)</a:t>
            </a:r>
          </a:p>
          <a:p>
            <a:pPr marL="177800" indent="-177800">
              <a:spcBef>
                <a:spcPts val="0"/>
              </a:spcBef>
              <a:defRPr/>
            </a:pPr>
            <a:r>
              <a:rPr lang="ru-RU" sz="1800" dirty="0" err="1" smtClean="0">
                <a:latin typeface="Times New Roman" pitchFamily="18" charset="0"/>
              </a:rPr>
              <a:t>Прецизионность</a:t>
            </a:r>
            <a:r>
              <a:rPr lang="ru-RU" sz="1800" dirty="0" smtClean="0">
                <a:latin typeface="Times New Roman" pitchFamily="18" charset="0"/>
              </a:rPr>
              <a:t> (</a:t>
            </a:r>
            <a:r>
              <a:rPr lang="en-US" sz="1800" dirty="0" smtClean="0">
                <a:latin typeface="Times New Roman" pitchFamily="18" charset="0"/>
              </a:rPr>
              <a:t>Precision)</a:t>
            </a:r>
            <a:r>
              <a:rPr lang="ru-RU" sz="1800" dirty="0" smtClean="0">
                <a:latin typeface="Times New Roman" pitchFamily="18" charset="0"/>
              </a:rPr>
              <a:t>		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 </a:t>
            </a:r>
            <a:r>
              <a:rPr lang="ru-RU" sz="1800" dirty="0" smtClean="0">
                <a:latin typeface="Times New Roman" pitchFamily="18" charset="0"/>
              </a:rPr>
              <a:t>Линейность (</a:t>
            </a:r>
            <a:r>
              <a:rPr lang="en-US" sz="1800" dirty="0" smtClean="0">
                <a:latin typeface="Times New Roman" pitchFamily="18" charset="0"/>
              </a:rPr>
              <a:t>Linearity)</a:t>
            </a:r>
          </a:p>
          <a:p>
            <a:pPr lvl="1">
              <a:spcBef>
                <a:spcPts val="0"/>
              </a:spcBef>
              <a:defRPr/>
            </a:pPr>
            <a:r>
              <a:rPr lang="ru-RU" sz="1800" dirty="0" smtClean="0">
                <a:latin typeface="Times New Roman" pitchFamily="18" charset="0"/>
              </a:rPr>
              <a:t>Сходимость (</a:t>
            </a:r>
            <a:r>
              <a:rPr lang="en-US" sz="1800" dirty="0" smtClean="0">
                <a:latin typeface="Times New Roman" pitchFamily="18" charset="0"/>
              </a:rPr>
              <a:t>Repeatability)</a:t>
            </a:r>
            <a:r>
              <a:rPr lang="ru-RU" sz="1800" dirty="0" smtClean="0">
                <a:latin typeface="Times New Roman" pitchFamily="18" charset="0"/>
              </a:rPr>
              <a:t>		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 </a:t>
            </a:r>
            <a:r>
              <a:rPr lang="ru-RU" sz="1800" dirty="0" smtClean="0">
                <a:latin typeface="Times New Roman" pitchFamily="18" charset="0"/>
              </a:rPr>
              <a:t>Робастность (</a:t>
            </a:r>
            <a:r>
              <a:rPr lang="en-US" sz="1800" dirty="0" smtClean="0">
                <a:latin typeface="Times New Roman" pitchFamily="18" charset="0"/>
              </a:rPr>
              <a:t>Robustness</a:t>
            </a:r>
            <a:r>
              <a:rPr lang="ru-RU" sz="1800" dirty="0" smtClean="0">
                <a:latin typeface="Times New Roman" pitchFamily="18" charset="0"/>
              </a:rPr>
              <a:t>)</a:t>
            </a:r>
            <a:endParaRPr lang="en-US" sz="2000" dirty="0" smtClean="0">
              <a:latin typeface="Times New Roman" pitchFamily="18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ru-RU" sz="1800" dirty="0" err="1" smtClean="0">
                <a:latin typeface="Times New Roman" pitchFamily="18" charset="0"/>
              </a:rPr>
              <a:t>Внутрилабораторная</a:t>
            </a:r>
            <a:r>
              <a:rPr lang="ru-RU" sz="1800" dirty="0" smtClean="0">
                <a:latin typeface="Times New Roman" pitchFamily="18" charset="0"/>
              </a:rPr>
              <a:t> прецизионность 	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  </a:t>
            </a:r>
            <a:r>
              <a:rPr lang="ru-RU" sz="1800" dirty="0" smtClean="0">
                <a:latin typeface="Times New Roman" pitchFamily="18" charset="0"/>
              </a:rPr>
              <a:t>Диапазон применения (</a:t>
            </a:r>
            <a:r>
              <a:rPr lang="en-US" sz="1800" dirty="0" smtClean="0">
                <a:latin typeface="Times New Roman" pitchFamily="18" charset="0"/>
              </a:rPr>
              <a:t>Range)</a:t>
            </a:r>
            <a:endParaRPr lang="ru-RU" sz="1800" dirty="0" smtClean="0">
              <a:latin typeface="Times New Roman" pitchFamily="18" charset="0"/>
            </a:endParaRPr>
          </a:p>
          <a:p>
            <a:pPr lvl="1" indent="-1905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sz="1800" dirty="0" smtClean="0">
                <a:latin typeface="Times New Roman" pitchFamily="18" charset="0"/>
              </a:rPr>
              <a:t>(Intermediate Precision)</a:t>
            </a:r>
            <a:r>
              <a:rPr lang="ru-RU" sz="1800" dirty="0" smtClean="0">
                <a:latin typeface="Times New Roman" pitchFamily="18" charset="0"/>
              </a:rPr>
              <a:t>		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  </a:t>
            </a:r>
            <a:r>
              <a:rPr lang="ru-RU" sz="1800" dirty="0" smtClean="0">
                <a:latin typeface="Times New Roman" pitchFamily="18" charset="0"/>
              </a:rPr>
              <a:t>Предел обнаружения (</a:t>
            </a:r>
            <a:r>
              <a:rPr lang="en-US" sz="1800" dirty="0" smtClean="0">
                <a:latin typeface="Times New Roman" pitchFamily="18" charset="0"/>
              </a:rPr>
              <a:t>Detection Limit)</a:t>
            </a:r>
          </a:p>
          <a:p>
            <a:pPr>
              <a:spcBef>
                <a:spcPts val="0"/>
              </a:spcBef>
              <a:defRPr/>
            </a:pPr>
            <a:r>
              <a:rPr lang="ru-RU" sz="1800" dirty="0" smtClean="0">
                <a:latin typeface="Times New Roman" pitchFamily="18" charset="0"/>
              </a:rPr>
              <a:t>Предел количественного определения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sz="1800" dirty="0" smtClean="0">
                <a:latin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</a:rPr>
              <a:t>Quantitation</a:t>
            </a:r>
            <a:r>
              <a:rPr lang="en-US" sz="1800" dirty="0" smtClean="0">
                <a:latin typeface="Times New Roman" pitchFamily="18" charset="0"/>
              </a:rPr>
              <a:t> Limit)</a:t>
            </a:r>
            <a:endParaRPr lang="ru-RU" sz="1800" dirty="0" smtClean="0">
              <a:latin typeface="Times New Roman" pitchFamily="18" charset="0"/>
            </a:endParaRPr>
          </a:p>
          <a:p>
            <a:pPr indent="127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Все параметры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валидации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оцениваются с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использованием </a:t>
            </a:r>
          </a:p>
          <a:p>
            <a:pPr indent="127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погрешности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предельных значений анализируемых величин</a:t>
            </a:r>
          </a:p>
        </p:txBody>
      </p:sp>
      <p:sp>
        <p:nvSpPr>
          <p:cNvPr id="31748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A6AB106E-C9B6-4109-ADDD-D75E32333F6B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15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6146" name="Object 26"/>
          <p:cNvGraphicFramePr>
            <a:graphicFrameLocks noChangeAspect="1"/>
          </p:cNvGraphicFramePr>
          <p:nvPr/>
        </p:nvGraphicFramePr>
        <p:xfrm>
          <a:off x="0" y="0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Microsoft Equation 3.0" r:id="rId4" imgW="126780" imgH="215526" progId="Equation.3">
                  <p:embed/>
                </p:oleObj>
              </mc:Choice>
              <mc:Fallback>
                <p:oleObj name="Microsoft Equation 3.0" r:id="rId4" imgW="126780" imgH="215526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50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7D55EF6-EE3D-451D-A74B-DA26C9F5463D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16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TextBox 11"/>
          <p:cNvSpPr txBox="1">
            <a:spLocks noChangeArrowheads="1"/>
          </p:cNvSpPr>
          <p:nvPr/>
        </p:nvSpPr>
        <p:spPr bwMode="auto">
          <a:xfrm>
            <a:off x="250825" y="908050"/>
            <a:ext cx="8501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</a:t>
            </a:r>
            <a:r>
              <a:rPr lang="ru-RU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 степень соответствия между известным истинным значением (или справочной величиной) и значением, полученным по данной методике.</a:t>
            </a:r>
          </a:p>
        </p:txBody>
      </p:sp>
      <p:sp>
        <p:nvSpPr>
          <p:cNvPr id="6152" name="Прямоугольник 13"/>
          <p:cNvSpPr>
            <a:spLocks noChangeArrowheads="1"/>
          </p:cNvSpPr>
          <p:nvPr/>
        </p:nvSpPr>
        <p:spPr bwMode="auto">
          <a:xfrm>
            <a:off x="98425" y="2133600"/>
            <a:ext cx="9045575" cy="235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55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Tx/>
              <a:buChar char="-"/>
            </a:pP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смещение или систематическая погрешность (</a:t>
            </a:r>
            <a:r>
              <a:rPr lang="ru-RU" alt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altLang="ru-RU" sz="21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</a:t>
            </a:r>
            <a:r>
              <a:rPr lang="ru-RU" altLang="ru-RU" sz="2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ru-RU" altLang="ru-RU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Смещение есть постоянная (систематическая) погрешность, проявляющаяся как постоянное отклонение среднего от истинного значения. </a:t>
            </a:r>
          </a:p>
          <a:p>
            <a:pPr algn="ctr" eaLnBrk="1" hangingPunct="1"/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Минимальное смещение определяет правильность.</a:t>
            </a:r>
          </a:p>
          <a:p>
            <a:pPr algn="ctr" eaLnBrk="1" hangingPunct="1"/>
            <a:endParaRPr lang="ru-RU" altLang="ru-RU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Правильность изучают в пределах диапазона применения аналитической методики.</a:t>
            </a:r>
            <a:endParaRPr lang="ru-RU" alt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147" name="Object 8"/>
          <p:cNvGraphicFramePr>
            <a:graphicFrameLocks noChangeAspect="1"/>
          </p:cNvGraphicFramePr>
          <p:nvPr/>
        </p:nvGraphicFramePr>
        <p:xfrm>
          <a:off x="539750" y="2133600"/>
          <a:ext cx="8509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6" imgW="368280" imgH="190440" progId="Equation.DSMT4">
                  <p:embed/>
                </p:oleObj>
              </mc:Choice>
              <mc:Fallback>
                <p:oleObj name="Equation" r:id="rId6" imgW="368280" imgH="1904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133600"/>
                        <a:ext cx="850900" cy="4397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7200" y="357188"/>
            <a:ext cx="82296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3200" i="1" kern="0" dirty="0">
                <a:latin typeface="Times New Roman" pitchFamily="18" charset="0"/>
                <a:ea typeface="+mj-ea"/>
                <a:cs typeface="Times New Roman" pitchFamily="18" charset="0"/>
              </a:rPr>
              <a:t>Параметры </a:t>
            </a:r>
            <a:r>
              <a:rPr lang="ru-RU" sz="3200" i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валидации</a:t>
            </a:r>
            <a:endParaRPr lang="ru-RU" sz="2800" i="1" kern="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2" name="Схема 11"/>
          <p:cNvGraphicFramePr/>
          <p:nvPr/>
        </p:nvGraphicFramePr>
        <p:xfrm>
          <a:off x="611560" y="4365104"/>
          <a:ext cx="8229600" cy="2085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62935274"/>
              </p:ext>
            </p:extLst>
          </p:nvPr>
        </p:nvGraphicFramePr>
        <p:xfrm>
          <a:off x="-252536" y="4083588"/>
          <a:ext cx="7713655" cy="2566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172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7170" name="Object 26"/>
          <p:cNvGraphicFramePr>
            <a:graphicFrameLocks noChangeAspect="1"/>
          </p:cNvGraphicFramePr>
          <p:nvPr/>
        </p:nvGraphicFramePr>
        <p:xfrm>
          <a:off x="0" y="0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Microsoft Equation 3.0" r:id="rId9" imgW="126780" imgH="215526" progId="Equation.3">
                  <p:embed/>
                </p:oleObj>
              </mc:Choice>
              <mc:Fallback>
                <p:oleObj name="Microsoft Equation 3.0" r:id="rId9" imgW="126780" imgH="215526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74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2B6DC0B-5F9B-4C39-AFDD-D94C5A3C560B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17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5" name="Rectangle 2"/>
          <p:cNvSpPr>
            <a:spLocks noGrp="1" noChangeArrowheads="1"/>
          </p:cNvSpPr>
          <p:nvPr>
            <p:ph type="title"/>
          </p:nvPr>
        </p:nvSpPr>
        <p:spPr>
          <a:xfrm>
            <a:off x="210386" y="212073"/>
            <a:ext cx="6480522" cy="935385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</a:t>
            </a:r>
            <a:endParaRPr lang="ru-RU" altLang="ru-RU" sz="3200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080641352"/>
              </p:ext>
            </p:extLst>
          </p:nvPr>
        </p:nvGraphicFramePr>
        <p:xfrm>
          <a:off x="-108520" y="1234217"/>
          <a:ext cx="8676456" cy="2566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4" name="Object 26"/>
          <p:cNvGraphicFramePr>
            <a:graphicFrameLocks noChangeAspect="1"/>
          </p:cNvGraphicFramePr>
          <p:nvPr/>
        </p:nvGraphicFramePr>
        <p:xfrm>
          <a:off x="0" y="0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Microsoft Equation 3.0" r:id="rId4" imgW="126780" imgH="215526" progId="Equation.3">
                  <p:embed/>
                </p:oleObj>
              </mc:Choice>
              <mc:Fallback>
                <p:oleObj name="Microsoft Equation 3.0" r:id="rId4" imgW="126780" imgH="215526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198" name="Номер слайда 10"/>
          <p:cNvSpPr txBox="1">
            <a:spLocks/>
          </p:cNvSpPr>
          <p:nvPr/>
        </p:nvSpPr>
        <p:spPr bwMode="auto">
          <a:xfrm>
            <a:off x="0" y="638175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95DE1EF-0C9E-4899-B82F-0ECEF13AF328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18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14291"/>
            <a:ext cx="6552530" cy="503238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</a:t>
            </a:r>
          </a:p>
        </p:txBody>
      </p:sp>
      <p:sp>
        <p:nvSpPr>
          <p:cNvPr id="8200" name="Rectangle 4"/>
          <p:cNvSpPr>
            <a:spLocks noChangeArrowheads="1"/>
          </p:cNvSpPr>
          <p:nvPr/>
        </p:nvSpPr>
        <p:spPr bwMode="auto">
          <a:xfrm>
            <a:off x="179388" y="765175"/>
            <a:ext cx="8785225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b="1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Пример 1. </a:t>
            </a:r>
            <a:r>
              <a:rPr lang="ru-RU" altLang="ru-RU" b="1" i="1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Определение правильности путем установления относительного отклонения.</a:t>
            </a:r>
            <a:endParaRPr lang="ru-RU" altLang="ru-RU"/>
          </a:p>
          <a:p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 целью определения правильности метода анализа определили содержание вещества в эталоне (</a:t>
            </a:r>
            <a:r>
              <a:rPr lang="en-US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ru-RU" altLang="ru-RU" baseline="-3000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практ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), которое составило 30,9 мг. Заданное содержание вещества в эталоне (</a:t>
            </a:r>
            <a:r>
              <a:rPr lang="en-US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ru-RU" altLang="ru-RU" baseline="-3000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теор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) составило 30 мг.</a:t>
            </a:r>
            <a:endParaRPr lang="ru-RU" altLang="ru-RU"/>
          </a:p>
          <a:p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В соответствии со спецификацией относительное отклонение измеренного и заданного значений не должно превышать ±2%. </a:t>
            </a:r>
            <a:endParaRPr lang="ru-RU" altLang="ru-RU"/>
          </a:p>
        </p:txBody>
      </p:sp>
      <p:pic>
        <p:nvPicPr>
          <p:cNvPr id="8201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786063"/>
            <a:ext cx="61706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Rectangle 5"/>
          <p:cNvSpPr>
            <a:spLocks noChangeArrowheads="1"/>
          </p:cNvSpPr>
          <p:nvPr/>
        </p:nvSpPr>
        <p:spPr bwMode="auto">
          <a:xfrm>
            <a:off x="179388" y="3195638"/>
            <a:ext cx="87137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Относительное отклонение превышает ±2%, следовательно, </a:t>
            </a:r>
            <a:r>
              <a:rPr lang="ru-RU" altLang="ru-RU" i="1">
                <a:solidFill>
                  <a:srgbClr val="FF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метод не удовлетворяет критерию правильности.</a:t>
            </a:r>
            <a:r>
              <a:rPr lang="ru-RU" altLang="ru-RU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03" name="Rectangle 6"/>
          <p:cNvSpPr>
            <a:spLocks noChangeArrowheads="1"/>
          </p:cNvSpPr>
          <p:nvPr/>
        </p:nvSpPr>
        <p:spPr bwMode="auto">
          <a:xfrm>
            <a:off x="250825" y="3800475"/>
            <a:ext cx="86423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b="1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Пример 2. </a:t>
            </a:r>
            <a:r>
              <a:rPr lang="ru-RU" altLang="ru-RU" b="1" i="1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Определение правильности методом одновыборочного t-критерия Стьюдента.</a:t>
            </a:r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Для определения правильности аналитического метода анализ эталонной пробы с номинальным значением салициловой кислоты </a:t>
            </a:r>
            <a:r>
              <a:rPr lang="ru-RU" altLang="ru-RU">
                <a:solidFill>
                  <a:srgbClr val="000000"/>
                </a:solidFill>
                <a:cs typeface="Calibri" panose="020F0502020204030204" pitchFamily="34" charset="0"/>
              </a:rPr>
              <a:t>–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250 мкг проводили шесть раз.</a:t>
            </a:r>
            <a:r>
              <a:rPr lang="ru-RU" altLang="ru-RU"/>
              <a:t> 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Согласно полученным результатам, среднее содержание салициловой кислоты – составило 245 мг, а стандартное отклонение результата измерений </a:t>
            </a:r>
            <a:r>
              <a:rPr lang="en-US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 – 2,18 мкг.</a:t>
            </a:r>
          </a:p>
        </p:txBody>
      </p:sp>
      <p:sp>
        <p:nvSpPr>
          <p:cNvPr id="82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5" name="Object 7"/>
          <p:cNvGraphicFramePr>
            <a:graphicFrameLocks noChangeAspect="1"/>
          </p:cNvGraphicFramePr>
          <p:nvPr/>
        </p:nvGraphicFramePr>
        <p:xfrm>
          <a:off x="3348038" y="5589588"/>
          <a:ext cx="3290887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Формула" r:id="rId7" imgW="2476500" imgH="508000" progId="Equation.3">
                  <p:embed/>
                </p:oleObj>
              </mc:Choice>
              <mc:Fallback>
                <p:oleObj name="Формула" r:id="rId7" imgW="2476500" imgH="508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5589588"/>
                        <a:ext cx="3290887" cy="674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5" name="Прямоугольник 14"/>
          <p:cNvSpPr>
            <a:spLocks noChangeArrowheads="1"/>
          </p:cNvSpPr>
          <p:nvPr/>
        </p:nvSpPr>
        <p:spPr bwMode="auto">
          <a:xfrm>
            <a:off x="539750" y="6165850"/>
            <a:ext cx="828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Статистическая величина 5,61  превышает значение 2,57 (табл), следовательно, </a:t>
            </a:r>
            <a:r>
              <a:rPr lang="ru-RU" altLang="ru-RU" i="1">
                <a:solidFill>
                  <a:srgbClr val="FF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метод не удовлетворяет критерию правильности.</a:t>
            </a:r>
            <a:r>
              <a:rPr lang="ru-RU" altLang="ru-RU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9218" name="Object 26"/>
          <p:cNvGraphicFramePr>
            <a:graphicFrameLocks noChangeAspect="1"/>
          </p:cNvGraphicFramePr>
          <p:nvPr/>
        </p:nvGraphicFramePr>
        <p:xfrm>
          <a:off x="0" y="0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Microsoft Equation 3.0" r:id="rId4" imgW="126780" imgH="215526" progId="Equation.3">
                  <p:embed/>
                </p:oleObj>
              </mc:Choice>
              <mc:Fallback>
                <p:oleObj name="Microsoft Equation 3.0" r:id="rId4" imgW="126780" imgH="215526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1" name="Номер слайда 10"/>
          <p:cNvSpPr txBox="1">
            <a:spLocks/>
          </p:cNvSpPr>
          <p:nvPr/>
        </p:nvSpPr>
        <p:spPr bwMode="auto">
          <a:xfrm>
            <a:off x="0" y="638175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B244550-BDB1-4EAC-83F9-F145629DA9EF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19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33375"/>
            <a:ext cx="6840884" cy="503238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</a:t>
            </a:r>
          </a:p>
        </p:txBody>
      </p:sp>
      <p:sp>
        <p:nvSpPr>
          <p:cNvPr id="9223" name="Rectangle 4"/>
          <p:cNvSpPr>
            <a:spLocks noChangeArrowheads="1"/>
          </p:cNvSpPr>
          <p:nvPr/>
        </p:nvSpPr>
        <p:spPr bwMode="auto">
          <a:xfrm>
            <a:off x="179388" y="765175"/>
            <a:ext cx="878522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3. </a:t>
            </a:r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правильности при введении добавок к плацебо.</a:t>
            </a:r>
          </a:p>
          <a:p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метода подтверждается, если средняя степень обнаружения введенного компонента Х составляет от 93 до 103%.</a:t>
            </a:r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179388" y="3860800"/>
            <a:ext cx="89646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значение степени обнаружения соответствует требованиям спецификации и находится в диапазоне от 97 до 103%, значит, </a:t>
            </a:r>
            <a:r>
              <a:rPr lang="ru-RU" altLang="ru-RU" i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</a:t>
            </a:r>
            <a:r>
              <a:rPr lang="ru-RU" altLang="ru-RU" i="1">
                <a:solidFill>
                  <a:srgbClr val="FF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удовлетворяет критерию правильности.</a:t>
            </a:r>
            <a:r>
              <a:rPr lang="ru-RU" altLang="ru-RU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2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50825" y="1773238"/>
          <a:ext cx="8642350" cy="1347991"/>
        </p:xfrm>
        <a:graphic>
          <a:graphicData uri="http://schemas.openxmlformats.org/drawingml/2006/table">
            <a:tbl>
              <a:tblPr/>
              <a:tblGrid>
                <a:gridCol w="737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1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6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1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0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23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124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1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Номер пробы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Введенное количество компонента Х, мг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Найденное количество компонента Х, мг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Среднее значение, мг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Степень обнаружения,%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2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20,3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20,1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20,5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20,3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101,5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2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30,3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31,5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30,9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30,9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103,0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2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51,4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51,1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51,5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51,3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102,6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266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284538"/>
            <a:ext cx="208915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67" name="Picture 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3284538"/>
            <a:ext cx="40100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8" name="Прямоугольник 16"/>
          <p:cNvSpPr>
            <a:spLocks noChangeArrowheads="1"/>
          </p:cNvSpPr>
          <p:nvPr/>
        </p:nvSpPr>
        <p:spPr bwMode="auto">
          <a:xfrm>
            <a:off x="250825" y="4797425"/>
            <a:ext cx="8642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4. </a:t>
            </a:r>
            <a:r>
              <a:rPr lang="ru-RU" altLang="ru-RU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правильности при введении добавок к пробе.</a:t>
            </a:r>
            <a:endParaRPr lang="ru-RU" alt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250825" y="5203825"/>
          <a:ext cx="8713789" cy="1472184"/>
        </p:xfrm>
        <a:graphic>
          <a:graphicData uri="http://schemas.openxmlformats.org/drawingml/2006/table">
            <a:tbl>
              <a:tblPr/>
              <a:tblGrid>
                <a:gridCol w="743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1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41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5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4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52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08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892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358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Номер пробы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Содержание компонента Х в пробе, мг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Введенное количество компонента Х, мг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Найденное количество компонента Х, мг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Среднее значение, мг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Степень обнаружения,%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40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58,0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58,2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58,4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58,2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91,0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40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68,5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67,8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68,1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68,1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93,7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40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89,2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90,2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89,5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89,6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99,2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704850"/>
          </a:xfrm>
        </p:spPr>
        <p:txBody>
          <a:bodyPr/>
          <a:lstStyle/>
          <a:p>
            <a:pPr algn="ctr"/>
            <a:r>
              <a:rPr lang="ru-RU" altLang="ru-RU" sz="2800" b="1" i="1" dirty="0" err="1" smtClean="0"/>
              <a:t>Валидация</a:t>
            </a:r>
            <a:r>
              <a:rPr lang="ru-RU" altLang="ru-RU" sz="2800" b="1" i="1" dirty="0" smtClean="0"/>
              <a:t> 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112713" y="1095375"/>
            <a:ext cx="8929687" cy="5429250"/>
          </a:xfrm>
        </p:spPr>
        <p:txBody>
          <a:bodyPr>
            <a:normAutofit lnSpcReduction="10000"/>
          </a:bodyPr>
          <a:lstStyle/>
          <a:p>
            <a:pPr marL="0" indent="355600" algn="just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Качество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(Международный стандарт ИСО 8402) — совокупность свойств и характеристик ЛС, которые влияют на его способность оказывать профилактическое и/или лечебное действие.</a:t>
            </a:r>
          </a:p>
          <a:p>
            <a:pPr marL="0" indent="355600" algn="just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b="1" i="1" dirty="0" err="1" smtClean="0">
                <a:latin typeface="Times New Roman" pitchFamily="18" charset="0"/>
              </a:rPr>
              <a:t>Валидация</a:t>
            </a:r>
            <a:r>
              <a:rPr lang="ru-RU" sz="2000" b="1" i="1" dirty="0" smtClean="0">
                <a:latin typeface="Times New Roman" pitchFamily="18" charset="0"/>
              </a:rPr>
              <a:t>  </a:t>
            </a:r>
            <a:r>
              <a:rPr lang="ru-RU" sz="2000" i="1" dirty="0" smtClean="0">
                <a:latin typeface="Times New Roman" pitchFamily="18" charset="0"/>
              </a:rPr>
              <a:t>(</a:t>
            </a:r>
            <a:r>
              <a:rPr lang="en-US" sz="2000" i="1" dirty="0" smtClean="0">
                <a:latin typeface="Times New Roman" pitchFamily="18" charset="0"/>
              </a:rPr>
              <a:t>GMP)</a:t>
            </a:r>
            <a:r>
              <a:rPr lang="ru-RU" sz="2000" i="1" dirty="0" smtClean="0">
                <a:latin typeface="Times New Roman" pitchFamily="18" charset="0"/>
              </a:rPr>
              <a:t> </a:t>
            </a:r>
            <a:r>
              <a:rPr lang="ru-RU" sz="2000" dirty="0" smtClean="0"/>
              <a:t>—</a:t>
            </a:r>
            <a:r>
              <a:rPr lang="ru-RU" sz="2000" dirty="0" smtClean="0">
                <a:latin typeface="Times New Roman" pitchFamily="18" charset="0"/>
              </a:rPr>
              <a:t> получение документированного подтверждения того, что 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</a:rPr>
              <a:t>конкретный производственный процесс</a:t>
            </a:r>
            <a:r>
              <a:rPr lang="ru-RU" sz="2000" dirty="0" smtClean="0">
                <a:latin typeface="Times New Roman" pitchFamily="18" charset="0"/>
              </a:rPr>
              <a:t> обеспечит с высокой степенью надежности получение продукта, отвечающего </a:t>
            </a:r>
            <a:r>
              <a:rPr lang="ru-RU" sz="2000" i="1" dirty="0" smtClean="0">
                <a:latin typeface="Times New Roman" pitchFamily="18" charset="0"/>
              </a:rPr>
              <a:t>заранее установленным спецификациям </a:t>
            </a:r>
            <a:r>
              <a:rPr lang="ru-RU" sz="2000" dirty="0" smtClean="0">
                <a:latin typeface="Times New Roman" pitchFamily="18" charset="0"/>
              </a:rPr>
              <a:t>и показателям качества. 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endParaRPr lang="ru-RU" sz="2000" dirty="0" smtClean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</a:rPr>
              <a:t>Первый  этап – </a:t>
            </a:r>
            <a:r>
              <a:rPr lang="ru-RU" sz="2000" i="1" dirty="0" err="1" smtClean="0">
                <a:solidFill>
                  <a:srgbClr val="C00000"/>
                </a:solidFill>
                <a:latin typeface="Times New Roman" pitchFamily="18" charset="0"/>
              </a:rPr>
              <a:t>валидация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</a:rPr>
              <a:t> оборудования</a:t>
            </a:r>
            <a:endParaRPr lang="ru-RU" sz="2000" i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 smtClean="0">
                <a:latin typeface="Times New Roman" pitchFamily="18" charset="0"/>
              </a:rPr>
              <a:t>     </a:t>
            </a:r>
            <a:r>
              <a:rPr lang="en-US" sz="2000" b="1" dirty="0" smtClean="0">
                <a:latin typeface="Times New Roman" pitchFamily="18" charset="0"/>
              </a:rPr>
              <a:t>DQ </a:t>
            </a:r>
            <a:r>
              <a:rPr lang="ru-RU" sz="2000" dirty="0" smtClean="0"/>
              <a:t>—</a:t>
            </a:r>
            <a:r>
              <a:rPr lang="ru-RU" sz="2000" dirty="0" smtClean="0">
                <a:latin typeface="Times New Roman" pitchFamily="18" charset="0"/>
              </a:rPr>
              <a:t> </a:t>
            </a:r>
            <a:r>
              <a:rPr lang="ru-RU" sz="2000" i="1" dirty="0" smtClean="0">
                <a:latin typeface="Times New Roman" pitchFamily="18" charset="0"/>
              </a:rPr>
              <a:t>Дизайн-квалификация, </a:t>
            </a:r>
            <a:r>
              <a:rPr lang="ru-RU" sz="2000" dirty="0" smtClean="0">
                <a:latin typeface="Times New Roman" pitchFamily="18" charset="0"/>
              </a:rPr>
              <a:t>- до установки оборудования. Она определяет операционные и функциональные спецификации/требования к оборудованию и детали обоснованного решения в выборе поставщика.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 smtClean="0">
                <a:latin typeface="Times New Roman" pitchFamily="18" charset="0"/>
              </a:rPr>
              <a:t>     </a:t>
            </a:r>
            <a:r>
              <a:rPr lang="en-US" sz="2000" b="1" dirty="0" smtClean="0">
                <a:latin typeface="Times New Roman" pitchFamily="18" charset="0"/>
              </a:rPr>
              <a:t>IQ </a:t>
            </a:r>
            <a:r>
              <a:rPr lang="ru-RU" sz="2000" dirty="0" smtClean="0"/>
              <a:t>—</a:t>
            </a:r>
            <a:r>
              <a:rPr lang="ru-RU" sz="2000" dirty="0" smtClean="0">
                <a:latin typeface="Times New Roman" pitchFamily="18" charset="0"/>
              </a:rPr>
              <a:t> </a:t>
            </a:r>
            <a:r>
              <a:rPr lang="ru-RU" sz="2000" i="1" dirty="0" smtClean="0">
                <a:latin typeface="Times New Roman" pitchFamily="18" charset="0"/>
              </a:rPr>
              <a:t>Инсталляционная квалификация, - </a:t>
            </a:r>
            <a:r>
              <a:rPr lang="ru-RU" sz="2000" dirty="0" smtClean="0">
                <a:latin typeface="Times New Roman" pitchFamily="18" charset="0"/>
              </a:rPr>
              <a:t>к установке оборудования и определяет его соответствие назначению и требованию.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</a:rPr>
              <a:t>     </a:t>
            </a:r>
            <a:r>
              <a:rPr lang="en-US" sz="1800" b="1" dirty="0" smtClean="0">
                <a:latin typeface="Times New Roman" pitchFamily="18" charset="0"/>
              </a:rPr>
              <a:t>OQ</a:t>
            </a:r>
            <a:r>
              <a:rPr lang="en-US" sz="1800" dirty="0" smtClean="0">
                <a:latin typeface="Times New Roman" pitchFamily="18" charset="0"/>
              </a:rPr>
              <a:t> </a:t>
            </a:r>
            <a:r>
              <a:rPr lang="ru-RU" sz="1800" dirty="0" smtClean="0"/>
              <a:t>—</a:t>
            </a:r>
            <a:r>
              <a:rPr lang="ru-RU" sz="1800" dirty="0" smtClean="0">
                <a:latin typeface="Times New Roman" pitchFamily="18" charset="0"/>
              </a:rPr>
              <a:t> </a:t>
            </a:r>
            <a:r>
              <a:rPr lang="ru-RU" sz="1800" i="1" dirty="0" smtClean="0">
                <a:latin typeface="Times New Roman" pitchFamily="18" charset="0"/>
              </a:rPr>
              <a:t>Операционная квалификация, </a:t>
            </a:r>
            <a:r>
              <a:rPr lang="ru-RU" sz="1800" dirty="0" smtClean="0">
                <a:latin typeface="Times New Roman" pitchFamily="18" charset="0"/>
              </a:rPr>
              <a:t>процесс, демонстрирующий эффективность функционирования оборудования согласно требованиям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1800" b="1" dirty="0" smtClean="0">
                <a:latin typeface="Times New Roman" pitchFamily="18" charset="0"/>
              </a:rPr>
              <a:t>     </a:t>
            </a:r>
            <a:r>
              <a:rPr lang="en-US" sz="1800" b="1" dirty="0" smtClean="0">
                <a:latin typeface="Times New Roman" pitchFamily="18" charset="0"/>
              </a:rPr>
              <a:t>PQ </a:t>
            </a:r>
            <a:r>
              <a:rPr lang="ru-RU" sz="1800" b="1" dirty="0" smtClean="0"/>
              <a:t>—</a:t>
            </a:r>
            <a:r>
              <a:rPr lang="ru-RU" sz="1800" b="1" dirty="0" smtClean="0">
                <a:latin typeface="Times New Roman" pitchFamily="18" charset="0"/>
              </a:rPr>
              <a:t> </a:t>
            </a:r>
            <a:r>
              <a:rPr lang="ru-RU" sz="1800" i="1" dirty="0" smtClean="0">
                <a:latin typeface="Times New Roman" pitchFamily="18" charset="0"/>
              </a:rPr>
              <a:t>Эксплуатационная квалификация, </a:t>
            </a:r>
            <a:r>
              <a:rPr lang="ru-RU" sz="1800" dirty="0" smtClean="0">
                <a:latin typeface="Times New Roman" pitchFamily="18" charset="0"/>
              </a:rPr>
              <a:t>процесс, показывающий, способность оборудования к длительной и постоянной эксплуатации в условиях его рутинного использования.</a:t>
            </a:r>
            <a:endParaRPr lang="en-US" sz="1800" dirty="0" smtClean="0">
              <a:latin typeface="Times New Roman" pitchFamily="18" charset="0"/>
            </a:endParaRPr>
          </a:p>
          <a:p>
            <a:pPr marL="0" indent="355600" algn="just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2000" dirty="0" smtClean="0">
              <a:latin typeface="Times New Roman" pitchFamily="18" charset="0"/>
            </a:endParaRPr>
          </a:p>
        </p:txBody>
      </p:sp>
      <p:sp>
        <p:nvSpPr>
          <p:cNvPr id="23556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3373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3F883C11-FD2E-4A2E-8FDA-2C199AB4E139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2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57188"/>
            <a:ext cx="6623967" cy="1000125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</a:t>
            </a:r>
            <a:b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Количественное определение</a:t>
            </a:r>
          </a:p>
        </p:txBody>
      </p:sp>
      <p:sp>
        <p:nvSpPr>
          <p:cNvPr id="10244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42" name="Object 26"/>
          <p:cNvGraphicFramePr>
            <a:graphicFrameLocks noChangeAspect="1"/>
          </p:cNvGraphicFramePr>
          <p:nvPr/>
        </p:nvGraphicFramePr>
        <p:xfrm>
          <a:off x="0" y="0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Microsoft Equation 3.0" r:id="rId4" imgW="126780" imgH="215526" progId="Equation.3">
                  <p:embed/>
                </p:oleObj>
              </mc:Choice>
              <mc:Fallback>
                <p:oleObj name="Microsoft Equation 3.0" r:id="rId4" imgW="126780" imgH="215526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46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D21D8B2-BC0C-4C28-B0AA-50263C89B08C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20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7" name="Прямоугольник 12"/>
          <p:cNvSpPr>
            <a:spLocks noChangeArrowheads="1"/>
          </p:cNvSpPr>
          <p:nvPr/>
        </p:nvSpPr>
        <p:spPr bwMode="auto">
          <a:xfrm>
            <a:off x="142875" y="1428750"/>
            <a:ext cx="8929688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Активная субстанция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применение аналитической методики к СО;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сравнение результатов анализа, полученных с использованием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валидируемой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и арбитражного метода, правильность и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прецизионность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которого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известны (использование независимого метода);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заключение о правильности можно сделать после того, как установлены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прецизионность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линейность и специфичность.</a:t>
            </a:r>
          </a:p>
          <a:p>
            <a:pPr eaLnBrk="1" hangingPunct="1"/>
            <a:endParaRPr lang="ru-RU" alt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Готовый лекарственный препарат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применение методики к искусственным смесям, к которым были добавлены известные количества анализируемого вещества;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если невозможно получить образцы всех компонентов лекарственного препарата, возможно применение метода добавок или арбитражной методики, правильность которой доказана;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заключение о правильности можно сделать после того, как установлены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прецизионность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линейность и специфичность.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66" name="Object 26"/>
          <p:cNvGraphicFramePr>
            <a:graphicFrameLocks noChangeAspect="1"/>
          </p:cNvGraphicFramePr>
          <p:nvPr/>
        </p:nvGraphicFramePr>
        <p:xfrm>
          <a:off x="0" y="0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Microsoft Equation 3.0" r:id="rId4" imgW="126780" imgH="215526" progId="Equation.3">
                  <p:embed/>
                </p:oleObj>
              </mc:Choice>
              <mc:Fallback>
                <p:oleObj name="Microsoft Equation 3.0" r:id="rId4" imgW="126780" imgH="215526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1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7EAFDF0-A838-4D2E-B6DF-59A740DBC7FA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21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2875" y="1428750"/>
            <a:ext cx="8929688" cy="48323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Примеси</a:t>
            </a:r>
          </a:p>
          <a:p>
            <a:pPr indent="363538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Правильность изучают на образцах (субстанции или ЛП) с добавленным известным количеством примесей.</a:t>
            </a:r>
          </a:p>
          <a:p>
            <a:pPr indent="363538" algn="just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Если примеси или продукты разложения недоступны, применяют арбитражный метод. Если примеси неизвестны, то чувствительность их определения может быть принята равной чувствительности определения субстанции. Если чувствительность определения субстанции и примеси существенно отличается, то вводят коэффициент пересчета.</a:t>
            </a:r>
          </a:p>
          <a:p>
            <a:pPr indent="363538" algn="just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Должен быть указан конкретный способ нормирования содержания отдельной примеси или суммы примесей, например, в массовых процентах, в процентах по отношению к площади пика основного анализируемого компонента или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т.д.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363538" algn="ctr"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Правильность (%) найденного значения от введенного количества или как разность между      и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 учетом соответствующих доверительных интервалов.</a:t>
            </a:r>
          </a:p>
        </p:txBody>
      </p:sp>
      <p:graphicFrame>
        <p:nvGraphicFramePr>
          <p:cNvPr id="11267" name="Object 8"/>
          <p:cNvGraphicFramePr>
            <a:graphicFrameLocks noChangeAspect="1"/>
          </p:cNvGraphicFramePr>
          <p:nvPr/>
        </p:nvGraphicFramePr>
        <p:xfrm>
          <a:off x="2089150" y="5805488"/>
          <a:ext cx="3222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6" imgW="139680" imgH="164880" progId="Equation.DSMT4">
                  <p:embed/>
                </p:oleObj>
              </mc:Choice>
              <mc:Fallback>
                <p:oleObj name="Equation" r:id="rId6" imgW="139680" imgH="164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5805488"/>
                        <a:ext cx="322263" cy="381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8F8F8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6571" y="355602"/>
            <a:ext cx="6623967" cy="10001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</a:t>
            </a:r>
            <a:b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Количественное определение</a:t>
            </a:r>
            <a:endParaRPr lang="ru-RU" alt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57188"/>
            <a:ext cx="8229600" cy="479425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валидации.</a:t>
            </a:r>
          </a:p>
        </p:txBody>
      </p:sp>
      <p:sp>
        <p:nvSpPr>
          <p:cNvPr id="12294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295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296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25E8EF9-B366-493F-89BB-6C601EBEC97C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22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7" name="Прямоугольник 12"/>
          <p:cNvSpPr>
            <a:spLocks noChangeArrowheads="1"/>
          </p:cNvSpPr>
          <p:nvPr/>
        </p:nvSpPr>
        <p:spPr bwMode="auto">
          <a:xfrm>
            <a:off x="250825" y="908050"/>
            <a:ext cx="86423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Прецизионность</a:t>
            </a:r>
            <a:r>
              <a:rPr lang="ru-RU" alt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Precision</a:t>
            </a:r>
            <a:r>
              <a:rPr lang="ru-RU" alt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аналитической методики выражает степень близости (или степень разброса) результатов для серии измерений, выполненных по данной методике на различных пробах одного и того же однородного образца.</a:t>
            </a:r>
          </a:p>
          <a:p>
            <a:pPr algn="just" eaLnBrk="1" hangingPunct="1"/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Изучается для методик </a:t>
            </a:r>
            <a:r>
              <a:rPr lang="ru-RU" alt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количественного определения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методик </a:t>
            </a:r>
            <a:r>
              <a:rPr lang="ru-RU" alt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количественного определения примесей</a:t>
            </a:r>
            <a:r>
              <a:rPr lang="ru-RU" alt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298" name="Прямоугольник 12"/>
          <p:cNvSpPr>
            <a:spLocks noChangeArrowheads="1"/>
          </p:cNvSpPr>
          <p:nvPr/>
        </p:nvSpPr>
        <p:spPr bwMode="auto">
          <a:xfrm>
            <a:off x="214313" y="3362325"/>
            <a:ext cx="867886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прецизионности следует представлять (Е</a:t>
            </a:r>
            <a:r>
              <a:rPr lang="ru-RU" altLang="ru-RU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случ.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1) стандартное отклонение (</a:t>
            </a:r>
            <a:r>
              <a:rPr lang="en-US" alt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24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eaLnBrk="1" hangingPunct="1"/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2) коэффициент вариации (</a:t>
            </a:r>
            <a:r>
              <a:rPr lang="en-US" alt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VK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) или относительное 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стандартное отклонение </a:t>
            </a:r>
            <a:r>
              <a:rPr lang="ru-RU" alt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(%</a:t>
            </a:r>
            <a:r>
              <a:rPr lang="en-US" alt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RSD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3) доверительный интервал:</a:t>
            </a:r>
          </a:p>
        </p:txBody>
      </p:sp>
      <p:graphicFrame>
        <p:nvGraphicFramePr>
          <p:cNvPr id="12290" name="Object 11"/>
          <p:cNvGraphicFramePr>
            <a:graphicFrameLocks noChangeAspect="1"/>
          </p:cNvGraphicFramePr>
          <p:nvPr/>
        </p:nvGraphicFramePr>
        <p:xfrm>
          <a:off x="4787900" y="3860800"/>
          <a:ext cx="3976688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Формула" r:id="rId4" imgW="2133600" imgH="596900" progId="Equation.3">
                  <p:embed/>
                </p:oleObj>
              </mc:Choice>
              <mc:Fallback>
                <p:oleObj name="Формула" r:id="rId4" imgW="2133600" imgH="5969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860800"/>
                        <a:ext cx="3976688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12"/>
          <p:cNvGraphicFramePr>
            <a:graphicFrameLocks noChangeAspect="1"/>
          </p:cNvGraphicFramePr>
          <p:nvPr/>
        </p:nvGraphicFramePr>
        <p:xfrm>
          <a:off x="5354638" y="5084763"/>
          <a:ext cx="3789362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Формула" r:id="rId6" imgW="1739900" imgH="393700" progId="Equation.3">
                  <p:embed/>
                </p:oleObj>
              </mc:Choice>
              <mc:Fallback>
                <p:oleObj name="Формула" r:id="rId6" imgW="1739900" imgH="3937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5084763"/>
                        <a:ext cx="3789362" cy="719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18"/>
          <p:cNvGraphicFramePr>
            <a:graphicFrameLocks noChangeAspect="1"/>
          </p:cNvGraphicFramePr>
          <p:nvPr/>
        </p:nvGraphicFramePr>
        <p:xfrm>
          <a:off x="1763713" y="5949950"/>
          <a:ext cx="53181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Формула" r:id="rId8" imgW="2628900" imgH="419100" progId="Equation.3">
                  <p:embed/>
                </p:oleObj>
              </mc:Choice>
              <mc:Fallback>
                <p:oleObj name="Формула" r:id="rId8" imgW="2628900" imgH="4191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5949950"/>
                        <a:ext cx="53181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78837" y="178594"/>
            <a:ext cx="8229600" cy="550862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Прецизионность</a:t>
            </a:r>
            <a:endParaRPr lang="ru-RU" altLang="ru-RU" sz="3200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3314" name="Object 26"/>
          <p:cNvGraphicFramePr>
            <a:graphicFrameLocks noChangeAspect="1"/>
          </p:cNvGraphicFramePr>
          <p:nvPr/>
        </p:nvGraphicFramePr>
        <p:xfrm>
          <a:off x="0" y="0"/>
          <a:ext cx="2286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Microsoft Equation 3.0" r:id="rId4" imgW="126780" imgH="215526" progId="Equation.3">
                  <p:embed/>
                </p:oleObj>
              </mc:Choice>
              <mc:Fallback>
                <p:oleObj name="Microsoft Equation 3.0" r:id="rId4" imgW="126780" imgH="215526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286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3318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70BFC3B-E072-4090-80DC-22A324B7A63B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23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9" name="Прямоугольник 12"/>
          <p:cNvSpPr>
            <a:spLocks noChangeArrowheads="1"/>
          </p:cNvSpPr>
          <p:nvPr/>
        </p:nvSpPr>
        <p:spPr bwMode="auto">
          <a:xfrm>
            <a:off x="114300" y="1158875"/>
            <a:ext cx="8929688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Сходимость (повторяемость)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изучают, выполняя: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не менее девяти определений, охватывающих диапазон применения методики (например, три концентрации / три определения для каждой) или 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не менее шести определений для образцов с содержанием анализируемого вещества, близким к номинальному.</a:t>
            </a:r>
          </a:p>
          <a:p>
            <a:pPr eaLnBrk="1" hangingPunct="1"/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Внутрилабораторная</a:t>
            </a:r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прецизионность</a:t>
            </a:r>
            <a:endParaRPr lang="ru-RU" alt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Устанавливают влияние случайных факторов на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прецизионность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валидируемой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аналитической методики. </a:t>
            </a:r>
          </a:p>
          <a:p>
            <a:pPr eaLnBrk="1" hangingPunct="1"/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alt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Воспроизводимость</a:t>
            </a:r>
            <a:r>
              <a:rPr lang="ru-RU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(разброс результатов измерений относительно среднего значения) оценивают путем проведения межлабораторных исследований при стандартизации аналитической методики (например, при включении методики в фармакопею); отражает степень сходимости результатов, полученных анализом одних и тех же образцов при различных нормальных условиях теста - разные лаборатории, химики-аналитики, инструменты, партии реактивов, температура окружающей среды, различное время проведения анализов и т.п.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57188"/>
            <a:ext cx="8229600" cy="550862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Прецизионность</a:t>
            </a:r>
            <a:endParaRPr lang="ru-RU" altLang="ru-RU" sz="3200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41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42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EFECAF-A6A8-4D32-9E29-7D17F5048F57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24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179388" y="1300958"/>
            <a:ext cx="8964612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Пример </a:t>
            </a:r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ru-RU" altLang="ru-RU" sz="2000" dirty="0"/>
          </a:p>
          <a:p>
            <a:pPr algn="just"/>
            <a:r>
              <a:rPr lang="ru-RU" altLang="ru-RU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Содержание железа было определено методом спектроскопии в видимой области в условиях повторяемости. При измерении получены следующие значения: 565, 559, 570, 564, 557 и 572 мкг.</a:t>
            </a:r>
            <a:endParaRPr lang="ru-RU" altLang="ru-RU" sz="2000" dirty="0"/>
          </a:p>
          <a:p>
            <a:pPr algn="just"/>
            <a:r>
              <a:rPr lang="ru-RU" altLang="ru-RU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Согласно спецификации повторяемость метода подтверждается, если коэффициент вариации составляет менее 1,5%.</a:t>
            </a:r>
            <a:endParaRPr lang="ru-RU" altLang="ru-RU" sz="2000" dirty="0"/>
          </a:p>
          <a:p>
            <a:pPr algn="just"/>
            <a:r>
              <a:rPr lang="ru-RU" altLang="ru-RU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Средне арифметическое значение для полученных результатов составило </a:t>
            </a:r>
            <a:r>
              <a:rPr lang="ru-RU" altLang="ru-RU" sz="2000" dirty="0">
                <a:cs typeface="Calibri" panose="020F0502020204030204" pitchFamily="34" charset="0"/>
              </a:rPr>
              <a:t>–</a:t>
            </a:r>
            <a:r>
              <a:rPr lang="ru-RU" altLang="ru-RU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 564,5 мкг.</a:t>
            </a:r>
          </a:p>
          <a:p>
            <a:pPr algn="just"/>
            <a:r>
              <a:rPr lang="ru-RU" altLang="ru-RU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Стандартное отклонение результата измерения (</a:t>
            </a:r>
            <a:r>
              <a:rPr lang="en-US" altLang="ru-RU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ru-RU" altLang="ru-RU" sz="2000" baseline="-30000" dirty="0">
                <a:latin typeface="Times New Roman" panose="02020603050405020304" pitchFamily="18" charset="0"/>
                <a:cs typeface="Calibri" panose="020F0502020204030204" pitchFamily="34" charset="0"/>
              </a:rPr>
              <a:t>х</a:t>
            </a:r>
            <a:r>
              <a:rPr lang="ru-RU" altLang="ru-RU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) равное 5,89 мкг.</a:t>
            </a:r>
            <a:endParaRPr lang="ru-RU" altLang="ru-RU" sz="2000" dirty="0"/>
          </a:p>
        </p:txBody>
      </p:sp>
      <p:graphicFrame>
        <p:nvGraphicFramePr>
          <p:cNvPr id="1433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874509"/>
              </p:ext>
            </p:extLst>
          </p:nvPr>
        </p:nvGraphicFramePr>
        <p:xfrm>
          <a:off x="424543" y="4234260"/>
          <a:ext cx="51911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Формула" r:id="rId4" imgW="2565400" imgH="419100" progId="Equation.3">
                  <p:embed/>
                </p:oleObj>
              </mc:Choice>
              <mc:Fallback>
                <p:oleObj name="Формула" r:id="rId4" imgW="25654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543" y="4234260"/>
                        <a:ext cx="51911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11"/>
          <p:cNvSpPr>
            <a:spLocks noChangeArrowheads="1"/>
          </p:cNvSpPr>
          <p:nvPr/>
        </p:nvSpPr>
        <p:spPr bwMode="auto">
          <a:xfrm>
            <a:off x="244475" y="5110958"/>
            <a:ext cx="867727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Коэффициент вариации не превышает 1,5%, следовательно, </a:t>
            </a:r>
            <a:endParaRPr lang="ru-RU" altLang="ru-RU" sz="2000" dirty="0" smtClean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ru-RU" alt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повторяемость </a:t>
            </a:r>
            <a:r>
              <a:rPr lang="ru-RU" alt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(сходимость) метода подтверждается</a:t>
            </a:r>
            <a:r>
              <a:rPr lang="ru-RU" altLang="ru-RU" sz="2000" dirty="0">
                <a:latin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0976"/>
            <a:ext cx="9144000" cy="943768"/>
          </a:xfrm>
        </p:spPr>
        <p:txBody>
          <a:bodyPr>
            <a:normAutofit fontScale="90000"/>
          </a:bodyPr>
          <a:lstStyle/>
          <a:p>
            <a:r>
              <a:rPr lang="ru-RU" altLang="ru-RU" sz="3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и </a:t>
            </a:r>
            <a:r>
              <a:rPr lang="ru-RU" altLang="ru-RU" sz="3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Воспроизводимость</a:t>
            </a:r>
            <a:r>
              <a:rPr lang="ru-RU" altLang="ru-RU" sz="3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3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разные </a:t>
            </a:r>
            <a:r>
              <a:rPr lang="ru-RU" altLang="ru-RU" sz="30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вещи</a:t>
            </a:r>
          </a:p>
        </p:txBody>
      </p:sp>
      <p:pic>
        <p:nvPicPr>
          <p:cNvPr id="3277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13" y="1052513"/>
            <a:ext cx="6086475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6233E73-3D34-4CC0-804F-354DF6987A21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25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6700"/>
            <a:ext cx="8229600" cy="785813"/>
          </a:xfrm>
        </p:spPr>
        <p:txBody>
          <a:bodyPr/>
          <a:lstStyle/>
          <a:p>
            <a:r>
              <a:rPr lang="ru-RU" altLang="ru-RU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Сходимость и </a:t>
            </a:r>
            <a:r>
              <a:rPr lang="ru-RU" altLang="ru-RU" sz="32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Воспроизводимость</a:t>
            </a:r>
            <a:endParaRPr lang="ru-RU" altLang="ru-RU" sz="32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4216" name="Group 7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58765901"/>
              </p:ext>
            </p:extLst>
          </p:nvPr>
        </p:nvGraphicFramePr>
        <p:xfrm>
          <a:off x="142875" y="1052513"/>
          <a:ext cx="8786813" cy="3877000"/>
        </p:xfrm>
        <a:graphic>
          <a:graphicData uri="http://schemas.openxmlformats.org/drawingml/2006/table">
            <a:tbl>
              <a:tblPr/>
              <a:tblGrid>
                <a:gridCol w="4356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0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14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Сходимость </a:t>
                      </a: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внутрилабораторная</a:t>
                      </a: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воспроизводимость</a:t>
                      </a: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1439" marR="9143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Воспроизводимость </a:t>
                      </a: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межлабораторный</a:t>
                      </a: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эксперимент)</a:t>
                      </a:r>
                    </a:p>
                  </a:txBody>
                  <a:tcPr marL="91439" marR="9143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87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Характеризует близость отдельных результатов, полученных:</a:t>
                      </a:r>
                    </a:p>
                  </a:txBody>
                  <a:tcPr marL="91439" marR="9143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одного и того же образца</a:t>
                      </a:r>
                    </a:p>
                  </a:txBody>
                  <a:tcPr marL="91439" marR="9143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одного и того же образца</a:t>
                      </a:r>
                    </a:p>
                  </a:txBody>
                  <a:tcPr marL="91439" marR="9143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Одним и тем же методом</a:t>
                      </a:r>
                    </a:p>
                  </a:txBody>
                  <a:tcPr marL="91439" marR="9143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Одним и тем же методом</a:t>
                      </a:r>
                    </a:p>
                  </a:txBody>
                  <a:tcPr marL="91439" marR="9143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70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одних и тех же условиях (аналитик, аппаратура, лаборатория)</a:t>
                      </a:r>
                    </a:p>
                  </a:txBody>
                  <a:tcPr marL="91439" marR="9143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различных условиях (различные аналитики, на разном оборудовании, в разных лабораториях)</a:t>
                      </a:r>
                    </a:p>
                  </a:txBody>
                  <a:tcPr marL="91439" marR="9143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09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течение короткого промежутка времени</a:t>
                      </a:r>
                    </a:p>
                  </a:txBody>
                  <a:tcPr marL="91439" marR="9143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разное время</a:t>
                      </a:r>
                    </a:p>
                  </a:txBody>
                  <a:tcPr marL="91439" marR="9143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285750" y="5229225"/>
          <a:ext cx="8429624" cy="1219200"/>
        </p:xfrm>
        <a:graphic>
          <a:graphicData uri="http://schemas.openxmlformats.org/drawingml/2006/table">
            <a:tbl>
              <a:tblPr/>
              <a:tblGrid>
                <a:gridCol w="2428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9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289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71546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endParaRPr lang="ru-RU" sz="2000" b="1" kern="12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Воспроизводимость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07" marR="66907" marT="0" marB="0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200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≡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07" marR="6690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Случайные внутрилабораторные 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погрешности (сходимость)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07" marR="6690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endParaRPr lang="ru-RU" sz="200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07" marR="6690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Систематические погрешности, присущие каждой отдельной лаборатории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07" marR="6690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832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3827EC6-2642-4C63-B76D-797B18C52FA1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26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576262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валидации. </a:t>
            </a:r>
            <a:endParaRPr lang="ru-RU" altLang="ru-RU" sz="28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981075"/>
            <a:ext cx="8748712" cy="3527425"/>
          </a:xfrm>
        </p:spPr>
        <p:txBody>
          <a:bodyPr/>
          <a:lstStyle/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b="1" i="1" kern="1200" dirty="0" smtClean="0">
                <a:latin typeface="Times New Roman" pitchFamily="18" charset="0"/>
                <a:cs typeface="Times New Roman" pitchFamily="18" charset="0"/>
              </a:rPr>
              <a:t>Специфичность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Specifity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способность однозначно оценивать анализируемое вещество в присутствии других компонентов, которые могут присутствовать в образце (примеси, продукты разложения, вспомогательные вещества и т. д.)</a:t>
            </a:r>
          </a:p>
          <a:p>
            <a:pPr marL="0" algn="ct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«специфичность» ≠  «селективность»</a:t>
            </a:r>
            <a:endParaRPr lang="ru-RU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000" b="1" i="1" dirty="0" smtClean="0">
                <a:latin typeface="Times New Roman" pitchFamily="18" charset="0"/>
              </a:rPr>
              <a:t>Недостаток</a:t>
            </a:r>
            <a:r>
              <a:rPr lang="ru-RU" sz="2000" dirty="0" smtClean="0">
                <a:latin typeface="Times New Roman" pitchFamily="18" charset="0"/>
              </a:rPr>
              <a:t>  метода (обычно в случае количественного определения) может компенсироваться другими аналитическими методами. </a:t>
            </a:r>
          </a:p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</a:rPr>
              <a:t>Специфичность </a:t>
            </a:r>
            <a:r>
              <a:rPr lang="ru-RU" sz="2000" b="1" i="1" dirty="0" smtClean="0">
                <a:latin typeface="Times New Roman" pitchFamily="18" charset="0"/>
              </a:rPr>
              <a:t>оценивается</a:t>
            </a:r>
            <a:r>
              <a:rPr lang="ru-RU" sz="2000" dirty="0" smtClean="0">
                <a:latin typeface="Times New Roman" pitchFamily="18" charset="0"/>
              </a:rPr>
              <a:t> при валидации методов, применяемых </a:t>
            </a:r>
            <a:r>
              <a:rPr lang="ru-RU" sz="2000" u="sng" dirty="0" smtClean="0">
                <a:latin typeface="Times New Roman" pitchFamily="18" charset="0"/>
              </a:rPr>
              <a:t>для идентификации ЛВ</a:t>
            </a:r>
            <a:r>
              <a:rPr lang="ru-RU" sz="2000" dirty="0" smtClean="0">
                <a:latin typeface="Times New Roman" pitchFamily="18" charset="0"/>
              </a:rPr>
              <a:t>, определения примесей (родственные соединения, тяжелые металлы, летучие органические примеси), установления количественного содержания вещества в образце и ЛФ. </a:t>
            </a:r>
          </a:p>
        </p:txBody>
      </p:sp>
      <p:sp>
        <p:nvSpPr>
          <p:cNvPr id="15365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866260B-5B36-4D2B-B2E0-010E187D3E34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27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5362" name="Object 5"/>
          <p:cNvGraphicFramePr>
            <a:graphicFrameLocks noChangeAspect="1"/>
          </p:cNvGraphicFramePr>
          <p:nvPr/>
        </p:nvGraphicFramePr>
        <p:xfrm>
          <a:off x="3203575" y="5445125"/>
          <a:ext cx="1816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Формула" r:id="rId4" imgW="774364" imgH="431613" progId="Equation.3">
                  <p:embed/>
                </p:oleObj>
              </mc:Choice>
              <mc:Fallback>
                <p:oleObj name="Формула" r:id="rId4" imgW="774364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5445125"/>
                        <a:ext cx="18161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TextBox 6"/>
          <p:cNvSpPr txBox="1">
            <a:spLocks noChangeArrowheads="1"/>
          </p:cNvSpPr>
          <p:nvPr/>
        </p:nvSpPr>
        <p:spPr bwMode="auto">
          <a:xfrm>
            <a:off x="250825" y="4437063"/>
            <a:ext cx="855027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применения хроматографических методов используют параметр </a:t>
            </a:r>
            <a:r>
              <a:rPr lang="ru-RU" altLang="ru-RU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разрешение </a:t>
            </a: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(Специфичность метода подтверждается, если пики являются однородными и коэффициент разрешения составляет более 1,5)</a:t>
            </a:r>
          </a:p>
        </p:txBody>
      </p:sp>
      <p:sp>
        <p:nvSpPr>
          <p:cNvPr id="15368" name="Прямоугольник 7"/>
          <p:cNvSpPr>
            <a:spLocks noChangeArrowheads="1"/>
          </p:cNvSpPr>
          <p:nvPr/>
        </p:nvSpPr>
        <p:spPr bwMode="auto">
          <a:xfrm>
            <a:off x="1042988" y="6211888"/>
            <a:ext cx="7705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где: </a:t>
            </a:r>
            <a:r>
              <a:rPr lang="en-US" alt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 - коэффициент разрешения; </a:t>
            </a:r>
            <a:r>
              <a:rPr lang="en-US" alt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Δt 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– разность времен удерживания; </a:t>
            </a:r>
            <a:r>
              <a:rPr lang="en-US" alt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altLang="ru-RU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  и  </a:t>
            </a:r>
            <a:r>
              <a:rPr lang="en-US" alt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altLang="ru-RU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ширины пиков 1 и 2 у основания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04788"/>
            <a:ext cx="8229600" cy="576262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Специфичность</a:t>
            </a:r>
            <a:endParaRPr lang="ru-RU" altLang="ru-RU" sz="28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>
          <a:xfrm>
            <a:off x="197644" y="1156024"/>
            <a:ext cx="8748712" cy="1008063"/>
          </a:xfrm>
        </p:spPr>
        <p:txBody>
          <a:bodyPr>
            <a:normAutofit fontScale="92500" lnSpcReduction="10000"/>
          </a:bodyPr>
          <a:lstStyle/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Пример:</a:t>
            </a:r>
          </a:p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проведении ВЭЖХ анализа компонентов смеси </a:t>
            </a:r>
            <a:endParaRPr lang="ru-RU" alt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была </a:t>
            </a:r>
            <a:r>
              <a:rPr lang="ru-RU" alt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получена следующая </a:t>
            </a:r>
            <a:r>
              <a:rPr lang="ru-RU" altLang="ru-R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хроматограмма</a:t>
            </a:r>
            <a:r>
              <a:rPr lang="ru-RU" alt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0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380468-B813-4A88-A638-78FEF925EC06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28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3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38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318916"/>
              </p:ext>
            </p:extLst>
          </p:nvPr>
        </p:nvGraphicFramePr>
        <p:xfrm>
          <a:off x="426098" y="2539061"/>
          <a:ext cx="3816350" cy="380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CorelDRAW" r:id="rId4" imgW="2465222" imgH="2459126" progId="CorelDRAW.Graphic.12">
                  <p:embed/>
                </p:oleObj>
              </mc:Choice>
              <mc:Fallback>
                <p:oleObj name="CorelDRAW" r:id="rId4" imgW="2465222" imgH="2459126" progId="CorelDRAW.Graphic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98" y="2539061"/>
                        <a:ext cx="3816350" cy="3800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638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240734"/>
              </p:ext>
            </p:extLst>
          </p:nvPr>
        </p:nvGraphicFramePr>
        <p:xfrm>
          <a:off x="3995936" y="3776825"/>
          <a:ext cx="316865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Формула" r:id="rId6" imgW="1231366" imgH="393529" progId="Equation.3">
                  <p:embed/>
                </p:oleObj>
              </mc:Choice>
              <mc:Fallback>
                <p:oleObj name="Формула" r:id="rId6" imgW="1231366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776825"/>
                        <a:ext cx="3168650" cy="85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28625"/>
            <a:ext cx="8229600" cy="696913"/>
          </a:xfrm>
        </p:spPr>
        <p:txBody>
          <a:bodyPr/>
          <a:lstStyle/>
          <a:p>
            <a:pPr algn="ctr"/>
            <a:r>
              <a:rPr lang="ru-RU" altLang="ru-RU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валидации.</a:t>
            </a:r>
            <a:endParaRPr lang="ru-RU" altLang="ru-RU" sz="28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640763" cy="4751387"/>
          </a:xfrm>
        </p:spPr>
        <p:txBody>
          <a:bodyPr/>
          <a:lstStyle/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b="1" i="1" dirty="0" smtClean="0">
                <a:latin typeface="Times New Roman" pitchFamily="18" charset="0"/>
              </a:rPr>
              <a:t>Предел обнаружения </a:t>
            </a:r>
            <a:r>
              <a:rPr lang="ru-RU" sz="2400" b="1" dirty="0" smtClean="0">
                <a:latin typeface="Times New Roman" pitchFamily="18" charset="0"/>
              </a:rPr>
              <a:t>(</a:t>
            </a:r>
            <a:r>
              <a:rPr lang="ru-RU" sz="2400" i="1" dirty="0" err="1" smtClean="0">
                <a:latin typeface="Times New Roman" pitchFamily="18" charset="0"/>
              </a:rPr>
              <a:t>Limit</a:t>
            </a:r>
            <a:r>
              <a:rPr lang="ru-RU" sz="2400" i="1" dirty="0" smtClean="0">
                <a:latin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</a:rPr>
              <a:t>of</a:t>
            </a:r>
            <a:r>
              <a:rPr lang="ru-RU" sz="2400" i="1" dirty="0" smtClean="0">
                <a:latin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</a:rPr>
              <a:t>detection</a:t>
            </a:r>
            <a:r>
              <a:rPr lang="ru-RU" sz="2400" b="1" dirty="0" smtClean="0">
                <a:latin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</a:rPr>
              <a:t>характеризует минимальное содержание ЛВ в образце, которое может быть обнаружено данным методом. </a:t>
            </a:r>
          </a:p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200" dirty="0" smtClean="0">
                <a:latin typeface="Times New Roman" pitchFamily="18" charset="0"/>
              </a:rPr>
              <a:t>Предел обнаружения обычно выражается как концентрация ЛВ (например, в 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</a:rPr>
              <a:t>%</a:t>
            </a:r>
            <a:r>
              <a:rPr lang="ru-RU" sz="2200" dirty="0" smtClean="0">
                <a:latin typeface="Times New Roman" pitchFamily="18" charset="0"/>
              </a:rPr>
              <a:t> или долях на миллион — </a:t>
            </a:r>
            <a:r>
              <a:rPr lang="ru-RU" sz="2200" dirty="0" err="1" smtClean="0">
                <a:solidFill>
                  <a:srgbClr val="FF0000"/>
                </a:solidFill>
                <a:latin typeface="Times New Roman" pitchFamily="18" charset="0"/>
              </a:rPr>
              <a:t>ppm</a:t>
            </a:r>
            <a:r>
              <a:rPr lang="ru-RU" sz="2200" dirty="0" smtClean="0">
                <a:latin typeface="Times New Roman" pitchFamily="18" charset="0"/>
              </a:rPr>
              <a:t>) в образце и используется главным образом для испытаний на чистоту. </a:t>
            </a:r>
          </a:p>
          <a:p>
            <a:pPr marL="114300" indent="-4572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1. Визуальная оценка -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неинструментальных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методов предел обнаружения устанавливается путем анализа образцов с известными концентрациями ЛВ.</a:t>
            </a:r>
          </a:p>
          <a:p>
            <a:pPr marL="114300" indent="-45720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2. Соотношение сигнал/шум -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 инструментальных методов, имеющих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фоновый сигнал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устанавливается минимальная концентрация, при которой ЛВ может быть достоверно обнаружено. В таких случаях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соотношение аналитического сигнала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анализируемой пробы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и фона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должно составлять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2:1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3:1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4820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3031D0-5444-4616-9C89-9EFE6E8B3C6F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29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476672"/>
            <a:ext cx="8929687" cy="5860628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ru-RU" sz="2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Вт</a:t>
            </a:r>
            <a:r>
              <a:rPr lang="ru-RU" sz="2000" i="1" dirty="0" err="1" smtClean="0">
                <a:solidFill>
                  <a:srgbClr val="C00000"/>
                </a:solidFill>
                <a:latin typeface="Times New Roman" pitchFamily="18" charset="0"/>
              </a:rPr>
              <a:t>Второй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</a:rPr>
              <a:t>этап –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</a:rPr>
              <a:t>валидация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</a:rPr>
              <a:t>метода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</a:rPr>
              <a:t>анализа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ru-RU" sz="2000" b="1" dirty="0" smtClean="0">
                <a:latin typeface="Times New Roman" pitchFamily="18" charset="0"/>
              </a:rPr>
              <a:t>     </a:t>
            </a:r>
            <a:r>
              <a:rPr lang="ru-RU" sz="2000" b="1" i="1" dirty="0" err="1" smtClean="0">
                <a:latin typeface="Times New Roman" pitchFamily="18" charset="0"/>
              </a:rPr>
              <a:t>Валидация</a:t>
            </a:r>
            <a:r>
              <a:rPr lang="ru-RU" sz="2000" b="1" i="1" dirty="0" smtClean="0">
                <a:latin typeface="Times New Roman" pitchFamily="18" charset="0"/>
              </a:rPr>
              <a:t> метода (</a:t>
            </a:r>
            <a:r>
              <a:rPr lang="en-US" sz="2000" b="1" i="1" dirty="0" smtClean="0">
                <a:latin typeface="Times New Roman" pitchFamily="18" charset="0"/>
              </a:rPr>
              <a:t>Method validation)</a:t>
            </a:r>
            <a:r>
              <a:rPr lang="ru-RU" sz="2000" i="1" dirty="0" smtClean="0">
                <a:latin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</a:rPr>
              <a:t>– это подтверждение обоснованности выбора метода для определения  показателей и норм качества ЛС по каждому разделу НД.</a:t>
            </a:r>
          </a:p>
          <a:p>
            <a:pPr algn="just">
              <a:buFont typeface="Wingdings" panose="05000000000000000000" pitchFamily="2" charset="2"/>
              <a:buNone/>
              <a:defRPr/>
            </a:pPr>
            <a:r>
              <a:rPr lang="ru-RU" sz="2000" b="1" i="1" dirty="0" smtClean="0">
                <a:latin typeface="Times New Roman" pitchFamily="18" charset="0"/>
              </a:rPr>
              <a:t>     Цель:</a:t>
            </a:r>
            <a:r>
              <a:rPr lang="ru-RU" sz="2000" i="1" dirty="0" smtClean="0">
                <a:latin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</a:rPr>
              <a:t>оценить соответствие</a:t>
            </a:r>
            <a:r>
              <a:rPr lang="ru-RU" sz="2000" i="1" dirty="0" smtClean="0">
                <a:latin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</a:rPr>
              <a:t>специфических показателей качества ЛС в данной лаборатории при их сопоставлении с другими методами и в других лабораториях.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ru-RU" sz="2000" b="1" dirty="0" smtClean="0">
                <a:latin typeface="Times New Roman" pitchFamily="18" charset="0"/>
              </a:rPr>
              <a:t>    </a:t>
            </a:r>
            <a:r>
              <a:rPr lang="ru-RU" sz="2000" b="1" i="1" dirty="0" smtClean="0">
                <a:latin typeface="Times New Roman" pitchFamily="18" charset="0"/>
              </a:rPr>
              <a:t>Документы:</a:t>
            </a:r>
          </a:p>
          <a:p>
            <a:pPr marL="261938" indent="-174625">
              <a:buFontTx/>
              <a:buChar char="•"/>
              <a:defRPr/>
            </a:pPr>
            <a:r>
              <a:rPr lang="ru-RU" sz="1500" dirty="0" smtClean="0">
                <a:latin typeface="Times New Roman" pitchFamily="18" charset="0"/>
              </a:rPr>
              <a:t>общая фармакопейная статья в USP [</a:t>
            </a:r>
            <a:r>
              <a:rPr lang="en-US" sz="1500" dirty="0" smtClean="0">
                <a:latin typeface="Times New Roman" pitchFamily="18" charset="0"/>
              </a:rPr>
              <a:t>The United States Pharmacopeia /The </a:t>
            </a:r>
            <a:r>
              <a:rPr lang="en-US" sz="1500" dirty="0" err="1" smtClean="0">
                <a:latin typeface="Times New Roman" pitchFamily="18" charset="0"/>
              </a:rPr>
              <a:t>Nacional</a:t>
            </a:r>
            <a:r>
              <a:rPr lang="en-US" sz="1500" dirty="0" smtClean="0">
                <a:latin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</a:rPr>
              <a:t>Formular</a:t>
            </a:r>
            <a:r>
              <a:rPr lang="en-US" sz="1500" dirty="0" smtClean="0">
                <a:latin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</a:rPr>
              <a:t>ХХ</a:t>
            </a:r>
            <a:r>
              <a:rPr lang="en-US" sz="1500" dirty="0" smtClean="0">
                <a:latin typeface="Times New Roman" pitchFamily="18" charset="0"/>
              </a:rPr>
              <a:t>VII./19. — 2004. — </a:t>
            </a:r>
            <a:r>
              <a:rPr lang="ru-RU" sz="1500" dirty="0" smtClean="0">
                <a:latin typeface="Times New Roman" pitchFamily="18" charset="0"/>
              </a:rPr>
              <a:t>Р</a:t>
            </a:r>
            <a:r>
              <a:rPr lang="en-US" sz="1500" dirty="0" smtClean="0">
                <a:latin typeface="Times New Roman" pitchFamily="18" charset="0"/>
              </a:rPr>
              <a:t>. 2622—2625</a:t>
            </a:r>
            <a:r>
              <a:rPr lang="ru-RU" sz="1500" dirty="0" smtClean="0">
                <a:latin typeface="Times New Roman" pitchFamily="18" charset="0"/>
              </a:rPr>
              <a:t>],</a:t>
            </a:r>
          </a:p>
          <a:p>
            <a:pPr marL="261938" indent="-174625">
              <a:buFontTx/>
              <a:buChar char="•"/>
              <a:defRPr/>
            </a:pPr>
            <a:r>
              <a:rPr lang="ru-RU" sz="1500" dirty="0" smtClean="0">
                <a:latin typeface="Times New Roman" pitchFamily="18" charset="0"/>
              </a:rPr>
              <a:t>ОФС РФ «</a:t>
            </a:r>
            <a:r>
              <a:rPr lang="ru-RU" sz="1500" dirty="0" err="1" smtClean="0">
                <a:latin typeface="Times New Roman" pitchFamily="18" charset="0"/>
              </a:rPr>
              <a:t>Валидация</a:t>
            </a:r>
            <a:r>
              <a:rPr lang="ru-RU" sz="1500" dirty="0" smtClean="0">
                <a:latin typeface="Times New Roman" pitchFamily="18" charset="0"/>
              </a:rPr>
              <a:t> фармакопейных методов»,</a:t>
            </a:r>
          </a:p>
          <a:p>
            <a:pPr marL="261938" indent="-174625">
              <a:buFontTx/>
              <a:buChar char="•"/>
              <a:defRPr/>
            </a:pPr>
            <a:r>
              <a:rPr lang="ru-RU" sz="1500" dirty="0" smtClean="0">
                <a:latin typeface="Times New Roman" pitchFamily="18" charset="0"/>
              </a:rPr>
              <a:t>ГОСТ РФ «Точность (правильность и </a:t>
            </a:r>
            <a:r>
              <a:rPr lang="ru-RU" sz="1500" dirty="0" err="1" smtClean="0">
                <a:latin typeface="Times New Roman" pitchFamily="18" charset="0"/>
              </a:rPr>
              <a:t>прецизионность</a:t>
            </a:r>
            <a:r>
              <a:rPr lang="ru-RU" sz="1500" dirty="0" smtClean="0">
                <a:latin typeface="Times New Roman" pitchFamily="18" charset="0"/>
              </a:rPr>
              <a:t> методов и результатов измерений)» [Государственный стандарт Российской Федерации. Точность (правильность и </a:t>
            </a:r>
            <a:r>
              <a:rPr lang="ru-RU" sz="1500" dirty="0" err="1" smtClean="0">
                <a:latin typeface="Times New Roman" pitchFamily="18" charset="0"/>
              </a:rPr>
              <a:t>прецизионность</a:t>
            </a:r>
            <a:r>
              <a:rPr lang="ru-RU" sz="1500" dirty="0" smtClean="0">
                <a:latin typeface="Times New Roman" pitchFamily="18" charset="0"/>
              </a:rPr>
              <a:t>) методов и результатов измерений. ГОСТ Р ИСО 5725-1-2002],</a:t>
            </a:r>
          </a:p>
          <a:p>
            <a:pPr marL="261938" indent="-174625">
              <a:buFontTx/>
              <a:buChar char="•"/>
              <a:defRPr/>
            </a:pPr>
            <a:r>
              <a:rPr lang="ru-RU" sz="1500" dirty="0" smtClean="0">
                <a:latin typeface="Times New Roman" pitchFamily="18" charset="0"/>
              </a:rPr>
              <a:t>ГОСТ Р ИСО 5725-1-2002 (является полным аутентичным текстом международного стандарта ИСО 5725-1-1994),</a:t>
            </a:r>
          </a:p>
          <a:p>
            <a:pPr marL="261938" indent="-174625">
              <a:buFontTx/>
              <a:buChar char="•"/>
              <a:defRPr/>
            </a:pPr>
            <a:r>
              <a:rPr lang="ru-RU" sz="1500" dirty="0" smtClean="0">
                <a:latin typeface="Times New Roman" pitchFamily="18" charset="0"/>
              </a:rPr>
              <a:t>документы IUPAK (Международный союз фундаментальной и прикладной химии),</a:t>
            </a:r>
          </a:p>
          <a:p>
            <a:pPr marL="261938" indent="-174625">
              <a:buFontTx/>
              <a:buChar char="•"/>
              <a:defRPr/>
            </a:pPr>
            <a:r>
              <a:rPr lang="ru-RU" sz="1500" dirty="0" smtClean="0">
                <a:latin typeface="Times New Roman" pitchFamily="18" charset="0"/>
              </a:rPr>
              <a:t>ICН — международной конференции по гармонизации технических требований к регистрации лекарств для человека в странах ЕС, Японии и США [</a:t>
            </a:r>
            <a:r>
              <a:rPr lang="en-US" sz="1500" dirty="0" smtClean="0">
                <a:latin typeface="Times New Roman" pitchFamily="18" charset="0"/>
              </a:rPr>
              <a:t>Validation of Analytical Procedures: Methodology. Recommended for Adoption at. Step 4 of the ICN Process on 6 November 1996 by the ICN Steering Committee</a:t>
            </a:r>
            <a:r>
              <a:rPr lang="ru-RU" sz="1500" dirty="0" smtClean="0">
                <a:latin typeface="Times New Roman" pitchFamily="18" charset="0"/>
              </a:rPr>
              <a:t> ]. </a:t>
            </a:r>
            <a:endParaRPr lang="ru-RU" sz="1500" dirty="0">
              <a:latin typeface="Times New Roman" pitchFamily="18" charset="0"/>
            </a:endParaRPr>
          </a:p>
        </p:txBody>
      </p:sp>
      <p:sp>
        <p:nvSpPr>
          <p:cNvPr id="24580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3373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AC63FD2F-64FB-4561-9397-32E5DC7A5027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3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68274"/>
            <a:ext cx="8229600" cy="550863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 </a:t>
            </a: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обнаружения</a:t>
            </a:r>
            <a:endParaRPr lang="ru-RU" altLang="ru-RU" sz="2800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50019" y="1078706"/>
            <a:ext cx="8964612" cy="180022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Использование калибровочной прямой и стандартного отклонения аналитического сигнала -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для инструментальных методов 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 обнаружения (ПО) может быть выражен как:</a:t>
            </a:r>
          </a:p>
        </p:txBody>
      </p:sp>
      <p:sp>
        <p:nvSpPr>
          <p:cNvPr id="17412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EBC6BA-5157-4E16-8E8F-693C330C6315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30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63938" y="2781300"/>
            <a:ext cx="2232025" cy="7191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3850" y="3500438"/>
            <a:ext cx="8640763" cy="24622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spcAft>
                <a:spcPts val="600"/>
              </a:spcAft>
              <a:buClr>
                <a:srgbClr val="00007D"/>
              </a:buClr>
              <a:buSzPct val="75000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где: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— стандартное отклонение сигнала, S — тангенс угла наклона калибровочной прямой.</a:t>
            </a:r>
          </a:p>
          <a:p>
            <a:pPr algn="just" eaLnBrk="0" hangingPunct="0">
              <a:spcBef>
                <a:spcPts val="600"/>
              </a:spcBef>
              <a:spcAft>
                <a:spcPts val="600"/>
              </a:spcAft>
              <a:buClr>
                <a:srgbClr val="00007D"/>
              </a:buClr>
              <a:buSzPct val="75000"/>
              <a:defRPr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тангенса угла наклона калибровочной прямой вычисляют из калибровочной прямой для анализируемого вещества. Оценка стандартного отклонения сигнала может быть проведена 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разными способами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7410" name="Object 6"/>
          <p:cNvGraphicFramePr>
            <a:graphicFrameLocks noChangeAspect="1"/>
          </p:cNvGraphicFramePr>
          <p:nvPr/>
        </p:nvGraphicFramePr>
        <p:xfrm>
          <a:off x="3708400" y="2781300"/>
          <a:ext cx="18478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Формула" r:id="rId4" imgW="850531" imgH="393529" progId="Equation.3">
                  <p:embed/>
                </p:oleObj>
              </mc:Choice>
              <mc:Fallback>
                <p:oleObj name="Формула" r:id="rId4" imgW="850531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781300"/>
                        <a:ext cx="1847850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28624"/>
            <a:ext cx="8229600" cy="984151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 количественного определения</a:t>
            </a:r>
            <a:endParaRPr lang="ru-RU" altLang="ru-RU" sz="2800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772816"/>
            <a:ext cx="8785225" cy="4231927"/>
          </a:xfrm>
        </p:spPr>
        <p:txBody>
          <a:bodyPr/>
          <a:lstStyle/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b="1" i="1" dirty="0" smtClean="0">
                <a:latin typeface="Times New Roman" panose="02020603050405020304" pitchFamily="18" charset="0"/>
              </a:rPr>
              <a:t>Предел количественного определения </a:t>
            </a:r>
            <a:r>
              <a:rPr lang="ru-RU" altLang="ru-RU" sz="2200" b="1" dirty="0" smtClean="0">
                <a:latin typeface="Times New Roman" panose="02020603050405020304" pitchFamily="18" charset="0"/>
              </a:rPr>
              <a:t>(</a:t>
            </a:r>
            <a:r>
              <a:rPr lang="ru-RU" altLang="ru-RU" sz="2200" i="1" dirty="0" err="1" smtClean="0">
                <a:latin typeface="Times New Roman" panose="02020603050405020304" pitchFamily="18" charset="0"/>
              </a:rPr>
              <a:t>Quantitation</a:t>
            </a:r>
            <a:r>
              <a:rPr lang="ru-RU" altLang="ru-RU" sz="2200" i="1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2200" i="1" dirty="0" err="1" smtClean="0">
                <a:latin typeface="Times New Roman" panose="02020603050405020304" pitchFamily="18" charset="0"/>
              </a:rPr>
              <a:t>limit</a:t>
            </a:r>
            <a:r>
              <a:rPr lang="ru-RU" altLang="ru-RU" sz="2200" b="1" dirty="0" smtClean="0">
                <a:latin typeface="Times New Roman" panose="02020603050405020304" pitchFamily="18" charset="0"/>
              </a:rPr>
              <a:t>) </a:t>
            </a:r>
            <a:r>
              <a:rPr lang="ru-RU" altLang="ru-RU" sz="2200" dirty="0" smtClean="0">
                <a:latin typeface="Times New Roman" panose="02020603050405020304" pitchFamily="18" charset="0"/>
              </a:rPr>
              <a:t>— это минимальное количество ЛВ, которое может быть определено с приемлемой правильностью и </a:t>
            </a:r>
            <a:r>
              <a:rPr lang="ru-RU" altLang="ru-RU" sz="2200" dirty="0" err="1" smtClean="0">
                <a:latin typeface="Times New Roman" panose="02020603050405020304" pitchFamily="18" charset="0"/>
              </a:rPr>
              <a:t>прецизионностью</a:t>
            </a:r>
            <a:r>
              <a:rPr lang="ru-RU" altLang="ru-RU" sz="2200" dirty="0" smtClean="0">
                <a:latin typeface="Times New Roman" panose="02020603050405020304" pitchFamily="18" charset="0"/>
              </a:rPr>
              <a:t>. </a:t>
            </a:r>
          </a:p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200" dirty="0" smtClean="0">
                <a:latin typeface="Times New Roman" panose="02020603050405020304" pitchFamily="18" charset="0"/>
              </a:rPr>
              <a:t>Это характеристика определения малых концентраций веществ в образце (например, примесей или продуктов деградации) (в % , </a:t>
            </a:r>
            <a:r>
              <a:rPr lang="ru-RU" altLang="ru-RU" sz="2200" dirty="0" err="1" smtClean="0">
                <a:latin typeface="Times New Roman" panose="02020603050405020304" pitchFamily="18" charset="0"/>
              </a:rPr>
              <a:t>ppm</a:t>
            </a:r>
            <a:r>
              <a:rPr lang="ru-RU" altLang="ru-RU" sz="2200" dirty="0" smtClean="0">
                <a:latin typeface="Times New Roman" panose="02020603050405020304" pitchFamily="18" charset="0"/>
              </a:rPr>
              <a:t>).</a:t>
            </a:r>
          </a:p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Визуальная оценка </a:t>
            </a:r>
            <a:r>
              <a:rPr lang="ru-RU" altLang="ru-RU" sz="2200" dirty="0" smtClean="0">
                <a:latin typeface="Times New Roman" panose="02020603050405020304" pitchFamily="18" charset="0"/>
              </a:rPr>
              <a:t>Устанавливается путем анализа образца с известной концентрацией определяемого вещества и определением его минимального количества.</a:t>
            </a:r>
          </a:p>
          <a:p>
            <a:pPr marL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200" dirty="0" smtClean="0">
                <a:latin typeface="Times New Roman" panose="02020603050405020304" pitchFamily="18" charset="0"/>
              </a:rPr>
              <a:t>2. </a:t>
            </a:r>
            <a:r>
              <a:rPr lang="ru-RU" alt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сигнал/шум  - </a:t>
            </a:r>
            <a:r>
              <a:rPr lang="ru-RU" alt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altLang="ru-RU" sz="2200" dirty="0" smtClean="0">
                <a:latin typeface="Times New Roman" panose="02020603050405020304" pitchFamily="18" charset="0"/>
              </a:rPr>
              <a:t>ля инструментальных методов, характеризующихся фоновыми помехами, устанавливается минимальная концентрация, при которой определяемое вещество достоверно может быть определено количественно. Допустимое </a:t>
            </a:r>
            <a:r>
              <a:rPr lang="ru-RU" altLang="ru-RU" sz="2200" i="1" dirty="0" smtClean="0">
                <a:latin typeface="Times New Roman" panose="02020603050405020304" pitchFamily="18" charset="0"/>
              </a:rPr>
              <a:t>отношение «сигнал/помеха» </a:t>
            </a:r>
            <a:r>
              <a:rPr lang="ru-RU" altLang="ru-RU" sz="2200" b="1" dirty="0" smtClean="0">
                <a:latin typeface="Times New Roman" panose="02020603050405020304" pitchFamily="18" charset="0"/>
              </a:rPr>
              <a:t>10 : 1</a:t>
            </a:r>
            <a:r>
              <a:rPr lang="ru-RU" altLang="ru-RU" sz="2200" dirty="0" smtClean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5844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B7CDD5-9EC1-48B8-BD7F-025B50F64690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31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550863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 </a:t>
            </a: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количественного определения</a:t>
            </a:r>
            <a:endParaRPr lang="ru-RU" altLang="ru-RU" sz="2800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91964" y="1164407"/>
            <a:ext cx="8964612" cy="180022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Использование калибровочной прямой и стандартного отклонения аналитического сигнала - 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для инструментальных методов 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 обнаружения (ПО) может быть выражен как:</a:t>
            </a:r>
          </a:p>
        </p:txBody>
      </p:sp>
      <p:sp>
        <p:nvSpPr>
          <p:cNvPr id="18436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C2D7E5C-AC8F-4861-A140-859F5BDF78D0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32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9216" y="2986881"/>
            <a:ext cx="2232025" cy="7191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11943" y="3783013"/>
            <a:ext cx="8640763" cy="24622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spcAft>
                <a:spcPts val="600"/>
              </a:spcAft>
              <a:buClr>
                <a:srgbClr val="00007D"/>
              </a:buClr>
              <a:buSzPct val="75000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где: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— стандартное отклонение сигнала, S — тангенс угла наклона калибровочной прямой.</a:t>
            </a:r>
          </a:p>
          <a:p>
            <a:pPr algn="just" eaLnBrk="0" hangingPunct="0">
              <a:spcBef>
                <a:spcPts val="600"/>
              </a:spcBef>
              <a:spcAft>
                <a:spcPts val="600"/>
              </a:spcAft>
              <a:buClr>
                <a:srgbClr val="00007D"/>
              </a:buClr>
              <a:buSzPct val="75000"/>
              <a:defRPr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тангенса угла наклона калибровочной прямой вычисляют из калибровочной прямой для анализируемого вещества. Оценка стандартного отклонения сигнала может быть проведена 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разными способами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440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082542"/>
              </p:ext>
            </p:extLst>
          </p:nvPr>
        </p:nvGraphicFramePr>
        <p:xfrm>
          <a:off x="755576" y="2986881"/>
          <a:ext cx="17653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Формула" r:id="rId4" imgW="812520" imgH="393480" progId="Equation.3">
                  <p:embed/>
                </p:oleObj>
              </mc:Choice>
              <mc:Fallback>
                <p:oleObj name="Формула" r:id="rId4" imgW="81252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986881"/>
                        <a:ext cx="1765300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66688"/>
            <a:ext cx="8229600" cy="552450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</a:t>
            </a:r>
            <a:r>
              <a:rPr lang="ru-RU" alt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 </a:t>
            </a:r>
            <a:r>
              <a:rPr lang="ru-RU" altLang="ru-RU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количественного определения</a:t>
            </a:r>
            <a:endParaRPr lang="ru-RU" altLang="ru-RU" sz="2800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1" name="Rectangle 3"/>
          <p:cNvSpPr>
            <a:spLocks noGrp="1" noChangeArrowheads="1"/>
          </p:cNvSpPr>
          <p:nvPr>
            <p:ph idx="1"/>
          </p:nvPr>
        </p:nvSpPr>
        <p:spPr>
          <a:xfrm>
            <a:off x="79375" y="1319213"/>
            <a:ext cx="8964613" cy="1800225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методе ВЭЖХ раствор с концентрацией 100 </a:t>
            </a:r>
            <a:r>
              <a:rPr lang="en-US" alt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вводился в систему при наибольшей чувствительности. На полученной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хроматограмме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3) была измерена высота пика пробы, которая составила 11,8 см и высота шума (нулевой линии) – 2,35 см. В соответствии со спецификацией предел количественного определения должен быть меньше минимально ожидаемой концентрации вещества в 50 </a:t>
            </a:r>
            <a:r>
              <a:rPr lang="en-US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462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C2A7885-5305-4934-B203-9DFF0484263B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33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19465" name="Рисунок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7563"/>
            <a:ext cx="4176713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Прямоугольник 9"/>
          <p:cNvSpPr>
            <a:spLocks noChangeArrowheads="1"/>
          </p:cNvSpPr>
          <p:nvPr/>
        </p:nvSpPr>
        <p:spPr bwMode="auto">
          <a:xfrm>
            <a:off x="3708400" y="3357563"/>
            <a:ext cx="26638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При концентрации 100 </a:t>
            </a:r>
            <a:r>
              <a:rPr lang="en-US" altLang="ru-RU" i="1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«сигнал/шум» равно:</a:t>
            </a:r>
          </a:p>
        </p:txBody>
      </p:sp>
      <p:sp>
        <p:nvSpPr>
          <p:cNvPr id="1946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9458" name="Object 3"/>
          <p:cNvGraphicFramePr>
            <a:graphicFrameLocks noChangeAspect="1"/>
          </p:cNvGraphicFramePr>
          <p:nvPr/>
        </p:nvGraphicFramePr>
        <p:xfrm>
          <a:off x="6443663" y="3500438"/>
          <a:ext cx="16065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Формула" r:id="rId5" imgW="825500" imgH="419100" progId="Equation.3">
                  <p:embed/>
                </p:oleObj>
              </mc:Choice>
              <mc:Fallback>
                <p:oleObj name="Формула" r:id="rId5" imgW="8255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3500438"/>
                        <a:ext cx="16065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9459" name="Object 5"/>
          <p:cNvGraphicFramePr>
            <a:graphicFrameLocks noChangeAspect="1"/>
          </p:cNvGraphicFramePr>
          <p:nvPr/>
        </p:nvGraphicFramePr>
        <p:xfrm>
          <a:off x="4284663" y="4437063"/>
          <a:ext cx="47593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Формула" r:id="rId7" imgW="1955800" imgH="419100" progId="Equation.3">
                  <p:embed/>
                </p:oleObj>
              </mc:Choice>
              <mc:Fallback>
                <p:oleObj name="Формула" r:id="rId7" imgW="19558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4437063"/>
                        <a:ext cx="47593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9460" name="Object 7"/>
          <p:cNvGraphicFramePr>
            <a:graphicFrameLocks noChangeAspect="1"/>
          </p:cNvGraphicFramePr>
          <p:nvPr/>
        </p:nvGraphicFramePr>
        <p:xfrm>
          <a:off x="4211638" y="5373688"/>
          <a:ext cx="46656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Формула" r:id="rId9" imgW="1916868" imgH="203112" progId="Equation.3">
                  <p:embed/>
                </p:oleObj>
              </mc:Choice>
              <mc:Fallback>
                <p:oleObj name="Формула" r:id="rId9" imgW="1916868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5373688"/>
                        <a:ext cx="4665662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Прямоугольник 16"/>
          <p:cNvSpPr>
            <a:spLocks noChangeArrowheads="1"/>
          </p:cNvSpPr>
          <p:nvPr/>
        </p:nvSpPr>
        <p:spPr bwMode="auto">
          <a:xfrm>
            <a:off x="4140200" y="5805488"/>
            <a:ext cx="47529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 количественного определения метода составляет выше 50 </a:t>
            </a:r>
            <a:r>
              <a:rPr lang="en-US" altLang="ru-RU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ru-RU" altLang="ru-RU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не может быть принят</a:t>
            </a:r>
            <a:r>
              <a:rPr lang="ru-RU" altLang="ru-RU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144463" y="1196975"/>
            <a:ext cx="8891587" cy="5072063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200" b="1" i="1" smtClean="0">
                <a:latin typeface="Times New Roman" panose="02020603050405020304" pitchFamily="18" charset="0"/>
              </a:rPr>
              <a:t>Линейность </a:t>
            </a:r>
            <a:r>
              <a:rPr lang="ru-RU" altLang="ru-RU" sz="2200" b="1" smtClean="0">
                <a:latin typeface="Times New Roman" panose="02020603050405020304" pitchFamily="18" charset="0"/>
              </a:rPr>
              <a:t>(</a:t>
            </a:r>
            <a:r>
              <a:rPr lang="ru-RU" altLang="ru-RU" sz="2200" i="1" smtClean="0">
                <a:latin typeface="Times New Roman" panose="02020603050405020304" pitchFamily="18" charset="0"/>
              </a:rPr>
              <a:t>Linearity</a:t>
            </a:r>
            <a:r>
              <a:rPr lang="ru-RU" altLang="ru-RU" sz="2200" b="1" smtClean="0">
                <a:latin typeface="Times New Roman" panose="02020603050405020304" pitchFamily="18" charset="0"/>
              </a:rPr>
              <a:t>)</a:t>
            </a:r>
            <a:r>
              <a:rPr lang="ru-RU" altLang="ru-RU" sz="2200" smtClean="0">
                <a:latin typeface="Times New Roman" panose="02020603050405020304" pitchFamily="18" charset="0"/>
              </a:rPr>
              <a:t>  </a:t>
            </a:r>
            <a:r>
              <a:rPr lang="ru-RU" altLang="ru-RU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способность методики (в пределах диапазона применения) получать результаты испытаний, прямо пропорциональные концентрации (количеству) анализируемого вещества в образце.</a:t>
            </a:r>
          </a:p>
          <a:p>
            <a:pPr marL="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200" smtClean="0">
                <a:latin typeface="Times New Roman" panose="02020603050405020304" pitchFamily="18" charset="0"/>
              </a:rPr>
              <a:t>Линейность результатов может быть представлена графически в виде зависимости аналитических сигналов от концентрации вещества (не менее 5). Для оценки линейности метода рассчитывают коэффициент корреляции </a:t>
            </a:r>
            <a:r>
              <a:rPr lang="en-US" altLang="ru-RU" sz="2200" smtClean="0">
                <a:latin typeface="Times New Roman" panose="02020603050405020304" pitchFamily="18" charset="0"/>
              </a:rPr>
              <a:t>r </a:t>
            </a:r>
            <a:r>
              <a:rPr lang="ru-RU" altLang="ru-RU" sz="2200" smtClean="0">
                <a:latin typeface="Times New Roman" panose="02020603050405020304" pitchFamily="18" charset="0"/>
              </a:rPr>
              <a:t>и меру определенности </a:t>
            </a:r>
            <a:r>
              <a:rPr lang="en-US" altLang="ru-RU" sz="2200" smtClean="0">
                <a:latin typeface="Times New Roman" panose="02020603050405020304" pitchFamily="18" charset="0"/>
              </a:rPr>
              <a:t>R</a:t>
            </a:r>
            <a:r>
              <a:rPr lang="ru-RU" altLang="ru-RU" sz="2200" smtClean="0">
                <a:latin typeface="Times New Roman" panose="02020603050405020304" pitchFamily="18" charset="0"/>
              </a:rPr>
              <a:t>.</a:t>
            </a:r>
          </a:p>
          <a:p>
            <a:pPr marL="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200" b="1" i="1" smtClean="0">
                <a:latin typeface="Times New Roman" panose="02020603050405020304" pitchFamily="18" charset="0"/>
              </a:rPr>
              <a:t>Аналитическая область</a:t>
            </a:r>
            <a:r>
              <a:rPr lang="ru-RU" altLang="ru-RU" sz="2200" i="1" smtClean="0">
                <a:latin typeface="Times New Roman" panose="02020603050405020304" pitchFamily="18" charset="0"/>
              </a:rPr>
              <a:t>, </a:t>
            </a:r>
            <a:r>
              <a:rPr lang="ru-RU" altLang="ru-RU" sz="2200" smtClean="0">
                <a:latin typeface="Times New Roman" panose="02020603050405020304" pitchFamily="18" charset="0"/>
              </a:rPr>
              <a:t>в пределах которой соблюдается линейная зависимость, охватывает интервал между верхним и нижним пределами анализируемого вещества (включая эти пределы), в интервале которых данный метод обеспечивает его определение с требуемыми прецизионностью и правильностью. Аналитическая область обычно выражается в тех же единицах, что и результаты испытаний, полученные с помощью данной методики (в %, ppm).</a:t>
            </a:r>
          </a:p>
        </p:txBody>
      </p:sp>
      <p:sp>
        <p:nvSpPr>
          <p:cNvPr id="36867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C6BB129-9BE4-42B1-B7FE-B58E600A49A2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34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95288" y="500063"/>
            <a:ext cx="8229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3200" i="1" kern="0" dirty="0">
                <a:latin typeface="Times New Roman" pitchFamily="18" charset="0"/>
                <a:ea typeface="+mj-ea"/>
                <a:cs typeface="Times New Roman" pitchFamily="18" charset="0"/>
              </a:rPr>
              <a:t>Параметры </a:t>
            </a:r>
            <a:r>
              <a:rPr lang="ru-RU" sz="3200" i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валидации</a:t>
            </a:r>
            <a:r>
              <a:rPr lang="ru-RU" sz="3200" i="1" kern="0" dirty="0"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endParaRPr lang="ru-RU" sz="2800" i="1" kern="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3461C6-4CDD-406A-94CA-41F08656F897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35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95288" y="333375"/>
            <a:ext cx="82296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3200" i="1" kern="0" dirty="0">
                <a:latin typeface="Times New Roman" pitchFamily="18" charset="0"/>
                <a:ea typeface="+mj-ea"/>
                <a:cs typeface="Times New Roman" pitchFamily="18" charset="0"/>
              </a:rPr>
              <a:t>Параметры </a:t>
            </a:r>
            <a:r>
              <a:rPr lang="ru-RU" sz="3200" i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валидации</a:t>
            </a:r>
            <a:r>
              <a:rPr lang="ru-RU" sz="3200" i="1" kern="0" dirty="0">
                <a:latin typeface="Times New Roman" pitchFamily="18" charset="0"/>
                <a:ea typeface="+mj-ea"/>
                <a:cs typeface="Times New Roman" pitchFamily="18" charset="0"/>
              </a:rPr>
              <a:t>. Линейность </a:t>
            </a:r>
            <a:endParaRPr lang="ru-RU" sz="2800" i="1" kern="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7892" name="Rectangle 1"/>
          <p:cNvSpPr>
            <a:spLocks noChangeArrowheads="1"/>
          </p:cNvSpPr>
          <p:nvPr/>
        </p:nvSpPr>
        <p:spPr bwMode="auto">
          <a:xfrm>
            <a:off x="179388" y="765175"/>
            <a:ext cx="878522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b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</a:t>
            </a:r>
            <a:r>
              <a:rPr lang="ru-RU" altLang="ru-RU" sz="20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altLang="ru-RU" sz="200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altLang="ru-RU" sz="200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 определить линейность спектрофотометрического метода. Для этого были найдены оптические плотности калибровочных растворов с различной концентрацией компонента Х.</a:t>
            </a:r>
            <a:r>
              <a:rPr lang="ru-RU" altLang="ru-RU" sz="2000">
                <a:ea typeface="Calibri" panose="020F0502020204030204" pitchFamily="34" charset="0"/>
              </a:rPr>
              <a:t>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850" y="2133600"/>
          <a:ext cx="4860925" cy="1717548"/>
        </p:xfrm>
        <a:graphic>
          <a:graphicData uri="http://schemas.openxmlformats.org/drawingml/2006/table">
            <a:tbl>
              <a:tblPr/>
              <a:tblGrid>
                <a:gridCol w="260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0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Концентрация компонента Х, мг/л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Оптическая плотность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0,109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0,212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0,323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40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0,431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50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0,567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611560" y="3861048"/>
          <a:ext cx="4320480" cy="2996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911" name="Rectangle 3"/>
          <p:cNvSpPr>
            <a:spLocks noChangeArrowheads="1"/>
          </p:cNvSpPr>
          <p:nvPr/>
        </p:nvSpPr>
        <p:spPr bwMode="auto">
          <a:xfrm>
            <a:off x="5580063" y="1916113"/>
            <a:ext cx="34194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b="1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Параметром линейности так же является мера определенности</a:t>
            </a:r>
            <a:r>
              <a:rPr lang="en-US" altLang="ru-RU" b="1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(R) </a:t>
            </a:r>
            <a:r>
              <a:rPr lang="ru-RU" altLang="ru-RU" b="1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равная коэффициенту корреляции, возведенному в квадрат (</a:t>
            </a:r>
            <a:r>
              <a:rPr lang="en-US" altLang="ru-RU" b="1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r)</a:t>
            </a:r>
            <a:r>
              <a:rPr lang="ru-RU" altLang="ru-RU" b="1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alt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912" name="Прямоугольник 9"/>
          <p:cNvSpPr>
            <a:spLocks noChangeArrowheads="1"/>
          </p:cNvSpPr>
          <p:nvPr/>
        </p:nvSpPr>
        <p:spPr bwMode="auto">
          <a:xfrm>
            <a:off x="5435600" y="3429000"/>
            <a:ext cx="3492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коэффициента корреляции -0,9986, 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меры определенности – 0,9973.</a:t>
            </a:r>
          </a:p>
        </p:txBody>
      </p:sp>
      <p:sp>
        <p:nvSpPr>
          <p:cNvPr id="37913" name="Rectangle 4"/>
          <p:cNvSpPr>
            <a:spLocks noChangeArrowheads="1"/>
          </p:cNvSpPr>
          <p:nvPr/>
        </p:nvSpPr>
        <p:spPr bwMode="auto">
          <a:xfrm>
            <a:off x="5003800" y="4930775"/>
            <a:ext cx="41402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со спецификацией, линейность метода подтверждается, если значение меры определенности более 0,998.</a:t>
            </a:r>
          </a:p>
          <a:p>
            <a:r>
              <a:rPr lang="ru-RU" altLang="ru-RU" i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Линейности метода не подтверждена</a:t>
            </a:r>
            <a:r>
              <a:rPr lang="ru-RU" altLang="ru-RU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alt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95325"/>
          </a:xfrm>
        </p:spPr>
        <p:txBody>
          <a:bodyPr/>
          <a:lstStyle/>
          <a:p>
            <a:pPr algn="ctr"/>
            <a:r>
              <a:rPr lang="ru-RU" altLang="ru-RU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валидации.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765175"/>
            <a:ext cx="8435975" cy="4824413"/>
          </a:xfrm>
        </p:spPr>
        <p:txBody>
          <a:bodyPr>
            <a:normAutofit fontScale="92500"/>
          </a:bodyPr>
          <a:lstStyle/>
          <a:p>
            <a:pPr marL="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Диапазон применения (</a:t>
            </a:r>
            <a:r>
              <a:rPr lang="ru-RU" alt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ru-RU" altLang="ru-RU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или рабочий диапазон-  </a:t>
            </a:r>
            <a:r>
              <a:rPr lang="ru-RU" alt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аналитической методики является интервал между минимальной и максимальной концентрациями (количествами) анализируемого вещества в образце (включая эти концентрации), для которого показано, что аналитическая методика имеет требуемую прецизионность, правильность и линейность.</a:t>
            </a:r>
          </a:p>
          <a:p>
            <a:pPr marL="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altLang="ru-RU" sz="1800" smtClean="0">
                <a:latin typeface="Times New Roman" panose="02020603050405020304" pitchFamily="18" charset="0"/>
              </a:rPr>
              <a:t>для количественного содержания анализируемого вещества в образце или лекарственной форме — 80—120% от определяемой величины;</a:t>
            </a:r>
          </a:p>
          <a:p>
            <a:pPr marL="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altLang="ru-RU" sz="1800" smtClean="0">
                <a:latin typeface="Times New Roman" panose="02020603050405020304" pitchFamily="18" charset="0"/>
              </a:rPr>
              <a:t>для показателя «Однородность дозирования по содержанию» — 70—130% от определяемой величины; или более широкий интервал в соответствии с природой дозированной формы (например, дозированный ингалятор);</a:t>
            </a:r>
          </a:p>
          <a:p>
            <a:pPr marL="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altLang="ru-RU" sz="1800" smtClean="0">
                <a:latin typeface="Times New Roman" panose="02020603050405020304" pitchFamily="18" charset="0"/>
              </a:rPr>
              <a:t>для показателя «Растворение» — ±20% от предела, регламентированного НД (например, если для таблеток с контролируемым высвобождением нормируется предел от 20% — через 1 ч и до 90% — через 24 ч, то валидированная аналитическая область должна охватывать интервал 0 — 110% от регламентируемых норм);</a:t>
            </a:r>
          </a:p>
          <a:p>
            <a:pPr marL="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altLang="ru-RU" sz="1800" smtClean="0">
                <a:latin typeface="Times New Roman" panose="02020603050405020304" pitchFamily="18" charset="0"/>
              </a:rPr>
              <a:t>для содержания примесных продуктов — 50—120% от нормируемых пределов.</a:t>
            </a:r>
          </a:p>
        </p:txBody>
      </p:sp>
      <p:sp>
        <p:nvSpPr>
          <p:cNvPr id="38916" name="Номер слайда 10"/>
          <p:cNvSpPr txBox="1">
            <a:spLocks/>
          </p:cNvSpPr>
          <p:nvPr/>
        </p:nvSpPr>
        <p:spPr bwMode="auto">
          <a:xfrm>
            <a:off x="0" y="6381750"/>
            <a:ext cx="5143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FF98B4-E9D8-4A12-865B-A61585E087E1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36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6F3478-3830-4DC2-97A7-4338E1FD2D1E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37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50825" y="836613"/>
            <a:ext cx="8686800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63538">
              <a:defRPr/>
            </a:pPr>
            <a:r>
              <a:rPr lang="ru-RU" sz="2200" b="1" i="1" kern="0" dirty="0">
                <a:latin typeface="Times New Roman" pitchFamily="18" charset="0"/>
                <a:cs typeface="+mn-cs"/>
              </a:rPr>
              <a:t>Робастность</a:t>
            </a:r>
            <a:r>
              <a:rPr lang="ru-RU" sz="2200" kern="0" dirty="0">
                <a:latin typeface="Times New Roman" pitchFamily="18" charset="0"/>
                <a:cs typeface="+mn-cs"/>
              </a:rPr>
              <a:t> </a:t>
            </a:r>
            <a:r>
              <a:rPr lang="ru-RU" sz="2400" dirty="0">
                <a:latin typeface="Times New Roman" pitchFamily="18" charset="0"/>
                <a:cs typeface="Arial" charset="0"/>
              </a:rPr>
              <a:t>(</a:t>
            </a:r>
            <a:r>
              <a:rPr lang="en-US" sz="2400" dirty="0">
                <a:latin typeface="Times New Roman" pitchFamily="18" charset="0"/>
                <a:cs typeface="Arial" charset="0"/>
              </a:rPr>
              <a:t>Robustness</a:t>
            </a:r>
            <a:r>
              <a:rPr lang="ru-RU" sz="2400" dirty="0">
                <a:latin typeface="Times New Roman" pitchFamily="18" charset="0"/>
                <a:cs typeface="Arial" charset="0"/>
              </a:rPr>
              <a:t>) </a:t>
            </a:r>
            <a:r>
              <a:rPr lang="ru-RU" sz="2200" kern="0" dirty="0">
                <a:latin typeface="Times New Roman" pitchFamily="18" charset="0"/>
                <a:cs typeface="+mn-cs"/>
              </a:rPr>
              <a:t>– оценка особенности и специфики проведения анализа и стандартизации условий анализа. </a:t>
            </a:r>
          </a:p>
          <a:p>
            <a:pPr indent="363538"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Типичные примеры изучаемых параметров робастности: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устойчивость во времени аналитических растворов;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время экстракции.</a:t>
            </a:r>
          </a:p>
          <a:p>
            <a:pPr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В случае жидкостной хроматографии: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 err="1">
                <a:latin typeface="Times New Roman" pitchFamily="18" charset="0"/>
                <a:cs typeface="+mn-cs"/>
              </a:rPr>
              <a:t>рН</a:t>
            </a:r>
            <a:r>
              <a:rPr lang="ru-RU" sz="2200" kern="0" dirty="0">
                <a:latin typeface="Times New Roman" pitchFamily="18" charset="0"/>
                <a:cs typeface="+mn-cs"/>
              </a:rPr>
              <a:t> подвижной фазы;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состав подвижной фазы;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колонки (различные серии и/или поставщики);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температура;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скорость подвижной фазы.</a:t>
            </a:r>
          </a:p>
          <a:p>
            <a:pPr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В случае газовой хроматографии: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колонки (различные серии и/или поставщики);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температура;</a:t>
            </a:r>
          </a:p>
          <a:p>
            <a:pPr marL="712788" lvl="1" indent="-255588">
              <a:buFont typeface="Arial" pitchFamily="34" charset="0"/>
              <a:buChar char="•"/>
              <a:defRPr/>
            </a:pPr>
            <a:r>
              <a:rPr lang="ru-RU" sz="2200" kern="0" dirty="0">
                <a:latin typeface="Times New Roman" pitchFamily="18" charset="0"/>
                <a:cs typeface="+mn-cs"/>
              </a:rPr>
              <a:t>скорость газа-носителя.</a:t>
            </a: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95325"/>
          </a:xfrm>
        </p:spPr>
        <p:txBody>
          <a:bodyPr/>
          <a:lstStyle/>
          <a:p>
            <a:pPr algn="ctr"/>
            <a:r>
              <a:rPr lang="ru-RU" altLang="ru-RU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валидации.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229600" cy="928688"/>
          </a:xfrm>
        </p:spPr>
        <p:txBody>
          <a:bodyPr/>
          <a:lstStyle/>
          <a:p>
            <a:pPr algn="ctr"/>
            <a:r>
              <a:rPr lang="ru-RU" altLang="ru-RU" sz="3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Схемы валидации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85875"/>
            <a:ext cx="8362950" cy="51435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altLang="ru-RU" sz="2400" b="1" dirty="0" smtClean="0">
                <a:latin typeface="Times New Roman" panose="02020603050405020304" pitchFamily="18" charset="0"/>
              </a:rPr>
              <a:t>Категория 1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 — аналитические методы для количественного определения лекарственных веществ или активных ингредиентов (включая консерванты) в готовых лекарственных формах.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altLang="ru-RU" sz="2400" b="1" dirty="0" smtClean="0">
                <a:latin typeface="Times New Roman" panose="02020603050405020304" pitchFamily="18" charset="0"/>
              </a:rPr>
              <a:t>Категория 2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 — аналитические методы для определения примесей в лекарственных веществах или продуктов деградации в готовых лекарственных формах. Эти методы включают количественную оценку и лимитирующие тесты (</a:t>
            </a:r>
            <a:r>
              <a:rPr lang="ru-RU" altLang="ru-RU" sz="2400" dirty="0" err="1" smtClean="0">
                <a:latin typeface="Times New Roman" panose="02020603050405020304" pitchFamily="18" charset="0"/>
              </a:rPr>
              <a:t>limit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</a:rPr>
              <a:t>tests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).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altLang="ru-RU" sz="2400" b="1" dirty="0" smtClean="0">
                <a:latin typeface="Times New Roman" panose="02020603050405020304" pitchFamily="18" charset="0"/>
              </a:rPr>
              <a:t>Категория 3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 — аналитические методы для определения характеристических параметров (например, растворение, высвобождение лекарственного вещества).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altLang="ru-RU" sz="2400" b="1" dirty="0" smtClean="0">
                <a:latin typeface="Times New Roman" panose="02020603050405020304" pitchFamily="18" charset="0"/>
              </a:rPr>
              <a:t>Категория 4</a:t>
            </a:r>
            <a:r>
              <a:rPr lang="ru-RU" altLang="ru-RU" sz="2400" dirty="0" smtClean="0">
                <a:latin typeface="Times New Roman" panose="02020603050405020304" pitchFamily="18" charset="0"/>
              </a:rPr>
              <a:t> — методы для идентификации вещества.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dirty="0" smtClean="0">
                <a:latin typeface="Times New Roman" panose="02020603050405020304" pitchFamily="18" charset="0"/>
              </a:rPr>
              <a:t/>
            </a:r>
            <a:br>
              <a:rPr lang="ru-RU" altLang="ru-RU" sz="2400" dirty="0" smtClean="0">
                <a:latin typeface="Times New Roman" panose="02020603050405020304" pitchFamily="18" charset="0"/>
              </a:rPr>
            </a:br>
            <a:r>
              <a:rPr lang="ru-RU" altLang="ru-RU" sz="24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Для каждой категории методов необходима различная аналитическая информация. </a:t>
            </a:r>
          </a:p>
        </p:txBody>
      </p:sp>
      <p:sp>
        <p:nvSpPr>
          <p:cNvPr id="40964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99B6C61-169D-4BD1-8964-3E83445123F4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38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57188"/>
            <a:ext cx="8229600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3200" b="1" i="1" smtClean="0"/>
              <a:t>Валидация фармакопейных методов</a:t>
            </a:r>
          </a:p>
        </p:txBody>
      </p:sp>
      <p:pic>
        <p:nvPicPr>
          <p:cNvPr id="41987" name="Picture 5" descr="farm-4-2006str1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850" y="981075"/>
            <a:ext cx="9001125" cy="5327650"/>
          </a:xfrm>
        </p:spPr>
      </p:pic>
      <p:sp>
        <p:nvSpPr>
          <p:cNvPr id="41988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2F6F52E-0681-4CE4-9896-0C94E7858970}" type="slidenum">
              <a:rPr lang="ru-RU" altLang="ru-RU" sz="20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39</a:t>
            </a:fld>
            <a:endParaRPr lang="ru-RU" altLang="ru-RU" sz="200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8229600" cy="695325"/>
          </a:xfrm>
        </p:spPr>
        <p:txBody>
          <a:bodyPr/>
          <a:lstStyle/>
          <a:p>
            <a:pPr algn="ctr"/>
            <a:r>
              <a:rPr lang="ru-RU" altLang="ru-RU" sz="3200" b="1" i="1" smtClean="0"/>
              <a:t> </a:t>
            </a:r>
            <a:r>
              <a:rPr lang="ru-RU" altLang="ru-RU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аналитических методов</a:t>
            </a:r>
            <a:endParaRPr lang="ru-RU" altLang="ru-RU" sz="2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29600" cy="4471987"/>
          </a:xfrm>
        </p:spPr>
        <p:txBody>
          <a:bodyPr>
            <a:normAutofit lnSpcReduction="10000"/>
          </a:bodyPr>
          <a:lstStyle/>
          <a:p>
            <a:r>
              <a:rPr lang="ru-RU" altLang="ru-RU" sz="2800" dirty="0" smtClean="0">
                <a:latin typeface="Times New Roman" panose="02020603050405020304" pitchFamily="18" charset="0"/>
              </a:rPr>
              <a:t>количественные методы определения содержания активных</a:t>
            </a:r>
            <a:r>
              <a:rPr lang="en-US" altLang="ru-RU" sz="2800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</a:rPr>
              <a:t>и вспомогательных веществ, а также полуколичественные методы определения примесей или продуктов разложения;</a:t>
            </a:r>
          </a:p>
          <a:p>
            <a:r>
              <a:rPr lang="ru-RU" altLang="ru-RU" sz="2800" dirty="0" smtClean="0">
                <a:latin typeface="Times New Roman" panose="02020603050405020304" pitchFamily="18" charset="0"/>
              </a:rPr>
              <a:t>качественные методы определения содержания примесей или продуктов разложения;</a:t>
            </a:r>
          </a:p>
          <a:p>
            <a:r>
              <a:rPr lang="ru-RU" altLang="ru-RU" sz="2800" dirty="0" smtClean="0">
                <a:latin typeface="Times New Roman" panose="02020603050405020304" pitchFamily="18" charset="0"/>
              </a:rPr>
              <a:t>методы  определения   подлинности,  предназначенные для  подтверждения  наличии анализируемого вещества путем сравнения свойств образца с существующим стандартам.</a:t>
            </a:r>
          </a:p>
        </p:txBody>
      </p:sp>
      <p:sp>
        <p:nvSpPr>
          <p:cNvPr id="25604" name="Номер слайда 10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D01E74-E57C-46E9-BFE4-2C44A8D27010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4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404813"/>
            <a:ext cx="9144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800" b="1" i="1" kern="0">
                <a:latin typeface="+mj-lt"/>
                <a:ea typeface="+mj-ea"/>
                <a:cs typeface="+mj-cs"/>
              </a:rPr>
              <a:t>Валидация фармакопейных методов</a:t>
            </a:r>
            <a:endParaRPr lang="ru-RU" sz="2800" b="1" i="1" kern="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57188"/>
            <a:ext cx="8229600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3200" b="1" i="1" smtClean="0"/>
              <a:t>Валидация фармакопейных методов</a:t>
            </a:r>
          </a:p>
        </p:txBody>
      </p:sp>
      <p:sp>
        <p:nvSpPr>
          <p:cNvPr id="43011" name="Номер слайда 10"/>
          <p:cNvSpPr txBox="1">
            <a:spLocks/>
          </p:cNvSpPr>
          <p:nvPr/>
        </p:nvSpPr>
        <p:spPr bwMode="auto">
          <a:xfrm>
            <a:off x="-17242" y="6250916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E105766-1F51-4378-A65C-97D74C0822A6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40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8" y="1268413"/>
          <a:ext cx="9072562" cy="4627564"/>
        </p:xfrm>
        <a:graphic>
          <a:graphicData uri="http://schemas.openxmlformats.org/drawingml/2006/table">
            <a:tbl>
              <a:tblPr/>
              <a:tblGrid>
                <a:gridCol w="214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1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41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Валидационные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параметры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Идентичность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Качественное содержание примесей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Количественное содержание примесей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Количественное определение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Специфичность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Линейность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Диапазон применения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Правильность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Сходимость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Воспроизводимость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1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Предел обнаружения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465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Предел количественного определения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28625"/>
            <a:ext cx="8229600" cy="1143000"/>
          </a:xfrm>
        </p:spPr>
        <p:txBody>
          <a:bodyPr/>
          <a:lstStyle/>
          <a:p>
            <a:pPr algn="ctr"/>
            <a:r>
              <a:rPr lang="ru-RU" altLang="ru-RU" sz="3200" b="1" i="1" smtClean="0"/>
              <a:t>Валидация фармакопейных методов</a:t>
            </a:r>
            <a:r>
              <a:rPr lang="ru-RU" altLang="ru-RU" sz="2800" b="1" i="1" smtClean="0"/>
              <a:t/>
            </a:r>
            <a:br>
              <a:rPr lang="ru-RU" altLang="ru-RU" sz="2800" b="1" i="1" smtClean="0"/>
            </a:br>
            <a:r>
              <a:rPr lang="ru-RU" altLang="ru-RU" sz="2800" b="1" i="1" smtClean="0"/>
              <a:t> </a:t>
            </a:r>
            <a:r>
              <a:rPr lang="ru-RU" altLang="ru-RU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валидации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4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775"/>
            <a:ext cx="8229600" cy="504031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Должен включать следующие вопросы:</a:t>
            </a:r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Описание метода, который должен быть валидирован.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Программу проведения валидации.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Параметры, подлежащие оценке.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Параметры окружающей среды.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Рабочие параметры.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Необходимые тесты.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Контроль оборудования и его работы.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Описание или ссылку на методы, которые должны использо­ваться для измерения каждого параметра.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Формы сбора данных или стандартные формы отчетов по ре-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Предельные диапазоны оцениваемых параметров.</a:t>
            </a:r>
          </a:p>
          <a:p>
            <a:pPr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Обязанности по выполнению задач валидации с указанием (если возможно) сроков исполнения.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протоколу прилагаются результаты испытаний и отчеты о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валидации.</a:t>
            </a:r>
          </a:p>
        </p:txBody>
      </p:sp>
      <p:sp>
        <p:nvSpPr>
          <p:cNvPr id="44036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58922A17-52C9-4D4B-AB4F-2CB6AF1B6A31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41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924944"/>
            <a:ext cx="5258545" cy="731168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Благодарю за внимание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55011-03CA-4893-A38C-0629E03AEA8C}" type="slidenum">
              <a:rPr lang="ru-RU" altLang="ru-RU" smtClean="0"/>
              <a:pPr/>
              <a:t>42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119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052736"/>
            <a:ext cx="7092280" cy="704850"/>
          </a:xfrm>
        </p:spPr>
        <p:txBody>
          <a:bodyPr/>
          <a:lstStyle/>
          <a:p>
            <a:pPr algn="ctr"/>
            <a:r>
              <a:rPr lang="ru-RU" altLang="ru-RU" sz="2800" b="1" i="1" dirty="0" err="1" smtClean="0"/>
              <a:t>Валидация</a:t>
            </a:r>
            <a:r>
              <a:rPr lang="ru-RU" altLang="ru-RU" sz="2800" b="1" i="1" dirty="0" smtClean="0"/>
              <a:t> фармакопейных методов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628800"/>
            <a:ext cx="8929687" cy="3845793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endParaRPr lang="ru-RU" sz="2200" b="1" dirty="0" smtClean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</a:rPr>
              <a:t>Параметры </a:t>
            </a:r>
            <a:r>
              <a:rPr lang="ru-RU" sz="2200" b="1" dirty="0" err="1" smtClean="0">
                <a:solidFill>
                  <a:srgbClr val="FF0000"/>
                </a:solidFill>
                <a:latin typeface="Times New Roman" pitchFamily="18" charset="0"/>
              </a:rPr>
              <a:t>валидации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</a:rPr>
              <a:t> аналитической методики:</a:t>
            </a:r>
          </a:p>
          <a:p>
            <a:pPr marL="177800" indent="-177800">
              <a:spcBef>
                <a:spcPts val="0"/>
              </a:spcBef>
              <a:defRPr/>
            </a:pPr>
            <a:r>
              <a:rPr lang="ru-RU" sz="1800" dirty="0" smtClean="0">
                <a:latin typeface="Times New Roman" pitchFamily="18" charset="0"/>
              </a:rPr>
              <a:t>Правильность (</a:t>
            </a:r>
            <a:r>
              <a:rPr lang="en-US" sz="1800" dirty="0" smtClean="0">
                <a:latin typeface="Times New Roman" pitchFamily="18" charset="0"/>
              </a:rPr>
              <a:t>Accuracy)</a:t>
            </a:r>
            <a:r>
              <a:rPr lang="ru-RU" sz="1800" dirty="0" smtClean="0">
                <a:latin typeface="Times New Roman" pitchFamily="18" charset="0"/>
              </a:rPr>
              <a:t>			</a:t>
            </a:r>
            <a:r>
              <a:rPr lang="ru-RU" sz="1800" dirty="0" smtClean="0">
                <a:latin typeface="Times New Roman" pitchFamily="18" charset="0"/>
              </a:rPr>
              <a:t>        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 </a:t>
            </a:r>
            <a:r>
              <a:rPr lang="ru-RU" sz="1800" dirty="0" smtClean="0">
                <a:latin typeface="Times New Roman" pitchFamily="18" charset="0"/>
              </a:rPr>
              <a:t>Специфичность (</a:t>
            </a:r>
            <a:r>
              <a:rPr lang="en-US" sz="1800" dirty="0" smtClean="0">
                <a:latin typeface="Times New Roman" pitchFamily="18" charset="0"/>
              </a:rPr>
              <a:t>Specificity)</a:t>
            </a:r>
          </a:p>
          <a:p>
            <a:pPr marL="177800" indent="-177800">
              <a:spcBef>
                <a:spcPts val="0"/>
              </a:spcBef>
              <a:defRPr/>
            </a:pPr>
            <a:r>
              <a:rPr lang="ru-RU" sz="1800" dirty="0" err="1" smtClean="0">
                <a:latin typeface="Times New Roman" pitchFamily="18" charset="0"/>
              </a:rPr>
              <a:t>Прецизионность</a:t>
            </a:r>
            <a:r>
              <a:rPr lang="ru-RU" sz="1800" dirty="0" smtClean="0">
                <a:latin typeface="Times New Roman" pitchFamily="18" charset="0"/>
              </a:rPr>
              <a:t> (</a:t>
            </a:r>
            <a:r>
              <a:rPr lang="en-US" sz="1800" dirty="0" smtClean="0">
                <a:latin typeface="Times New Roman" pitchFamily="18" charset="0"/>
              </a:rPr>
              <a:t>Precision)</a:t>
            </a:r>
            <a:r>
              <a:rPr lang="ru-RU" sz="1800" dirty="0" smtClean="0">
                <a:latin typeface="Times New Roman" pitchFamily="18" charset="0"/>
              </a:rPr>
              <a:t>		 </a:t>
            </a:r>
            <a:r>
              <a:rPr lang="ru-RU" sz="1800" dirty="0" smtClean="0">
                <a:latin typeface="Times New Roman" pitchFamily="18" charset="0"/>
              </a:rPr>
              <a:t>       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 </a:t>
            </a:r>
            <a:r>
              <a:rPr lang="ru-RU" sz="1800" dirty="0" smtClean="0">
                <a:latin typeface="Times New Roman" pitchFamily="18" charset="0"/>
              </a:rPr>
              <a:t>Линейность (</a:t>
            </a:r>
            <a:r>
              <a:rPr lang="en-US" sz="1800" dirty="0" smtClean="0">
                <a:latin typeface="Times New Roman" pitchFamily="18" charset="0"/>
              </a:rPr>
              <a:t>Linearity)</a:t>
            </a:r>
          </a:p>
          <a:p>
            <a:pPr marL="177800" lvl="1" indent="-177800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1800" dirty="0" smtClean="0">
                <a:latin typeface="Times New Roman" pitchFamily="18" charset="0"/>
              </a:rPr>
              <a:t>Сходимость (</a:t>
            </a:r>
            <a:r>
              <a:rPr lang="en-US" sz="1800" dirty="0" smtClean="0">
                <a:latin typeface="Times New Roman" pitchFamily="18" charset="0"/>
              </a:rPr>
              <a:t>Repeatability)</a:t>
            </a:r>
            <a:r>
              <a:rPr lang="ru-RU" sz="1800" dirty="0" smtClean="0">
                <a:latin typeface="Times New Roman" pitchFamily="18" charset="0"/>
              </a:rPr>
              <a:t>		 </a:t>
            </a:r>
            <a:r>
              <a:rPr lang="ru-RU" sz="1800" dirty="0" smtClean="0">
                <a:latin typeface="Times New Roman" pitchFamily="18" charset="0"/>
              </a:rPr>
              <a:t>       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 </a:t>
            </a:r>
            <a:r>
              <a:rPr lang="ru-RU" sz="1800" dirty="0" smtClean="0">
                <a:latin typeface="Times New Roman" pitchFamily="18" charset="0"/>
              </a:rPr>
              <a:t>Робастность (</a:t>
            </a:r>
            <a:r>
              <a:rPr lang="en-US" sz="1800" dirty="0" smtClean="0">
                <a:latin typeface="Times New Roman" pitchFamily="18" charset="0"/>
              </a:rPr>
              <a:t>Robustness</a:t>
            </a:r>
            <a:r>
              <a:rPr lang="ru-RU" sz="1800" dirty="0" smtClean="0">
                <a:latin typeface="Times New Roman" pitchFamily="18" charset="0"/>
              </a:rPr>
              <a:t>)</a:t>
            </a:r>
            <a:endParaRPr lang="en-US" sz="2000" dirty="0" smtClean="0">
              <a:latin typeface="Times New Roman" pitchFamily="18" charset="0"/>
            </a:endParaRPr>
          </a:p>
          <a:p>
            <a:pPr marL="177800" lvl="1" indent="-177800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1800" dirty="0" err="1" smtClean="0">
                <a:latin typeface="Times New Roman" pitchFamily="18" charset="0"/>
              </a:rPr>
              <a:t>Внутрилабораторная</a:t>
            </a:r>
            <a:r>
              <a:rPr lang="ru-RU" sz="1800" dirty="0" smtClean="0">
                <a:latin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</a:rPr>
              <a:t>прецизионность</a:t>
            </a:r>
            <a:r>
              <a:rPr lang="ru-RU" sz="1800" dirty="0" smtClean="0">
                <a:latin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</a:rPr>
              <a:t>    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 </a:t>
            </a:r>
            <a:r>
              <a:rPr lang="ru-RU" sz="1800" dirty="0" smtClean="0">
                <a:latin typeface="Times New Roman" pitchFamily="18" charset="0"/>
              </a:rPr>
              <a:t>Диапазон применения (</a:t>
            </a:r>
            <a:r>
              <a:rPr lang="en-US" sz="1800" dirty="0" smtClean="0">
                <a:latin typeface="Times New Roman" pitchFamily="18" charset="0"/>
              </a:rPr>
              <a:t>Range</a:t>
            </a:r>
            <a:r>
              <a:rPr lang="en-US" sz="1800" dirty="0" smtClean="0">
                <a:latin typeface="Times New Roman" pitchFamily="18" charset="0"/>
              </a:rPr>
              <a:t>)</a:t>
            </a:r>
            <a:endParaRPr lang="ru-RU" sz="1800" dirty="0" smtClean="0">
              <a:latin typeface="Times New Roman" pitchFamily="18" charset="0"/>
            </a:endParaRPr>
          </a:p>
          <a:p>
            <a:pPr lvl="1" indent="-1905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sz="1800" dirty="0" smtClean="0">
                <a:latin typeface="Times New Roman" pitchFamily="18" charset="0"/>
              </a:rPr>
              <a:t>(Intermediate Precision)</a:t>
            </a:r>
            <a:r>
              <a:rPr lang="ru-RU" sz="1800" dirty="0" smtClean="0">
                <a:latin typeface="Times New Roman" pitchFamily="18" charset="0"/>
              </a:rPr>
              <a:t>		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sym typeface="Wingdings 2"/>
              </a:rPr>
              <a:t>           </a:t>
            </a:r>
            <a:r>
              <a:rPr lang="ru-RU" sz="1800" dirty="0" smtClean="0">
                <a:latin typeface="Times New Roman" pitchFamily="18" charset="0"/>
              </a:rPr>
              <a:t>Предел обнаружения (</a:t>
            </a:r>
            <a:r>
              <a:rPr lang="en-US" sz="1800" dirty="0" smtClean="0">
                <a:latin typeface="Times New Roman" pitchFamily="18" charset="0"/>
              </a:rPr>
              <a:t>Detection Limit)</a:t>
            </a:r>
          </a:p>
          <a:p>
            <a:pPr>
              <a:spcBef>
                <a:spcPts val="0"/>
              </a:spcBef>
              <a:defRPr/>
            </a:pPr>
            <a:r>
              <a:rPr lang="ru-RU" sz="1800" dirty="0" smtClean="0">
                <a:latin typeface="Times New Roman" pitchFamily="18" charset="0"/>
              </a:rPr>
              <a:t>Предел </a:t>
            </a:r>
            <a:r>
              <a:rPr lang="ru-RU" sz="1800" dirty="0" smtClean="0">
                <a:latin typeface="Times New Roman" pitchFamily="18" charset="0"/>
              </a:rPr>
              <a:t>количественного определения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sz="1800" dirty="0" smtClean="0">
                <a:latin typeface="Times New Roman" pitchFamily="18" charset="0"/>
              </a:rPr>
              <a:t>(</a:t>
            </a:r>
            <a:r>
              <a:rPr lang="en-US" sz="1800" dirty="0" err="1" smtClean="0">
                <a:latin typeface="Times New Roman" pitchFamily="18" charset="0"/>
              </a:rPr>
              <a:t>Quantitation</a:t>
            </a:r>
            <a:r>
              <a:rPr lang="en-US" sz="1800" dirty="0" smtClean="0">
                <a:latin typeface="Times New Roman" pitchFamily="18" charset="0"/>
              </a:rPr>
              <a:t> Limit)</a:t>
            </a:r>
            <a:endParaRPr lang="ru-RU" sz="1800" dirty="0" smtClean="0">
              <a:latin typeface="Times New Roman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Все параметры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валидации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оцениваются с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использованием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погрешности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предельных значений анализируемых величин</a:t>
            </a:r>
          </a:p>
        </p:txBody>
      </p:sp>
      <p:sp>
        <p:nvSpPr>
          <p:cNvPr id="26628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B17DC0F1-B361-41AB-8766-EDD6969BD4CE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5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92756"/>
            <a:ext cx="8229600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b="1" i="1" dirty="0" smtClean="0"/>
              <a:t>Погрешности</a:t>
            </a:r>
            <a:r>
              <a:rPr lang="ru-RU" altLang="ru-RU" sz="4000" dirty="0" smtClean="0"/>
              <a:t> </a:t>
            </a:r>
            <a:r>
              <a:rPr lang="ru-RU" altLang="ru-RU" sz="2800" b="1" i="1" dirty="0" smtClean="0"/>
              <a:t>физико-химического</a:t>
            </a:r>
            <a:r>
              <a:rPr lang="ru-RU" altLang="ru-RU" sz="4000" dirty="0" smtClean="0"/>
              <a:t> </a:t>
            </a:r>
            <a:r>
              <a:rPr lang="ru-RU" altLang="ru-RU" sz="2800" b="1" i="1" dirty="0" smtClean="0"/>
              <a:t>анализа</a:t>
            </a:r>
          </a:p>
        </p:txBody>
      </p:sp>
      <p:sp>
        <p:nvSpPr>
          <p:cNvPr id="27655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45720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EF29E94D-3EA7-4462-876B-96A22B2ECB96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6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79512" y="1285860"/>
          <a:ext cx="8820150" cy="2660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652" name="Rectangle 14"/>
          <p:cNvSpPr>
            <a:spLocks noChangeArrowheads="1"/>
          </p:cNvSpPr>
          <p:nvPr/>
        </p:nvSpPr>
        <p:spPr bwMode="auto">
          <a:xfrm>
            <a:off x="395288" y="4076700"/>
            <a:ext cx="2519362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dirty="0">
                <a:latin typeface="Times New Roman" panose="02020603050405020304" pitchFamily="18" charset="0"/>
              </a:rPr>
              <a:t>Смещение результатов персонального, инструментального или методологического происхождения </a:t>
            </a:r>
          </a:p>
        </p:txBody>
      </p:sp>
      <p:sp>
        <p:nvSpPr>
          <p:cNvPr id="27653" name="Rectangle 16"/>
          <p:cNvSpPr>
            <a:spLocks noChangeArrowheads="1"/>
          </p:cNvSpPr>
          <p:nvPr/>
        </p:nvSpPr>
        <p:spPr bwMode="auto">
          <a:xfrm>
            <a:off x="3419475" y="4076700"/>
            <a:ext cx="2303463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Неопределенность результатов персонального, инструментального или методического происхождения</a:t>
            </a:r>
            <a:r>
              <a:rPr lang="ru-RU" altLang="ru-RU"/>
              <a:t> </a:t>
            </a:r>
          </a:p>
        </p:txBody>
      </p:sp>
      <p:sp>
        <p:nvSpPr>
          <p:cNvPr id="27654" name="Rectangle 17"/>
          <p:cNvSpPr>
            <a:spLocks noChangeArrowheads="1"/>
          </p:cNvSpPr>
          <p:nvPr/>
        </p:nvSpPr>
        <p:spPr bwMode="auto">
          <a:xfrm>
            <a:off x="6227763" y="4076700"/>
            <a:ext cx="25209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latin typeface="Times New Roman" panose="02020603050405020304" pitchFamily="18" charset="0"/>
              </a:rPr>
              <a:t>Грубая ошибка экспериментатора или сбой в работе оборудования</a:t>
            </a:r>
            <a:r>
              <a:rPr lang="ru-RU" altLang="ru-RU"/>
              <a:t> </a:t>
            </a:r>
          </a:p>
        </p:txBody>
      </p:sp>
      <p:sp>
        <p:nvSpPr>
          <p:cNvPr id="27656" name="TextBox 8"/>
          <p:cNvSpPr txBox="1">
            <a:spLocks noChangeArrowheads="1"/>
          </p:cNvSpPr>
          <p:nvPr/>
        </p:nvSpPr>
        <p:spPr bwMode="auto">
          <a:xfrm>
            <a:off x="3857625" y="6072188"/>
            <a:ext cx="2370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от «</a:t>
            </a:r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6623967" cy="703262"/>
          </a:xfrm>
        </p:spPr>
        <p:txBody>
          <a:bodyPr/>
          <a:lstStyle/>
          <a:p>
            <a:pPr algn="ctr" eaLnBrk="1" hangingPunct="1"/>
            <a:r>
              <a:rPr lang="ru-RU" altLang="ru-RU" sz="2800" b="1" i="1" dirty="0" smtClean="0"/>
              <a:t>Статистические методы</a:t>
            </a:r>
          </a:p>
        </p:txBody>
      </p:sp>
      <p:sp>
        <p:nvSpPr>
          <p:cNvPr id="28676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80F70BB4-4288-4E67-AE4C-E9F0C3532DFB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7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5" name="Rectangle 7"/>
          <p:cNvSpPr>
            <a:spLocks noChangeArrowheads="1"/>
          </p:cNvSpPr>
          <p:nvPr/>
        </p:nvSpPr>
        <p:spPr bwMode="auto">
          <a:xfrm>
            <a:off x="0" y="3933825"/>
            <a:ext cx="8785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355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200">
                <a:latin typeface="Times New Roman" panose="02020603050405020304" pitchFamily="18" charset="0"/>
              </a:rPr>
              <a:t>Нормальное распределение Гаусса </a:t>
            </a:r>
          </a:p>
          <a:p>
            <a:pPr algn="ctr" eaLnBrk="1" hangingPunct="1"/>
            <a:r>
              <a:rPr lang="ru-RU" altLang="ru-RU" sz="2200">
                <a:latin typeface="Times New Roman" panose="02020603050405020304" pitchFamily="18" charset="0"/>
              </a:rPr>
              <a:t>(Интегральная функция распределения случайной величины)</a:t>
            </a:r>
          </a:p>
        </p:txBody>
      </p:sp>
      <p:pic>
        <p:nvPicPr>
          <p:cNvPr id="2867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125538"/>
            <a:ext cx="4537075" cy="276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2771775" y="4868863"/>
            <a:ext cx="3455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b="1">
                <a:latin typeface="Times New Roman" panose="02020603050405020304" pitchFamily="18" charset="0"/>
                <a:cs typeface="Calibri" panose="020F0502020204030204" pitchFamily="34" charset="0"/>
              </a:rPr>
              <a:t>Статистические параметры</a:t>
            </a:r>
            <a:endParaRPr lang="ru-RU" altLang="ru-RU">
              <a:latin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28679" name="Прямоугольник 9"/>
          <p:cNvSpPr>
            <a:spLocks noChangeArrowheads="1"/>
          </p:cNvSpPr>
          <p:nvPr/>
        </p:nvSpPr>
        <p:spPr bwMode="auto">
          <a:xfrm>
            <a:off x="1146813" y="5610840"/>
            <a:ext cx="2447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характеристика положения </a:t>
            </a:r>
          </a:p>
        </p:txBody>
      </p:sp>
      <p:sp>
        <p:nvSpPr>
          <p:cNvPr id="28680" name="Прямоугольник 10"/>
          <p:cNvSpPr>
            <a:spLocks noChangeArrowheads="1"/>
          </p:cNvSpPr>
          <p:nvPr/>
        </p:nvSpPr>
        <p:spPr bwMode="auto">
          <a:xfrm>
            <a:off x="4606925" y="5571607"/>
            <a:ext cx="2520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характеристика рассеяния (разброса)</a:t>
            </a:r>
            <a:endParaRPr lang="ru-RU" altLang="ru-RU" sz="2000" dirty="0">
              <a:solidFill>
                <a:srgbClr val="0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71775" y="4868863"/>
            <a:ext cx="3095625" cy="431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233887" y="5648326"/>
            <a:ext cx="2376488" cy="647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99893" y="5641003"/>
            <a:ext cx="2592387" cy="647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3358412" y="5322905"/>
            <a:ext cx="287337" cy="287337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464860" y="5301473"/>
            <a:ext cx="296092" cy="331756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404813"/>
            <a:ext cx="8229600" cy="576262"/>
          </a:xfrm>
        </p:spPr>
        <p:txBody>
          <a:bodyPr/>
          <a:lstStyle/>
          <a:p>
            <a:pPr algn="ctr" eaLnBrk="1" hangingPunct="1"/>
            <a:r>
              <a:rPr lang="ru-RU" altLang="ru-RU" sz="2800" b="1" i="1" dirty="0" smtClean="0"/>
              <a:t>Статистические параметры</a:t>
            </a:r>
          </a:p>
        </p:txBody>
      </p:sp>
      <p:sp>
        <p:nvSpPr>
          <p:cNvPr id="1030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F2472C22-3591-4587-AB05-41F695688E31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8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179388" y="981075"/>
            <a:ext cx="8893175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55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 «Среднее арифметическое»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усреднение из результатов, полученных при всех измерениях</a:t>
            </a:r>
            <a:endParaRPr lang="en-US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endParaRPr lang="en-US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количество опытов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(или количество измерений случайной величины, подчиняющейся нормальному закону распределения Гаусса: 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en-US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en-US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…, x</a:t>
            </a:r>
            <a:r>
              <a:rPr lang="en-US" altLang="ru-RU" sz="2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f – 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число степеней свободы </a:t>
            </a: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(число независимых вариант):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f = n – 1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4716463" y="1412875"/>
          <a:ext cx="31591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4" imgW="139680" imgH="164880" progId="Equation.DSMT4">
                  <p:embed/>
                </p:oleObj>
              </mc:Choice>
              <mc:Fallback>
                <p:oleObj name="Equation" r:id="rId4" imgW="13968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412875"/>
                        <a:ext cx="315912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1763713" y="1773238"/>
          <a:ext cx="3771900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6" imgW="1473120" imgH="393480" progId="Equation.DSMT4">
                  <p:embed/>
                </p:oleObj>
              </mc:Choice>
              <mc:Fallback>
                <p:oleObj name="Equation" r:id="rId6" imgW="147312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773238"/>
                        <a:ext cx="3771900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Box 7"/>
          <p:cNvSpPr txBox="1">
            <a:spLocks noChangeArrowheads="1"/>
          </p:cNvSpPr>
          <p:nvPr/>
        </p:nvSpPr>
        <p:spPr bwMode="auto">
          <a:xfrm>
            <a:off x="5724525" y="1989138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63713" y="1846263"/>
            <a:ext cx="3816350" cy="9350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140200" y="4076700"/>
            <a:ext cx="1295400" cy="5048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323850" y="4652963"/>
            <a:ext cx="84248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«Размах» -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между самым большим и самым маленьким значениями:</a:t>
            </a: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/>
        </p:nvGraphicFramePr>
        <p:xfrm>
          <a:off x="3492500" y="5732463"/>
          <a:ext cx="17954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Формула" r:id="rId8" imgW="939800" imgH="228600" progId="Equation.3">
                  <p:embed/>
                </p:oleObj>
              </mc:Choice>
              <mc:Fallback>
                <p:oleObj name="Формула" r:id="rId8" imgW="9398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5732463"/>
                        <a:ext cx="17954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1400">
                <a:latin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ru-RU" alt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348038" y="5732463"/>
            <a:ext cx="2160587" cy="5048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146050" y="3573463"/>
            <a:ext cx="88185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«Дисперсия»</a:t>
            </a:r>
            <a:r>
              <a:rPr lang="ru-RU" altLang="ru-RU" sz="2400"/>
              <a:t>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рассеяние результатов относительно среднего значения: </a:t>
            </a:r>
            <a:endParaRPr lang="ru-RU" altLang="ru-RU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1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260350"/>
            <a:ext cx="8229600" cy="576263"/>
          </a:xfrm>
        </p:spPr>
        <p:txBody>
          <a:bodyPr/>
          <a:lstStyle/>
          <a:p>
            <a:pPr algn="ctr" eaLnBrk="1" hangingPunct="1"/>
            <a:r>
              <a:rPr lang="ru-RU" altLang="ru-RU" sz="2800" b="1" i="1" smtClean="0"/>
              <a:t>Статистические параметры</a:t>
            </a:r>
          </a:p>
        </p:txBody>
      </p:sp>
      <p:sp>
        <p:nvSpPr>
          <p:cNvPr id="2053" name="Номер слайда 10"/>
          <p:cNvSpPr>
            <a:spLocks noGrp="1"/>
          </p:cNvSpPr>
          <p:nvPr>
            <p:ph type="sldNum" sz="quarter" idx="4294967295"/>
          </p:nvPr>
        </p:nvSpPr>
        <p:spPr>
          <a:xfrm>
            <a:off x="0" y="6245225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91BB6EA4-F1E4-4A88-A06D-BE1172121BF7}" type="slidenum">
              <a:rPr lang="ru-RU" altLang="ru-RU" sz="20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l" eaLnBrk="1" hangingPunct="1"/>
              <a:t>9</a:t>
            </a:fld>
            <a:endParaRPr lang="ru-RU" alt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142875" y="981075"/>
            <a:ext cx="9001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«Стандартное отклонение результата измерений»  (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выборочное стандартное отклонение)  – характеристика воспроизводимости: </a:t>
            </a:r>
          </a:p>
        </p:txBody>
      </p:sp>
      <p:sp>
        <p:nvSpPr>
          <p:cNvPr id="2055" name="TextBox 12"/>
          <p:cNvSpPr txBox="1">
            <a:spLocks noChangeArrowheads="1"/>
          </p:cNvSpPr>
          <p:nvPr/>
        </p:nvSpPr>
        <p:spPr bwMode="auto">
          <a:xfrm>
            <a:off x="7000875" y="2276475"/>
            <a:ext cx="571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</a:p>
        </p:txBody>
      </p:sp>
      <p:sp>
        <p:nvSpPr>
          <p:cNvPr id="2056" name="TextBox 13"/>
          <p:cNvSpPr txBox="1">
            <a:spLocks noChangeArrowheads="1"/>
          </p:cNvSpPr>
          <p:nvPr/>
        </p:nvSpPr>
        <p:spPr bwMode="auto">
          <a:xfrm>
            <a:off x="7740650" y="4652963"/>
            <a:ext cx="571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2195513" y="2205038"/>
          <a:ext cx="4248150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Формула" r:id="rId4" imgW="2133600" imgH="596900" progId="Equation.3">
                  <p:embed/>
                </p:oleObj>
              </mc:Choice>
              <mc:Fallback>
                <p:oleObj name="Формула" r:id="rId4" imgW="2133600" imgH="5969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2205038"/>
                        <a:ext cx="4248150" cy="1154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979613" y="2206625"/>
            <a:ext cx="4752975" cy="12223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05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014233"/>
              </p:ext>
            </p:extLst>
          </p:nvPr>
        </p:nvGraphicFramePr>
        <p:xfrm>
          <a:off x="1980627" y="4505715"/>
          <a:ext cx="5329237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Формула" r:id="rId6" imgW="3022600" imgH="469900" progId="Equation.3">
                  <p:embed/>
                </p:oleObj>
              </mc:Choice>
              <mc:Fallback>
                <p:oleObj name="Формула" r:id="rId6" imgW="3022600" imgH="4699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627" y="4505715"/>
                        <a:ext cx="5329237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907381" y="4419600"/>
            <a:ext cx="5472112" cy="12223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иксел 12">
    <a:dk1>
      <a:srgbClr val="000000"/>
    </a:dk1>
    <a:lt1>
      <a:srgbClr val="FFFFFF"/>
    </a:lt1>
    <a:dk2>
      <a:srgbClr val="000000"/>
    </a:dk2>
    <a:lt2>
      <a:srgbClr val="00007D"/>
    </a:lt2>
    <a:accent1>
      <a:srgbClr val="9999FF"/>
    </a:accent1>
    <a:accent2>
      <a:srgbClr val="9999CC"/>
    </a:accent2>
    <a:accent3>
      <a:srgbClr val="FFFFFF"/>
    </a:accent3>
    <a:accent4>
      <a:srgbClr val="000000"/>
    </a:accent4>
    <a:accent5>
      <a:srgbClr val="CACAFF"/>
    </a:accent5>
    <a:accent6>
      <a:srgbClr val="8A8AB9"/>
    </a:accent6>
    <a:hlink>
      <a:srgbClr val="666699"/>
    </a:hlink>
    <a:folHlink>
      <a:srgbClr val="CCCCE6"/>
    </a:folHlink>
  </a:clrScheme>
  <a:fontScheme name="Пиксел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2008</TotalTime>
  <Words>3495</Words>
  <Application>Microsoft Office PowerPoint</Application>
  <PresentationFormat>Экран (4:3)</PresentationFormat>
  <Paragraphs>502</Paragraphs>
  <Slides>42</Slides>
  <Notes>41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42</vt:i4>
      </vt:variant>
    </vt:vector>
  </HeadingPairs>
  <TitlesOfParts>
    <vt:vector size="53" baseType="lpstr">
      <vt:lpstr>Arial</vt:lpstr>
      <vt:lpstr>Wingdings</vt:lpstr>
      <vt:lpstr>Calibri</vt:lpstr>
      <vt:lpstr>Arial Black</vt:lpstr>
      <vt:lpstr>Times New Roman</vt:lpstr>
      <vt:lpstr>Wingdings 2</vt:lpstr>
      <vt:lpstr>Cambria</vt:lpstr>
      <vt:lpstr>Аспект</vt:lpstr>
      <vt:lpstr>MathType 6.0 Equation</vt:lpstr>
      <vt:lpstr>Microsoft Equation 3.0</vt:lpstr>
      <vt:lpstr>CorelDRAW 12.0 Graphic</vt:lpstr>
      <vt:lpstr>Презентация PowerPoint</vt:lpstr>
      <vt:lpstr>Валидация </vt:lpstr>
      <vt:lpstr>Презентация PowerPoint</vt:lpstr>
      <vt:lpstr> Перечень аналитических методов</vt:lpstr>
      <vt:lpstr>Валидация фармакопейных методов</vt:lpstr>
      <vt:lpstr>Погрешности физико-химического анализа</vt:lpstr>
      <vt:lpstr>Статистические методы</vt:lpstr>
      <vt:lpstr>Статистические параметры</vt:lpstr>
      <vt:lpstr>Статистические параметры</vt:lpstr>
      <vt:lpstr>Статистические параметры</vt:lpstr>
      <vt:lpstr>Функция распределения  случайных величин</vt:lpstr>
      <vt:lpstr>Статистические параметры</vt:lpstr>
      <vt:lpstr>Статистические методы</vt:lpstr>
      <vt:lpstr>Статистические методы</vt:lpstr>
      <vt:lpstr>Валидация фармакопейных методов</vt:lpstr>
      <vt:lpstr>Презентация PowerPoint</vt:lpstr>
      <vt:lpstr>Параметры валидации.  Правильность</vt:lpstr>
      <vt:lpstr>Параметры валидации. Правильность</vt:lpstr>
      <vt:lpstr>Параметры валидации. Правильность</vt:lpstr>
      <vt:lpstr>Параметры валидации. Правильность  Количественное определение</vt:lpstr>
      <vt:lpstr>Презентация PowerPoint</vt:lpstr>
      <vt:lpstr>Параметры валидации.</vt:lpstr>
      <vt:lpstr>Параметры валидации.  Прецизионность</vt:lpstr>
      <vt:lpstr>Параметры валидации.  Прецизионность</vt:lpstr>
      <vt:lpstr>Правильность и Воспроизводимость –  разные вещи</vt:lpstr>
      <vt:lpstr>Сходимость и Воспроизводимость</vt:lpstr>
      <vt:lpstr>Параметры валидации. </vt:lpstr>
      <vt:lpstr>Параметры валидации.  Специфичность</vt:lpstr>
      <vt:lpstr>Параметры валидации.</vt:lpstr>
      <vt:lpstr>Параметры валидации. Предел обнаружения</vt:lpstr>
      <vt:lpstr>Параметры валидации. Предел количественного определения</vt:lpstr>
      <vt:lpstr>Параметры валидации. Предел количественного определения</vt:lpstr>
      <vt:lpstr>Параметры валидации. Предел количественного определения</vt:lpstr>
      <vt:lpstr>Презентация PowerPoint</vt:lpstr>
      <vt:lpstr>Презентация PowerPoint</vt:lpstr>
      <vt:lpstr>Параметры валидации.</vt:lpstr>
      <vt:lpstr>Параметры валидации.</vt:lpstr>
      <vt:lpstr>Схемы валидации</vt:lpstr>
      <vt:lpstr>Валидация фармакопейных методов</vt:lpstr>
      <vt:lpstr>Валидация фармакопейных методов</vt:lpstr>
      <vt:lpstr>Валидация фармакопейных методов  Протокол валидации </vt:lpstr>
      <vt:lpstr>Благодарю за внимание</vt:lpstr>
    </vt:vector>
  </TitlesOfParts>
  <Company>NNSMA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ChemPharm</dc:creator>
  <cp:lastModifiedBy>User</cp:lastModifiedBy>
  <cp:revision>563</cp:revision>
  <dcterms:created xsi:type="dcterms:W3CDTF">2009-01-09T06:47:32Z</dcterms:created>
  <dcterms:modified xsi:type="dcterms:W3CDTF">2024-09-18T08:40:15Z</dcterms:modified>
</cp:coreProperties>
</file>