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434" autoAdjust="0"/>
  </p:normalViewPr>
  <p:slideViewPr>
    <p:cSldViewPr snapToGrid="0">
      <p:cViewPr varScale="1">
        <p:scale>
          <a:sx n="75" d="100"/>
          <a:sy n="75" d="100"/>
        </p:scale>
        <p:origin x="-96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" y="276999"/>
            <a:ext cx="11696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Строфанта семена                </a:t>
            </a:r>
            <a:r>
              <a:rPr lang="ru-RU" sz="3600" b="1" dirty="0" smtClean="0">
                <a:latin typeface="Times New Roman" panose="02020603050405020304" pitchFamily="18" charset="0"/>
              </a:rPr>
              <a:t>    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Strophanthi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semina</a:t>
            </a:r>
            <a:endParaRPr lang="ru-RU" sz="3600" dirty="0"/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</a:rPr>
              <a:t>Строфант </a:t>
            </a:r>
            <a:r>
              <a:rPr lang="ru-RU" sz="3600" dirty="0" err="1" smtClean="0">
                <a:latin typeface="Times New Roman" panose="02020603050405020304" pitchFamily="18" charset="0"/>
              </a:rPr>
              <a:t>Комбе</a:t>
            </a:r>
            <a:r>
              <a:rPr lang="ru-RU" sz="3600" dirty="0" smtClean="0">
                <a:latin typeface="Times New Roman" panose="02020603050405020304" pitchFamily="18" charset="0"/>
              </a:rPr>
              <a:t>                          </a:t>
            </a:r>
            <a:r>
              <a:rPr lang="en-US" sz="3600" i="1" dirty="0" err="1" smtClean="0">
                <a:latin typeface="Times New Roman" panose="02020603050405020304" pitchFamily="18" charset="0"/>
              </a:rPr>
              <a:t>Strophanthus</a:t>
            </a:r>
            <a:r>
              <a:rPr lang="en-US" sz="3600" i="1" dirty="0" smtClean="0">
                <a:latin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</a:rPr>
              <a:t>kombe</a:t>
            </a:r>
            <a:r>
              <a:rPr lang="en-US" sz="3600" i="1" dirty="0"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</a:rPr>
              <a:t>Oliv</a:t>
            </a:r>
            <a:endParaRPr lang="ru-RU" sz="3600" dirty="0"/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</a:rPr>
              <a:t>Строфант привлекательный       </a:t>
            </a:r>
            <a:r>
              <a:rPr lang="en-US" sz="3600" i="1" dirty="0" err="1" smtClean="0">
                <a:latin typeface="Times New Roman" panose="02020603050405020304" pitchFamily="18" charset="0"/>
              </a:rPr>
              <a:t>Strophanthus</a:t>
            </a:r>
            <a:r>
              <a:rPr lang="en-US" sz="3600" i="1" dirty="0" smtClean="0">
                <a:latin typeface="Times New Roman" panose="02020603050405020304" pitchFamily="18" charset="0"/>
              </a:rPr>
              <a:t> </a:t>
            </a:r>
            <a:r>
              <a:rPr lang="ru-RU" sz="3600" i="1" dirty="0" err="1">
                <a:latin typeface="Times New Roman" panose="02020603050405020304" pitchFamily="18" charset="0"/>
              </a:rPr>
              <a:t>gratus</a:t>
            </a:r>
            <a:r>
              <a:rPr lang="ru-RU" sz="3600" i="1" dirty="0">
                <a:latin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</a:rPr>
              <a:t>(</a:t>
            </a:r>
            <a:r>
              <a:rPr lang="en-US" sz="3600" dirty="0">
                <a:latin typeface="Times New Roman" panose="02020603050405020304" pitchFamily="18" charset="0"/>
              </a:rPr>
              <a:t>Hook</a:t>
            </a:r>
            <a:r>
              <a:rPr lang="ru-RU" sz="3600" dirty="0">
                <a:latin typeface="Times New Roman" panose="02020603050405020304" pitchFamily="18" charset="0"/>
              </a:rPr>
              <a:t>.) </a:t>
            </a:r>
            <a:endParaRPr lang="ru-RU" sz="3600" dirty="0" smtClean="0">
              <a:latin typeface="Times New Roman" panose="02020603050405020304" pitchFamily="18" charset="0"/>
            </a:endParaRPr>
          </a:p>
          <a:p>
            <a:pPr algn="just"/>
            <a:r>
              <a:rPr lang="ru-RU" sz="3600" dirty="0">
                <a:latin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</a:rPr>
              <a:t>                                                      </a:t>
            </a:r>
            <a:r>
              <a:rPr lang="en-US" sz="3600" dirty="0" err="1" smtClean="0">
                <a:latin typeface="Times New Roman" panose="02020603050405020304" pitchFamily="18" charset="0"/>
              </a:rPr>
              <a:t>Franch</a:t>
            </a:r>
            <a:r>
              <a:rPr lang="ru-RU" sz="3600" dirty="0">
                <a:latin typeface="Times New Roman" panose="02020603050405020304" pitchFamily="18" charset="0"/>
              </a:rPr>
              <a:t>.</a:t>
            </a:r>
            <a:endParaRPr lang="ru-RU" sz="3600" dirty="0"/>
          </a:p>
          <a:p>
            <a:pPr algn="just"/>
            <a:r>
              <a:rPr lang="ru-RU" sz="3600" dirty="0">
                <a:latin typeface="Times New Roman" panose="02020603050405020304" pitchFamily="18" charset="0"/>
              </a:rPr>
              <a:t>сем. </a:t>
            </a:r>
            <a:r>
              <a:rPr lang="ru-RU" sz="3600" dirty="0" err="1">
                <a:latin typeface="Times New Roman" panose="02020603050405020304" pitchFamily="18" charset="0"/>
              </a:rPr>
              <a:t>Кутровые</a:t>
            </a:r>
            <a:r>
              <a:rPr lang="ru-RU" sz="3600" dirty="0">
                <a:latin typeface="Times New Roman" panose="02020603050405020304" pitchFamily="18" charset="0"/>
              </a:rPr>
              <a:t>                              </a:t>
            </a:r>
            <a:r>
              <a:rPr lang="ru-RU" sz="3600" dirty="0" smtClean="0">
                <a:latin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</a:rPr>
              <a:t>Apocynaceae</a:t>
            </a:r>
            <a:endParaRPr lang="ru-RU" sz="3600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400" y="3199892"/>
            <a:ext cx="4813300" cy="365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8" descr="http://zagorod-dv.ru/upload/iblock/869/869f750fb5b57170c5a566a85ef2bd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56" y="526561"/>
            <a:ext cx="8539643" cy="59350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594"/>
            <a:ext cx="4505334" cy="59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7707" y="79597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Rectangle 143"/>
          <p:cNvSpPr>
            <a:spLocks noChangeArrowheads="1"/>
          </p:cNvSpPr>
          <p:nvPr/>
        </p:nvSpPr>
        <p:spPr bwMode="auto">
          <a:xfrm>
            <a:off x="742120" y="995871"/>
            <a:ext cx="160351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47"/>
          <p:cNvSpPr>
            <a:spLocks noChangeArrowheads="1"/>
          </p:cNvSpPr>
          <p:nvPr/>
        </p:nvSpPr>
        <p:spPr bwMode="auto">
          <a:xfrm>
            <a:off x="1736034" y="1134354"/>
            <a:ext cx="230397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51"/>
          <p:cNvSpPr>
            <a:spLocks noChangeArrowheads="1"/>
          </p:cNvSpPr>
          <p:nvPr/>
        </p:nvSpPr>
        <p:spPr bwMode="auto">
          <a:xfrm flipV="1">
            <a:off x="1434904" y="2307584"/>
            <a:ext cx="19597749" cy="5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54"/>
          <p:cNvSpPr>
            <a:spLocks noChangeArrowheads="1"/>
          </p:cNvSpPr>
          <p:nvPr/>
        </p:nvSpPr>
        <p:spPr bwMode="auto">
          <a:xfrm>
            <a:off x="900332" y="1272837"/>
            <a:ext cx="160795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57"/>
          <p:cNvSpPr>
            <a:spLocks noChangeArrowheads="1"/>
          </p:cNvSpPr>
          <p:nvPr/>
        </p:nvSpPr>
        <p:spPr bwMode="auto">
          <a:xfrm>
            <a:off x="2246741" y="903106"/>
            <a:ext cx="119848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Rectangle 159"/>
          <p:cNvSpPr>
            <a:spLocks noChangeArrowheads="1"/>
          </p:cNvSpPr>
          <p:nvPr/>
        </p:nvSpPr>
        <p:spPr bwMode="auto">
          <a:xfrm>
            <a:off x="900333" y="3103116"/>
            <a:ext cx="211231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165"/>
          <p:cNvSpPr>
            <a:spLocks noChangeArrowheads="1"/>
          </p:cNvSpPr>
          <p:nvPr/>
        </p:nvSpPr>
        <p:spPr bwMode="auto">
          <a:xfrm>
            <a:off x="1736033" y="692090"/>
            <a:ext cx="17494317" cy="5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Rectangle 16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326" y="692090"/>
            <a:ext cx="5941347" cy="602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3"/>
          <p:cNvSpPr>
            <a:spLocks noChangeArrowheads="1"/>
          </p:cNvSpPr>
          <p:nvPr/>
        </p:nvSpPr>
        <p:spPr bwMode="auto">
          <a:xfrm>
            <a:off x="742120" y="995871"/>
            <a:ext cx="160351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47"/>
          <p:cNvSpPr>
            <a:spLocks noChangeArrowheads="1"/>
          </p:cNvSpPr>
          <p:nvPr/>
        </p:nvSpPr>
        <p:spPr bwMode="auto">
          <a:xfrm>
            <a:off x="1736034" y="1134354"/>
            <a:ext cx="230397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51"/>
          <p:cNvSpPr>
            <a:spLocks noChangeArrowheads="1"/>
          </p:cNvSpPr>
          <p:nvPr/>
        </p:nvSpPr>
        <p:spPr bwMode="auto">
          <a:xfrm flipV="1">
            <a:off x="4646702" y="2654888"/>
            <a:ext cx="37753521" cy="8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54"/>
          <p:cNvSpPr>
            <a:spLocks noChangeArrowheads="1"/>
          </p:cNvSpPr>
          <p:nvPr/>
        </p:nvSpPr>
        <p:spPr bwMode="auto">
          <a:xfrm>
            <a:off x="900332" y="1272837"/>
            <a:ext cx="160795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8628" y="1134354"/>
            <a:ext cx="186275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8801" y="1549803"/>
            <a:ext cx="134465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53882" y="995871"/>
            <a:ext cx="1839809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211797" y="347303"/>
            <a:ext cx="234869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059903" y="5948123"/>
            <a:ext cx="3768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ru-RU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строфантин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ru-RU" sz="28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уабаин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742" y="643204"/>
            <a:ext cx="6680828" cy="512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9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9423" y="903106"/>
            <a:ext cx="116482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</a:rPr>
              <a:t>      Семена </a:t>
            </a:r>
            <a:r>
              <a:rPr lang="ru-RU" sz="3600" dirty="0">
                <a:latin typeface="Times New Roman" panose="02020603050405020304" pitchFamily="18" charset="0"/>
              </a:rPr>
              <a:t>строфанта </a:t>
            </a:r>
            <a:r>
              <a:rPr lang="ru-RU" sz="3600" dirty="0" smtClean="0">
                <a:latin typeface="Times New Roman" panose="02020603050405020304" pitchFamily="18" charset="0"/>
              </a:rPr>
              <a:t>ранее стандартизовались </a:t>
            </a:r>
            <a:r>
              <a:rPr lang="ru-RU" sz="3600" dirty="0">
                <a:latin typeface="Times New Roman" panose="02020603050405020304" pitchFamily="18" charset="0"/>
              </a:rPr>
              <a:t>ГФ Х (ст. 605) Содержание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сердечных гликозидов </a:t>
            </a:r>
            <a:r>
              <a:rPr lang="ru-RU" sz="3600" dirty="0" smtClean="0">
                <a:latin typeface="Times New Roman" panose="02020603050405020304" pitchFamily="18" charset="0"/>
              </a:rPr>
              <a:t>определяли </a:t>
            </a:r>
            <a:r>
              <a:rPr lang="ru-RU" sz="3600" dirty="0">
                <a:latin typeface="Times New Roman" panose="02020603050405020304" pitchFamily="18" charset="0"/>
              </a:rPr>
              <a:t>биологическим методом и </a:t>
            </a:r>
            <a:r>
              <a:rPr lang="ru-RU" sz="3600" dirty="0" smtClean="0">
                <a:latin typeface="Times New Roman" panose="02020603050405020304" pitchFamily="18" charset="0"/>
              </a:rPr>
              <a:t>выражали </a:t>
            </a:r>
            <a:r>
              <a:rPr lang="ru-RU" sz="3600" dirty="0">
                <a:latin typeface="Times New Roman" panose="02020603050405020304" pitchFamily="18" charset="0"/>
              </a:rPr>
              <a:t>в </a:t>
            </a:r>
            <a:r>
              <a:rPr lang="ru-RU" sz="3600" dirty="0" err="1">
                <a:latin typeface="Times New Roman" panose="02020603050405020304" pitchFamily="18" charset="0"/>
              </a:rPr>
              <a:t>ЛЕДах</a:t>
            </a:r>
            <a:r>
              <a:rPr lang="ru-RU" sz="3600" dirty="0">
                <a:latin typeface="Times New Roman" panose="02020603050405020304" pitchFamily="18" charset="0"/>
              </a:rPr>
              <a:t>. Их содержание в 1 г семян строфанта должно быть не менее 2000 ЛЕД.  </a:t>
            </a:r>
            <a:endParaRPr lang="ru-RU" sz="3600" dirty="0" smtClean="0">
              <a:latin typeface="Times New Roman" panose="02020603050405020304" pitchFamily="18" charset="0"/>
            </a:endParaRPr>
          </a:p>
          <a:p>
            <a:pPr algn="just"/>
            <a:r>
              <a:rPr lang="ru-RU" sz="3600" dirty="0">
                <a:latin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</a:rPr>
              <a:t>     В настоящее время в РФ семена строфанта для производства лекарственных препаратов </a:t>
            </a:r>
            <a:r>
              <a:rPr lang="ru-RU" sz="3600" smtClean="0">
                <a:latin typeface="Times New Roman" panose="02020603050405020304" pitchFamily="18" charset="0"/>
              </a:rPr>
              <a:t>не используются.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61200" y="322220"/>
            <a:ext cx="49489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строфанта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5160" name="Picture 40" descr="http://www.medicamente.md/files/product/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0" y="1536701"/>
            <a:ext cx="6301504" cy="472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2" name="Picture 42" descr="https://103apteka.kz/upload/images/cache/Drugs/Drug6597/strofantin-k-247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561" y="1877528"/>
            <a:ext cx="5382380" cy="40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85</Words>
  <Application>Microsoft Office PowerPoint</Application>
  <PresentationFormat>Произвольный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87</cp:revision>
  <dcterms:created xsi:type="dcterms:W3CDTF">2017-09-02T10:15:39Z</dcterms:created>
  <dcterms:modified xsi:type="dcterms:W3CDTF">2021-09-27T21:28:05Z</dcterms:modified>
</cp:coreProperties>
</file>