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7" r:id="rId5"/>
    <p:sldId id="258" r:id="rId6"/>
    <p:sldId id="259" r:id="rId7"/>
    <p:sldId id="280" r:id="rId8"/>
    <p:sldId id="260" r:id="rId9"/>
    <p:sldId id="261" r:id="rId10"/>
    <p:sldId id="263" r:id="rId11"/>
    <p:sldId id="283" r:id="rId12"/>
    <p:sldId id="262" r:id="rId13"/>
    <p:sldId id="265" r:id="rId14"/>
    <p:sldId id="266" r:id="rId15"/>
    <p:sldId id="267" r:id="rId16"/>
    <p:sldId id="270" r:id="rId17"/>
    <p:sldId id="282" r:id="rId18"/>
    <p:sldId id="281" r:id="rId19"/>
    <p:sldId id="285" r:id="rId20"/>
    <p:sldId id="284" r:id="rId21"/>
    <p:sldId id="269" r:id="rId22"/>
    <p:sldId id="26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20" y="-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64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827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430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488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61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1177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092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09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5591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8778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595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4111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99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3082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747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4824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8252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18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9360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1848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947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113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9408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444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5930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3215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9887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021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2404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5962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2325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035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14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169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71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91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0"/>
            <a:ext cx="119507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Валерианы лекарственной корневища с корнями </a:t>
            </a:r>
            <a:endParaRPr lang="ru-RU" sz="3600" dirty="0"/>
          </a:p>
          <a:p>
            <a:r>
              <a:rPr lang="en-US" sz="3600" b="1" dirty="0" err="1">
                <a:latin typeface="Times New Roman" panose="02020603050405020304" pitchFamily="18" charset="0"/>
              </a:rPr>
              <a:t>Valerianae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officinalis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rhizomata</a:t>
            </a:r>
            <a:r>
              <a:rPr lang="en-US" sz="3600" b="1" dirty="0">
                <a:latin typeface="Times New Roman" panose="02020603050405020304" pitchFamily="18" charset="0"/>
              </a:rPr>
              <a:t> cum </a:t>
            </a:r>
            <a:r>
              <a:rPr lang="en-US" sz="3600" b="1" dirty="0" err="1">
                <a:latin typeface="Times New Roman" panose="02020603050405020304" pitchFamily="18" charset="0"/>
              </a:rPr>
              <a:t>radicibus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Валериана лекарственная</a:t>
            </a:r>
            <a:r>
              <a:rPr lang="en-US" sz="4000" dirty="0">
                <a:latin typeface="Times New Roman" panose="02020603050405020304" pitchFamily="18" charset="0"/>
              </a:rPr>
              <a:t>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Valeriana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officinalis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L.s. l.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</a:t>
            </a:r>
            <a:r>
              <a:rPr lang="en-US" sz="4000" dirty="0">
                <a:latin typeface="Times New Roman" panose="02020603050405020304" pitchFamily="18" charset="0"/>
              </a:rPr>
              <a:t>. </a:t>
            </a:r>
            <a:r>
              <a:rPr lang="ru-RU" sz="4000" dirty="0">
                <a:latin typeface="Times New Roman" panose="02020603050405020304" pitchFamily="18" charset="0"/>
              </a:rPr>
              <a:t>Валериановые</a:t>
            </a:r>
            <a:r>
              <a:rPr lang="en-US" sz="4000" dirty="0">
                <a:latin typeface="Times New Roman" panose="02020603050405020304" pitchFamily="18" charset="0"/>
              </a:rPr>
              <a:t>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Valerianaceae</a:t>
            </a:r>
            <a:endParaRPr lang="ru-RU" sz="40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925" y="2324100"/>
            <a:ext cx="600075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973" y="266045"/>
            <a:ext cx="4468477" cy="59539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669" y="275572"/>
            <a:ext cx="4504710" cy="597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7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400" y="372533"/>
            <a:ext cx="5308208" cy="57505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341" y="375163"/>
            <a:ext cx="3835792" cy="57479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133" y="357292"/>
            <a:ext cx="3843866" cy="576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6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327831"/>
            <a:ext cx="4923660" cy="6191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927" y="327831"/>
            <a:ext cx="4229100" cy="633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0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8500"/>
            <a:ext cx="3454400" cy="5181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698501"/>
            <a:ext cx="3461226" cy="51815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626" y="698499"/>
            <a:ext cx="5181599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1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0" y="330195"/>
            <a:ext cx="4047067" cy="60706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5" y="330195"/>
            <a:ext cx="4064002" cy="60960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399" y="330194"/>
            <a:ext cx="6070601" cy="607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10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ownloads\Валериана форт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206" y="864296"/>
            <a:ext cx="4359058" cy="435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dmin\Downloads\Валериана реневал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943" y="864296"/>
            <a:ext cx="4359058" cy="435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64296"/>
            <a:ext cx="4359057" cy="435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3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746" y="798882"/>
            <a:ext cx="4708017" cy="53597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99" y="798882"/>
            <a:ext cx="5359747" cy="535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6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300" y="1460500"/>
            <a:ext cx="6506023" cy="4252045"/>
          </a:xfrm>
          <a:prstGeom prst="rect">
            <a:avLst/>
          </a:prstGeom>
        </p:spPr>
      </p:pic>
      <p:pic>
        <p:nvPicPr>
          <p:cNvPr id="4098" name="Picture 2" descr="C:\Users\Admin\Downloads\Валдиспер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7" y="698499"/>
            <a:ext cx="5599473" cy="559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27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7809"/>
            <a:ext cx="6371429" cy="42190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429" y="186184"/>
            <a:ext cx="5549899" cy="662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ownloads\dormipla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899" y="1308101"/>
            <a:ext cx="5888123" cy="3909144"/>
          </a:xfrm>
          <a:prstGeom prst="rect">
            <a:avLst/>
          </a:prstGeom>
          <a:noFill/>
        </p:spPr>
      </p:pic>
      <p:pic>
        <p:nvPicPr>
          <p:cNvPr id="17411" name="Picture 3" descr="C:\Users\User\Downloads\Фитопрепараты\Ново-Пассит табл.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4022" y="1308102"/>
            <a:ext cx="5810037" cy="3909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5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0"/>
            <a:ext cx="6858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1"/>
            <a:ext cx="46805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9242" y="2388591"/>
            <a:ext cx="7216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борнилизовалерианат</a:t>
            </a:r>
            <a:r>
              <a:rPr lang="ru-RU" sz="2800" dirty="0" smtClean="0"/>
              <a:t>                  </a:t>
            </a:r>
            <a:r>
              <a:rPr lang="ru-RU" sz="2800" dirty="0" err="1" smtClean="0"/>
              <a:t>борнилацетат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7087" y="6231155"/>
            <a:ext cx="11259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/>
              <a:t>в</a:t>
            </a:r>
            <a:r>
              <a:rPr lang="ru-RU" sz="2800" dirty="0" err="1" smtClean="0"/>
              <a:t>алереновая</a:t>
            </a:r>
            <a:r>
              <a:rPr lang="ru-RU" sz="2800" dirty="0" smtClean="0"/>
              <a:t> к-та            </a:t>
            </a:r>
            <a:r>
              <a:rPr lang="ru-RU" sz="2800" dirty="0" err="1" smtClean="0"/>
              <a:t>ацетоксивалереновая</a:t>
            </a:r>
            <a:r>
              <a:rPr lang="ru-RU" sz="2800" dirty="0" smtClean="0"/>
              <a:t> к-та                   </a:t>
            </a:r>
            <a:r>
              <a:rPr lang="ru-RU" sz="2800" dirty="0" err="1" smtClean="0"/>
              <a:t>валереналь</a:t>
            </a:r>
            <a:r>
              <a:rPr lang="ru-RU" sz="2800" dirty="0" smtClean="0"/>
              <a:t>                             </a:t>
            </a:r>
            <a:endParaRPr lang="ru-RU" sz="2800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301327"/>
              </p:ext>
            </p:extLst>
          </p:nvPr>
        </p:nvGraphicFramePr>
        <p:xfrm>
          <a:off x="1845733" y="903106"/>
          <a:ext cx="2881842" cy="145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0" name="CS ChemDraw Drawing" r:id="rId3" imgW="2366415" imgH="1197651" progId="ChemDraw.Document.6.0">
                  <p:embed/>
                </p:oleObj>
              </mc:Choice>
              <mc:Fallback>
                <p:oleObj name="CS ChemDraw Drawing" r:id="rId3" imgW="2366415" imgH="1197651" progId="ChemDraw.Document.6.0">
                  <p:embed/>
                  <p:pic>
                    <p:nvPicPr>
                      <p:cNvPr id="0" name="Picture 1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5733" y="903106"/>
                        <a:ext cx="2881842" cy="145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6011416"/>
              </p:ext>
            </p:extLst>
          </p:nvPr>
        </p:nvGraphicFramePr>
        <p:xfrm>
          <a:off x="6579120" y="911224"/>
          <a:ext cx="2107160" cy="1477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1" name="CS ChemDraw Drawing" r:id="rId5" imgW="1706556" imgH="1197651" progId="ChemDraw.Document.6.0">
                  <p:embed/>
                </p:oleObj>
              </mc:Choice>
              <mc:Fallback>
                <p:oleObj name="CS ChemDraw Drawing" r:id="rId5" imgW="1706556" imgH="1197651" progId="ChemDraw.Document.6.0">
                  <p:embed/>
                  <p:pic>
                    <p:nvPicPr>
                      <p:cNvPr id="0" name="Picture 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9120" y="911224"/>
                        <a:ext cx="2107160" cy="14773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2695985"/>
              </p:ext>
            </p:extLst>
          </p:nvPr>
        </p:nvGraphicFramePr>
        <p:xfrm>
          <a:off x="939800" y="2930525"/>
          <a:ext cx="10828338" cy="331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2" name="CS ChemDraw Drawing" r:id="rId7" imgW="8995815" imgH="2731980" progId="ChemDraw.Document.6.0">
                  <p:embed/>
                </p:oleObj>
              </mc:Choice>
              <mc:Fallback>
                <p:oleObj name="CS ChemDraw Drawing" r:id="rId7" imgW="8995815" imgH="2731980" progId="ChemDraw.Document.6.0">
                  <p:embed/>
                  <p:pic>
                    <p:nvPicPr>
                      <p:cNvPr id="0" name="Picture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2930525"/>
                        <a:ext cx="10828338" cy="331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5638964"/>
              </p:ext>
            </p:extLst>
          </p:nvPr>
        </p:nvGraphicFramePr>
        <p:xfrm>
          <a:off x="716001" y="1346994"/>
          <a:ext cx="5005880" cy="3048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CS ChemDraw Drawing" r:id="rId3" imgW="3989313" imgH="2422522" progId="ChemDraw.Document.6.0">
                  <p:embed/>
                </p:oleObj>
              </mc:Choice>
              <mc:Fallback>
                <p:oleObj name="CS ChemDraw Drawing" r:id="rId3" imgW="3989313" imgH="2422522" progId="ChemDraw.Document.6.0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001" y="1346994"/>
                        <a:ext cx="5005880" cy="30485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195219"/>
              </p:ext>
            </p:extLst>
          </p:nvPr>
        </p:nvGraphicFramePr>
        <p:xfrm>
          <a:off x="6607704" y="1346994"/>
          <a:ext cx="5122316" cy="311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CS ChemDraw Drawing" r:id="rId5" imgW="3989313" imgH="2422522" progId="ChemDraw.Document.6.0">
                  <p:embed/>
                </p:oleObj>
              </mc:Choice>
              <mc:Fallback>
                <p:oleObj name="CS ChemDraw Drawing" r:id="rId5" imgW="3989313" imgH="2422522" progId="ChemDraw.Document.6.0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7704" y="1346994"/>
                        <a:ext cx="5122316" cy="3119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113553" y="4742325"/>
            <a:ext cx="78769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валтрат</a:t>
            </a:r>
            <a:r>
              <a:rPr lang="ru-RU" sz="2800" dirty="0" smtClean="0"/>
              <a:t>                                                           </a:t>
            </a:r>
            <a:r>
              <a:rPr lang="ru-RU" sz="2800" dirty="0" err="1" smtClean="0"/>
              <a:t>ацевалтрат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2551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97340"/>
            <a:ext cx="1219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ea typeface="Times New Roman" panose="02020603050405020304" pitchFamily="18" charset="0"/>
              </a:rPr>
              <a:t>Корневища с корнями валерианы лекарственной включены в ГФ </a:t>
            </a:r>
            <a:r>
              <a:rPr lang="en-US" sz="3200" smtClean="0">
                <a:ea typeface="Times New Roman" panose="02020603050405020304" pitchFamily="18" charset="0"/>
              </a:rPr>
              <a:t>XIV </a:t>
            </a:r>
            <a:r>
              <a:rPr lang="ru-RU" sz="3200" dirty="0">
                <a:ea typeface="Times New Roman" panose="02020603050405020304" pitchFamily="18" charset="0"/>
              </a:rPr>
              <a:t>– ФС.2.5.0009.15. Корневища с корнями валерианы лекарственной предназначенные для производства лекарственных растительных препаратов (пачки, фильтр-пакеты) и экстрактов стандартизуются по содержанию суммы </a:t>
            </a:r>
            <a:r>
              <a:rPr lang="ru-RU" sz="3200" dirty="0" err="1">
                <a:solidFill>
                  <a:srgbClr val="C00000"/>
                </a:solidFill>
                <a:ea typeface="Times New Roman" panose="02020603050405020304" pitchFamily="18" charset="0"/>
              </a:rPr>
              <a:t>сесквитерпеновых</a:t>
            </a:r>
            <a:r>
              <a:rPr lang="ru-RU" sz="3200" dirty="0">
                <a:solidFill>
                  <a:srgbClr val="C00000"/>
                </a:solidFill>
                <a:ea typeface="Times New Roman" panose="02020603050405020304" pitchFamily="18" charset="0"/>
              </a:rPr>
              <a:t> кислот </a:t>
            </a:r>
            <a:r>
              <a:rPr lang="ru-RU" sz="3200" dirty="0">
                <a:ea typeface="Times New Roman" panose="02020603050405020304" pitchFamily="18" charset="0"/>
              </a:rPr>
              <a:t>в пересчете на </a:t>
            </a:r>
            <a:r>
              <a:rPr lang="ru-RU" sz="3200" dirty="0" err="1">
                <a:ea typeface="Times New Roman" panose="02020603050405020304" pitchFamily="18" charset="0"/>
              </a:rPr>
              <a:t>валереновую</a:t>
            </a:r>
            <a:r>
              <a:rPr lang="ru-RU" sz="3200" dirty="0">
                <a:ea typeface="Times New Roman" panose="02020603050405020304" pitchFamily="18" charset="0"/>
              </a:rPr>
              <a:t> кислоту (не менее 0,12%), определяемой методом ВЭЖХ. Сырье, предназначенное для получения экстрактов дополнительно к этому показателю, стандартизуется по содержанию </a:t>
            </a:r>
            <a:r>
              <a:rPr lang="ru-RU" sz="3200" dirty="0">
                <a:solidFill>
                  <a:srgbClr val="C00000"/>
                </a:solidFill>
                <a:ea typeface="Times New Roman" panose="02020603050405020304" pitchFamily="18" charset="0"/>
              </a:rPr>
              <a:t>экстрактивных веществ</a:t>
            </a:r>
            <a:r>
              <a:rPr lang="ru-RU" sz="3200" dirty="0">
                <a:ea typeface="Times New Roman" panose="02020603050405020304" pitchFamily="18" charset="0"/>
              </a:rPr>
              <a:t>, извлекаемых 70% спиртом (не менее 25%).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85113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валерианы лекарственной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313" y="1090731"/>
            <a:ext cx="3369732" cy="57672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045" y="1090730"/>
            <a:ext cx="3847808" cy="5767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94" y="1090731"/>
            <a:ext cx="3598919" cy="576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188" y="0"/>
            <a:ext cx="4328560" cy="6488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710" y="0"/>
            <a:ext cx="4325621" cy="64884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331" y="121498"/>
            <a:ext cx="4185669" cy="636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ownloads\Валериана в таблетках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638" y="0"/>
            <a:ext cx="8358361" cy="687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39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133" y="0"/>
            <a:ext cx="6857999" cy="6857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523" y="0"/>
            <a:ext cx="56694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113</Words>
  <Application>Microsoft Office PowerPoint</Application>
  <PresentationFormat>Произвольный</PresentationFormat>
  <Paragraphs>11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Тема Office</vt:lpstr>
      <vt:lpstr>1_Тема Office</vt:lpstr>
      <vt:lpstr>2_Тема Office</vt:lpstr>
      <vt:lpstr>3_Тема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72</cp:revision>
  <dcterms:created xsi:type="dcterms:W3CDTF">2017-09-02T10:15:39Z</dcterms:created>
  <dcterms:modified xsi:type="dcterms:W3CDTF">2021-09-04T10:03:40Z</dcterms:modified>
</cp:coreProperties>
</file>