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9" r:id="rId7"/>
    <p:sldId id="280" r:id="rId8"/>
    <p:sldId id="260" r:id="rId9"/>
    <p:sldId id="261" r:id="rId10"/>
    <p:sldId id="263" r:id="rId11"/>
    <p:sldId id="283" r:id="rId12"/>
    <p:sldId id="262" r:id="rId13"/>
    <p:sldId id="265" r:id="rId14"/>
    <p:sldId id="266" r:id="rId15"/>
    <p:sldId id="267" r:id="rId16"/>
    <p:sldId id="270" r:id="rId17"/>
    <p:sldId id="282" r:id="rId18"/>
    <p:sldId id="281" r:id="rId19"/>
    <p:sldId id="285" r:id="rId20"/>
    <p:sldId id="284" r:id="rId21"/>
    <p:sldId id="269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2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6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1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9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59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77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95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11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0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74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82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25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8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84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4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13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40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4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93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21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88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40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96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32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35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119507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Валерианы лекарственной корневища с корнями </a:t>
            </a:r>
            <a:endParaRPr lang="ru-RU" sz="3600" dirty="0"/>
          </a:p>
          <a:p>
            <a:r>
              <a:rPr lang="en-US" sz="3600" b="1" dirty="0" err="1">
                <a:latin typeface="Times New Roman" panose="02020603050405020304" pitchFamily="18" charset="0"/>
              </a:rPr>
              <a:t>Valerianae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officinalis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rhizomata</a:t>
            </a:r>
            <a:r>
              <a:rPr lang="en-US" sz="3600" b="1" dirty="0">
                <a:latin typeface="Times New Roman" panose="02020603050405020304" pitchFamily="18" charset="0"/>
              </a:rPr>
              <a:t> cum </a:t>
            </a:r>
            <a:r>
              <a:rPr lang="en-US" sz="3600" b="1" dirty="0" err="1">
                <a:latin typeface="Times New Roman" panose="02020603050405020304" pitchFamily="18" charset="0"/>
              </a:rPr>
              <a:t>radicibus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Валериана лекарственная</a:t>
            </a:r>
            <a:r>
              <a:rPr lang="en-US" sz="4000" dirty="0">
                <a:latin typeface="Times New Roman" panose="02020603050405020304" pitchFamily="18" charset="0"/>
              </a:rPr>
              <a:t>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Valeriana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officinalis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L.s. l.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</a:t>
            </a:r>
            <a:r>
              <a:rPr lang="en-US" sz="4000" dirty="0">
                <a:latin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</a:rPr>
              <a:t>Валериановые</a:t>
            </a:r>
            <a:r>
              <a:rPr lang="en-US" sz="4000" dirty="0">
                <a:latin typeface="Times New Roman" panose="02020603050405020304" pitchFamily="18" charset="0"/>
              </a:rPr>
              <a:t>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Valerianaceae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324100"/>
            <a:ext cx="6000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3" y="266045"/>
            <a:ext cx="4468477" cy="5953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69" y="275572"/>
            <a:ext cx="4504710" cy="59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372533"/>
            <a:ext cx="5308208" cy="5750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41" y="375163"/>
            <a:ext cx="3835792" cy="5747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33" y="357292"/>
            <a:ext cx="3843866" cy="57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27831"/>
            <a:ext cx="4923660" cy="6191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27" y="327831"/>
            <a:ext cx="42291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3454400" cy="518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698501"/>
            <a:ext cx="3461226" cy="5181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26" y="698499"/>
            <a:ext cx="5181599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30195"/>
            <a:ext cx="4047067" cy="6070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5" y="330195"/>
            <a:ext cx="4064002" cy="6096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99" y="330194"/>
            <a:ext cx="6070601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Валериана форт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06" y="864296"/>
            <a:ext cx="4359058" cy="43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Валериана реневал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43" y="864296"/>
            <a:ext cx="4359058" cy="43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4296"/>
            <a:ext cx="4359057" cy="43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6" y="798882"/>
            <a:ext cx="4708017" cy="5359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798882"/>
            <a:ext cx="5359747" cy="53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460500"/>
            <a:ext cx="6506023" cy="4252045"/>
          </a:xfrm>
          <a:prstGeom prst="rect">
            <a:avLst/>
          </a:prstGeom>
        </p:spPr>
      </p:pic>
      <p:pic>
        <p:nvPicPr>
          <p:cNvPr id="4098" name="Picture 2" descr="C:\Users\Admin\Downloads\Валдисп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" y="698499"/>
            <a:ext cx="5599473" cy="55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809"/>
            <a:ext cx="6371429" cy="42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29" y="186184"/>
            <a:ext cx="5549899" cy="66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dormi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99" y="1308101"/>
            <a:ext cx="5888123" cy="3909144"/>
          </a:xfrm>
          <a:prstGeom prst="rect">
            <a:avLst/>
          </a:prstGeom>
          <a:noFill/>
        </p:spPr>
      </p:pic>
      <p:pic>
        <p:nvPicPr>
          <p:cNvPr id="17411" name="Picture 3" descr="C:\Users\User\Downloads\Фитопрепараты\Ново-Пассит табл.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022" y="1308102"/>
            <a:ext cx="5810037" cy="3909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6858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"/>
            <a:ext cx="4680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9242" y="2388591"/>
            <a:ext cx="721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борнилизовалерианат</a:t>
            </a:r>
            <a:r>
              <a:rPr lang="ru-RU" sz="2800" dirty="0" smtClean="0"/>
              <a:t>                  </a:t>
            </a:r>
            <a:r>
              <a:rPr lang="ru-RU" sz="2800" dirty="0" err="1" smtClean="0"/>
              <a:t>борнилацетат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087" y="6231155"/>
            <a:ext cx="11259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</a:t>
            </a:r>
            <a:r>
              <a:rPr lang="ru-RU" sz="2800" dirty="0" err="1" smtClean="0"/>
              <a:t>алереновая</a:t>
            </a:r>
            <a:r>
              <a:rPr lang="ru-RU" sz="2800" dirty="0" smtClean="0"/>
              <a:t> к-та            </a:t>
            </a:r>
            <a:r>
              <a:rPr lang="ru-RU" sz="2800" dirty="0" err="1" smtClean="0"/>
              <a:t>ацетоксивалереновая</a:t>
            </a:r>
            <a:r>
              <a:rPr lang="ru-RU" sz="2800" dirty="0" smtClean="0"/>
              <a:t> к-та                   </a:t>
            </a:r>
            <a:r>
              <a:rPr lang="ru-RU" sz="2800" dirty="0" err="1" smtClean="0"/>
              <a:t>валереналь</a:t>
            </a:r>
            <a:r>
              <a:rPr lang="ru-RU" sz="2800" dirty="0" smtClean="0"/>
              <a:t>                             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1327"/>
              </p:ext>
            </p:extLst>
          </p:nvPr>
        </p:nvGraphicFramePr>
        <p:xfrm>
          <a:off x="1845733" y="903106"/>
          <a:ext cx="2881842" cy="14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CS ChemDraw Drawing" r:id="rId3" imgW="2366415" imgH="1197651" progId="ChemDraw.Document.6.0">
                  <p:embed/>
                </p:oleObj>
              </mc:Choice>
              <mc:Fallback>
                <p:oleObj name="CS ChemDraw Drawing" r:id="rId3" imgW="2366415" imgH="1197651" progId="ChemDraw.Document.6.0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733" y="903106"/>
                        <a:ext cx="2881842" cy="14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11416"/>
              </p:ext>
            </p:extLst>
          </p:nvPr>
        </p:nvGraphicFramePr>
        <p:xfrm>
          <a:off x="6579120" y="911224"/>
          <a:ext cx="2107160" cy="147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CS ChemDraw Drawing" r:id="rId5" imgW="1706556" imgH="1197651" progId="ChemDraw.Document.6.0">
                  <p:embed/>
                </p:oleObj>
              </mc:Choice>
              <mc:Fallback>
                <p:oleObj name="CS ChemDraw Drawing" r:id="rId5" imgW="1706556" imgH="1197651" progId="ChemDraw.Document.6.0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120" y="911224"/>
                        <a:ext cx="2107160" cy="1477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95985"/>
              </p:ext>
            </p:extLst>
          </p:nvPr>
        </p:nvGraphicFramePr>
        <p:xfrm>
          <a:off x="939800" y="2930525"/>
          <a:ext cx="108283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S ChemDraw Drawing" r:id="rId7" imgW="8995815" imgH="2731980" progId="ChemDraw.Document.6.0">
                  <p:embed/>
                </p:oleObj>
              </mc:Choice>
              <mc:Fallback>
                <p:oleObj name="CS ChemDraw Drawing" r:id="rId7" imgW="8995815" imgH="2731980" progId="ChemDraw.Document.6.0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930525"/>
                        <a:ext cx="10828338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638964"/>
              </p:ext>
            </p:extLst>
          </p:nvPr>
        </p:nvGraphicFramePr>
        <p:xfrm>
          <a:off x="716001" y="1346994"/>
          <a:ext cx="5005880" cy="304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S ChemDraw Drawing" r:id="rId3" imgW="3989313" imgH="2422522" progId="ChemDraw.Document.6.0">
                  <p:embed/>
                </p:oleObj>
              </mc:Choice>
              <mc:Fallback>
                <p:oleObj name="CS ChemDraw Drawing" r:id="rId3" imgW="3989313" imgH="2422522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01" y="1346994"/>
                        <a:ext cx="5005880" cy="3048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95219"/>
              </p:ext>
            </p:extLst>
          </p:nvPr>
        </p:nvGraphicFramePr>
        <p:xfrm>
          <a:off x="6607704" y="1346994"/>
          <a:ext cx="5122316" cy="31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S ChemDraw Drawing" r:id="rId5" imgW="3989313" imgH="2422522" progId="ChemDraw.Document.6.0">
                  <p:embed/>
                </p:oleObj>
              </mc:Choice>
              <mc:Fallback>
                <p:oleObj name="CS ChemDraw Drawing" r:id="rId5" imgW="3989313" imgH="2422522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704" y="1346994"/>
                        <a:ext cx="5122316" cy="311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13553" y="4742325"/>
            <a:ext cx="7876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валтрат</a:t>
            </a:r>
            <a:r>
              <a:rPr lang="ru-RU" sz="2800" dirty="0" smtClean="0"/>
              <a:t>                                                           </a:t>
            </a:r>
            <a:r>
              <a:rPr lang="ru-RU" sz="2800" dirty="0" err="1" smtClean="0"/>
              <a:t>ацевалтрат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55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97340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ea typeface="Times New Roman" panose="02020603050405020304" pitchFamily="18" charset="0"/>
              </a:rPr>
              <a:t>Корневища с корнями валерианы лекарственной включены в ГФ </a:t>
            </a:r>
            <a:r>
              <a:rPr lang="en-US" sz="3200" smtClean="0">
                <a:ea typeface="Times New Roman" panose="02020603050405020304" pitchFamily="18" charset="0"/>
              </a:rPr>
              <a:t>XIV </a:t>
            </a:r>
            <a:r>
              <a:rPr lang="ru-RU" sz="3200" dirty="0">
                <a:ea typeface="Times New Roman" panose="02020603050405020304" pitchFamily="18" charset="0"/>
              </a:rPr>
              <a:t>– ФС.2.5.0009.15. Корневища с корнями валерианы лекарственной предназначенные для производства лекарственных растительных препаратов (пачки, фильтр-пакеты) и экстрактов стандартизуются по содержанию суммы </a:t>
            </a:r>
            <a:r>
              <a:rPr lang="ru-RU" sz="32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сесквитерпеновых</a:t>
            </a:r>
            <a:r>
              <a:rPr lang="ru-RU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 кислот </a:t>
            </a:r>
            <a:r>
              <a:rPr lang="ru-RU" sz="3200" dirty="0">
                <a:ea typeface="Times New Roman" panose="02020603050405020304" pitchFamily="18" charset="0"/>
              </a:rPr>
              <a:t>в пересчете на </a:t>
            </a:r>
            <a:r>
              <a:rPr lang="ru-RU" sz="3200" dirty="0" err="1">
                <a:ea typeface="Times New Roman" panose="02020603050405020304" pitchFamily="18" charset="0"/>
              </a:rPr>
              <a:t>валереновую</a:t>
            </a:r>
            <a:r>
              <a:rPr lang="ru-RU" sz="3200" dirty="0">
                <a:ea typeface="Times New Roman" panose="02020603050405020304" pitchFamily="18" charset="0"/>
              </a:rPr>
              <a:t> кислоту (не менее 0,12%), определяемой методом ВЭЖХ. Сырье, предназначенное для получения экстрактов дополнительно к этому показателю, стандартизуется по содержанию </a:t>
            </a:r>
            <a:r>
              <a:rPr lang="ru-RU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экстрактивных веществ</a:t>
            </a:r>
            <a:r>
              <a:rPr lang="ru-RU" sz="3200" dirty="0">
                <a:ea typeface="Times New Roman" panose="02020603050405020304" pitchFamily="18" charset="0"/>
              </a:rPr>
              <a:t>, извлекаемых 70% спиртом (не менее 25%).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8511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валерианы лекарственной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13" y="1090731"/>
            <a:ext cx="3369732" cy="5767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45" y="1090730"/>
            <a:ext cx="3847808" cy="5767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" y="1090731"/>
            <a:ext cx="3598919" cy="57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88" y="0"/>
            <a:ext cx="4328560" cy="6488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10" y="0"/>
            <a:ext cx="4325621" cy="6488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31" y="121498"/>
            <a:ext cx="4185669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Валериана в таблетк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38" y="0"/>
            <a:ext cx="8358361" cy="687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33" y="0"/>
            <a:ext cx="6857999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3" y="0"/>
            <a:ext cx="566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113</Words>
  <Application>Microsoft Office PowerPoint</Application>
  <PresentationFormat>Произвольный</PresentationFormat>
  <Paragraphs>11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1_Тема Office</vt:lpstr>
      <vt:lpstr>2_Тема Office</vt:lpstr>
      <vt:lpstr>3_Тема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72</cp:revision>
  <dcterms:created xsi:type="dcterms:W3CDTF">2017-09-02T10:15:39Z</dcterms:created>
  <dcterms:modified xsi:type="dcterms:W3CDTF">2021-09-04T10:03:40Z</dcterms:modified>
</cp:coreProperties>
</file>