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310" r:id="rId4"/>
    <p:sldId id="311" r:id="rId5"/>
    <p:sldId id="312" r:id="rId6"/>
    <p:sldId id="313" r:id="rId7"/>
    <p:sldId id="314" r:id="rId8"/>
    <p:sldId id="315" r:id="rId9"/>
    <p:sldId id="316" r:id="rId10"/>
    <p:sldId id="317" r:id="rId11"/>
    <p:sldId id="318" r:id="rId12"/>
    <p:sldId id="320" r:id="rId13"/>
    <p:sldId id="321" r:id="rId14"/>
    <p:sldId id="322" r:id="rId15"/>
    <p:sldId id="323" r:id="rId16"/>
    <p:sldId id="324" r:id="rId17"/>
    <p:sldId id="374" r:id="rId18"/>
    <p:sldId id="356" r:id="rId19"/>
    <p:sldId id="326" r:id="rId20"/>
    <p:sldId id="375" r:id="rId21"/>
    <p:sldId id="327" r:id="rId22"/>
    <p:sldId id="328" r:id="rId23"/>
    <p:sldId id="329" r:id="rId24"/>
    <p:sldId id="330" r:id="rId25"/>
    <p:sldId id="331" r:id="rId26"/>
    <p:sldId id="351" r:id="rId27"/>
    <p:sldId id="352" r:id="rId28"/>
    <p:sldId id="353" r:id="rId29"/>
    <p:sldId id="354" r:id="rId30"/>
    <p:sldId id="332" r:id="rId31"/>
    <p:sldId id="333" r:id="rId32"/>
    <p:sldId id="334" r:id="rId33"/>
    <p:sldId id="335" r:id="rId34"/>
    <p:sldId id="259" r:id="rId35"/>
    <p:sldId id="260" r:id="rId36"/>
    <p:sldId id="358" r:id="rId37"/>
    <p:sldId id="359" r:id="rId38"/>
    <p:sldId id="360" r:id="rId39"/>
    <p:sldId id="363" r:id="rId40"/>
    <p:sldId id="361" r:id="rId41"/>
    <p:sldId id="364" r:id="rId42"/>
    <p:sldId id="373" r:id="rId43"/>
    <p:sldId id="365" r:id="rId44"/>
    <p:sldId id="372" r:id="rId45"/>
    <p:sldId id="371" r:id="rId46"/>
    <p:sldId id="367" r:id="rId47"/>
    <p:sldId id="368" r:id="rId48"/>
    <p:sldId id="369" r:id="rId49"/>
    <p:sldId id="370" r:id="rId50"/>
    <p:sldId id="261" r:id="rId51"/>
    <p:sldId id="262" r:id="rId52"/>
    <p:sldId id="263" r:id="rId53"/>
    <p:sldId id="264" r:id="rId54"/>
    <p:sldId id="265" r:id="rId55"/>
    <p:sldId id="266" r:id="rId56"/>
    <p:sldId id="336" r:id="rId57"/>
    <p:sldId id="337" r:id="rId58"/>
    <p:sldId id="267" r:id="rId59"/>
    <p:sldId id="268" r:id="rId60"/>
    <p:sldId id="269" r:id="rId61"/>
    <p:sldId id="270" r:id="rId62"/>
    <p:sldId id="271" r:id="rId63"/>
    <p:sldId id="349" r:id="rId64"/>
    <p:sldId id="350" r:id="rId65"/>
    <p:sldId id="339"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66FE6-3B47-4AE7-A0EE-680311324B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BB23E1FE-A0C1-4696-AF48-5C71A9B8AA63}">
      <dgm:prSet custT="1">
        <dgm:style>
          <a:lnRef idx="1">
            <a:schemeClr val="accent4"/>
          </a:lnRef>
          <a:fillRef idx="2">
            <a:schemeClr val="accent4"/>
          </a:fillRef>
          <a:effectRef idx="1">
            <a:schemeClr val="accent4"/>
          </a:effectRef>
          <a:fontRef idx="minor">
            <a:schemeClr val="dk1"/>
          </a:fontRef>
        </dgm:style>
      </dgm:prSet>
      <dgm:spPr/>
      <dgm:t>
        <a:bodyPr vert="vert"/>
        <a:lstStyle/>
        <a:p>
          <a:pPr rtl="0"/>
          <a:r>
            <a:rPr lang="en-US" sz="2800" u="none" dirty="0" smtClean="0">
              <a:latin typeface="Arial Black" pitchFamily="34" charset="0"/>
            </a:rPr>
            <a:t>Fresh plants</a:t>
          </a:r>
          <a:endParaRPr lang="ru-RU" sz="2800" u="none" dirty="0">
            <a:latin typeface="Arial Black" pitchFamily="34" charset="0"/>
          </a:endParaRPr>
        </a:p>
      </dgm:t>
    </dgm:pt>
    <dgm:pt modelId="{3A84F4F7-C0A9-495B-9C3C-6B4D930AE423}" type="parTrans" cxnId="{6F8A7361-8D32-425A-AE5E-4C1BCC143B41}">
      <dgm:prSet/>
      <dgm:spPr/>
      <dgm:t>
        <a:bodyPr/>
        <a:lstStyle/>
        <a:p>
          <a:endParaRPr lang="ru-RU"/>
        </a:p>
      </dgm:t>
    </dgm:pt>
    <dgm:pt modelId="{CB40AFAB-82CD-45CE-B07D-0076AB4E9FC4}" type="sibTrans" cxnId="{6F8A7361-8D32-425A-AE5E-4C1BCC143B41}">
      <dgm:prSet/>
      <dgm:spPr/>
      <dgm:t>
        <a:bodyPr/>
        <a:lstStyle/>
        <a:p>
          <a:endParaRPr lang="ru-RU"/>
        </a:p>
      </dgm:t>
    </dgm:pt>
    <dgm:pt modelId="{D6DD88E9-7F46-4B39-80E3-4CF3D6F6DB3E}">
      <dgm:prSet custT="1">
        <dgm:style>
          <a:lnRef idx="1">
            <a:schemeClr val="accent2"/>
          </a:lnRef>
          <a:fillRef idx="2">
            <a:schemeClr val="accent2"/>
          </a:fillRef>
          <a:effectRef idx="1">
            <a:schemeClr val="accent2"/>
          </a:effectRef>
          <a:fontRef idx="minor">
            <a:schemeClr val="dk1"/>
          </a:fontRef>
        </dgm:style>
      </dgm:prSet>
      <dgm:spPr/>
      <dgm:t>
        <a:bodyPr vert="vert"/>
        <a:lstStyle/>
        <a:p>
          <a:pPr rtl="0"/>
          <a:r>
            <a:rPr lang="en-US" sz="2200" u="none" dirty="0" smtClean="0">
              <a:latin typeface="Arial Black" pitchFamily="34" charset="0"/>
            </a:rPr>
            <a:t>Dried plants</a:t>
          </a:r>
          <a:endParaRPr lang="ru-RU" sz="2200" u="none" dirty="0">
            <a:latin typeface="Arial Black" pitchFamily="34" charset="0"/>
          </a:endParaRPr>
        </a:p>
      </dgm:t>
    </dgm:pt>
    <dgm:pt modelId="{8CCD376B-DC16-459E-9ABD-DC2145E15F02}" type="parTrans" cxnId="{F506E2E0-6D59-4779-AE4D-67A9B5E6CA02}">
      <dgm:prSet/>
      <dgm:spPr/>
      <dgm:t>
        <a:bodyPr/>
        <a:lstStyle/>
        <a:p>
          <a:endParaRPr lang="ru-RU"/>
        </a:p>
      </dgm:t>
    </dgm:pt>
    <dgm:pt modelId="{D2E07459-123B-412E-A01C-2A5BC5184533}" type="sibTrans" cxnId="{F506E2E0-6D59-4779-AE4D-67A9B5E6CA02}">
      <dgm:prSet/>
      <dgm:spPr/>
      <dgm:t>
        <a:bodyPr/>
        <a:lstStyle/>
        <a:p>
          <a:endParaRPr lang="ru-RU"/>
        </a:p>
      </dgm:t>
    </dgm:pt>
    <dgm:pt modelId="{AB40F059-DACF-4836-9324-4A122AD6068D}">
      <dgm:prSet custT="1"/>
      <dgm:spPr>
        <a:solidFill>
          <a:schemeClr val="accent3">
            <a:lumMod val="20000"/>
            <a:lumOff val="80000"/>
            <a:alpha val="90000"/>
          </a:schemeClr>
        </a:solidFill>
      </dgm:spPr>
      <dgm:t>
        <a:bodyPr/>
        <a:lstStyle/>
        <a:p>
          <a:pPr rtl="0"/>
          <a:r>
            <a:rPr lang="ru-RU" sz="1600" dirty="0" err="1" smtClean="0"/>
            <a:t>a</a:t>
          </a:r>
          <a:r>
            <a:rPr lang="ru-RU" sz="1600" dirty="0" smtClean="0"/>
            <a:t> </a:t>
          </a:r>
          <a:r>
            <a:rPr lang="ru-RU" sz="1600" dirty="0" err="1" smtClean="0"/>
            <a:t>living</a:t>
          </a:r>
          <a:r>
            <a:rPr lang="ru-RU" sz="1600" dirty="0" smtClean="0"/>
            <a:t> </a:t>
          </a:r>
          <a:r>
            <a:rPr lang="ru-RU" sz="1600" dirty="0" err="1" smtClean="0"/>
            <a:t>cell</a:t>
          </a:r>
          <a:r>
            <a:rPr lang="ru-RU" sz="1600" dirty="0" smtClean="0"/>
            <a:t> </a:t>
          </a:r>
          <a:r>
            <a:rPr lang="ru-RU" sz="1600" dirty="0" err="1" smtClean="0"/>
            <a:t>is</a:t>
          </a:r>
          <a:r>
            <a:rPr lang="ru-RU" sz="1600" dirty="0" smtClean="0"/>
            <a:t> </a:t>
          </a:r>
          <a:r>
            <a:rPr lang="ru-RU" sz="1600" dirty="0" err="1" smtClean="0"/>
            <a:t>in</a:t>
          </a:r>
          <a:r>
            <a:rPr lang="ru-RU" sz="1600" dirty="0" smtClean="0"/>
            <a:t> </a:t>
          </a:r>
          <a:r>
            <a:rPr lang="ru-RU" sz="1600" dirty="0" err="1" smtClean="0"/>
            <a:t>a</a:t>
          </a:r>
          <a:r>
            <a:rPr lang="ru-RU" sz="1600" dirty="0" smtClean="0"/>
            <a:t> </a:t>
          </a:r>
          <a:r>
            <a:rPr lang="ru-RU" sz="1600" dirty="0" err="1" smtClean="0"/>
            <a:t>state</a:t>
          </a:r>
          <a:r>
            <a:rPr lang="ru-RU" sz="1600" dirty="0" smtClean="0"/>
            <a:t> </a:t>
          </a:r>
          <a:r>
            <a:rPr lang="ru-RU" sz="1600" dirty="0" err="1" smtClean="0"/>
            <a:t>of</a:t>
          </a:r>
          <a:r>
            <a:rPr lang="ru-RU" sz="1600" dirty="0" smtClean="0"/>
            <a:t> </a:t>
          </a:r>
          <a:r>
            <a:rPr lang="ru-RU" sz="1600" dirty="0" err="1" smtClean="0"/>
            <a:t>turgor</a:t>
          </a:r>
          <a:endParaRPr lang="ru-RU" sz="1600" i="1" u="sng" dirty="0">
            <a:latin typeface="Arial Black" pitchFamily="34" charset="0"/>
          </a:endParaRPr>
        </a:p>
      </dgm:t>
    </dgm:pt>
    <dgm:pt modelId="{5A0B8C17-2DF6-487A-A2A8-2312CB4E7749}" type="parTrans" cxnId="{DC45C3D3-7166-470E-8116-86A6631BCB3F}">
      <dgm:prSet/>
      <dgm:spPr/>
      <dgm:t>
        <a:bodyPr/>
        <a:lstStyle/>
        <a:p>
          <a:endParaRPr lang="ru-RU"/>
        </a:p>
      </dgm:t>
    </dgm:pt>
    <dgm:pt modelId="{13F58499-DEDF-4A0A-AC39-3D973802D900}" type="sibTrans" cxnId="{DC45C3D3-7166-470E-8116-86A6631BCB3F}">
      <dgm:prSet/>
      <dgm:spPr/>
      <dgm:t>
        <a:bodyPr/>
        <a:lstStyle/>
        <a:p>
          <a:endParaRPr lang="ru-RU"/>
        </a:p>
      </dgm:t>
    </dgm:pt>
    <dgm:pt modelId="{84BE7FC3-9853-4BA9-B370-FFA30374A7CD}">
      <dgm:prSet custT="1"/>
      <dgm:spPr>
        <a:solidFill>
          <a:schemeClr val="accent6">
            <a:lumMod val="20000"/>
            <a:lumOff val="80000"/>
            <a:alpha val="90000"/>
          </a:schemeClr>
        </a:solidFill>
      </dgm:spPr>
      <dgm:t>
        <a:bodyPr/>
        <a:lstStyle/>
        <a:p>
          <a:pPr rtl="0"/>
          <a:r>
            <a:rPr lang="ru-RU" sz="1800" dirty="0" err="1" smtClean="0"/>
            <a:t>cell</a:t>
          </a:r>
          <a:r>
            <a:rPr lang="ru-RU" sz="1800" dirty="0" smtClean="0"/>
            <a:t> - </a:t>
          </a:r>
          <a:r>
            <a:rPr lang="ru-RU" sz="1800" dirty="0" err="1" smtClean="0"/>
            <a:t>in</a:t>
          </a:r>
          <a:r>
            <a:rPr lang="ru-RU" sz="1800" dirty="0" smtClean="0"/>
            <a:t> </a:t>
          </a:r>
          <a:r>
            <a:rPr lang="ru-RU" sz="1800" dirty="0" err="1" smtClean="0"/>
            <a:t>a</a:t>
          </a:r>
          <a:r>
            <a:rPr lang="ru-RU" sz="1800" dirty="0" smtClean="0"/>
            <a:t> </a:t>
          </a:r>
          <a:r>
            <a:rPr lang="ru-RU" sz="1800" dirty="0" err="1" smtClean="0"/>
            <a:t>state</a:t>
          </a:r>
          <a:r>
            <a:rPr lang="ru-RU" sz="1800" dirty="0" smtClean="0"/>
            <a:t> </a:t>
          </a:r>
          <a:r>
            <a:rPr lang="ru-RU" sz="1800" dirty="0" err="1" smtClean="0"/>
            <a:t>of</a:t>
          </a:r>
          <a:r>
            <a:rPr lang="ru-RU" sz="1800" dirty="0" smtClean="0"/>
            <a:t> </a:t>
          </a:r>
          <a:r>
            <a:rPr lang="ru-RU" sz="1800" dirty="0" err="1" smtClean="0"/>
            <a:t>plasmolysis</a:t>
          </a:r>
          <a:r>
            <a:rPr lang="ru-RU" sz="1800" dirty="0" smtClean="0"/>
            <a:t> </a:t>
          </a:r>
          <a:endParaRPr lang="ru-RU" sz="1800" dirty="0">
            <a:latin typeface="Arial Black" pitchFamily="34" charset="0"/>
          </a:endParaRPr>
        </a:p>
      </dgm:t>
    </dgm:pt>
    <dgm:pt modelId="{B555C0C8-42CF-4949-8343-A06C55C58BEB}" type="parTrans" cxnId="{748A9E7F-EA1E-4CFF-85E7-4A370006D849}">
      <dgm:prSet/>
      <dgm:spPr/>
      <dgm:t>
        <a:bodyPr/>
        <a:lstStyle/>
        <a:p>
          <a:endParaRPr lang="ru-RU"/>
        </a:p>
      </dgm:t>
    </dgm:pt>
    <dgm:pt modelId="{EB022A27-F3AC-4609-A59B-E7D472B43D91}" type="sibTrans" cxnId="{748A9E7F-EA1E-4CFF-85E7-4A370006D849}">
      <dgm:prSet/>
      <dgm:spPr/>
      <dgm:t>
        <a:bodyPr/>
        <a:lstStyle/>
        <a:p>
          <a:endParaRPr lang="ru-RU"/>
        </a:p>
      </dgm:t>
    </dgm:pt>
    <dgm:pt modelId="{33D8E441-34F0-4720-85DE-55F04D9FE2B3}">
      <dgm:prSet custT="1"/>
      <dgm:spPr>
        <a:solidFill>
          <a:schemeClr val="accent3">
            <a:lumMod val="20000"/>
            <a:lumOff val="80000"/>
            <a:alpha val="90000"/>
          </a:schemeClr>
        </a:solidFill>
      </dgm:spPr>
      <dgm:t>
        <a:bodyPr/>
        <a:lstStyle/>
        <a:p>
          <a:pPr rtl="0"/>
          <a:endParaRPr lang="ru-RU" sz="1400" i="1" u="sng" dirty="0">
            <a:solidFill>
              <a:srgbClr val="C00000"/>
            </a:solidFill>
            <a:latin typeface="Arial Black" pitchFamily="34" charset="0"/>
          </a:endParaRPr>
        </a:p>
      </dgm:t>
    </dgm:pt>
    <dgm:pt modelId="{34EE5AF2-09DC-4E12-AA4B-9D06A0D0ACF8}" type="parTrans" cxnId="{AF218BFA-9700-4128-913E-0116314FDA16}">
      <dgm:prSet/>
      <dgm:spPr/>
      <dgm:t>
        <a:bodyPr/>
        <a:lstStyle/>
        <a:p>
          <a:endParaRPr lang="ru-RU"/>
        </a:p>
      </dgm:t>
    </dgm:pt>
    <dgm:pt modelId="{CF02CAB7-B428-4A03-A131-A9EAA50154E4}" type="sibTrans" cxnId="{AF218BFA-9700-4128-913E-0116314FDA16}">
      <dgm:prSet/>
      <dgm:spPr/>
      <dgm:t>
        <a:bodyPr/>
        <a:lstStyle/>
        <a:p>
          <a:endParaRPr lang="ru-RU"/>
        </a:p>
      </dgm:t>
    </dgm:pt>
    <dgm:pt modelId="{3891B377-B4E3-4B05-8254-B2F7745D8D45}">
      <dgm:prSet custT="1"/>
      <dgm:spPr>
        <a:solidFill>
          <a:schemeClr val="accent3">
            <a:lumMod val="20000"/>
            <a:lumOff val="80000"/>
            <a:alpha val="90000"/>
          </a:schemeClr>
        </a:solidFill>
      </dgm:spPr>
      <dgm:t>
        <a:bodyPr/>
        <a:lstStyle/>
        <a:p>
          <a:r>
            <a:rPr lang="ru-RU" sz="1600" dirty="0" err="1" smtClean="0"/>
            <a:t>cell</a:t>
          </a:r>
          <a:r>
            <a:rPr lang="ru-RU" sz="1600" dirty="0" smtClean="0"/>
            <a:t> </a:t>
          </a:r>
          <a:r>
            <a:rPr lang="ru-RU" sz="1600" dirty="0" err="1" smtClean="0"/>
            <a:t>wall</a:t>
          </a:r>
          <a:r>
            <a:rPr lang="ru-RU" sz="1600" dirty="0" smtClean="0"/>
            <a:t> - </a:t>
          </a:r>
          <a:r>
            <a:rPr lang="ru-RU" sz="1600" dirty="0" err="1" smtClean="0"/>
            <a:t>a</a:t>
          </a:r>
          <a:r>
            <a:rPr lang="ru-RU" sz="1600" dirty="0" smtClean="0"/>
            <a:t> </a:t>
          </a:r>
          <a:r>
            <a:rPr lang="ru-RU" sz="1600" dirty="0" err="1" smtClean="0"/>
            <a:t>semipermeable</a:t>
          </a:r>
          <a:r>
            <a:rPr lang="ru-RU" sz="1600" dirty="0" smtClean="0"/>
            <a:t> </a:t>
          </a:r>
          <a:r>
            <a:rPr lang="ru-RU" sz="1600" dirty="0" err="1" smtClean="0"/>
            <a:t>membrane</a:t>
          </a:r>
          <a:r>
            <a:rPr lang="ru-RU" sz="1600" dirty="0" smtClean="0"/>
            <a:t>, </a:t>
          </a:r>
          <a:r>
            <a:rPr lang="ru-RU" sz="1600" dirty="0" err="1" smtClean="0"/>
            <a:t>the</a:t>
          </a:r>
          <a:r>
            <a:rPr lang="ru-RU" sz="1600" dirty="0" smtClean="0"/>
            <a:t> </a:t>
          </a:r>
          <a:r>
            <a:rPr lang="ru-RU" sz="1600" dirty="0" err="1" smtClean="0"/>
            <a:t>wall</a:t>
          </a:r>
          <a:r>
            <a:rPr lang="ru-RU" sz="1600" dirty="0" smtClean="0"/>
            <a:t> </a:t>
          </a:r>
          <a:r>
            <a:rPr lang="ru-RU" sz="1600" dirty="0" err="1" smtClean="0"/>
            <a:t>layer</a:t>
          </a:r>
          <a:r>
            <a:rPr lang="ru-RU" sz="1600" dirty="0" smtClean="0"/>
            <a:t> </a:t>
          </a:r>
          <a:r>
            <a:rPr lang="ru-RU" sz="1600" dirty="0" err="1" smtClean="0"/>
            <a:t>is</a:t>
          </a:r>
          <a:r>
            <a:rPr lang="ru-RU" sz="1600" dirty="0" smtClean="0"/>
            <a:t> </a:t>
          </a:r>
          <a:r>
            <a:rPr lang="ru-RU" sz="1600" dirty="0" err="1" smtClean="0"/>
            <a:t>tightly</a:t>
          </a:r>
          <a:r>
            <a:rPr lang="ru-RU" sz="1600" dirty="0" smtClean="0"/>
            <a:t> </a:t>
          </a:r>
          <a:r>
            <a:rPr lang="ru-RU" sz="1600" dirty="0" err="1" smtClean="0"/>
            <a:t>pressed</a:t>
          </a:r>
          <a:r>
            <a:rPr lang="ru-RU" sz="1600" dirty="0" smtClean="0"/>
            <a:t> </a:t>
          </a:r>
          <a:r>
            <a:rPr lang="ru-RU" sz="1600" dirty="0" err="1" smtClean="0"/>
            <a:t>against</a:t>
          </a:r>
          <a:r>
            <a:rPr lang="ru-RU" sz="1600" dirty="0" smtClean="0"/>
            <a:t> </a:t>
          </a:r>
          <a:r>
            <a:rPr lang="ru-RU" sz="1600" dirty="0" err="1" smtClean="0"/>
            <a:t>the</a:t>
          </a:r>
          <a:r>
            <a:rPr lang="ru-RU" sz="1600" dirty="0" smtClean="0"/>
            <a:t> </a:t>
          </a:r>
          <a:r>
            <a:rPr lang="ru-RU" sz="1600" dirty="0" err="1" smtClean="0"/>
            <a:t>cell</a:t>
          </a:r>
          <a:r>
            <a:rPr lang="ru-RU" sz="1600" dirty="0" smtClean="0"/>
            <a:t> </a:t>
          </a:r>
          <a:r>
            <a:rPr lang="ru-RU" sz="1600" dirty="0" err="1" smtClean="0"/>
            <a:t>membrane</a:t>
          </a:r>
          <a:r>
            <a:rPr lang="ru-RU" sz="1600" dirty="0" smtClean="0"/>
            <a:t> </a:t>
          </a:r>
          <a:endParaRPr lang="ru-RU" sz="1600" dirty="0"/>
        </a:p>
      </dgm:t>
    </dgm:pt>
    <dgm:pt modelId="{F721A02A-8162-4598-9476-24D8ED1A274E}" type="parTrans" cxnId="{50BDCEA5-F43A-45A2-86F6-68FC968F682A}">
      <dgm:prSet/>
      <dgm:spPr/>
      <dgm:t>
        <a:bodyPr/>
        <a:lstStyle/>
        <a:p>
          <a:endParaRPr lang="ru-RU"/>
        </a:p>
      </dgm:t>
    </dgm:pt>
    <dgm:pt modelId="{17FA09AA-D435-4F60-AC83-AFC255FDFD4D}" type="sibTrans" cxnId="{50BDCEA5-F43A-45A2-86F6-68FC968F682A}">
      <dgm:prSet/>
      <dgm:spPr/>
      <dgm:t>
        <a:bodyPr/>
        <a:lstStyle/>
        <a:p>
          <a:endParaRPr lang="ru-RU"/>
        </a:p>
      </dgm:t>
    </dgm:pt>
    <dgm:pt modelId="{C1972F87-A6AB-4C5A-83B4-C1D8C82E60B3}">
      <dgm:prSet custT="1"/>
      <dgm:spPr>
        <a:solidFill>
          <a:schemeClr val="accent3">
            <a:lumMod val="20000"/>
            <a:lumOff val="80000"/>
            <a:alpha val="90000"/>
          </a:schemeClr>
        </a:solidFill>
      </dgm:spPr>
      <dgm:t>
        <a:bodyPr/>
        <a:lstStyle/>
        <a:p>
          <a:r>
            <a:rPr lang="en-US" sz="1600" dirty="0" smtClean="0"/>
            <a:t>Biologically active substances (</a:t>
          </a:r>
          <a:r>
            <a:rPr lang="ru-RU" sz="1600" dirty="0" smtClean="0"/>
            <a:t>BAS</a:t>
          </a:r>
          <a:r>
            <a:rPr lang="en-US" sz="1600" dirty="0" smtClean="0"/>
            <a:t>)</a:t>
          </a:r>
          <a:r>
            <a:rPr lang="ru-RU" sz="1600" dirty="0" smtClean="0"/>
            <a:t> </a:t>
          </a:r>
          <a:r>
            <a:rPr lang="ru-RU" sz="1600" dirty="0" err="1" smtClean="0"/>
            <a:t>are</a:t>
          </a:r>
          <a:r>
            <a:rPr lang="ru-RU" sz="1600" dirty="0" smtClean="0"/>
            <a:t> </a:t>
          </a:r>
          <a:r>
            <a:rPr lang="ru-RU" sz="1600" dirty="0" err="1" smtClean="0"/>
            <a:t>in</a:t>
          </a:r>
          <a:r>
            <a:rPr lang="ru-RU" sz="1600" dirty="0" smtClean="0"/>
            <a:t> </a:t>
          </a:r>
          <a:r>
            <a:rPr lang="ru-RU" sz="1600" dirty="0" err="1" smtClean="0"/>
            <a:t>solution</a:t>
          </a:r>
          <a:r>
            <a:rPr lang="ru-RU" sz="1600" dirty="0" smtClean="0"/>
            <a:t> </a:t>
          </a:r>
          <a:r>
            <a:rPr lang="ru-RU" sz="1600" dirty="0" err="1" smtClean="0"/>
            <a:t>inside</a:t>
          </a:r>
          <a:r>
            <a:rPr lang="ru-RU" sz="1600" dirty="0" smtClean="0"/>
            <a:t> </a:t>
          </a:r>
          <a:r>
            <a:rPr lang="ru-RU" sz="1600" dirty="0" err="1" smtClean="0"/>
            <a:t>the</a:t>
          </a:r>
          <a:r>
            <a:rPr lang="ru-RU" sz="1600" dirty="0" smtClean="0"/>
            <a:t> </a:t>
          </a:r>
          <a:r>
            <a:rPr lang="ru-RU" sz="1600" dirty="0" err="1" smtClean="0"/>
            <a:t>cell</a:t>
          </a:r>
          <a:r>
            <a:rPr lang="ru-RU" sz="1600" dirty="0" smtClean="0"/>
            <a:t> </a:t>
          </a:r>
          <a:endParaRPr lang="ru-RU" sz="1600" dirty="0"/>
        </a:p>
      </dgm:t>
    </dgm:pt>
    <dgm:pt modelId="{B89801B3-AB83-4ADE-931D-45FB706E6225}" type="parTrans" cxnId="{F0DFD700-6896-49B3-B13C-C07B40C8278F}">
      <dgm:prSet/>
      <dgm:spPr/>
      <dgm:t>
        <a:bodyPr/>
        <a:lstStyle/>
        <a:p>
          <a:endParaRPr lang="ru-RU"/>
        </a:p>
      </dgm:t>
    </dgm:pt>
    <dgm:pt modelId="{7A34233F-17A6-4BE5-B55E-4D95E9A359E5}" type="sibTrans" cxnId="{F0DFD700-6896-49B3-B13C-C07B40C8278F}">
      <dgm:prSet/>
      <dgm:spPr/>
      <dgm:t>
        <a:bodyPr/>
        <a:lstStyle/>
        <a:p>
          <a:endParaRPr lang="ru-RU"/>
        </a:p>
      </dgm:t>
    </dgm:pt>
    <dgm:pt modelId="{3C8401BA-DAD4-486A-B81A-2097B9DDB584}">
      <dgm:prSet custT="1"/>
      <dgm:spPr>
        <a:solidFill>
          <a:schemeClr val="accent3">
            <a:lumMod val="20000"/>
            <a:lumOff val="80000"/>
            <a:alpha val="90000"/>
          </a:schemeClr>
        </a:solidFill>
      </dgm:spPr>
      <dgm:t>
        <a:bodyPr/>
        <a:lstStyle/>
        <a:p>
          <a:r>
            <a:rPr lang="ru-RU" sz="1600" dirty="0" err="1" smtClean="0"/>
            <a:t>diffusion</a:t>
          </a:r>
          <a:r>
            <a:rPr lang="ru-RU" sz="1600" dirty="0" smtClean="0"/>
            <a:t> </a:t>
          </a:r>
          <a:r>
            <a:rPr lang="ru-RU" sz="1600" dirty="0" err="1" smtClean="0"/>
            <a:t>of</a:t>
          </a:r>
          <a:r>
            <a:rPr lang="ru-RU" sz="1600" dirty="0" smtClean="0"/>
            <a:t> </a:t>
          </a:r>
          <a:r>
            <a:rPr lang="ru-RU" sz="1600" dirty="0" err="1" smtClean="0"/>
            <a:t>biologically</a:t>
          </a:r>
          <a:r>
            <a:rPr lang="ru-RU" sz="1600" dirty="0" smtClean="0"/>
            <a:t> </a:t>
          </a:r>
          <a:r>
            <a:rPr lang="ru-RU" sz="1600" dirty="0" err="1" smtClean="0"/>
            <a:t>active</a:t>
          </a:r>
          <a:r>
            <a:rPr lang="ru-RU" sz="1600" dirty="0" smtClean="0"/>
            <a:t> </a:t>
          </a:r>
          <a:r>
            <a:rPr lang="ru-RU" sz="1600" dirty="0" err="1" smtClean="0"/>
            <a:t>substances</a:t>
          </a:r>
          <a:r>
            <a:rPr lang="ru-RU" sz="1600" dirty="0" smtClean="0"/>
            <a:t> </a:t>
          </a:r>
          <a:r>
            <a:rPr lang="ru-RU" sz="1600" dirty="0" err="1" smtClean="0"/>
            <a:t>through</a:t>
          </a:r>
          <a:r>
            <a:rPr lang="ru-RU" sz="1600" dirty="0" smtClean="0"/>
            <a:t> </a:t>
          </a:r>
          <a:r>
            <a:rPr lang="ru-RU" sz="1600" dirty="0" err="1" smtClean="0"/>
            <a:t>the</a:t>
          </a:r>
          <a:r>
            <a:rPr lang="ru-RU" sz="1600" dirty="0" smtClean="0"/>
            <a:t> </a:t>
          </a:r>
          <a:r>
            <a:rPr lang="ru-RU" sz="1600" dirty="0" err="1" smtClean="0"/>
            <a:t>cell</a:t>
          </a:r>
          <a:r>
            <a:rPr lang="ru-RU" sz="1600" dirty="0" smtClean="0"/>
            <a:t> </a:t>
          </a:r>
          <a:r>
            <a:rPr lang="ru-RU" sz="1600" dirty="0" err="1" smtClean="0"/>
            <a:t>membranes</a:t>
          </a:r>
          <a:r>
            <a:rPr lang="ru-RU" sz="1600" dirty="0" smtClean="0"/>
            <a:t> </a:t>
          </a:r>
          <a:r>
            <a:rPr lang="ru-RU" sz="1600" dirty="0" err="1" smtClean="0"/>
            <a:t>of</a:t>
          </a:r>
          <a:r>
            <a:rPr lang="ru-RU" sz="1600" dirty="0" smtClean="0"/>
            <a:t> </a:t>
          </a:r>
          <a:r>
            <a:rPr lang="ru-RU" sz="1600" dirty="0" err="1" smtClean="0"/>
            <a:t>a</a:t>
          </a:r>
          <a:r>
            <a:rPr lang="ru-RU" sz="1600" dirty="0" smtClean="0"/>
            <a:t> </a:t>
          </a:r>
          <a:r>
            <a:rPr lang="ru-RU" sz="1600" dirty="0" err="1" smtClean="0"/>
            <a:t>living</a:t>
          </a:r>
          <a:r>
            <a:rPr lang="ru-RU" sz="1600" dirty="0" smtClean="0"/>
            <a:t> </a:t>
          </a:r>
          <a:r>
            <a:rPr lang="ru-RU" sz="1600" dirty="0" err="1" smtClean="0"/>
            <a:t>cell</a:t>
          </a:r>
          <a:r>
            <a:rPr lang="ru-RU" sz="1600" dirty="0" smtClean="0"/>
            <a:t> </a:t>
          </a:r>
          <a:r>
            <a:rPr lang="ru-RU" sz="1600" dirty="0" err="1" smtClean="0"/>
            <a:t>is</a:t>
          </a:r>
          <a:r>
            <a:rPr lang="ru-RU" sz="1600" dirty="0" smtClean="0"/>
            <a:t> </a:t>
          </a:r>
          <a:r>
            <a:rPr lang="ru-RU" sz="1600" dirty="0" err="1" smtClean="0"/>
            <a:t>absent</a:t>
          </a:r>
          <a:r>
            <a:rPr lang="ru-RU" sz="1600" dirty="0" smtClean="0"/>
            <a:t> </a:t>
          </a:r>
          <a:endParaRPr lang="ru-RU" sz="1600" dirty="0"/>
        </a:p>
      </dgm:t>
    </dgm:pt>
    <dgm:pt modelId="{203CAC74-AE09-4B44-963C-5D04F5276D55}" type="parTrans" cxnId="{6A47E86D-C1FA-4626-B5CC-240C60C25285}">
      <dgm:prSet/>
      <dgm:spPr/>
      <dgm:t>
        <a:bodyPr/>
        <a:lstStyle/>
        <a:p>
          <a:endParaRPr lang="ru-RU"/>
        </a:p>
      </dgm:t>
    </dgm:pt>
    <dgm:pt modelId="{C6979BE2-DE6D-44EC-8CFC-D1C65D7B40CB}" type="sibTrans" cxnId="{6A47E86D-C1FA-4626-B5CC-240C60C25285}">
      <dgm:prSet/>
      <dgm:spPr/>
      <dgm:t>
        <a:bodyPr/>
        <a:lstStyle/>
        <a:p>
          <a:endParaRPr lang="ru-RU"/>
        </a:p>
      </dgm:t>
    </dgm:pt>
    <dgm:pt modelId="{E2BA934A-4BAB-42F8-9B7B-0CAEEC0A7271}">
      <dgm:prSet custT="1"/>
      <dgm:spPr>
        <a:solidFill>
          <a:schemeClr val="accent3">
            <a:lumMod val="20000"/>
            <a:lumOff val="80000"/>
            <a:alpha val="90000"/>
          </a:schemeClr>
        </a:solidFill>
      </dgm:spPr>
      <dgm:t>
        <a:bodyPr/>
        <a:lstStyle/>
        <a:p>
          <a:r>
            <a:rPr lang="ru-RU" sz="1600" dirty="0" smtClean="0"/>
            <a:t>BAS </a:t>
          </a:r>
          <a:r>
            <a:rPr lang="ru-RU" sz="1600" dirty="0" err="1" smtClean="0"/>
            <a:t>can</a:t>
          </a:r>
          <a:r>
            <a:rPr lang="ru-RU" sz="1600" dirty="0" smtClean="0"/>
            <a:t> </a:t>
          </a:r>
          <a:r>
            <a:rPr lang="ru-RU" sz="1600" dirty="0" err="1" smtClean="0"/>
            <a:t>leave</a:t>
          </a:r>
          <a:r>
            <a:rPr lang="ru-RU" sz="1600" dirty="0" smtClean="0"/>
            <a:t> </a:t>
          </a:r>
          <a:r>
            <a:rPr lang="ru-RU" sz="1600" dirty="0" err="1" smtClean="0"/>
            <a:t>the</a:t>
          </a:r>
          <a:r>
            <a:rPr lang="ru-RU" sz="1600" dirty="0" smtClean="0"/>
            <a:t> </a:t>
          </a:r>
          <a:r>
            <a:rPr lang="ru-RU" sz="1600" dirty="0" err="1" smtClean="0"/>
            <a:t>cell</a:t>
          </a:r>
          <a:r>
            <a:rPr lang="ru-RU" sz="1600" dirty="0" smtClean="0"/>
            <a:t> </a:t>
          </a:r>
          <a:r>
            <a:rPr lang="ru-RU" sz="1600" dirty="0" err="1" smtClean="0"/>
            <a:t>only</a:t>
          </a:r>
          <a:r>
            <a:rPr lang="ru-RU" sz="1600" dirty="0" smtClean="0"/>
            <a:t> </a:t>
          </a:r>
          <a:r>
            <a:rPr lang="ru-RU" sz="1600" dirty="0" err="1" smtClean="0"/>
            <a:t>with</a:t>
          </a:r>
          <a:r>
            <a:rPr lang="ru-RU" sz="1600" dirty="0" smtClean="0"/>
            <a:t> </a:t>
          </a:r>
          <a:r>
            <a:rPr lang="ru-RU" sz="1600" dirty="0" err="1" smtClean="0"/>
            <a:t>active</a:t>
          </a:r>
          <a:r>
            <a:rPr lang="ru-RU" sz="1600" dirty="0" smtClean="0"/>
            <a:t> </a:t>
          </a:r>
          <a:r>
            <a:rPr lang="ru-RU" sz="1600" dirty="0" err="1" smtClean="0"/>
            <a:t>transport</a:t>
          </a:r>
          <a:endParaRPr lang="ru-RU" sz="1600" dirty="0"/>
        </a:p>
      </dgm:t>
    </dgm:pt>
    <dgm:pt modelId="{80AFE84E-0B38-4DD9-AAA6-ACD8D677C2B2}" type="parTrans" cxnId="{938BD774-5D98-4AF5-B056-856FD6F2745B}">
      <dgm:prSet/>
      <dgm:spPr/>
      <dgm:t>
        <a:bodyPr/>
        <a:lstStyle/>
        <a:p>
          <a:endParaRPr lang="ru-RU"/>
        </a:p>
      </dgm:t>
    </dgm:pt>
    <dgm:pt modelId="{9D0CE765-F205-4164-9401-D050285EA5B3}" type="sibTrans" cxnId="{938BD774-5D98-4AF5-B056-856FD6F2745B}">
      <dgm:prSet/>
      <dgm:spPr/>
      <dgm:t>
        <a:bodyPr/>
        <a:lstStyle/>
        <a:p>
          <a:endParaRPr lang="ru-RU"/>
        </a:p>
      </dgm:t>
    </dgm:pt>
    <dgm:pt modelId="{53BD52B5-4EA4-466C-9E61-E7ADD8259B32}">
      <dgm:prSet custT="1"/>
      <dgm:spPr>
        <a:solidFill>
          <a:schemeClr val="accent3">
            <a:lumMod val="20000"/>
            <a:lumOff val="80000"/>
            <a:alpha val="90000"/>
          </a:schemeClr>
        </a:solidFill>
      </dgm:spPr>
      <dgm:t>
        <a:bodyPr/>
        <a:lstStyle/>
        <a:p>
          <a:r>
            <a:rPr lang="ru-RU" sz="1600" dirty="0" err="1" smtClean="0"/>
            <a:t>extraction</a:t>
          </a:r>
          <a:r>
            <a:rPr lang="ru-RU" sz="1600" dirty="0" smtClean="0"/>
            <a:t> </a:t>
          </a:r>
          <a:r>
            <a:rPr lang="ru-RU" sz="1600" dirty="0" err="1" smtClean="0"/>
            <a:t>is</a:t>
          </a:r>
          <a:r>
            <a:rPr lang="ru-RU" sz="1600" dirty="0" smtClean="0"/>
            <a:t> </a:t>
          </a:r>
          <a:r>
            <a:rPr lang="ru-RU" sz="1600" dirty="0" err="1" smtClean="0"/>
            <a:t>possible</a:t>
          </a:r>
          <a:r>
            <a:rPr lang="ru-RU" sz="1600" dirty="0" smtClean="0"/>
            <a:t> </a:t>
          </a:r>
          <a:r>
            <a:rPr lang="ru-RU" sz="1600" dirty="0" err="1" smtClean="0"/>
            <a:t>after</a:t>
          </a:r>
          <a:r>
            <a:rPr lang="ru-RU" sz="1600" dirty="0" smtClean="0"/>
            <a:t> </a:t>
          </a:r>
          <a:r>
            <a:rPr lang="ru-RU" sz="1600" dirty="0" err="1" smtClean="0"/>
            <a:t>the</a:t>
          </a:r>
          <a:r>
            <a:rPr lang="ru-RU" sz="1600" dirty="0" smtClean="0"/>
            <a:t> </a:t>
          </a:r>
          <a:r>
            <a:rPr lang="ru-RU" sz="1600" dirty="0" err="1" smtClean="0"/>
            <a:t>destruction</a:t>
          </a:r>
          <a:r>
            <a:rPr lang="ru-RU" sz="1600" dirty="0" smtClean="0"/>
            <a:t> </a:t>
          </a:r>
          <a:r>
            <a:rPr lang="ru-RU" sz="1600" dirty="0" err="1" smtClean="0"/>
            <a:t>of</a:t>
          </a:r>
          <a:r>
            <a:rPr lang="ru-RU" sz="1600" dirty="0" smtClean="0"/>
            <a:t> </a:t>
          </a:r>
          <a:r>
            <a:rPr lang="ru-RU" sz="1600" dirty="0" err="1" smtClean="0"/>
            <a:t>cells</a:t>
          </a:r>
          <a:r>
            <a:rPr lang="ru-RU" sz="1600" dirty="0" smtClean="0"/>
            <a:t>, </a:t>
          </a:r>
          <a:r>
            <a:rPr lang="ru-RU" sz="1600" dirty="0" err="1" smtClean="0"/>
            <a:t>it</a:t>
          </a:r>
          <a:r>
            <a:rPr lang="ru-RU" sz="1600" dirty="0" smtClean="0"/>
            <a:t> </a:t>
          </a:r>
          <a:r>
            <a:rPr lang="ru-RU" sz="1600" dirty="0" err="1" smtClean="0"/>
            <a:t>is</a:t>
          </a:r>
          <a:r>
            <a:rPr lang="ru-RU" sz="1600" dirty="0" smtClean="0"/>
            <a:t> </a:t>
          </a:r>
          <a:r>
            <a:rPr lang="ru-RU" sz="1600" dirty="0" err="1" smtClean="0"/>
            <a:t>reduced</a:t>
          </a:r>
          <a:r>
            <a:rPr lang="ru-RU" sz="1600" dirty="0" smtClean="0"/>
            <a:t> </a:t>
          </a:r>
          <a:r>
            <a:rPr lang="ru-RU" sz="1600" dirty="0" err="1" smtClean="0"/>
            <a:t>to</a:t>
          </a:r>
          <a:r>
            <a:rPr lang="ru-RU" sz="1600" dirty="0" smtClean="0"/>
            <a:t> </a:t>
          </a:r>
          <a:r>
            <a:rPr lang="en-US" sz="1600" dirty="0" smtClean="0"/>
            <a:t>evacuation o</a:t>
          </a:r>
          <a:r>
            <a:rPr lang="ru-RU" sz="1600" dirty="0" err="1" smtClean="0"/>
            <a:t>ut</a:t>
          </a:r>
          <a:r>
            <a:rPr lang="ru-RU" sz="1600" dirty="0" smtClean="0"/>
            <a:t> </a:t>
          </a:r>
          <a:r>
            <a:rPr lang="ru-RU" sz="1600" dirty="0" err="1" smtClean="0"/>
            <a:t>the</a:t>
          </a:r>
          <a:r>
            <a:rPr lang="ru-RU" sz="1600" dirty="0" smtClean="0"/>
            <a:t> </a:t>
          </a:r>
          <a:r>
            <a:rPr lang="ru-RU" sz="1600" dirty="0" err="1" smtClean="0"/>
            <a:t>cell</a:t>
          </a:r>
          <a:r>
            <a:rPr lang="ru-RU" sz="1600" dirty="0" smtClean="0"/>
            <a:t> </a:t>
          </a:r>
          <a:r>
            <a:rPr lang="ru-RU" sz="1600" dirty="0" err="1" smtClean="0"/>
            <a:t>juice</a:t>
          </a:r>
          <a:r>
            <a:rPr lang="ru-RU" sz="1600" dirty="0" smtClean="0"/>
            <a:t> </a:t>
          </a:r>
          <a:endParaRPr lang="ru-RU" sz="1600" dirty="0"/>
        </a:p>
      </dgm:t>
    </dgm:pt>
    <dgm:pt modelId="{4260A9DE-D9C4-41E6-8917-6AFF54E772A7}" type="parTrans" cxnId="{1563EC1F-A27B-44A8-95BA-90494004D469}">
      <dgm:prSet/>
      <dgm:spPr/>
      <dgm:t>
        <a:bodyPr/>
        <a:lstStyle/>
        <a:p>
          <a:endParaRPr lang="ru-RU"/>
        </a:p>
      </dgm:t>
    </dgm:pt>
    <dgm:pt modelId="{574DA6AF-BEF5-4BC1-ACBD-62B6FD33E410}" type="sibTrans" cxnId="{1563EC1F-A27B-44A8-95BA-90494004D469}">
      <dgm:prSet/>
      <dgm:spPr/>
      <dgm:t>
        <a:bodyPr/>
        <a:lstStyle/>
        <a:p>
          <a:endParaRPr lang="ru-RU"/>
        </a:p>
      </dgm:t>
    </dgm:pt>
    <dgm:pt modelId="{9A94388D-7B08-4770-BE60-6A1AE4361A08}">
      <dgm:prSet custT="1"/>
      <dgm:spPr>
        <a:solidFill>
          <a:schemeClr val="accent6">
            <a:lumMod val="20000"/>
            <a:lumOff val="80000"/>
            <a:alpha val="90000"/>
          </a:schemeClr>
        </a:solidFill>
      </dgm:spPr>
      <dgm:t>
        <a:bodyPr/>
        <a:lstStyle/>
        <a:p>
          <a:r>
            <a:rPr lang="ru-RU" sz="1800" dirty="0" err="1" smtClean="0"/>
            <a:t>cell</a:t>
          </a:r>
          <a:r>
            <a:rPr lang="ru-RU" sz="1800" dirty="0" smtClean="0"/>
            <a:t> </a:t>
          </a:r>
          <a:r>
            <a:rPr lang="ru-RU" sz="1800" dirty="0" err="1" smtClean="0"/>
            <a:t>membrane</a:t>
          </a:r>
          <a:r>
            <a:rPr lang="ru-RU" sz="1800" dirty="0" smtClean="0"/>
            <a:t> - </a:t>
          </a:r>
          <a:r>
            <a:rPr lang="ru-RU" sz="1800" dirty="0" err="1" smtClean="0"/>
            <a:t>porous</a:t>
          </a:r>
          <a:r>
            <a:rPr lang="ru-RU" sz="1800" dirty="0" smtClean="0"/>
            <a:t> </a:t>
          </a:r>
          <a:r>
            <a:rPr lang="ru-RU" sz="1800" dirty="0" err="1" smtClean="0"/>
            <a:t>septum</a:t>
          </a:r>
          <a:r>
            <a:rPr lang="ru-RU" sz="1800" dirty="0" smtClean="0"/>
            <a:t> (</a:t>
          </a:r>
          <a:r>
            <a:rPr lang="en-US" sz="1800" dirty="0" smtClean="0"/>
            <a:t>it </a:t>
          </a:r>
          <a:r>
            <a:rPr lang="ru-RU" sz="1800" dirty="0" err="1" smtClean="0"/>
            <a:t>loses</a:t>
          </a:r>
          <a:r>
            <a:rPr lang="ru-RU" sz="1800" dirty="0" smtClean="0"/>
            <a:t> </a:t>
          </a:r>
          <a:r>
            <a:rPr lang="ru-RU" sz="1800" dirty="0" err="1" smtClean="0"/>
            <a:t>semi-permeability</a:t>
          </a:r>
          <a:r>
            <a:rPr lang="ru-RU" sz="1800" dirty="0" smtClean="0"/>
            <a:t>) </a:t>
          </a:r>
          <a:endParaRPr lang="ru-RU" sz="1800" dirty="0"/>
        </a:p>
      </dgm:t>
    </dgm:pt>
    <dgm:pt modelId="{A739C805-349F-4EB9-B0CF-1DEB5837FEE1}" type="parTrans" cxnId="{528DEA59-8965-4E40-B5E7-330024186987}">
      <dgm:prSet/>
      <dgm:spPr/>
      <dgm:t>
        <a:bodyPr/>
        <a:lstStyle/>
        <a:p>
          <a:endParaRPr lang="ru-RU"/>
        </a:p>
      </dgm:t>
    </dgm:pt>
    <dgm:pt modelId="{540D0631-8302-4E5E-BECC-B1CF5C831A49}" type="sibTrans" cxnId="{528DEA59-8965-4E40-B5E7-330024186987}">
      <dgm:prSet/>
      <dgm:spPr/>
      <dgm:t>
        <a:bodyPr/>
        <a:lstStyle/>
        <a:p>
          <a:endParaRPr lang="ru-RU"/>
        </a:p>
      </dgm:t>
    </dgm:pt>
    <dgm:pt modelId="{82E74155-5D7E-42E9-B4F9-0ADF4B9C29EE}">
      <dgm:prSet custT="1"/>
      <dgm:spPr>
        <a:solidFill>
          <a:schemeClr val="accent6">
            <a:lumMod val="20000"/>
            <a:lumOff val="80000"/>
            <a:alpha val="90000"/>
          </a:schemeClr>
        </a:solidFill>
      </dgm:spPr>
      <dgm:t>
        <a:bodyPr/>
        <a:lstStyle/>
        <a:p>
          <a:r>
            <a:rPr lang="ru-RU" sz="1800" dirty="0" smtClean="0"/>
            <a:t>BAS - </a:t>
          </a:r>
          <a:r>
            <a:rPr lang="ru-RU" sz="1800" dirty="0" err="1" smtClean="0"/>
            <a:t>in</a:t>
          </a:r>
          <a:r>
            <a:rPr lang="ru-RU" sz="1800" dirty="0" smtClean="0"/>
            <a:t> </a:t>
          </a:r>
          <a:r>
            <a:rPr lang="ru-RU" sz="1800" dirty="0" err="1" smtClean="0"/>
            <a:t>the</a:t>
          </a:r>
          <a:r>
            <a:rPr lang="ru-RU" sz="1800" dirty="0" smtClean="0"/>
            <a:t> </a:t>
          </a:r>
          <a:r>
            <a:rPr lang="ru-RU" sz="1800" dirty="0" err="1" smtClean="0"/>
            <a:t>form</a:t>
          </a:r>
          <a:r>
            <a:rPr lang="ru-RU" sz="1800" dirty="0" smtClean="0"/>
            <a:t> </a:t>
          </a:r>
          <a:r>
            <a:rPr lang="ru-RU" sz="1800" dirty="0" err="1" smtClean="0"/>
            <a:t>of</a:t>
          </a:r>
          <a:r>
            <a:rPr lang="ru-RU" sz="1800" dirty="0" smtClean="0"/>
            <a:t> </a:t>
          </a:r>
          <a:r>
            <a:rPr lang="ru-RU" sz="1800" dirty="0" err="1" smtClean="0"/>
            <a:t>dry</a:t>
          </a:r>
          <a:r>
            <a:rPr lang="ru-RU" sz="1800" dirty="0" smtClean="0"/>
            <a:t> </a:t>
          </a:r>
          <a:r>
            <a:rPr lang="ru-RU" sz="1800" dirty="0" err="1" smtClean="0"/>
            <a:t>conglomerates</a:t>
          </a:r>
          <a:r>
            <a:rPr lang="ru-RU" sz="1800" dirty="0" smtClean="0"/>
            <a:t> </a:t>
          </a:r>
          <a:r>
            <a:rPr lang="ru-RU" sz="1800" dirty="0" err="1" smtClean="0"/>
            <a:t>on</a:t>
          </a:r>
          <a:r>
            <a:rPr lang="ru-RU" sz="1800" dirty="0" smtClean="0"/>
            <a:t> </a:t>
          </a:r>
          <a:r>
            <a:rPr lang="ru-RU" sz="1800" dirty="0" err="1" smtClean="0"/>
            <a:t>the</a:t>
          </a:r>
          <a:r>
            <a:rPr lang="ru-RU" sz="1800" dirty="0" smtClean="0"/>
            <a:t> </a:t>
          </a:r>
          <a:r>
            <a:rPr lang="ru-RU" sz="1800" dirty="0" err="1" smtClean="0"/>
            <a:t>cell</a:t>
          </a:r>
          <a:r>
            <a:rPr lang="ru-RU" sz="1800" dirty="0" smtClean="0"/>
            <a:t> </a:t>
          </a:r>
          <a:r>
            <a:rPr lang="ru-RU" sz="1800" dirty="0" err="1" smtClean="0"/>
            <a:t>walls</a:t>
          </a:r>
          <a:r>
            <a:rPr lang="ru-RU" sz="1800" dirty="0" smtClean="0"/>
            <a:t> </a:t>
          </a:r>
          <a:r>
            <a:rPr lang="ru-RU" sz="1800" dirty="0" err="1" smtClean="0"/>
            <a:t>or</a:t>
          </a:r>
          <a:r>
            <a:rPr lang="ru-RU" sz="1800" dirty="0" smtClean="0"/>
            <a:t> </a:t>
          </a:r>
          <a:r>
            <a:rPr lang="ru-RU" sz="1800" dirty="0" err="1" smtClean="0"/>
            <a:t>in</a:t>
          </a:r>
          <a:r>
            <a:rPr lang="ru-RU" sz="1800" dirty="0" smtClean="0"/>
            <a:t> </a:t>
          </a:r>
          <a:r>
            <a:rPr lang="ru-RU" sz="1800" dirty="0" err="1" smtClean="0"/>
            <a:t>the</a:t>
          </a:r>
          <a:r>
            <a:rPr lang="ru-RU" sz="1800" dirty="0" smtClean="0"/>
            <a:t> </a:t>
          </a:r>
          <a:r>
            <a:rPr lang="ru-RU" sz="1800" dirty="0" err="1" smtClean="0"/>
            <a:t>pores</a:t>
          </a:r>
          <a:r>
            <a:rPr lang="ru-RU" sz="1800" dirty="0" smtClean="0"/>
            <a:t> </a:t>
          </a:r>
          <a:endParaRPr lang="ru-RU" sz="1800" dirty="0"/>
        </a:p>
      </dgm:t>
    </dgm:pt>
    <dgm:pt modelId="{2A4B4E7A-E0E3-4018-9B03-1E9AEDB06B73}" type="parTrans" cxnId="{42834149-A92D-4112-83E1-37B1EC03C15A}">
      <dgm:prSet/>
      <dgm:spPr/>
      <dgm:t>
        <a:bodyPr/>
        <a:lstStyle/>
        <a:p>
          <a:endParaRPr lang="ru-RU"/>
        </a:p>
      </dgm:t>
    </dgm:pt>
    <dgm:pt modelId="{F6708A4A-57CB-4EDA-ADC0-C0ED7910E414}" type="sibTrans" cxnId="{42834149-A92D-4112-83E1-37B1EC03C15A}">
      <dgm:prSet/>
      <dgm:spPr/>
      <dgm:t>
        <a:bodyPr/>
        <a:lstStyle/>
        <a:p>
          <a:endParaRPr lang="ru-RU"/>
        </a:p>
      </dgm:t>
    </dgm:pt>
    <dgm:pt modelId="{F7D811CB-FE48-49A7-8D7B-4DA6F83741D4}">
      <dgm:prSet custT="1"/>
      <dgm:spPr>
        <a:solidFill>
          <a:schemeClr val="accent6">
            <a:lumMod val="20000"/>
            <a:lumOff val="80000"/>
            <a:alpha val="90000"/>
          </a:schemeClr>
        </a:solidFill>
      </dgm:spPr>
      <dgm:t>
        <a:bodyPr/>
        <a:lstStyle/>
        <a:p>
          <a:r>
            <a:rPr lang="ru-RU" sz="1800" dirty="0" err="1" smtClean="0"/>
            <a:t>extraction</a:t>
          </a:r>
          <a:r>
            <a:rPr lang="ru-RU" sz="1800" dirty="0" smtClean="0"/>
            <a:t> </a:t>
          </a:r>
          <a:r>
            <a:rPr lang="ru-RU" sz="1800" dirty="0" err="1" smtClean="0"/>
            <a:t>takes</a:t>
          </a:r>
          <a:r>
            <a:rPr lang="ru-RU" sz="1800" dirty="0" smtClean="0"/>
            <a:t> </a:t>
          </a:r>
          <a:r>
            <a:rPr lang="ru-RU" sz="1800" dirty="0" err="1" smtClean="0"/>
            <a:t>on</a:t>
          </a:r>
          <a:r>
            <a:rPr lang="ru-RU" sz="1800" dirty="0" smtClean="0"/>
            <a:t> </a:t>
          </a:r>
          <a:r>
            <a:rPr lang="ru-RU" sz="1800" dirty="0" err="1" smtClean="0"/>
            <a:t>the</a:t>
          </a:r>
          <a:r>
            <a:rPr lang="ru-RU" sz="1800" dirty="0" smtClean="0"/>
            <a:t> </a:t>
          </a:r>
          <a:r>
            <a:rPr lang="ru-RU" sz="1800" dirty="0" err="1" smtClean="0"/>
            <a:t>character</a:t>
          </a:r>
          <a:r>
            <a:rPr lang="ru-RU" sz="1800" dirty="0" smtClean="0"/>
            <a:t> </a:t>
          </a:r>
          <a:r>
            <a:rPr lang="ru-RU" sz="1800" dirty="0" err="1" smtClean="0"/>
            <a:t>of</a:t>
          </a:r>
          <a:r>
            <a:rPr lang="ru-RU" sz="1800" dirty="0" smtClean="0"/>
            <a:t> </a:t>
          </a:r>
          <a:r>
            <a:rPr lang="ru-RU" sz="1800" dirty="0" err="1" smtClean="0"/>
            <a:t>dialysis</a:t>
          </a:r>
          <a:r>
            <a:rPr lang="ru-RU" sz="1800" dirty="0" smtClean="0"/>
            <a:t> </a:t>
          </a:r>
          <a:r>
            <a:rPr lang="ru-RU" sz="1800" dirty="0" err="1" smtClean="0"/>
            <a:t>through</a:t>
          </a:r>
          <a:r>
            <a:rPr lang="ru-RU" sz="1800" dirty="0" smtClean="0"/>
            <a:t> </a:t>
          </a:r>
          <a:r>
            <a:rPr lang="ru-RU" sz="1800" dirty="0" err="1" smtClean="0"/>
            <a:t>a</a:t>
          </a:r>
          <a:r>
            <a:rPr lang="ru-RU" sz="1800" dirty="0" smtClean="0"/>
            <a:t> </a:t>
          </a:r>
          <a:r>
            <a:rPr lang="ru-RU" sz="1800" dirty="0" err="1" smtClean="0"/>
            <a:t>porous</a:t>
          </a:r>
          <a:r>
            <a:rPr lang="ru-RU" sz="1800" dirty="0" smtClean="0"/>
            <a:t> </a:t>
          </a:r>
          <a:r>
            <a:rPr lang="ru-RU" sz="1800" dirty="0" err="1" smtClean="0"/>
            <a:t>septum</a:t>
          </a:r>
          <a:r>
            <a:rPr lang="ru-RU" sz="1800" dirty="0" smtClean="0"/>
            <a:t> </a:t>
          </a:r>
          <a:r>
            <a:rPr lang="ru-RU" sz="1800" dirty="0" smtClean="0">
              <a:latin typeface="Arial Black" pitchFamily="34" charset="0"/>
            </a:rPr>
            <a:t> </a:t>
          </a:r>
          <a:endParaRPr lang="ru-RU" sz="1800" dirty="0"/>
        </a:p>
      </dgm:t>
    </dgm:pt>
    <dgm:pt modelId="{5CA386F4-4BB8-4748-912B-106E38FEE8BB}" type="parTrans" cxnId="{2B88F043-D1FF-4398-BCFF-3191357A98A5}">
      <dgm:prSet/>
      <dgm:spPr/>
      <dgm:t>
        <a:bodyPr/>
        <a:lstStyle/>
        <a:p>
          <a:endParaRPr lang="ru-RU"/>
        </a:p>
      </dgm:t>
    </dgm:pt>
    <dgm:pt modelId="{A130F1F8-422B-449C-81BA-72317805198A}" type="sibTrans" cxnId="{2B88F043-D1FF-4398-BCFF-3191357A98A5}">
      <dgm:prSet/>
      <dgm:spPr/>
      <dgm:t>
        <a:bodyPr/>
        <a:lstStyle/>
        <a:p>
          <a:endParaRPr lang="ru-RU"/>
        </a:p>
      </dgm:t>
    </dgm:pt>
    <dgm:pt modelId="{2057A4CD-A0F9-4329-9A6F-6A20A8DA9729}" type="pres">
      <dgm:prSet presAssocID="{31A66FE6-3B47-4AE7-A0EE-680311324B07}" presName="Name0" presStyleCnt="0">
        <dgm:presLayoutVars>
          <dgm:dir/>
          <dgm:animLvl val="lvl"/>
          <dgm:resizeHandles val="exact"/>
        </dgm:presLayoutVars>
      </dgm:prSet>
      <dgm:spPr/>
      <dgm:t>
        <a:bodyPr/>
        <a:lstStyle/>
        <a:p>
          <a:endParaRPr lang="ru-RU"/>
        </a:p>
      </dgm:t>
    </dgm:pt>
    <dgm:pt modelId="{86976300-C209-4D56-9344-F34FEA2F0CA8}" type="pres">
      <dgm:prSet presAssocID="{BB23E1FE-A0C1-4696-AF48-5C71A9B8AA63}" presName="linNode" presStyleCnt="0"/>
      <dgm:spPr/>
    </dgm:pt>
    <dgm:pt modelId="{475D591E-9717-4F04-8B0E-61E1B33F9F81}" type="pres">
      <dgm:prSet presAssocID="{BB23E1FE-A0C1-4696-AF48-5C71A9B8AA63}" presName="parentText" presStyleLbl="node1" presStyleIdx="0" presStyleCnt="2" custAng="10800000" custScaleX="38824" custScaleY="106087" custLinFactNeighborX="-20" custLinFactNeighborY="-4991">
        <dgm:presLayoutVars>
          <dgm:chMax val="1"/>
          <dgm:bulletEnabled val="1"/>
        </dgm:presLayoutVars>
      </dgm:prSet>
      <dgm:spPr/>
      <dgm:t>
        <a:bodyPr/>
        <a:lstStyle/>
        <a:p>
          <a:endParaRPr lang="ru-RU"/>
        </a:p>
      </dgm:t>
    </dgm:pt>
    <dgm:pt modelId="{7B0058C0-4452-4A89-8C1C-79554EB5EF4D}" type="pres">
      <dgm:prSet presAssocID="{BB23E1FE-A0C1-4696-AF48-5C71A9B8AA63}" presName="descendantText" presStyleLbl="alignAccFollowNode1" presStyleIdx="0" presStyleCnt="2" custScaleX="142730" custScaleY="145550" custLinFactNeighborX="158" custLinFactNeighborY="-128">
        <dgm:presLayoutVars>
          <dgm:bulletEnabled val="1"/>
        </dgm:presLayoutVars>
      </dgm:prSet>
      <dgm:spPr/>
      <dgm:t>
        <a:bodyPr/>
        <a:lstStyle/>
        <a:p>
          <a:endParaRPr lang="ru-RU"/>
        </a:p>
      </dgm:t>
    </dgm:pt>
    <dgm:pt modelId="{15A8C531-1EE7-4046-B498-36BA80A8E43B}" type="pres">
      <dgm:prSet presAssocID="{CB40AFAB-82CD-45CE-B07D-0076AB4E9FC4}" presName="sp" presStyleCnt="0"/>
      <dgm:spPr/>
    </dgm:pt>
    <dgm:pt modelId="{977EB0E4-166D-40B1-B73E-C0A2732BF583}" type="pres">
      <dgm:prSet presAssocID="{D6DD88E9-7F46-4B39-80E3-4CF3D6F6DB3E}" presName="linNode" presStyleCnt="0"/>
      <dgm:spPr/>
    </dgm:pt>
    <dgm:pt modelId="{DFE8C25F-DC3C-4E4A-A300-7D3E643A4A84}" type="pres">
      <dgm:prSet presAssocID="{D6DD88E9-7F46-4B39-80E3-4CF3D6F6DB3E}" presName="parentText" presStyleLbl="node1" presStyleIdx="1" presStyleCnt="2" custAng="10800000" custScaleX="36940" custLinFactNeighborX="-19" custLinFactNeighborY="946">
        <dgm:presLayoutVars>
          <dgm:chMax val="1"/>
          <dgm:bulletEnabled val="1"/>
        </dgm:presLayoutVars>
      </dgm:prSet>
      <dgm:spPr/>
      <dgm:t>
        <a:bodyPr/>
        <a:lstStyle/>
        <a:p>
          <a:endParaRPr lang="ru-RU"/>
        </a:p>
      </dgm:t>
    </dgm:pt>
    <dgm:pt modelId="{B850A3B3-4DCE-4F15-82C9-48825ABE45F5}" type="pres">
      <dgm:prSet presAssocID="{D6DD88E9-7F46-4B39-80E3-4CF3D6F6DB3E}" presName="descendantText" presStyleLbl="alignAccFollowNode1" presStyleIdx="1" presStyleCnt="2" custScaleX="133513" custScaleY="116618" custLinFactNeighborX="9322" custLinFactNeighborY="636">
        <dgm:presLayoutVars>
          <dgm:bulletEnabled val="1"/>
        </dgm:presLayoutVars>
      </dgm:prSet>
      <dgm:spPr/>
      <dgm:t>
        <a:bodyPr/>
        <a:lstStyle/>
        <a:p>
          <a:endParaRPr lang="ru-RU"/>
        </a:p>
      </dgm:t>
    </dgm:pt>
  </dgm:ptLst>
  <dgm:cxnLst>
    <dgm:cxn modelId="{6A47E86D-C1FA-4626-B5CC-240C60C25285}" srcId="{BB23E1FE-A0C1-4696-AF48-5C71A9B8AA63}" destId="{3C8401BA-DAD4-486A-B81A-2097B9DDB584}" srcOrd="3" destOrd="0" parTransId="{203CAC74-AE09-4B44-963C-5D04F5276D55}" sibTransId="{C6979BE2-DE6D-44EC-8CFC-D1C65D7B40CB}"/>
    <dgm:cxn modelId="{2B88F043-D1FF-4398-BCFF-3191357A98A5}" srcId="{D6DD88E9-7F46-4B39-80E3-4CF3D6F6DB3E}" destId="{F7D811CB-FE48-49A7-8D7B-4DA6F83741D4}" srcOrd="3" destOrd="0" parTransId="{5CA386F4-4BB8-4748-912B-106E38FEE8BB}" sibTransId="{A130F1F8-422B-449C-81BA-72317805198A}"/>
    <dgm:cxn modelId="{DC45C3D3-7166-470E-8116-86A6631BCB3F}" srcId="{BB23E1FE-A0C1-4696-AF48-5C71A9B8AA63}" destId="{AB40F059-DACF-4836-9324-4A122AD6068D}" srcOrd="0" destOrd="0" parTransId="{5A0B8C17-2DF6-487A-A2A8-2312CB4E7749}" sibTransId="{13F58499-DEDF-4A0A-AC39-3D973802D900}"/>
    <dgm:cxn modelId="{631151D8-3BB9-4170-8CA9-0A5A3759B67C}" type="presOf" srcId="{33D8E441-34F0-4720-85DE-55F04D9FE2B3}" destId="{7B0058C0-4452-4A89-8C1C-79554EB5EF4D}" srcOrd="0" destOrd="6" presId="urn:microsoft.com/office/officeart/2005/8/layout/vList5"/>
    <dgm:cxn modelId="{08EB08A9-1E52-4FD2-8E2F-C59D0F065330}" type="presOf" srcId="{31A66FE6-3B47-4AE7-A0EE-680311324B07}" destId="{2057A4CD-A0F9-4329-9A6F-6A20A8DA9729}" srcOrd="0" destOrd="0" presId="urn:microsoft.com/office/officeart/2005/8/layout/vList5"/>
    <dgm:cxn modelId="{938BD774-5D98-4AF5-B056-856FD6F2745B}" srcId="{BB23E1FE-A0C1-4696-AF48-5C71A9B8AA63}" destId="{E2BA934A-4BAB-42F8-9B7B-0CAEEC0A7271}" srcOrd="4" destOrd="0" parTransId="{80AFE84E-0B38-4DD9-AAA6-ACD8D677C2B2}" sibTransId="{9D0CE765-F205-4164-9401-D050285EA5B3}"/>
    <dgm:cxn modelId="{48A8E435-553D-4872-B5B6-634636027678}" type="presOf" srcId="{3891B377-B4E3-4B05-8254-B2F7745D8D45}" destId="{7B0058C0-4452-4A89-8C1C-79554EB5EF4D}" srcOrd="0" destOrd="1" presId="urn:microsoft.com/office/officeart/2005/8/layout/vList5"/>
    <dgm:cxn modelId="{50BDCEA5-F43A-45A2-86F6-68FC968F682A}" srcId="{BB23E1FE-A0C1-4696-AF48-5C71A9B8AA63}" destId="{3891B377-B4E3-4B05-8254-B2F7745D8D45}" srcOrd="1" destOrd="0" parTransId="{F721A02A-8162-4598-9476-24D8ED1A274E}" sibTransId="{17FA09AA-D435-4F60-AC83-AFC255FDFD4D}"/>
    <dgm:cxn modelId="{F506E2E0-6D59-4779-AE4D-67A9B5E6CA02}" srcId="{31A66FE6-3B47-4AE7-A0EE-680311324B07}" destId="{D6DD88E9-7F46-4B39-80E3-4CF3D6F6DB3E}" srcOrd="1" destOrd="0" parTransId="{8CCD376B-DC16-459E-9ABD-DC2145E15F02}" sibTransId="{D2E07459-123B-412E-A01C-2A5BC5184533}"/>
    <dgm:cxn modelId="{42834149-A92D-4112-83E1-37B1EC03C15A}" srcId="{D6DD88E9-7F46-4B39-80E3-4CF3D6F6DB3E}" destId="{82E74155-5D7E-42E9-B4F9-0ADF4B9C29EE}" srcOrd="2" destOrd="0" parTransId="{2A4B4E7A-E0E3-4018-9B03-1E9AEDB06B73}" sibTransId="{F6708A4A-57CB-4EDA-ADC0-C0ED7910E414}"/>
    <dgm:cxn modelId="{1563EC1F-A27B-44A8-95BA-90494004D469}" srcId="{BB23E1FE-A0C1-4696-AF48-5C71A9B8AA63}" destId="{53BD52B5-4EA4-466C-9E61-E7ADD8259B32}" srcOrd="5" destOrd="0" parTransId="{4260A9DE-D9C4-41E6-8917-6AFF54E772A7}" sibTransId="{574DA6AF-BEF5-4BC1-ACBD-62B6FD33E410}"/>
    <dgm:cxn modelId="{2251090C-71D5-48E1-8596-867810831DA6}" type="presOf" srcId="{F7D811CB-FE48-49A7-8D7B-4DA6F83741D4}" destId="{B850A3B3-4DCE-4F15-82C9-48825ABE45F5}" srcOrd="0" destOrd="3" presId="urn:microsoft.com/office/officeart/2005/8/layout/vList5"/>
    <dgm:cxn modelId="{748A9E7F-EA1E-4CFF-85E7-4A370006D849}" srcId="{D6DD88E9-7F46-4B39-80E3-4CF3D6F6DB3E}" destId="{84BE7FC3-9853-4BA9-B370-FFA30374A7CD}" srcOrd="0" destOrd="0" parTransId="{B555C0C8-42CF-4949-8343-A06C55C58BEB}" sibTransId="{EB022A27-F3AC-4609-A59B-E7D472B43D91}"/>
    <dgm:cxn modelId="{E001B354-4374-4D21-8254-56D8C7FB80FC}" type="presOf" srcId="{BB23E1FE-A0C1-4696-AF48-5C71A9B8AA63}" destId="{475D591E-9717-4F04-8B0E-61E1B33F9F81}" srcOrd="0" destOrd="0" presId="urn:microsoft.com/office/officeart/2005/8/layout/vList5"/>
    <dgm:cxn modelId="{91421FFD-8C98-44BD-8671-2213FE1D766F}" type="presOf" srcId="{3C8401BA-DAD4-486A-B81A-2097B9DDB584}" destId="{7B0058C0-4452-4A89-8C1C-79554EB5EF4D}" srcOrd="0" destOrd="3" presId="urn:microsoft.com/office/officeart/2005/8/layout/vList5"/>
    <dgm:cxn modelId="{36312777-2474-4D08-A471-C9138DB41600}" type="presOf" srcId="{D6DD88E9-7F46-4B39-80E3-4CF3D6F6DB3E}" destId="{DFE8C25F-DC3C-4E4A-A300-7D3E643A4A84}" srcOrd="0" destOrd="0" presId="urn:microsoft.com/office/officeart/2005/8/layout/vList5"/>
    <dgm:cxn modelId="{494A9549-D116-498C-81F5-41F4528226A1}" type="presOf" srcId="{53BD52B5-4EA4-466C-9E61-E7ADD8259B32}" destId="{7B0058C0-4452-4A89-8C1C-79554EB5EF4D}" srcOrd="0" destOrd="5" presId="urn:microsoft.com/office/officeart/2005/8/layout/vList5"/>
    <dgm:cxn modelId="{F0DFD700-6896-49B3-B13C-C07B40C8278F}" srcId="{BB23E1FE-A0C1-4696-AF48-5C71A9B8AA63}" destId="{C1972F87-A6AB-4C5A-83B4-C1D8C82E60B3}" srcOrd="2" destOrd="0" parTransId="{B89801B3-AB83-4ADE-931D-45FB706E6225}" sibTransId="{7A34233F-17A6-4BE5-B55E-4D95E9A359E5}"/>
    <dgm:cxn modelId="{06377B1B-02E3-44BD-828B-27B5444B3070}" type="presOf" srcId="{84BE7FC3-9853-4BA9-B370-FFA30374A7CD}" destId="{B850A3B3-4DCE-4F15-82C9-48825ABE45F5}" srcOrd="0" destOrd="0" presId="urn:microsoft.com/office/officeart/2005/8/layout/vList5"/>
    <dgm:cxn modelId="{80E83673-EC8C-4C81-983C-7A697F77372D}" type="presOf" srcId="{9A94388D-7B08-4770-BE60-6A1AE4361A08}" destId="{B850A3B3-4DCE-4F15-82C9-48825ABE45F5}" srcOrd="0" destOrd="1" presId="urn:microsoft.com/office/officeart/2005/8/layout/vList5"/>
    <dgm:cxn modelId="{AF218BFA-9700-4128-913E-0116314FDA16}" srcId="{BB23E1FE-A0C1-4696-AF48-5C71A9B8AA63}" destId="{33D8E441-34F0-4720-85DE-55F04D9FE2B3}" srcOrd="6" destOrd="0" parTransId="{34EE5AF2-09DC-4E12-AA4B-9D06A0D0ACF8}" sibTransId="{CF02CAB7-B428-4A03-A131-A9EAA50154E4}"/>
    <dgm:cxn modelId="{70DD52EE-6D16-4746-BA22-7C88B5E2AB2D}" type="presOf" srcId="{AB40F059-DACF-4836-9324-4A122AD6068D}" destId="{7B0058C0-4452-4A89-8C1C-79554EB5EF4D}" srcOrd="0" destOrd="0" presId="urn:microsoft.com/office/officeart/2005/8/layout/vList5"/>
    <dgm:cxn modelId="{7FE71FD8-6528-4AA3-8B39-76621CBC23FB}" type="presOf" srcId="{C1972F87-A6AB-4C5A-83B4-C1D8C82E60B3}" destId="{7B0058C0-4452-4A89-8C1C-79554EB5EF4D}" srcOrd="0" destOrd="2" presId="urn:microsoft.com/office/officeart/2005/8/layout/vList5"/>
    <dgm:cxn modelId="{6F8A7361-8D32-425A-AE5E-4C1BCC143B41}" srcId="{31A66FE6-3B47-4AE7-A0EE-680311324B07}" destId="{BB23E1FE-A0C1-4696-AF48-5C71A9B8AA63}" srcOrd="0" destOrd="0" parTransId="{3A84F4F7-C0A9-495B-9C3C-6B4D930AE423}" sibTransId="{CB40AFAB-82CD-45CE-B07D-0076AB4E9FC4}"/>
    <dgm:cxn modelId="{A9BC2511-B8E6-46E8-8DB5-AA5EEB5172D3}" type="presOf" srcId="{E2BA934A-4BAB-42F8-9B7B-0CAEEC0A7271}" destId="{7B0058C0-4452-4A89-8C1C-79554EB5EF4D}" srcOrd="0" destOrd="4" presId="urn:microsoft.com/office/officeart/2005/8/layout/vList5"/>
    <dgm:cxn modelId="{528DEA59-8965-4E40-B5E7-330024186987}" srcId="{D6DD88E9-7F46-4B39-80E3-4CF3D6F6DB3E}" destId="{9A94388D-7B08-4770-BE60-6A1AE4361A08}" srcOrd="1" destOrd="0" parTransId="{A739C805-349F-4EB9-B0CF-1DEB5837FEE1}" sibTransId="{540D0631-8302-4E5E-BECC-B1CF5C831A49}"/>
    <dgm:cxn modelId="{56EA473A-D6D0-4EFD-8F89-2B0EAACB4E85}" type="presOf" srcId="{82E74155-5D7E-42E9-B4F9-0ADF4B9C29EE}" destId="{B850A3B3-4DCE-4F15-82C9-48825ABE45F5}" srcOrd="0" destOrd="2" presId="urn:microsoft.com/office/officeart/2005/8/layout/vList5"/>
    <dgm:cxn modelId="{735FB662-C91B-43C0-98B1-0091FC2D9DC0}" type="presParOf" srcId="{2057A4CD-A0F9-4329-9A6F-6A20A8DA9729}" destId="{86976300-C209-4D56-9344-F34FEA2F0CA8}" srcOrd="0" destOrd="0" presId="urn:microsoft.com/office/officeart/2005/8/layout/vList5"/>
    <dgm:cxn modelId="{185C0649-6E17-4BA5-827B-65A2EE3A0CD8}" type="presParOf" srcId="{86976300-C209-4D56-9344-F34FEA2F0CA8}" destId="{475D591E-9717-4F04-8B0E-61E1B33F9F81}" srcOrd="0" destOrd="0" presId="urn:microsoft.com/office/officeart/2005/8/layout/vList5"/>
    <dgm:cxn modelId="{3C5D263A-5805-486E-8852-98149EF9ED2B}" type="presParOf" srcId="{86976300-C209-4D56-9344-F34FEA2F0CA8}" destId="{7B0058C0-4452-4A89-8C1C-79554EB5EF4D}" srcOrd="1" destOrd="0" presId="urn:microsoft.com/office/officeart/2005/8/layout/vList5"/>
    <dgm:cxn modelId="{FA657011-A035-458A-A114-32475AD06C37}" type="presParOf" srcId="{2057A4CD-A0F9-4329-9A6F-6A20A8DA9729}" destId="{15A8C531-1EE7-4046-B498-36BA80A8E43B}" srcOrd="1" destOrd="0" presId="urn:microsoft.com/office/officeart/2005/8/layout/vList5"/>
    <dgm:cxn modelId="{11754004-7153-435C-94A6-5EEBD98AF72F}" type="presParOf" srcId="{2057A4CD-A0F9-4329-9A6F-6A20A8DA9729}" destId="{977EB0E4-166D-40B1-B73E-C0A2732BF583}" srcOrd="2" destOrd="0" presId="urn:microsoft.com/office/officeart/2005/8/layout/vList5"/>
    <dgm:cxn modelId="{9738A92C-0B48-48C0-AE40-672AB43783B0}" type="presParOf" srcId="{977EB0E4-166D-40B1-B73E-C0A2732BF583}" destId="{DFE8C25F-DC3C-4E4A-A300-7D3E643A4A84}" srcOrd="0" destOrd="0" presId="urn:microsoft.com/office/officeart/2005/8/layout/vList5"/>
    <dgm:cxn modelId="{7021F64E-1E94-4C83-A171-7944310FF00A}" type="presParOf" srcId="{977EB0E4-166D-40B1-B73E-C0A2732BF583}" destId="{B850A3B3-4DCE-4F15-82C9-48825ABE45F5}"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BD3FF9CC-639D-4369-8F73-0AA9A6837B35}"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ru-RU"/>
        </a:p>
      </dgm:t>
    </dgm:pt>
    <dgm:pt modelId="{85A692FF-97B3-4804-AE70-ED4551B0FD59}">
      <dgm:prSet/>
      <dgm:spPr/>
      <dgm:t>
        <a:bodyPr/>
        <a:lstStyle/>
        <a:p>
          <a:pPr rtl="0"/>
          <a:r>
            <a:rPr lang="en-US" u="none" dirty="0" smtClean="0">
              <a:latin typeface="Arial Black" pitchFamily="34" charset="0"/>
            </a:rPr>
            <a:t>Static</a:t>
          </a:r>
          <a:endParaRPr lang="ru-RU" u="none" dirty="0">
            <a:latin typeface="Arial Black" pitchFamily="34" charset="0"/>
          </a:endParaRPr>
        </a:p>
      </dgm:t>
    </dgm:pt>
    <dgm:pt modelId="{1B3158F8-67EB-4AEB-84A5-F4C9FD832C62}" type="parTrans" cxnId="{5D7256D3-AF6A-46F1-82CF-11B3EF7E0851}">
      <dgm:prSet/>
      <dgm:spPr/>
      <dgm:t>
        <a:bodyPr/>
        <a:lstStyle/>
        <a:p>
          <a:endParaRPr lang="ru-RU"/>
        </a:p>
      </dgm:t>
    </dgm:pt>
    <dgm:pt modelId="{B324F45E-BB0F-468B-96E7-8DC2771F1DF9}" type="sibTrans" cxnId="{5D7256D3-AF6A-46F1-82CF-11B3EF7E0851}">
      <dgm:prSet/>
      <dgm:spPr/>
      <dgm:t>
        <a:bodyPr/>
        <a:lstStyle/>
        <a:p>
          <a:endParaRPr lang="ru-RU"/>
        </a:p>
      </dgm:t>
    </dgm:pt>
    <dgm:pt modelId="{0495C0DF-ACE2-46AC-9DBF-5F701067ACF1}">
      <dgm:prSet/>
      <dgm:spPr/>
      <dgm:t>
        <a:bodyPr/>
        <a:lstStyle/>
        <a:p>
          <a:pPr rtl="0"/>
          <a:r>
            <a:rPr lang="en-US" u="none" dirty="0" smtClean="0">
              <a:latin typeface="Arial Black" pitchFamily="34" charset="0"/>
            </a:rPr>
            <a:t>Dynamic</a:t>
          </a:r>
          <a:endParaRPr lang="ru-RU" u="none" dirty="0">
            <a:latin typeface="Arial Black" pitchFamily="34" charset="0"/>
          </a:endParaRPr>
        </a:p>
      </dgm:t>
    </dgm:pt>
    <dgm:pt modelId="{8E6F0B62-AB24-48C0-BA75-9AEF1F82987A}" type="parTrans" cxnId="{0A73FF47-BFF0-4893-86ED-A94647B34B91}">
      <dgm:prSet/>
      <dgm:spPr/>
      <dgm:t>
        <a:bodyPr/>
        <a:lstStyle/>
        <a:p>
          <a:endParaRPr lang="ru-RU"/>
        </a:p>
      </dgm:t>
    </dgm:pt>
    <dgm:pt modelId="{8F21773A-C3FE-47EB-A692-F686326CAD2C}" type="sibTrans" cxnId="{0A73FF47-BFF0-4893-86ED-A94647B34B91}">
      <dgm:prSet/>
      <dgm:spPr/>
      <dgm:t>
        <a:bodyPr/>
        <a:lstStyle/>
        <a:p>
          <a:endParaRPr lang="ru-RU"/>
        </a:p>
      </dgm:t>
    </dgm:pt>
    <dgm:pt modelId="{D58B6D04-C201-4242-9629-0E8341922C46}">
      <dgm:prSet custT="1"/>
      <dgm:spPr/>
      <dgm:t>
        <a:bodyPr/>
        <a:lstStyle/>
        <a:p>
          <a:pPr algn="ctr" rtl="0">
            <a:spcAft>
              <a:spcPts val="0"/>
            </a:spcAft>
          </a:pPr>
          <a:r>
            <a:rPr lang="ru-RU" sz="2000" dirty="0" smtClean="0">
              <a:latin typeface="Arial Black" pitchFamily="34" charset="0"/>
            </a:rPr>
            <a:t> </a:t>
          </a:r>
          <a:r>
            <a:rPr lang="en-US" sz="2000" dirty="0" smtClean="0">
              <a:latin typeface="Arial Black" pitchFamily="34" charset="0"/>
            </a:rPr>
            <a:t>Raw material contact with </a:t>
          </a:r>
          <a:r>
            <a:rPr lang="en-US" sz="2000" dirty="0" err="1" smtClean="0">
              <a:latin typeface="Arial Black" pitchFamily="34" charset="0"/>
            </a:rPr>
            <a:t>extractant</a:t>
          </a:r>
          <a:r>
            <a:rPr lang="en-US" sz="2000" dirty="0" smtClean="0">
              <a:latin typeface="Arial Black" pitchFamily="34" charset="0"/>
            </a:rPr>
            <a:t> during certain time</a:t>
          </a:r>
          <a:endParaRPr lang="ru-RU" sz="2000" dirty="0" smtClean="0">
            <a:latin typeface="Arial Black" pitchFamily="34" charset="0"/>
          </a:endParaRPr>
        </a:p>
        <a:p>
          <a:pPr algn="ctr" rtl="0">
            <a:spcAft>
              <a:spcPts val="0"/>
            </a:spcAft>
          </a:pPr>
          <a:r>
            <a:rPr lang="ru-RU" sz="2000" i="1" dirty="0" smtClean="0"/>
            <a:t>- </a:t>
          </a:r>
          <a:r>
            <a:rPr lang="en-US" sz="2000" i="1" dirty="0" smtClean="0"/>
            <a:t>Maceration</a:t>
          </a:r>
          <a:endParaRPr lang="ru-RU" sz="2000" i="1" dirty="0" smtClean="0"/>
        </a:p>
        <a:p>
          <a:pPr algn="ctr" rtl="0">
            <a:spcAft>
              <a:spcPts val="0"/>
            </a:spcAft>
          </a:pPr>
          <a:r>
            <a:rPr lang="ru-RU" sz="2000" i="1" dirty="0" smtClean="0"/>
            <a:t>- </a:t>
          </a:r>
          <a:r>
            <a:rPr lang="en-US" sz="2000" i="1" dirty="0" err="1" smtClean="0"/>
            <a:t>remaceration</a:t>
          </a:r>
          <a:r>
            <a:rPr lang="ru-RU" sz="2000" i="1" dirty="0" smtClean="0"/>
            <a:t> </a:t>
          </a:r>
          <a:r>
            <a:rPr lang="ru-RU" sz="2000" dirty="0" smtClean="0">
              <a:latin typeface="Arial Black" pitchFamily="34" charset="0"/>
            </a:rPr>
            <a:t> </a:t>
          </a:r>
          <a:endParaRPr lang="ru-RU" sz="2000" dirty="0" smtClean="0">
            <a:latin typeface="Arial Black" pitchFamily="34" charset="0"/>
          </a:endParaRPr>
        </a:p>
      </dgm:t>
    </dgm:pt>
    <dgm:pt modelId="{644B0DFC-1209-4121-B2A0-11279F73E3CD}" type="parTrans" cxnId="{C2F42276-1F1B-4120-8DB0-2F637CCDFC30}">
      <dgm:prSet/>
      <dgm:spPr>
        <a:ln w="57150"/>
      </dgm:spPr>
      <dgm:t>
        <a:bodyPr/>
        <a:lstStyle/>
        <a:p>
          <a:endParaRPr lang="ru-RU"/>
        </a:p>
      </dgm:t>
    </dgm:pt>
    <dgm:pt modelId="{4EEF8FC6-8F59-49A6-AC1E-2A3337B84F84}" type="sibTrans" cxnId="{C2F42276-1F1B-4120-8DB0-2F637CCDFC30}">
      <dgm:prSet/>
      <dgm:spPr/>
      <dgm:t>
        <a:bodyPr/>
        <a:lstStyle/>
        <a:p>
          <a:endParaRPr lang="ru-RU"/>
        </a:p>
      </dgm:t>
    </dgm:pt>
    <dgm:pt modelId="{AAD5A065-BDD9-4FC8-9DE7-B34069DA9344}">
      <dgm:prSet/>
      <dgm:spPr/>
      <dgm:t>
        <a:bodyPr/>
        <a:lstStyle/>
        <a:p>
          <a:r>
            <a:rPr lang="ru-RU" dirty="0" err="1" smtClean="0"/>
            <a:t>constant</a:t>
          </a:r>
          <a:r>
            <a:rPr lang="ru-RU" dirty="0" smtClean="0"/>
            <a:t> </a:t>
          </a:r>
          <a:r>
            <a:rPr lang="ru-RU" dirty="0" err="1" smtClean="0"/>
            <a:t>change</a:t>
          </a:r>
          <a:r>
            <a:rPr lang="ru-RU" dirty="0" smtClean="0"/>
            <a:t> </a:t>
          </a:r>
          <a:r>
            <a:rPr lang="ru-RU" dirty="0" err="1" smtClean="0"/>
            <a:t>of</a:t>
          </a:r>
          <a:r>
            <a:rPr lang="ru-RU" dirty="0" smtClean="0"/>
            <a:t> </a:t>
          </a:r>
          <a:r>
            <a:rPr lang="ru-RU" dirty="0" err="1" smtClean="0"/>
            <a:t>either</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or</a:t>
          </a:r>
          <a:r>
            <a:rPr lang="ru-RU" dirty="0" smtClean="0"/>
            <a:t> </a:t>
          </a:r>
          <a:r>
            <a:rPr lang="ru-RU" dirty="0" err="1" smtClean="0"/>
            <a:t>both</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and</a:t>
          </a:r>
          <a:r>
            <a:rPr lang="ru-RU" dirty="0" smtClean="0"/>
            <a:t> </a:t>
          </a:r>
          <a:r>
            <a:rPr lang="ru-RU" dirty="0" err="1" smtClean="0"/>
            <a:t>raw</a:t>
          </a:r>
          <a:r>
            <a:rPr lang="ru-RU" dirty="0" smtClean="0"/>
            <a:t> </a:t>
          </a:r>
          <a:r>
            <a:rPr lang="ru-RU" dirty="0" err="1" smtClean="0"/>
            <a:t>materials</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moves</a:t>
          </a:r>
          <a:r>
            <a:rPr lang="ru-RU" dirty="0" smtClean="0"/>
            <a:t> </a:t>
          </a:r>
          <a:r>
            <a:rPr lang="ru-RU" dirty="0" err="1" smtClean="0"/>
            <a:t>relative</a:t>
          </a:r>
          <a:r>
            <a:rPr lang="en-US" dirty="0" err="1" smtClean="0"/>
            <a:t>ly</a:t>
          </a:r>
          <a:r>
            <a:rPr lang="en-US" dirty="0" smtClean="0"/>
            <a:t> </a:t>
          </a:r>
          <a:r>
            <a:rPr lang="ru-RU" dirty="0" smtClean="0"/>
            <a:t> </a:t>
          </a:r>
          <a:r>
            <a:rPr lang="ru-RU" dirty="0" err="1" smtClean="0"/>
            <a:t>to</a:t>
          </a:r>
          <a:r>
            <a:rPr lang="ru-RU" dirty="0" smtClean="0"/>
            <a:t> </a:t>
          </a:r>
          <a:r>
            <a:rPr lang="ru-RU" dirty="0" err="1" smtClean="0"/>
            <a:t>the</a:t>
          </a:r>
          <a:r>
            <a:rPr lang="ru-RU" dirty="0" smtClean="0"/>
            <a:t> </a:t>
          </a:r>
          <a:r>
            <a:rPr lang="ru-RU" dirty="0" err="1" smtClean="0"/>
            <a:t>raw</a:t>
          </a:r>
          <a:r>
            <a:rPr lang="ru-RU" dirty="0" smtClean="0"/>
            <a:t> </a:t>
          </a:r>
          <a:r>
            <a:rPr lang="ru-RU" dirty="0" err="1" smtClean="0"/>
            <a:t>material</a:t>
          </a:r>
          <a:r>
            <a:rPr lang="ru-RU" dirty="0" smtClean="0"/>
            <a:t>. </a:t>
          </a:r>
          <a:r>
            <a:rPr lang="ru-RU" dirty="0" err="1" smtClean="0"/>
            <a:t>This</a:t>
          </a:r>
          <a:r>
            <a:rPr lang="ru-RU" dirty="0" smtClean="0"/>
            <a:t> </a:t>
          </a:r>
          <a:r>
            <a:rPr lang="ru-RU" dirty="0" err="1" smtClean="0"/>
            <a:t>removes</a:t>
          </a:r>
          <a:r>
            <a:rPr lang="ru-RU" dirty="0" smtClean="0"/>
            <a:t> </a:t>
          </a:r>
          <a:r>
            <a:rPr lang="ru-RU" dirty="0" err="1" smtClean="0"/>
            <a:t>the</a:t>
          </a:r>
          <a:r>
            <a:rPr lang="ru-RU" dirty="0" smtClean="0"/>
            <a:t> </a:t>
          </a:r>
          <a:r>
            <a:rPr lang="ru-RU" dirty="0" err="1" smtClean="0"/>
            <a:t>extracted</a:t>
          </a:r>
          <a:r>
            <a:rPr lang="ru-RU" dirty="0" smtClean="0"/>
            <a:t> </a:t>
          </a:r>
          <a:r>
            <a:rPr lang="ru-RU" dirty="0" err="1" smtClean="0"/>
            <a:t>substances</a:t>
          </a:r>
          <a:r>
            <a:rPr lang="ru-RU" dirty="0" smtClean="0"/>
            <a:t> </a:t>
          </a:r>
          <a:r>
            <a:rPr lang="ru-RU" dirty="0" err="1" smtClean="0"/>
            <a:t>from</a:t>
          </a:r>
          <a:r>
            <a:rPr lang="ru-RU" dirty="0" smtClean="0"/>
            <a:t> </a:t>
          </a:r>
          <a:r>
            <a:rPr lang="ru-RU" dirty="0" err="1" smtClean="0"/>
            <a:t>the</a:t>
          </a:r>
          <a:r>
            <a:rPr lang="ru-RU" dirty="0" smtClean="0"/>
            <a:t> </a:t>
          </a:r>
          <a:r>
            <a:rPr lang="ru-RU" dirty="0" err="1" smtClean="0"/>
            <a:t>extraction</a:t>
          </a:r>
          <a:r>
            <a:rPr lang="ru-RU" dirty="0" smtClean="0"/>
            <a:t> </a:t>
          </a:r>
          <a:r>
            <a:rPr lang="ru-RU" dirty="0" err="1" smtClean="0"/>
            <a:t>zone</a:t>
          </a:r>
          <a:endParaRPr lang="ru-RU" dirty="0"/>
        </a:p>
      </dgm:t>
    </dgm:pt>
    <dgm:pt modelId="{668E7AB3-781D-4141-93E9-EB701A4271C0}" type="parTrans" cxnId="{3550E401-03C8-44AC-BD72-1C0B6EB70577}">
      <dgm:prSet/>
      <dgm:spPr/>
      <dgm:t>
        <a:bodyPr/>
        <a:lstStyle/>
        <a:p>
          <a:endParaRPr lang="ru-RU"/>
        </a:p>
      </dgm:t>
    </dgm:pt>
    <dgm:pt modelId="{ACBBFB7F-F74F-4524-958C-A6DD29094806}" type="sibTrans" cxnId="{3550E401-03C8-44AC-BD72-1C0B6EB70577}">
      <dgm:prSet/>
      <dgm:spPr/>
      <dgm:t>
        <a:bodyPr/>
        <a:lstStyle/>
        <a:p>
          <a:endParaRPr lang="ru-RU"/>
        </a:p>
      </dgm:t>
    </dgm:pt>
    <dgm:pt modelId="{70FBDE56-9657-46DC-81DB-8501DB015D3C}" type="pres">
      <dgm:prSet presAssocID="{BD3FF9CC-639D-4369-8F73-0AA9A6837B35}" presName="diagram" presStyleCnt="0">
        <dgm:presLayoutVars>
          <dgm:chPref val="1"/>
          <dgm:dir/>
          <dgm:animOne val="branch"/>
          <dgm:animLvl val="lvl"/>
          <dgm:resizeHandles/>
        </dgm:presLayoutVars>
      </dgm:prSet>
      <dgm:spPr/>
      <dgm:t>
        <a:bodyPr/>
        <a:lstStyle/>
        <a:p>
          <a:endParaRPr lang="ru-RU"/>
        </a:p>
      </dgm:t>
    </dgm:pt>
    <dgm:pt modelId="{63B96352-6DAF-4009-A83D-A3779C62974C}" type="pres">
      <dgm:prSet presAssocID="{85A692FF-97B3-4804-AE70-ED4551B0FD59}" presName="root" presStyleCnt="0"/>
      <dgm:spPr/>
    </dgm:pt>
    <dgm:pt modelId="{E1CD0ED0-DFBA-4C1E-B791-FB9987508687}" type="pres">
      <dgm:prSet presAssocID="{85A692FF-97B3-4804-AE70-ED4551B0FD59}" presName="rootComposite" presStyleCnt="0"/>
      <dgm:spPr/>
    </dgm:pt>
    <dgm:pt modelId="{A5F4B733-98DA-43BC-8C07-2227DD63DE2E}" type="pres">
      <dgm:prSet presAssocID="{85A692FF-97B3-4804-AE70-ED4551B0FD59}" presName="rootText" presStyleLbl="node1" presStyleIdx="0" presStyleCnt="2" custScaleY="50763" custLinFactNeighborX="1957" custLinFactNeighborY="-24305"/>
      <dgm:spPr/>
      <dgm:t>
        <a:bodyPr/>
        <a:lstStyle/>
        <a:p>
          <a:endParaRPr lang="ru-RU"/>
        </a:p>
      </dgm:t>
    </dgm:pt>
    <dgm:pt modelId="{4E2CBFF8-0C81-4C28-8C4E-0D619AEEE3EE}" type="pres">
      <dgm:prSet presAssocID="{85A692FF-97B3-4804-AE70-ED4551B0FD59}" presName="rootConnector" presStyleLbl="node1" presStyleIdx="0" presStyleCnt="2"/>
      <dgm:spPr/>
      <dgm:t>
        <a:bodyPr/>
        <a:lstStyle/>
        <a:p>
          <a:endParaRPr lang="ru-RU"/>
        </a:p>
      </dgm:t>
    </dgm:pt>
    <dgm:pt modelId="{66AB60BD-DB6B-4E2A-8E0F-00CE5B6E0FBA}" type="pres">
      <dgm:prSet presAssocID="{85A692FF-97B3-4804-AE70-ED4551B0FD59}" presName="childShape" presStyleCnt="0"/>
      <dgm:spPr/>
    </dgm:pt>
    <dgm:pt modelId="{59DA36E8-94E2-4204-91D2-F6962483A7DB}" type="pres">
      <dgm:prSet presAssocID="{644B0DFC-1209-4121-B2A0-11279F73E3CD}" presName="Name13" presStyleLbl="parChTrans1D2" presStyleIdx="0" presStyleCnt="2"/>
      <dgm:spPr/>
      <dgm:t>
        <a:bodyPr/>
        <a:lstStyle/>
        <a:p>
          <a:endParaRPr lang="ru-RU"/>
        </a:p>
      </dgm:t>
    </dgm:pt>
    <dgm:pt modelId="{44A3E168-9FD3-44D0-8480-9E5A75370F1A}" type="pres">
      <dgm:prSet presAssocID="{D58B6D04-C201-4242-9629-0E8341922C46}" presName="childText" presStyleLbl="bgAcc1" presStyleIdx="0" presStyleCnt="2" custScaleX="121328" custScaleY="164115" custLinFactNeighborX="-18440" custLinFactNeighborY="-8616">
        <dgm:presLayoutVars>
          <dgm:bulletEnabled val="1"/>
        </dgm:presLayoutVars>
      </dgm:prSet>
      <dgm:spPr/>
      <dgm:t>
        <a:bodyPr/>
        <a:lstStyle/>
        <a:p>
          <a:endParaRPr lang="ru-RU"/>
        </a:p>
      </dgm:t>
    </dgm:pt>
    <dgm:pt modelId="{E556C99C-7E44-4D98-9A79-BE821903A685}" type="pres">
      <dgm:prSet presAssocID="{0495C0DF-ACE2-46AC-9DBF-5F701067ACF1}" presName="root" presStyleCnt="0"/>
      <dgm:spPr/>
    </dgm:pt>
    <dgm:pt modelId="{EBFD278C-BDBE-407D-8007-6F2288FED9FB}" type="pres">
      <dgm:prSet presAssocID="{0495C0DF-ACE2-46AC-9DBF-5F701067ACF1}" presName="rootComposite" presStyleCnt="0"/>
      <dgm:spPr/>
    </dgm:pt>
    <dgm:pt modelId="{14E81779-3D6C-4FDC-B9D3-6F972B99B9A5}" type="pres">
      <dgm:prSet presAssocID="{0495C0DF-ACE2-46AC-9DBF-5F701067ACF1}" presName="rootText" presStyleLbl="node1" presStyleIdx="1" presStyleCnt="2" custScaleY="50763" custLinFactNeighborX="-1643" custLinFactNeighborY="-24305"/>
      <dgm:spPr/>
      <dgm:t>
        <a:bodyPr/>
        <a:lstStyle/>
        <a:p>
          <a:endParaRPr lang="ru-RU"/>
        </a:p>
      </dgm:t>
    </dgm:pt>
    <dgm:pt modelId="{4D4ED9F0-02AC-43E8-8E23-1CFEB59757CC}" type="pres">
      <dgm:prSet presAssocID="{0495C0DF-ACE2-46AC-9DBF-5F701067ACF1}" presName="rootConnector" presStyleLbl="node1" presStyleIdx="1" presStyleCnt="2"/>
      <dgm:spPr/>
      <dgm:t>
        <a:bodyPr/>
        <a:lstStyle/>
        <a:p>
          <a:endParaRPr lang="ru-RU"/>
        </a:p>
      </dgm:t>
    </dgm:pt>
    <dgm:pt modelId="{86172367-5C20-43E9-824D-B30841D969E0}" type="pres">
      <dgm:prSet presAssocID="{0495C0DF-ACE2-46AC-9DBF-5F701067ACF1}" presName="childShape" presStyleCnt="0"/>
      <dgm:spPr/>
    </dgm:pt>
    <dgm:pt modelId="{840F096C-48BF-4885-80C2-D6820FC54549}" type="pres">
      <dgm:prSet presAssocID="{668E7AB3-781D-4141-93E9-EB701A4271C0}" presName="Name13" presStyleLbl="parChTrans1D2" presStyleIdx="1" presStyleCnt="2"/>
      <dgm:spPr/>
    </dgm:pt>
    <dgm:pt modelId="{B124E47A-BAB9-4392-A0FF-B3EF1268C5B0}" type="pres">
      <dgm:prSet presAssocID="{AAD5A065-BDD9-4FC8-9DE7-B34069DA9344}" presName="childText" presStyleLbl="bgAcc1" presStyleIdx="1" presStyleCnt="2" custScaleX="125570" custScaleY="191529">
        <dgm:presLayoutVars>
          <dgm:bulletEnabled val="1"/>
        </dgm:presLayoutVars>
      </dgm:prSet>
      <dgm:spPr/>
    </dgm:pt>
  </dgm:ptLst>
  <dgm:cxnLst>
    <dgm:cxn modelId="{F5750D47-D7A9-45C6-BEDA-A603298589AC}" type="presOf" srcId="{AAD5A065-BDD9-4FC8-9DE7-B34069DA9344}" destId="{B124E47A-BAB9-4392-A0FF-B3EF1268C5B0}" srcOrd="0" destOrd="0" presId="urn:microsoft.com/office/officeart/2005/8/layout/hierarchy3"/>
    <dgm:cxn modelId="{00494BB3-85A6-4144-887F-633F2484E527}" type="presOf" srcId="{0495C0DF-ACE2-46AC-9DBF-5F701067ACF1}" destId="{14E81779-3D6C-4FDC-B9D3-6F972B99B9A5}" srcOrd="0" destOrd="0" presId="urn:microsoft.com/office/officeart/2005/8/layout/hierarchy3"/>
    <dgm:cxn modelId="{3550E401-03C8-44AC-BD72-1C0B6EB70577}" srcId="{0495C0DF-ACE2-46AC-9DBF-5F701067ACF1}" destId="{AAD5A065-BDD9-4FC8-9DE7-B34069DA9344}" srcOrd="0" destOrd="0" parTransId="{668E7AB3-781D-4141-93E9-EB701A4271C0}" sibTransId="{ACBBFB7F-F74F-4524-958C-A6DD29094806}"/>
    <dgm:cxn modelId="{6E1B3C65-8C9F-4218-958C-F170C6B5DF0F}" type="presOf" srcId="{D58B6D04-C201-4242-9629-0E8341922C46}" destId="{44A3E168-9FD3-44D0-8480-9E5A75370F1A}" srcOrd="0" destOrd="0" presId="urn:microsoft.com/office/officeart/2005/8/layout/hierarchy3"/>
    <dgm:cxn modelId="{5D34A8F1-942B-40C5-90EB-410785FF1C46}" type="presOf" srcId="{85A692FF-97B3-4804-AE70-ED4551B0FD59}" destId="{A5F4B733-98DA-43BC-8C07-2227DD63DE2E}" srcOrd="0" destOrd="0" presId="urn:microsoft.com/office/officeart/2005/8/layout/hierarchy3"/>
    <dgm:cxn modelId="{C2F42276-1F1B-4120-8DB0-2F637CCDFC30}" srcId="{85A692FF-97B3-4804-AE70-ED4551B0FD59}" destId="{D58B6D04-C201-4242-9629-0E8341922C46}" srcOrd="0" destOrd="0" parTransId="{644B0DFC-1209-4121-B2A0-11279F73E3CD}" sibTransId="{4EEF8FC6-8F59-49A6-AC1E-2A3337B84F84}"/>
    <dgm:cxn modelId="{2864758A-3E62-4D73-8E93-E7DB8B8E3382}" type="presOf" srcId="{BD3FF9CC-639D-4369-8F73-0AA9A6837B35}" destId="{70FBDE56-9657-46DC-81DB-8501DB015D3C}" srcOrd="0" destOrd="0" presId="urn:microsoft.com/office/officeart/2005/8/layout/hierarchy3"/>
    <dgm:cxn modelId="{76891ECD-5C5D-4CE7-AB6F-ED0377B1213C}" type="presOf" srcId="{85A692FF-97B3-4804-AE70-ED4551B0FD59}" destId="{4E2CBFF8-0C81-4C28-8C4E-0D619AEEE3EE}" srcOrd="1" destOrd="0" presId="urn:microsoft.com/office/officeart/2005/8/layout/hierarchy3"/>
    <dgm:cxn modelId="{0A73FF47-BFF0-4893-86ED-A94647B34B91}" srcId="{BD3FF9CC-639D-4369-8F73-0AA9A6837B35}" destId="{0495C0DF-ACE2-46AC-9DBF-5F701067ACF1}" srcOrd="1" destOrd="0" parTransId="{8E6F0B62-AB24-48C0-BA75-9AEF1F82987A}" sibTransId="{8F21773A-C3FE-47EB-A692-F686326CAD2C}"/>
    <dgm:cxn modelId="{D0CBE97D-C7DD-434B-AF48-D6D9BA0A3EC1}" type="presOf" srcId="{668E7AB3-781D-4141-93E9-EB701A4271C0}" destId="{840F096C-48BF-4885-80C2-D6820FC54549}" srcOrd="0" destOrd="0" presId="urn:microsoft.com/office/officeart/2005/8/layout/hierarchy3"/>
    <dgm:cxn modelId="{E6D91E7D-46B1-4A17-8697-057CFDECA114}" type="presOf" srcId="{644B0DFC-1209-4121-B2A0-11279F73E3CD}" destId="{59DA36E8-94E2-4204-91D2-F6962483A7DB}" srcOrd="0" destOrd="0" presId="urn:microsoft.com/office/officeart/2005/8/layout/hierarchy3"/>
    <dgm:cxn modelId="{5D7256D3-AF6A-46F1-82CF-11B3EF7E0851}" srcId="{BD3FF9CC-639D-4369-8F73-0AA9A6837B35}" destId="{85A692FF-97B3-4804-AE70-ED4551B0FD59}" srcOrd="0" destOrd="0" parTransId="{1B3158F8-67EB-4AEB-84A5-F4C9FD832C62}" sibTransId="{B324F45E-BB0F-468B-96E7-8DC2771F1DF9}"/>
    <dgm:cxn modelId="{6CEB3450-B9ED-4B32-8FA1-B255DB333702}" type="presOf" srcId="{0495C0DF-ACE2-46AC-9DBF-5F701067ACF1}" destId="{4D4ED9F0-02AC-43E8-8E23-1CFEB59757CC}" srcOrd="1" destOrd="0" presId="urn:microsoft.com/office/officeart/2005/8/layout/hierarchy3"/>
    <dgm:cxn modelId="{AD352679-6F1C-4FD3-BB8E-881BA9491A7A}" type="presParOf" srcId="{70FBDE56-9657-46DC-81DB-8501DB015D3C}" destId="{63B96352-6DAF-4009-A83D-A3779C62974C}" srcOrd="0" destOrd="0" presId="urn:microsoft.com/office/officeart/2005/8/layout/hierarchy3"/>
    <dgm:cxn modelId="{7A414578-855E-44B4-9FA3-70B2576F4CCF}" type="presParOf" srcId="{63B96352-6DAF-4009-A83D-A3779C62974C}" destId="{E1CD0ED0-DFBA-4C1E-B791-FB9987508687}" srcOrd="0" destOrd="0" presId="urn:microsoft.com/office/officeart/2005/8/layout/hierarchy3"/>
    <dgm:cxn modelId="{CEAA0B8A-B206-4EDC-BD5D-67F88B60E64D}" type="presParOf" srcId="{E1CD0ED0-DFBA-4C1E-B791-FB9987508687}" destId="{A5F4B733-98DA-43BC-8C07-2227DD63DE2E}" srcOrd="0" destOrd="0" presId="urn:microsoft.com/office/officeart/2005/8/layout/hierarchy3"/>
    <dgm:cxn modelId="{55789370-E585-4835-B993-0DB45519938C}" type="presParOf" srcId="{E1CD0ED0-DFBA-4C1E-B791-FB9987508687}" destId="{4E2CBFF8-0C81-4C28-8C4E-0D619AEEE3EE}" srcOrd="1" destOrd="0" presId="urn:microsoft.com/office/officeart/2005/8/layout/hierarchy3"/>
    <dgm:cxn modelId="{E29422AD-FB7C-444F-A0AD-10566DC3B813}" type="presParOf" srcId="{63B96352-6DAF-4009-A83D-A3779C62974C}" destId="{66AB60BD-DB6B-4E2A-8E0F-00CE5B6E0FBA}" srcOrd="1" destOrd="0" presId="urn:microsoft.com/office/officeart/2005/8/layout/hierarchy3"/>
    <dgm:cxn modelId="{BD58CC59-C66E-41D7-950F-48C1EDCE6A67}" type="presParOf" srcId="{66AB60BD-DB6B-4E2A-8E0F-00CE5B6E0FBA}" destId="{59DA36E8-94E2-4204-91D2-F6962483A7DB}" srcOrd="0" destOrd="0" presId="urn:microsoft.com/office/officeart/2005/8/layout/hierarchy3"/>
    <dgm:cxn modelId="{F0BDE1E0-A003-4E74-8233-8020F19C7889}" type="presParOf" srcId="{66AB60BD-DB6B-4E2A-8E0F-00CE5B6E0FBA}" destId="{44A3E168-9FD3-44D0-8480-9E5A75370F1A}" srcOrd="1" destOrd="0" presId="urn:microsoft.com/office/officeart/2005/8/layout/hierarchy3"/>
    <dgm:cxn modelId="{ADDEB7FC-D807-4DA7-BACD-493139948CDD}" type="presParOf" srcId="{70FBDE56-9657-46DC-81DB-8501DB015D3C}" destId="{E556C99C-7E44-4D98-9A79-BE821903A685}" srcOrd="1" destOrd="0" presId="urn:microsoft.com/office/officeart/2005/8/layout/hierarchy3"/>
    <dgm:cxn modelId="{0616CEC8-4862-43C4-8747-7C0DDC70DDFD}" type="presParOf" srcId="{E556C99C-7E44-4D98-9A79-BE821903A685}" destId="{EBFD278C-BDBE-407D-8007-6F2288FED9FB}" srcOrd="0" destOrd="0" presId="urn:microsoft.com/office/officeart/2005/8/layout/hierarchy3"/>
    <dgm:cxn modelId="{D689A688-AC78-444A-A9C2-4CF8707B7227}" type="presParOf" srcId="{EBFD278C-BDBE-407D-8007-6F2288FED9FB}" destId="{14E81779-3D6C-4FDC-B9D3-6F972B99B9A5}" srcOrd="0" destOrd="0" presId="urn:microsoft.com/office/officeart/2005/8/layout/hierarchy3"/>
    <dgm:cxn modelId="{E43DB86A-34E3-485E-9604-FF4146F085EF}" type="presParOf" srcId="{EBFD278C-BDBE-407D-8007-6F2288FED9FB}" destId="{4D4ED9F0-02AC-43E8-8E23-1CFEB59757CC}" srcOrd="1" destOrd="0" presId="urn:microsoft.com/office/officeart/2005/8/layout/hierarchy3"/>
    <dgm:cxn modelId="{70077EA4-3EE6-4462-989F-FE3548FF3B4D}" type="presParOf" srcId="{E556C99C-7E44-4D98-9A79-BE821903A685}" destId="{86172367-5C20-43E9-824D-B30841D969E0}" srcOrd="1" destOrd="0" presId="urn:microsoft.com/office/officeart/2005/8/layout/hierarchy3"/>
    <dgm:cxn modelId="{79491359-FEEF-445C-8429-F01F4AF2F641}" type="presParOf" srcId="{86172367-5C20-43E9-824D-B30841D969E0}" destId="{840F096C-48BF-4885-80C2-D6820FC54549}" srcOrd="0" destOrd="0" presId="urn:microsoft.com/office/officeart/2005/8/layout/hierarchy3"/>
    <dgm:cxn modelId="{5572A125-A1CB-440D-8154-E2D76BD3E17E}" type="presParOf" srcId="{86172367-5C20-43E9-824D-B30841D969E0}" destId="{B124E47A-BAB9-4392-A0FF-B3EF1268C5B0}" srcOrd="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C6F74-AED6-4F0A-A51E-11E7AFC32DA0}" type="datetimeFigureOut">
              <a:rPr lang="ru-RU" smtClean="0"/>
              <a:pPr/>
              <a:t>25.10.2020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FE964-E0C5-4505-808F-F9401D66A83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96E282B9-3CA3-4589-B76C-028A10B7AAC1}" type="slidenum">
              <a:rPr lang="ru-RU" smtClean="0"/>
              <a:pPr algn="l" rtl="0" fontAlgn="base">
                <a:spcBef>
                  <a:spcPct val="0"/>
                </a:spcBef>
                <a:spcAft>
                  <a:spcPct val="0"/>
                </a:spcAft>
                <a:defRPr/>
              </a:pPr>
              <a:t>18</a:t>
            </a:fld>
            <a:endParaRPr lang="ru-RU"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AD0843-2C1E-49D3-A1DE-10BABBD71763}" type="datetime1">
              <a:rPr lang="ru-RU" smtClean="0"/>
              <a:pPr/>
              <a:t>25.10.2020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58BE24-7AFB-47B6-9D68-D457481431F5}" type="datetime1">
              <a:rPr lang="ru-RU" smtClean="0"/>
              <a:pPr/>
              <a:t>25.10.2020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305807-6C60-4EE7-B2CD-81813D91C538}" type="datetime1">
              <a:rPr lang="ru-RU" smtClean="0"/>
              <a:pPr/>
              <a:t>25.10.2020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D9DCD2-2247-49A3-94C8-A17E92E477AD}" type="datetime1">
              <a:rPr lang="ru-RU" smtClean="0"/>
              <a:pPr/>
              <a:t>25.10.2020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984E85-7205-453C-859D-96F84FC2E2D4}" type="datetime1">
              <a:rPr lang="ru-RU" smtClean="0"/>
              <a:pPr/>
              <a:t>25.10.2020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A00C58-0E9A-4F7F-8464-DB150FD80AD0}" type="datetime1">
              <a:rPr lang="ru-RU" smtClean="0"/>
              <a:pPr/>
              <a:t>25.10.2020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E69536-3624-43E8-B45B-90991BCCF98B}" type="datetime1">
              <a:rPr lang="ru-RU" smtClean="0"/>
              <a:pPr/>
              <a:t>25.10.2020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4B9BD5-BBB7-4493-A069-54E23AE02639}" type="datetime1">
              <a:rPr lang="ru-RU" smtClean="0"/>
              <a:pPr/>
              <a:t>25.10.2020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722FA7-B09E-4BC7-AFA1-A18A5F0061E1}" type="datetime1">
              <a:rPr lang="ru-RU" smtClean="0"/>
              <a:pPr/>
              <a:t>25.10.2020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94A449-D084-45C0-A19B-A5D3814E3D0D}" type="datetime1">
              <a:rPr lang="ru-RU" smtClean="0"/>
              <a:pPr/>
              <a:t>25.10.2020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D4C609-D952-4ED4-8935-145B305C8154}" type="datetime1">
              <a:rPr lang="ru-RU" smtClean="0"/>
              <a:pPr/>
              <a:t>25.10.2020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342AC-E8AD-4BFF-9C73-185F3BBACF83}" type="datetime1">
              <a:rPr lang="ru-RU" smtClean="0"/>
              <a:pPr/>
              <a:t>25.10.2020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42919"/>
            <a:ext cx="7772400" cy="2957532"/>
          </a:xfrm>
        </p:spPr>
        <p:style>
          <a:lnRef idx="1">
            <a:schemeClr val="accent3"/>
          </a:lnRef>
          <a:fillRef idx="2">
            <a:schemeClr val="accent3"/>
          </a:fillRef>
          <a:effectRef idx="1">
            <a:schemeClr val="accent3"/>
          </a:effectRef>
          <a:fontRef idx="minor">
            <a:schemeClr val="dk1"/>
          </a:fontRef>
        </p:style>
        <p:txBody>
          <a:bodyPr>
            <a:normAutofit/>
          </a:bodyPr>
          <a:lstStyle/>
          <a:p>
            <a:pPr rtl="0"/>
            <a:r>
              <a:rPr lang="ru-RU" sz="2000" b="1" dirty="0" smtClean="0"/>
              <a:t>Dosage forms based on herbal raw materials, basic processes and equipment of pharmaceutical technology in production </a:t>
            </a:r>
            <a:r>
              <a:rPr lang="ru-RU" sz="2000" b="1" dirty="0" err="1" smtClean="0"/>
              <a:t>phytopreparations</a:t>
            </a:r>
            <a:r>
              <a:rPr lang="ru-RU" sz="2000" b="1" dirty="0" smtClean="0"/>
              <a:t>. </a:t>
            </a:r>
            <a:r>
              <a:rPr lang="ru-RU" sz="2000" b="1" dirty="0" smtClean="0"/>
              <a:t>Mass transfer processes. </a:t>
            </a:r>
            <a:r>
              <a:rPr lang="ru-RU" sz="2000" b="1" dirty="0" err="1" smtClean="0"/>
              <a:t>Classification</a:t>
            </a:r>
            <a:r>
              <a:rPr lang="ru-RU" sz="2000" b="1" dirty="0" smtClean="0"/>
              <a:t>.</a:t>
            </a:r>
            <a:r>
              <a:rPr lang="en-US" sz="2000" b="1" dirty="0" smtClean="0"/>
              <a:t> </a:t>
            </a:r>
            <a:r>
              <a:rPr lang="ru-RU" sz="2000" b="1" dirty="0" err="1" smtClean="0"/>
              <a:t>Phytoextraction</a:t>
            </a:r>
            <a:r>
              <a:rPr lang="en-US" sz="2000" b="1" dirty="0" smtClean="0"/>
              <a:t> </a:t>
            </a:r>
            <a:r>
              <a:rPr lang="ru-RU" sz="2000" b="1" dirty="0" err="1" smtClean="0"/>
              <a:t>drugs</a:t>
            </a:r>
            <a:r>
              <a:rPr lang="ru-RU" sz="2000" b="1" dirty="0" smtClean="0"/>
              <a:t>. Theoretical foundations of the extraction of capillary-porous raw materials. Factors </a:t>
            </a:r>
            <a:r>
              <a:rPr lang="ru-RU" sz="2000" b="1" dirty="0" err="1" smtClean="0"/>
              <a:t>affecting</a:t>
            </a:r>
            <a:r>
              <a:rPr lang="ru-RU" sz="2000" b="1" dirty="0" smtClean="0"/>
              <a:t> </a:t>
            </a:r>
            <a:r>
              <a:rPr lang="en-US" sz="2000" b="1" dirty="0" smtClean="0"/>
              <a:t>on </a:t>
            </a:r>
            <a:r>
              <a:rPr lang="ru-RU" sz="2000" b="1" dirty="0" err="1" smtClean="0"/>
              <a:t>the</a:t>
            </a:r>
            <a:r>
              <a:rPr lang="ru-RU" sz="2000" b="1" dirty="0" smtClean="0"/>
              <a:t> </a:t>
            </a:r>
            <a:r>
              <a:rPr lang="ru-RU" sz="2000" b="1" dirty="0" smtClean="0"/>
              <a:t>completeness and rate of extraction of biologically active substances. Extraction methods. Classification. Characteristic. Ways to intensify the process. Extraction apparatus</a:t>
            </a:r>
            <a:endParaRPr lang="ru-RU" sz="2000" b="1" dirty="0"/>
          </a:p>
        </p:txBody>
      </p:sp>
      <p:sp>
        <p:nvSpPr>
          <p:cNvPr id="3" name="Подзаголовок 2"/>
          <p:cNvSpPr>
            <a:spLocks noGrp="1"/>
          </p:cNvSpPr>
          <p:nvPr>
            <p:ph type="subTitle" idx="1"/>
          </p:nvPr>
        </p:nvSpPr>
        <p:spPr/>
        <p:style>
          <a:lnRef idx="1">
            <a:schemeClr val="accent3"/>
          </a:lnRef>
          <a:fillRef idx="3">
            <a:schemeClr val="accent3"/>
          </a:fillRef>
          <a:effectRef idx="2">
            <a:schemeClr val="accent3"/>
          </a:effectRef>
          <a:fontRef idx="minor">
            <a:schemeClr val="lt1"/>
          </a:fontRef>
        </p:style>
        <p:txBody>
          <a:bodyPr/>
          <a:lstStyle/>
          <a:p>
            <a:pPr rtl="0"/>
            <a:r>
              <a:rPr lang="ru-RU" dirty="0" smtClean="0">
                <a:solidFill>
                  <a:schemeClr val="tx1"/>
                </a:solidFill>
              </a:rPr>
              <a:t>Lecture for 4th year students of </a:t>
            </a:r>
            <a:r>
              <a:rPr lang="ru-RU" dirty="0" err="1" smtClean="0">
                <a:solidFill>
                  <a:schemeClr val="tx1"/>
                </a:solidFill>
              </a:rPr>
              <a:t>the</a:t>
            </a:r>
            <a:r>
              <a:rPr lang="ru-RU" dirty="0" smtClean="0">
                <a:solidFill>
                  <a:schemeClr val="tx1"/>
                </a:solidFill>
              </a:rPr>
              <a:t> </a:t>
            </a:r>
            <a:r>
              <a:rPr lang="en-US" dirty="0" smtClean="0">
                <a:solidFill>
                  <a:schemeClr val="tx1"/>
                </a:solidFill>
              </a:rPr>
              <a:t>Institute</a:t>
            </a:r>
            <a:r>
              <a:rPr lang="ru-RU" dirty="0" smtClean="0">
                <a:solidFill>
                  <a:schemeClr val="tx1"/>
                </a:solidFill>
              </a:rPr>
              <a:t> </a:t>
            </a:r>
            <a:r>
              <a:rPr lang="ru-RU" dirty="0" smtClean="0">
                <a:solidFill>
                  <a:schemeClr val="tx1"/>
                </a:solidFill>
              </a:rPr>
              <a:t>of Pharmacy </a:t>
            </a:r>
            <a:endParaRPr lang="ru-RU" dirty="0">
              <a:solidFill>
                <a:schemeClr val="tx1"/>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Water extracts</a:t>
            </a:r>
            <a:endParaRPr lang="ru-RU" dirty="0"/>
          </a:p>
        </p:txBody>
      </p:sp>
      <p:sp>
        <p:nvSpPr>
          <p:cNvPr id="3" name="Содержимое 2"/>
          <p:cNvSpPr>
            <a:spLocks noGrp="1"/>
          </p:cNvSpPr>
          <p:nvPr>
            <p:ph idx="1"/>
          </p:nvPr>
        </p:nvSpPr>
        <p:spPr>
          <a:xfrm>
            <a:off x="457200" y="1142984"/>
            <a:ext cx="8229600" cy="5572164"/>
          </a:xfrm>
        </p:spPr>
        <p:txBody>
          <a:bodyPr>
            <a:normAutofit fontScale="85000" lnSpcReduction="20000"/>
          </a:bodyPr>
          <a:lstStyle/>
          <a:p>
            <a:pPr algn="l" rtl="0"/>
            <a:r>
              <a:rPr lang="ru-RU" dirty="0" smtClean="0"/>
              <a:t>Water extracts were used in medicine long before K. Galen. They have not lost their significance until now. In ancient times, the main methods of making water extracts were similar to the methods of making food: grinding, soaking, boiling, etc. Water extracts and medicines based on them were often distinguished by the complexity of their composition.</a:t>
            </a:r>
            <a:br>
              <a:rPr lang="ru-RU" dirty="0" smtClean="0"/>
            </a:br>
            <a:r>
              <a:rPr lang="ru-RU" dirty="0" smtClean="0"/>
              <a:t>For a long time, empiricism prevailed in the technology of making water extracts. A scientific approach to the manufacture of aqueous extracts has been outlined since the publication of </a:t>
            </a:r>
            <a:r>
              <a:rPr lang="ru-RU" dirty="0" err="1" smtClean="0"/>
              <a:t>the</a:t>
            </a:r>
            <a:r>
              <a:rPr lang="ru-RU" dirty="0" smtClean="0"/>
              <a:t> </a:t>
            </a:r>
            <a:r>
              <a:rPr lang="en-US" dirty="0" smtClean="0"/>
              <a:t>Russian Pharmacopeia</a:t>
            </a:r>
            <a:r>
              <a:rPr lang="ru-RU" dirty="0" smtClean="0"/>
              <a:t> </a:t>
            </a:r>
            <a:r>
              <a:rPr lang="ru-RU" dirty="0" smtClean="0"/>
              <a:t>of the VIII edition (1946).</a:t>
            </a:r>
            <a:br>
              <a:rPr lang="ru-RU" dirty="0" smtClean="0"/>
            </a:br>
            <a:r>
              <a:rPr lang="ru-RU" dirty="0" smtClean="0"/>
              <a:t>Infusions and decoctions - liquid dosage </a:t>
            </a:r>
            <a:r>
              <a:rPr lang="ru-RU" dirty="0" err="1" smtClean="0"/>
              <a:t>forms</a:t>
            </a:r>
            <a:r>
              <a:rPr lang="ru-RU" dirty="0" smtClean="0"/>
              <a:t> </a:t>
            </a:r>
            <a:r>
              <a:rPr lang="ru-RU" dirty="0" smtClean="0"/>
              <a:t>– </a:t>
            </a:r>
            <a:r>
              <a:rPr lang="en-US" dirty="0" smtClean="0"/>
              <a:t>they are </a:t>
            </a:r>
            <a:r>
              <a:rPr lang="ru-RU" dirty="0" err="1" smtClean="0"/>
              <a:t>aqueous</a:t>
            </a:r>
            <a:r>
              <a:rPr lang="ru-RU" dirty="0" smtClean="0"/>
              <a:t> </a:t>
            </a:r>
            <a:r>
              <a:rPr lang="ru-RU" dirty="0" smtClean="0"/>
              <a:t>extracts from medicinal plant materials, as well as aqueous solutions of dry or liquid extracts (concentrates) specially made for this purpose.</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3600" b="1" dirty="0" smtClean="0"/>
              <a:t>Dosage forms obtained from plant materials.</a:t>
            </a:r>
            <a:r>
              <a:rPr lang="ru-RU" sz="3600"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229600" cy="5054617"/>
          </a:xfrm>
        </p:spPr>
        <p:txBody>
          <a:bodyPr>
            <a:normAutofit/>
          </a:bodyPr>
          <a:lstStyle/>
          <a:p>
            <a:pPr algn="l" rtl="0"/>
            <a:r>
              <a:rPr lang="ru-RU" dirty="0" smtClean="0"/>
              <a:t>At enterprises for the processing of medicinal plant raw materials, it is sorted, crushed, blending, sifting, pressing, packing, etc. for obtaining whole, </a:t>
            </a:r>
            <a:r>
              <a:rPr lang="ru-RU" dirty="0" err="1" smtClean="0"/>
              <a:t>crushed</a:t>
            </a:r>
            <a:r>
              <a:rPr lang="ru-RU" dirty="0" smtClean="0"/>
              <a:t> </a:t>
            </a:r>
            <a:r>
              <a:rPr lang="ru-RU" dirty="0" err="1" smtClean="0"/>
              <a:t>and</a:t>
            </a:r>
            <a:r>
              <a:rPr lang="en-US" dirty="0" smtClean="0"/>
              <a:t> </a:t>
            </a:r>
            <a:r>
              <a:rPr lang="ru-RU" dirty="0" err="1" smtClean="0"/>
              <a:t>powdered</a:t>
            </a:r>
            <a:r>
              <a:rPr lang="ru-RU" dirty="0" smtClean="0"/>
              <a:t> </a:t>
            </a:r>
            <a:r>
              <a:rPr lang="ru-RU" dirty="0" smtClean="0"/>
              <a:t>raw materials </a:t>
            </a:r>
            <a:r>
              <a:rPr lang="ru-RU" dirty="0" err="1" smtClean="0"/>
              <a:t>Angro</a:t>
            </a:r>
            <a:r>
              <a:rPr lang="ru-RU" dirty="0" smtClean="0"/>
              <a:t>, which is intended for further use in pharmaceutical companies. </a:t>
            </a:r>
            <a:r>
              <a:rPr lang="ru-RU" dirty="0" err="1" smtClean="0"/>
              <a:t>Here</a:t>
            </a:r>
            <a:r>
              <a:rPr lang="en-US" dirty="0" smtClean="0"/>
              <a:t> </a:t>
            </a:r>
            <a:r>
              <a:rPr lang="ru-RU" b="1" dirty="0" err="1" smtClean="0"/>
              <a:t>raw</a:t>
            </a:r>
            <a:r>
              <a:rPr lang="ru-RU" b="1" dirty="0" smtClean="0"/>
              <a:t> </a:t>
            </a:r>
            <a:r>
              <a:rPr lang="ru-RU" b="1" dirty="0" smtClean="0"/>
              <a:t>materials </a:t>
            </a:r>
            <a:r>
              <a:rPr lang="ru-RU" b="1" dirty="0" err="1" smtClean="0"/>
              <a:t>and</a:t>
            </a:r>
            <a:r>
              <a:rPr lang="ru-RU" b="1" dirty="0" smtClean="0"/>
              <a:t> </a:t>
            </a:r>
            <a:r>
              <a:rPr lang="en-US" b="1" dirty="0" smtClean="0"/>
              <a:t>Species</a:t>
            </a:r>
            <a:r>
              <a:rPr lang="ru-RU" dirty="0" smtClean="0"/>
              <a:t> </a:t>
            </a:r>
            <a:r>
              <a:rPr lang="ru-RU" dirty="0" smtClean="0"/>
              <a:t>packaged in various types of consumer packaging - </a:t>
            </a:r>
            <a:r>
              <a:rPr lang="ru-RU" b="1" dirty="0" smtClean="0"/>
              <a:t>packs, packages, </a:t>
            </a:r>
            <a:r>
              <a:rPr lang="ru-RU" b="1" dirty="0" err="1" smtClean="0"/>
              <a:t>filter</a:t>
            </a:r>
            <a:r>
              <a:rPr lang="ru-RU" b="1" dirty="0" smtClean="0"/>
              <a:t> </a:t>
            </a:r>
            <a:r>
              <a:rPr lang="ru-RU" b="1" dirty="0" err="1" smtClean="0"/>
              <a:t>bags</a:t>
            </a:r>
            <a:r>
              <a:rPr lang="ru-RU" b="1" dirty="0" smtClean="0"/>
              <a:t>, briquettes</a:t>
            </a:r>
            <a:r>
              <a:rPr lang="ru-RU" dirty="0" smtClean="0"/>
              <a:t>... </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Tinctures and extracts</a:t>
            </a:r>
            <a:endParaRPr lang="ru-RU" dirty="0"/>
          </a:p>
        </p:txBody>
      </p:sp>
      <p:sp>
        <p:nvSpPr>
          <p:cNvPr id="3" name="Содержимое 2"/>
          <p:cNvSpPr>
            <a:spLocks noGrp="1"/>
          </p:cNvSpPr>
          <p:nvPr>
            <p:ph idx="1"/>
          </p:nvPr>
        </p:nvSpPr>
        <p:spPr>
          <a:xfrm>
            <a:off x="457200" y="1142984"/>
            <a:ext cx="8229600" cy="5572164"/>
          </a:xfrm>
        </p:spPr>
        <p:txBody>
          <a:bodyPr>
            <a:normAutofit fontScale="85000" lnSpcReduction="10000"/>
          </a:bodyPr>
          <a:lstStyle/>
          <a:p>
            <a:pPr algn="l" rtl="0"/>
            <a:r>
              <a:rPr lang="en-US" dirty="0" smtClean="0"/>
              <a:t>Plants</a:t>
            </a:r>
            <a:r>
              <a:rPr lang="ru-RU" dirty="0" smtClean="0"/>
              <a:t> </a:t>
            </a:r>
            <a:r>
              <a:rPr lang="en-US" dirty="0" smtClean="0"/>
              <a:t>are</a:t>
            </a:r>
            <a:r>
              <a:rPr lang="ru-RU" dirty="0" smtClean="0"/>
              <a:t> </a:t>
            </a:r>
            <a:r>
              <a:rPr lang="ru-RU" dirty="0" smtClean="0"/>
              <a:t>also widely used for manufacturing </a:t>
            </a:r>
            <a:r>
              <a:rPr lang="ru-RU" b="1" dirty="0" smtClean="0"/>
              <a:t>tinctures and extracts</a:t>
            </a:r>
            <a:r>
              <a:rPr lang="ru-RU" dirty="0" smtClean="0"/>
              <a:t>, in particular, they are prepared from 30-40 types of plant raw materials (leaves of mint, eucalyptus, motherwort, St. John's wort, mountaineer, hawthorn flowers, marigolds, licorice roots, aralia, ginseng, lemongrass seeds, etc.). Tinctures are obtained using alcohol of various concentrations, most often 40 or 70%, therefore their chemical composition is sometimes close to infusions and decoctions, but in most cases differs, especially in the composition of the polysaccharide complex. In this regard, approaches to the standardization of raw materials used to obtain tinctures differ from the approaches to standardizing raw materials for obtaining infusions and decoctions.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00792"/>
          </a:xfrm>
        </p:spPr>
        <p:txBody>
          <a:bodyPr>
            <a:normAutofit/>
          </a:bodyPr>
          <a:lstStyle/>
          <a:p>
            <a:pPr algn="just"/>
            <a:r>
              <a:rPr lang="ru-RU" sz="2400" b="1" dirty="0" err="1" smtClean="0"/>
              <a:t>Extracts</a:t>
            </a:r>
            <a:r>
              <a:rPr lang="ru-RU" sz="2400" b="1" dirty="0" smtClean="0"/>
              <a:t> </a:t>
            </a:r>
            <a:r>
              <a:rPr lang="en-US" sz="2400" b="1" dirty="0" smtClean="0"/>
              <a:t>can be </a:t>
            </a:r>
            <a:r>
              <a:rPr lang="ru-RU" sz="2400" dirty="0" err="1" smtClean="0"/>
              <a:t>obtained</a:t>
            </a:r>
            <a:r>
              <a:rPr lang="ru-RU" sz="2400" dirty="0" smtClean="0"/>
              <a:t> </a:t>
            </a:r>
            <a:r>
              <a:rPr lang="ru-RU" sz="2400" dirty="0" smtClean="0"/>
              <a:t>from raw materials using </a:t>
            </a:r>
            <a:r>
              <a:rPr lang="ru-RU" sz="2400" dirty="0" err="1" smtClean="0"/>
              <a:t>various</a:t>
            </a:r>
            <a:r>
              <a:rPr lang="ru-RU" sz="2400" dirty="0" smtClean="0"/>
              <a:t> </a:t>
            </a:r>
            <a:r>
              <a:rPr lang="ru-RU" sz="2400" dirty="0" err="1" smtClean="0"/>
              <a:t>extractants</a:t>
            </a:r>
            <a:r>
              <a:rPr lang="en-US" sz="2400" dirty="0" smtClean="0"/>
              <a:t> </a:t>
            </a:r>
            <a:r>
              <a:rPr lang="ru-RU" sz="2400" dirty="0" smtClean="0"/>
              <a:t>(</a:t>
            </a:r>
            <a:r>
              <a:rPr lang="ru-RU" sz="2400" dirty="0" smtClean="0"/>
              <a:t>ethyl alcohol, fatty oil, freons, etc.). The chemical composition of extracts (liquid, thick, dry) </a:t>
            </a:r>
            <a:r>
              <a:rPr lang="ru-RU" sz="2400" dirty="0" err="1" smtClean="0"/>
              <a:t>will</a:t>
            </a:r>
            <a:r>
              <a:rPr lang="ru-RU" sz="2400" dirty="0" smtClean="0"/>
              <a:t> </a:t>
            </a:r>
            <a:r>
              <a:rPr lang="ru-RU" sz="2400" dirty="0" err="1" smtClean="0"/>
              <a:t>have</a:t>
            </a:r>
            <a:r>
              <a:rPr lang="ru-RU" sz="2400" dirty="0" smtClean="0"/>
              <a:t> </a:t>
            </a:r>
            <a:r>
              <a:rPr lang="en-US" sz="2400" dirty="0" smtClean="0"/>
              <a:t> </a:t>
            </a:r>
            <a:r>
              <a:rPr lang="ru-RU" sz="2400" dirty="0" err="1" smtClean="0"/>
              <a:t>its</a:t>
            </a:r>
            <a:r>
              <a:rPr lang="ru-RU" sz="2400" dirty="0" smtClean="0"/>
              <a:t> </a:t>
            </a:r>
            <a:r>
              <a:rPr lang="ru-RU" sz="2400" dirty="0" err="1" smtClean="0"/>
              <a:t>own</a:t>
            </a:r>
            <a:r>
              <a:rPr lang="ru-RU" sz="2400" dirty="0" smtClean="0"/>
              <a:t> </a:t>
            </a:r>
            <a:r>
              <a:rPr lang="ru-RU" sz="2400" dirty="0" err="1" smtClean="0"/>
              <a:t>characteristics</a:t>
            </a:r>
            <a:r>
              <a:rPr lang="ru-RU" sz="2400" dirty="0" smtClean="0"/>
              <a:t>, </a:t>
            </a:r>
            <a:r>
              <a:rPr lang="ru-RU" sz="2400" dirty="0" smtClean="0"/>
              <a:t>depending on </a:t>
            </a:r>
            <a:r>
              <a:rPr lang="ru-RU" sz="2400" dirty="0" err="1" smtClean="0"/>
              <a:t>the</a:t>
            </a:r>
            <a:r>
              <a:rPr lang="ru-RU" sz="2400" dirty="0" smtClean="0"/>
              <a:t> </a:t>
            </a:r>
            <a:r>
              <a:rPr lang="en-US" sz="2400" dirty="0" smtClean="0"/>
              <a:t>kind of  </a:t>
            </a:r>
            <a:r>
              <a:rPr lang="ru-RU" sz="2400" dirty="0" err="1" smtClean="0"/>
              <a:t>applied</a:t>
            </a:r>
            <a:r>
              <a:rPr lang="en-US" sz="2400" dirty="0" smtClean="0"/>
              <a:t> </a:t>
            </a:r>
            <a:r>
              <a:rPr lang="ru-RU" sz="2400" dirty="0" err="1" smtClean="0"/>
              <a:t>extractant</a:t>
            </a:r>
            <a:r>
              <a:rPr lang="ru-RU" sz="2400" dirty="0" smtClean="0"/>
              <a:t>. </a:t>
            </a:r>
            <a:r>
              <a:rPr lang="ru-RU" sz="2400" dirty="0" smtClean="0"/>
              <a:t>Vegetable raw materials should be standardized, while establishing norms for the content of both the sum of active substances (extractive substances) and the content of several groups of biologically active substances prevailing in aqueous, aqueous-alcoholic, oil extracts and providing the pharmacological effect</a:t>
            </a:r>
          </a:p>
          <a:p>
            <a:pPr algn="l" rtl="0">
              <a:buNone/>
            </a:pPr>
            <a:r>
              <a:rPr lang="ru-RU" sz="2400" dirty="0" smtClean="0"/>
              <a:t> </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pic>
        <p:nvPicPr>
          <p:cNvPr id="12290" name="Picture 2" descr="аптечный растительный адаптоген настойка Аралии"/>
          <p:cNvPicPr>
            <a:picLocks noChangeAspect="1" noChangeArrowheads="1"/>
          </p:cNvPicPr>
          <p:nvPr/>
        </p:nvPicPr>
        <p:blipFill>
          <a:blip r:embed="rId2"/>
          <a:srcRect/>
          <a:stretch>
            <a:fillRect/>
          </a:stretch>
        </p:blipFill>
        <p:spPr bwMode="auto">
          <a:xfrm>
            <a:off x="5643570" y="4572008"/>
            <a:ext cx="2892345" cy="2005005"/>
          </a:xfrm>
          <a:prstGeom prst="rect">
            <a:avLst/>
          </a:prstGeom>
          <a:noFill/>
        </p:spPr>
      </p:pic>
      <p:pic>
        <p:nvPicPr>
          <p:cNvPr id="12292" name="Picture 4" descr="аптечный растительный адаптоген настойка Женьшеня"/>
          <p:cNvPicPr>
            <a:picLocks noChangeAspect="1" noChangeArrowheads="1"/>
          </p:cNvPicPr>
          <p:nvPr/>
        </p:nvPicPr>
        <p:blipFill>
          <a:blip r:embed="rId3"/>
          <a:srcRect/>
          <a:stretch>
            <a:fillRect/>
          </a:stretch>
        </p:blipFill>
        <p:spPr bwMode="auto">
          <a:xfrm>
            <a:off x="642910" y="4643446"/>
            <a:ext cx="2951839" cy="1862129"/>
          </a:xfrm>
          <a:prstGeom prst="rect">
            <a:avLst/>
          </a:prstGeom>
          <a:noFill/>
        </p:spPr>
      </p:pic>
      <p:pic>
        <p:nvPicPr>
          <p:cNvPr id="12294" name="Picture 6" descr="https://superapteka.ru/upload/iblock/393/3932aea6086a6f73009b365f2014842b.png"/>
          <p:cNvPicPr>
            <a:picLocks noChangeAspect="1" noChangeArrowheads="1"/>
          </p:cNvPicPr>
          <p:nvPr/>
        </p:nvPicPr>
        <p:blipFill>
          <a:blip r:embed="rId4"/>
          <a:srcRect/>
          <a:stretch>
            <a:fillRect/>
          </a:stretch>
        </p:blipFill>
        <p:spPr bwMode="auto">
          <a:xfrm>
            <a:off x="3929058" y="4572008"/>
            <a:ext cx="1690646" cy="20478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essential oils, fatty oils, gums, resins, juices.</a:t>
            </a:r>
            <a:endParaRPr lang="ru-RU" dirty="0"/>
          </a:p>
        </p:txBody>
      </p:sp>
      <p:sp>
        <p:nvSpPr>
          <p:cNvPr id="3" name="Содержимое 2"/>
          <p:cNvSpPr>
            <a:spLocks noGrp="1"/>
          </p:cNvSpPr>
          <p:nvPr>
            <p:ph idx="1"/>
          </p:nvPr>
        </p:nvSpPr>
        <p:spPr>
          <a:xfrm>
            <a:off x="457200" y="1600200"/>
            <a:ext cx="8229600" cy="5043510"/>
          </a:xfrm>
        </p:spPr>
        <p:txBody>
          <a:bodyPr>
            <a:normAutofit fontScale="85000" lnSpcReduction="20000"/>
          </a:bodyPr>
          <a:lstStyle/>
          <a:p>
            <a:pPr algn="l" rtl="0"/>
            <a:r>
              <a:rPr lang="ru-RU" dirty="0" smtClean="0"/>
              <a:t>From freshly harvested medicinal plant raw materials are obtained </a:t>
            </a:r>
            <a:r>
              <a:rPr lang="ru-RU" b="1" dirty="0" smtClean="0"/>
              <a:t>essential oils, fatty oils, gums, resins, juices. </a:t>
            </a:r>
            <a:endParaRPr lang="ru-RU" dirty="0" smtClean="0"/>
          </a:p>
          <a:p>
            <a:pPr algn="l" rtl="0"/>
            <a:r>
              <a:rPr lang="ru-RU" dirty="0" smtClean="0"/>
              <a:t>Some of them, after </a:t>
            </a:r>
            <a:r>
              <a:rPr lang="ru-RU" dirty="0" err="1" smtClean="0"/>
              <a:t>additional</a:t>
            </a:r>
            <a:r>
              <a:rPr lang="ru-RU" dirty="0" smtClean="0"/>
              <a:t> </a:t>
            </a:r>
            <a:r>
              <a:rPr lang="en-US" dirty="0" err="1" smtClean="0"/>
              <a:t>purefying</a:t>
            </a:r>
            <a:r>
              <a:rPr lang="en-US" dirty="0" smtClean="0"/>
              <a:t> </a:t>
            </a:r>
            <a:r>
              <a:rPr lang="ru-RU" dirty="0" err="1" smtClean="0"/>
              <a:t>operations</a:t>
            </a:r>
            <a:r>
              <a:rPr lang="ru-RU" dirty="0" smtClean="0"/>
              <a:t>, preservation are used as independent drugs (aloe juices, </a:t>
            </a:r>
            <a:r>
              <a:rPr lang="ru-RU" dirty="0" err="1" smtClean="0"/>
              <a:t>kalanchoe</a:t>
            </a:r>
            <a:r>
              <a:rPr lang="ru-RU" dirty="0" smtClean="0"/>
              <a:t>, plantain, pumpkin seed fatty oils and </a:t>
            </a:r>
            <a:r>
              <a:rPr lang="ru-RU" dirty="0" err="1" smtClean="0"/>
              <a:t>milk</a:t>
            </a:r>
            <a:r>
              <a:rPr lang="ru-RU" dirty="0" smtClean="0"/>
              <a:t> </a:t>
            </a:r>
            <a:r>
              <a:rPr lang="ru-RU" dirty="0" err="1" smtClean="0"/>
              <a:t>thistle</a:t>
            </a:r>
            <a:r>
              <a:rPr lang="ru-RU" dirty="0" smtClean="0"/>
              <a:t>), others are intermediates for obtaining complex drugs (essential oils of mint, eucalyptus, etc.). In this case, the raw materials should be standardized by the content of the product that is obtained as a medicinal product (peppermint leaves by the content of essential oil, pumpkin seeds,</a:t>
            </a:r>
            <a:r>
              <a:rPr lang="ru-RU" dirty="0" err="1" smtClean="0"/>
              <a:t>milk thistle</a:t>
            </a:r>
            <a:r>
              <a:rPr lang="ru-RU" dirty="0" smtClean="0"/>
              <a:t> - by the content of fatty oil, etc.). </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err="1" smtClean="0"/>
              <a:t>Individual</a:t>
            </a:r>
            <a:r>
              <a:rPr lang="ru-RU" dirty="0" smtClean="0"/>
              <a:t> </a:t>
            </a:r>
            <a:r>
              <a:rPr lang="en-US" dirty="0" smtClean="0"/>
              <a:t>substances</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From plant materials receive </a:t>
            </a:r>
            <a:r>
              <a:rPr lang="ru-RU" b="1" dirty="0" err="1" smtClean="0"/>
              <a:t>individual</a:t>
            </a:r>
            <a:r>
              <a:rPr lang="ru-RU" b="1" dirty="0" smtClean="0"/>
              <a:t> </a:t>
            </a:r>
            <a:r>
              <a:rPr lang="en-US" b="1" dirty="0" smtClean="0"/>
              <a:t>substances</a:t>
            </a:r>
            <a:r>
              <a:rPr lang="ru-RU" dirty="0" smtClean="0"/>
              <a:t> </a:t>
            </a:r>
            <a:r>
              <a:rPr lang="ru-RU" dirty="0" smtClean="0"/>
              <a:t>or their </a:t>
            </a:r>
            <a:r>
              <a:rPr lang="ru-RU" b="1" dirty="0" smtClean="0"/>
              <a:t>the sum</a:t>
            </a:r>
            <a:r>
              <a:rPr lang="ru-RU" dirty="0" smtClean="0"/>
              <a:t> (total preparations) using complex technological regulations and instrumental schemes, (morphine, </a:t>
            </a:r>
            <a:r>
              <a:rPr lang="ru-RU" dirty="0" err="1" smtClean="0"/>
              <a:t>glaucine</a:t>
            </a:r>
            <a:r>
              <a:rPr lang="ru-RU" dirty="0" smtClean="0"/>
              <a:t>, routine, </a:t>
            </a:r>
            <a:r>
              <a:rPr lang="ru-RU" dirty="0" err="1" smtClean="0"/>
              <a:t>digitoxin</a:t>
            </a:r>
            <a:r>
              <a:rPr lang="ru-RU" dirty="0" smtClean="0"/>
              <a:t>, </a:t>
            </a:r>
            <a:r>
              <a:rPr lang="ru-RU" dirty="0" err="1" smtClean="0"/>
              <a:t>strophanthinand</a:t>
            </a:r>
            <a:r>
              <a:rPr lang="ru-RU" dirty="0" smtClean="0"/>
              <a:t> etc.). In this case, the raw material is standardized according to the content of those substances that are isolated from it (the content of morphine is determined in the poppy pods, the content </a:t>
            </a:r>
            <a:r>
              <a:rPr lang="ru-RU" dirty="0" err="1" smtClean="0"/>
              <a:t>of</a:t>
            </a:r>
            <a:r>
              <a:rPr lang="ru-RU" dirty="0" smtClean="0"/>
              <a:t> </a:t>
            </a:r>
            <a:r>
              <a:rPr lang="ru-RU" dirty="0" err="1" smtClean="0"/>
              <a:t>glaucine</a:t>
            </a:r>
            <a:r>
              <a:rPr lang="ru-RU" dirty="0" smtClean="0"/>
              <a:t> </a:t>
            </a:r>
            <a:r>
              <a:rPr lang="ru-RU" dirty="0" err="1" smtClean="0"/>
              <a:t>is</a:t>
            </a:r>
            <a:r>
              <a:rPr lang="ru-RU" dirty="0" smtClean="0"/>
              <a:t> </a:t>
            </a:r>
            <a:r>
              <a:rPr lang="ru-RU" dirty="0" err="1" smtClean="0"/>
              <a:t>in</a:t>
            </a:r>
            <a:r>
              <a:rPr lang="ru-RU" dirty="0" smtClean="0"/>
              <a:t> </a:t>
            </a:r>
            <a:r>
              <a:rPr lang="ru-RU" dirty="0" err="1" smtClean="0"/>
              <a:t>the</a:t>
            </a:r>
            <a:r>
              <a:rPr lang="ru-RU" dirty="0" smtClean="0"/>
              <a:t> </a:t>
            </a:r>
            <a:r>
              <a:rPr lang="ru-RU" dirty="0" err="1" smtClean="0"/>
              <a:t>yellow</a:t>
            </a:r>
            <a:r>
              <a:rPr lang="ru-RU" dirty="0" smtClean="0"/>
              <a:t> </a:t>
            </a:r>
            <a:r>
              <a:rPr lang="ru-RU" dirty="0" err="1" smtClean="0"/>
              <a:t>grass</a:t>
            </a:r>
            <a:r>
              <a:rPr lang="ru-RU" dirty="0" smtClean="0"/>
              <a:t> </a:t>
            </a:r>
            <a:r>
              <a:rPr lang="ru-RU" dirty="0" err="1" smtClean="0"/>
              <a:t>etc</a:t>
            </a:r>
            <a:r>
              <a:rPr lang="ru-RU" dirty="0" smtClean="0"/>
              <a:t>.</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3600" b="1" dirty="0" err="1" smtClean="0"/>
              <a:t>Theoretical</a:t>
            </a:r>
            <a:r>
              <a:rPr lang="ru-RU" sz="3600" b="1" dirty="0" smtClean="0"/>
              <a:t> </a:t>
            </a:r>
            <a:r>
              <a:rPr lang="ru-RU" sz="3600" b="1" dirty="0" err="1" smtClean="0"/>
              <a:t>basis</a:t>
            </a:r>
            <a:r>
              <a:rPr lang="en-US" sz="3600" b="1" dirty="0" smtClean="0"/>
              <a:t> of</a:t>
            </a:r>
            <a:r>
              <a:rPr lang="ru-RU" sz="3600" b="1" dirty="0" smtClean="0"/>
              <a:t/>
            </a:r>
            <a:br>
              <a:rPr lang="ru-RU" sz="3600" b="1" dirty="0" smtClean="0"/>
            </a:br>
            <a:r>
              <a:rPr lang="ru-RU" sz="3600" b="1" dirty="0" smtClean="0"/>
              <a:t>extraction process</a:t>
            </a:r>
            <a:br>
              <a:rPr lang="ru-RU" sz="3600" b="1" dirty="0" smtClean="0"/>
            </a:br>
            <a:endParaRPr lang="ru-RU" sz="3600" dirty="0"/>
          </a:p>
        </p:txBody>
      </p:sp>
      <p:sp>
        <p:nvSpPr>
          <p:cNvPr id="3" name="Содержимое 2"/>
          <p:cNvSpPr>
            <a:spLocks noGrp="1"/>
          </p:cNvSpPr>
          <p:nvPr>
            <p:ph idx="1"/>
          </p:nvPr>
        </p:nvSpPr>
        <p:spPr>
          <a:xfrm>
            <a:off x="457200" y="1214422"/>
            <a:ext cx="8229600" cy="4911741"/>
          </a:xfrm>
        </p:spPr>
        <p:txBody>
          <a:bodyPr>
            <a:normAutofit/>
          </a:bodyPr>
          <a:lstStyle/>
          <a:p>
            <a:pPr algn="l" rtl="0">
              <a:buNone/>
            </a:pPr>
            <a:r>
              <a:rPr lang="ru-RU" dirty="0" smtClean="0"/>
              <a:t>The extraction processes underlie the production of many drugs from raw materials of plant and animal origin (total crude preparations; maximally purified preparations; preparations of individual substances).</a:t>
            </a:r>
          </a:p>
          <a:p>
            <a:pPr>
              <a:buNone/>
            </a:pPr>
            <a:r>
              <a:rPr lang="ru-RU" dirty="0" err="1" smtClean="0"/>
              <a:t>extraction</a:t>
            </a:r>
            <a:r>
              <a:rPr lang="ru-RU" dirty="0" smtClean="0"/>
              <a:t> </a:t>
            </a:r>
            <a:r>
              <a:rPr lang="ru-RU" dirty="0" err="1" smtClean="0"/>
              <a:t>processes</a:t>
            </a:r>
            <a:r>
              <a:rPr lang="ru-RU" dirty="0" smtClean="0"/>
              <a:t> </a:t>
            </a:r>
            <a:r>
              <a:rPr lang="en-US" dirty="0" smtClean="0"/>
              <a:t>may be</a:t>
            </a:r>
            <a:r>
              <a:rPr lang="ru-RU" dirty="0" smtClean="0"/>
              <a:t>: </a:t>
            </a:r>
            <a:endParaRPr lang="ru-RU" dirty="0" smtClean="0"/>
          </a:p>
          <a:p>
            <a:pPr lvl="0"/>
            <a:r>
              <a:rPr lang="ru-RU" dirty="0" err="1" smtClean="0"/>
              <a:t>in</a:t>
            </a:r>
            <a:r>
              <a:rPr lang="ru-RU" dirty="0" smtClean="0"/>
              <a:t> </a:t>
            </a:r>
            <a:r>
              <a:rPr lang="ru-RU" dirty="0" err="1" smtClean="0"/>
              <a:t>the</a:t>
            </a:r>
            <a:r>
              <a:rPr lang="ru-RU" dirty="0" smtClean="0"/>
              <a:t> </a:t>
            </a:r>
            <a:r>
              <a:rPr lang="ru-RU" dirty="0" err="1" smtClean="0"/>
              <a:t>system</a:t>
            </a:r>
            <a:r>
              <a:rPr lang="ru-RU" dirty="0" smtClean="0"/>
              <a:t> </a:t>
            </a:r>
            <a:r>
              <a:rPr lang="ru-RU" dirty="0" err="1" smtClean="0"/>
              <a:t>solid</a:t>
            </a:r>
            <a:r>
              <a:rPr lang="ru-RU" dirty="0" smtClean="0"/>
              <a:t> </a:t>
            </a:r>
            <a:r>
              <a:rPr lang="ru-RU" dirty="0" smtClean="0"/>
              <a:t>- liquid; </a:t>
            </a:r>
          </a:p>
          <a:p>
            <a:pPr lvl="0"/>
            <a:r>
              <a:rPr lang="ru-RU" dirty="0" err="1" smtClean="0"/>
              <a:t>in</a:t>
            </a:r>
            <a:r>
              <a:rPr lang="ru-RU" dirty="0" smtClean="0"/>
              <a:t> </a:t>
            </a:r>
            <a:r>
              <a:rPr lang="ru-RU" dirty="0" err="1" smtClean="0"/>
              <a:t>the</a:t>
            </a:r>
            <a:r>
              <a:rPr lang="ru-RU" dirty="0" smtClean="0"/>
              <a:t> </a:t>
            </a:r>
            <a:r>
              <a:rPr lang="ru-RU" dirty="0" err="1" smtClean="0"/>
              <a:t>system</a:t>
            </a:r>
            <a:r>
              <a:rPr lang="ru-RU" dirty="0" smtClean="0"/>
              <a:t> </a:t>
            </a:r>
            <a:r>
              <a:rPr lang="ru-RU" dirty="0" err="1" smtClean="0"/>
              <a:t>liquid</a:t>
            </a:r>
            <a:r>
              <a:rPr lang="ru-RU" dirty="0" smtClean="0"/>
              <a:t> </a:t>
            </a:r>
            <a:r>
              <a:rPr lang="ru-RU" dirty="0" smtClean="0"/>
              <a:t>– </a:t>
            </a:r>
            <a:r>
              <a:rPr lang="ru-RU" dirty="0" err="1" smtClean="0"/>
              <a:t>liquid</a:t>
            </a:r>
            <a:r>
              <a:rPr lang="ru-RU" dirty="0" smtClean="0"/>
              <a:t>.</a:t>
            </a:r>
            <a:endParaRPr lang="ru-RU" dirty="0" smtClean="0"/>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92500" lnSpcReduction="10000"/>
          </a:bodyPr>
          <a:lstStyle/>
          <a:p>
            <a:pPr algn="l" rtl="0">
              <a:buNone/>
            </a:pPr>
            <a:r>
              <a:rPr lang="ru-RU" dirty="0" smtClean="0"/>
              <a:t>In pharmaceutical practice, the most common extraction is in the solid-liquid system.</a:t>
            </a:r>
          </a:p>
          <a:p>
            <a:pPr>
              <a:buNone/>
            </a:pPr>
            <a:r>
              <a:rPr lang="ru-RU" dirty="0" smtClean="0"/>
              <a:t>The physical essence of the extraction process is the transition of the extracted substances from one phase (solid or liquid) to </a:t>
            </a:r>
            <a:r>
              <a:rPr lang="ru-RU" dirty="0" err="1" smtClean="0"/>
              <a:t>the</a:t>
            </a:r>
            <a:r>
              <a:rPr lang="ru-RU" dirty="0" smtClean="0"/>
              <a:t> </a:t>
            </a:r>
            <a:r>
              <a:rPr lang="ru-RU" dirty="0" err="1" smtClean="0"/>
              <a:t>liquid</a:t>
            </a:r>
            <a:r>
              <a:rPr lang="ru-RU" dirty="0" smtClean="0"/>
              <a:t> </a:t>
            </a:r>
            <a:r>
              <a:rPr lang="ru-RU" dirty="0" err="1" smtClean="0"/>
              <a:t>phase</a:t>
            </a:r>
            <a:r>
              <a:rPr lang="ru-RU" dirty="0" smtClean="0"/>
              <a:t> </a:t>
            </a:r>
            <a:r>
              <a:rPr lang="en-US" dirty="0" smtClean="0"/>
              <a:t>of </a:t>
            </a:r>
            <a:r>
              <a:rPr lang="ru-RU" dirty="0" err="1" smtClean="0"/>
              <a:t>extractant</a:t>
            </a:r>
            <a:r>
              <a:rPr lang="ru-RU" dirty="0" smtClean="0"/>
              <a:t> </a:t>
            </a:r>
            <a:r>
              <a:rPr lang="ru-RU" dirty="0" err="1" smtClean="0"/>
              <a:t>at</a:t>
            </a:r>
            <a:r>
              <a:rPr lang="ru-RU" dirty="0" smtClean="0"/>
              <a:t> </a:t>
            </a:r>
            <a:r>
              <a:rPr lang="ru-RU" dirty="0" err="1" smtClean="0"/>
              <a:t>their</a:t>
            </a:r>
            <a:r>
              <a:rPr lang="ru-RU" dirty="0" smtClean="0"/>
              <a:t> </a:t>
            </a:r>
            <a:r>
              <a:rPr lang="ru-RU" dirty="0" err="1" smtClean="0"/>
              <a:t>mutual</a:t>
            </a:r>
            <a:r>
              <a:rPr lang="ru-RU" dirty="0" smtClean="0"/>
              <a:t> </a:t>
            </a:r>
            <a:r>
              <a:rPr lang="ru-RU" dirty="0" err="1" smtClean="0"/>
              <a:t>contact</a:t>
            </a:r>
            <a:r>
              <a:rPr lang="ru-RU" dirty="0" smtClean="0"/>
              <a:t>.</a:t>
            </a:r>
            <a:endParaRPr lang="ru-RU" dirty="0" smtClean="0"/>
          </a:p>
          <a:p>
            <a:pPr algn="l" rtl="0">
              <a:buNone/>
            </a:pPr>
            <a:r>
              <a:rPr lang="ru-RU" dirty="0" smtClean="0"/>
              <a:t>The extraction process is controlled by:</a:t>
            </a:r>
          </a:p>
          <a:p>
            <a:pPr lvl="0" algn="l" rtl="0">
              <a:buFont typeface="Wingdings" pitchFamily="2" charset="2"/>
              <a:buChar char="v"/>
            </a:pPr>
            <a:r>
              <a:rPr lang="ru-RU" dirty="0" smtClean="0"/>
              <a:t>general </a:t>
            </a:r>
            <a:r>
              <a:rPr lang="ru-RU" dirty="0" err="1" smtClean="0"/>
              <a:t>laws</a:t>
            </a:r>
            <a:r>
              <a:rPr lang="ru-RU" dirty="0" smtClean="0"/>
              <a:t> </a:t>
            </a:r>
            <a:r>
              <a:rPr lang="en-US" dirty="0" smtClean="0"/>
              <a:t>of </a:t>
            </a:r>
            <a:r>
              <a:rPr lang="ru-RU" dirty="0" err="1" smtClean="0"/>
              <a:t>mass</a:t>
            </a:r>
            <a:r>
              <a:rPr lang="ru-RU" dirty="0" smtClean="0"/>
              <a:t> </a:t>
            </a:r>
            <a:r>
              <a:rPr lang="ru-RU" dirty="0" err="1" smtClean="0"/>
              <a:t>transfer</a:t>
            </a:r>
            <a:r>
              <a:rPr lang="ru-RU" dirty="0" smtClean="0"/>
              <a:t> in particular, the laws of diffusion and </a:t>
            </a:r>
            <a:r>
              <a:rPr lang="ru-RU" dirty="0" err="1" smtClean="0"/>
              <a:t>equilibrium</a:t>
            </a:r>
            <a:r>
              <a:rPr lang="ru-RU" dirty="0" smtClean="0"/>
              <a:t> </a:t>
            </a:r>
            <a:r>
              <a:rPr lang="ru-RU" dirty="0" err="1" smtClean="0"/>
              <a:t>distribution</a:t>
            </a:r>
            <a:r>
              <a:rPr lang="ru-RU" dirty="0" smtClean="0"/>
              <a:t>;</a:t>
            </a:r>
            <a:endParaRPr lang="ru-RU" dirty="0" smtClean="0"/>
          </a:p>
          <a:p>
            <a:pPr lvl="0" algn="l" rtl="0">
              <a:buFont typeface="Wingdings" pitchFamily="2" charset="2"/>
              <a:buChar char="v"/>
            </a:pPr>
            <a:r>
              <a:rPr lang="ru-RU" dirty="0" smtClean="0"/>
              <a:t>the properties of plant or animal tissue;</a:t>
            </a:r>
          </a:p>
          <a:p>
            <a:pPr lvl="0" algn="l" rtl="0">
              <a:buFont typeface="Wingdings" pitchFamily="2" charset="2"/>
              <a:buChar char="v"/>
            </a:pPr>
            <a:r>
              <a:rPr lang="ru-RU" dirty="0" smtClean="0"/>
              <a:t>physicochemical affinity of the solvent and the extractable substance.</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00125" y="274638"/>
            <a:ext cx="7934325" cy="725487"/>
          </a:xfrm>
        </p:spPr>
        <p:txBody>
          <a:bodyPr>
            <a:noAutofit/>
          </a:bodyPr>
          <a:lstStyle/>
          <a:p>
            <a:pPr algn="l" rtl="0" eaLnBrk="1" fontAlgn="auto" hangingPunct="1">
              <a:spcAft>
                <a:spcPts val="0"/>
              </a:spcAft>
              <a:defRPr/>
            </a:pPr>
            <a:r>
              <a:rPr lang="ru-RU" sz="2400" dirty="0" smtClean="0">
                <a:solidFill>
                  <a:schemeClr val="tx2">
                    <a:satMod val="130000"/>
                  </a:schemeClr>
                </a:solidFill>
                <a:latin typeface="Arial Black" pitchFamily="34" charset="0"/>
              </a:rPr>
              <a:t>The extraction process is different for fresh and dried medicinal plant raw materials</a:t>
            </a:r>
            <a:endParaRPr lang="ru-RU" sz="2400" b="1" dirty="0">
              <a:solidFill>
                <a:schemeClr val="tx2">
                  <a:satMod val="130000"/>
                </a:schemeClr>
              </a:solidFill>
              <a:latin typeface="Arial Black" pitchFamily="34" charset="0"/>
            </a:endParaRPr>
          </a:p>
        </p:txBody>
      </p:sp>
      <p:graphicFrame>
        <p:nvGraphicFramePr>
          <p:cNvPr id="4" name="Содержимое 3"/>
          <p:cNvGraphicFramePr>
            <a:graphicFrameLocks noGrp="1"/>
          </p:cNvGraphicFramePr>
          <p:nvPr>
            <p:ph idx="1"/>
          </p:nvPr>
        </p:nvGraphicFramePr>
        <p:xfrm>
          <a:off x="357158" y="1214422"/>
          <a:ext cx="857256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smtClean="0"/>
              <a:t>General </a:t>
            </a:r>
            <a:r>
              <a:rPr lang="ru-RU" dirty="0" err="1" smtClean="0"/>
              <a:t>laws</a:t>
            </a:r>
            <a:r>
              <a:rPr lang="ru-RU" dirty="0" smtClean="0"/>
              <a:t> </a:t>
            </a:r>
            <a:r>
              <a:rPr lang="en-US" dirty="0" smtClean="0"/>
              <a:t>of </a:t>
            </a:r>
            <a:r>
              <a:rPr lang="ru-RU" dirty="0" err="1" smtClean="0"/>
              <a:t>mass</a:t>
            </a:r>
            <a:r>
              <a:rPr lang="ru-RU" dirty="0" smtClean="0"/>
              <a:t> </a:t>
            </a:r>
            <a:r>
              <a:rPr lang="ru-RU" dirty="0" err="1" smtClean="0"/>
              <a:t>transfer</a:t>
            </a:r>
            <a:endParaRPr lang="ru-RU" dirty="0"/>
          </a:p>
        </p:txBody>
      </p:sp>
      <p:sp>
        <p:nvSpPr>
          <p:cNvPr id="3" name="Содержимое 2"/>
          <p:cNvSpPr>
            <a:spLocks noGrp="1"/>
          </p:cNvSpPr>
          <p:nvPr>
            <p:ph idx="1"/>
          </p:nvPr>
        </p:nvSpPr>
        <p:spPr>
          <a:xfrm>
            <a:off x="457200" y="928670"/>
            <a:ext cx="8229600" cy="5715040"/>
          </a:xfrm>
        </p:spPr>
        <p:txBody>
          <a:bodyPr>
            <a:normAutofit fontScale="92500" lnSpcReduction="20000"/>
          </a:bodyPr>
          <a:lstStyle/>
          <a:p>
            <a:pPr algn="l" rtl="0"/>
            <a:r>
              <a:rPr lang="ru-RU" dirty="0" smtClean="0"/>
              <a:t>The extraction process refers to mass transfer </a:t>
            </a:r>
            <a:r>
              <a:rPr lang="ru-RU" dirty="0" err="1" smtClean="0"/>
              <a:t>processes</a:t>
            </a:r>
            <a:r>
              <a:rPr lang="ru-RU" dirty="0" smtClean="0"/>
              <a:t> </a:t>
            </a:r>
            <a:r>
              <a:rPr lang="en-US" dirty="0" smtClean="0"/>
              <a:t>. </a:t>
            </a:r>
            <a:r>
              <a:rPr lang="ru-RU" dirty="0" err="1" smtClean="0"/>
              <a:t>In</a:t>
            </a:r>
            <a:r>
              <a:rPr lang="ru-RU" dirty="0" smtClean="0"/>
              <a:t> </a:t>
            </a:r>
            <a:r>
              <a:rPr lang="ru-RU" dirty="0" smtClean="0"/>
              <a:t>general, </a:t>
            </a:r>
            <a:r>
              <a:rPr lang="ru-RU" dirty="0" err="1" smtClean="0"/>
              <a:t>the</a:t>
            </a:r>
            <a:r>
              <a:rPr lang="ru-RU" dirty="0" smtClean="0"/>
              <a:t> </a:t>
            </a:r>
            <a:r>
              <a:rPr lang="ru-RU" dirty="0" err="1" smtClean="0"/>
              <a:t>process</a:t>
            </a:r>
            <a:r>
              <a:rPr lang="en-US" dirty="0" smtClean="0"/>
              <a:t> of </a:t>
            </a:r>
            <a:r>
              <a:rPr lang="ru-RU" dirty="0" err="1" smtClean="0"/>
              <a:t>mass</a:t>
            </a:r>
            <a:r>
              <a:rPr lang="ru-RU" dirty="0" smtClean="0"/>
              <a:t> </a:t>
            </a:r>
            <a:r>
              <a:rPr lang="ru-RU" dirty="0" err="1" smtClean="0"/>
              <a:t>transfer</a:t>
            </a:r>
            <a:r>
              <a:rPr lang="en-US" dirty="0" smtClean="0"/>
              <a:t> </a:t>
            </a:r>
            <a:r>
              <a:rPr lang="ru-RU" dirty="0" err="1" smtClean="0"/>
              <a:t>is</a:t>
            </a:r>
            <a:r>
              <a:rPr lang="ru-RU" dirty="0" smtClean="0"/>
              <a:t> </a:t>
            </a:r>
            <a:r>
              <a:rPr lang="ru-RU" dirty="0" smtClean="0"/>
              <a:t>called the transfer of matter in the direction of achieving equilibrium. </a:t>
            </a:r>
            <a:r>
              <a:rPr lang="ru-RU" dirty="0" err="1" smtClean="0"/>
              <a:t>Most</a:t>
            </a:r>
            <a:r>
              <a:rPr lang="ru-RU" dirty="0" smtClean="0"/>
              <a:t> </a:t>
            </a:r>
            <a:r>
              <a:rPr lang="en-US" dirty="0" smtClean="0"/>
              <a:t>kinds of </a:t>
            </a:r>
            <a:r>
              <a:rPr lang="ru-RU" dirty="0" err="1" smtClean="0"/>
              <a:t>mass</a:t>
            </a:r>
            <a:r>
              <a:rPr lang="ru-RU" dirty="0" smtClean="0"/>
              <a:t> </a:t>
            </a:r>
            <a:r>
              <a:rPr lang="ru-RU" dirty="0" err="1" smtClean="0"/>
              <a:t>transfer</a:t>
            </a:r>
            <a:r>
              <a:rPr lang="ru-RU" dirty="0" smtClean="0"/>
              <a:t> (in particular </a:t>
            </a:r>
            <a:r>
              <a:rPr lang="ru-RU" dirty="0" err="1" smtClean="0"/>
              <a:t>mass</a:t>
            </a:r>
            <a:r>
              <a:rPr lang="ru-RU" dirty="0" smtClean="0"/>
              <a:t> </a:t>
            </a:r>
            <a:r>
              <a:rPr lang="ru-RU" dirty="0" err="1" smtClean="0"/>
              <a:t>transfer</a:t>
            </a:r>
            <a:r>
              <a:rPr lang="ru-RU" dirty="0" smtClean="0"/>
              <a:t> in systems: solid - liquid and liquid-liquid) occur due to diffusion processes.</a:t>
            </a:r>
          </a:p>
          <a:p>
            <a:pPr algn="l" rtl="0"/>
            <a:r>
              <a:rPr lang="ru-RU" dirty="0" smtClean="0"/>
              <a:t>Diffusion is the process of equalizing the concentration between a solvent and a solution of a substance. Extraction in a solid-liquid system leads to the formation of two phases:</a:t>
            </a:r>
          </a:p>
          <a:p>
            <a:pPr lvl="0" algn="l" rtl="0">
              <a:buFont typeface="Wingdings" pitchFamily="2" charset="2"/>
              <a:buChar char="v"/>
            </a:pPr>
            <a:r>
              <a:rPr lang="ru-RU" dirty="0" smtClean="0"/>
              <a:t>solution of substances in raw materials;</a:t>
            </a:r>
          </a:p>
          <a:p>
            <a:pPr lvl="0" algn="l" rtl="0">
              <a:buFont typeface="Wingdings" pitchFamily="2" charset="2"/>
              <a:buChar char="v"/>
            </a:pPr>
            <a:r>
              <a:rPr lang="ru-RU" dirty="0" smtClean="0"/>
              <a:t>solution of substances </a:t>
            </a:r>
            <a:r>
              <a:rPr lang="ru-RU" dirty="0" err="1" smtClean="0"/>
              <a:t>in</a:t>
            </a:r>
            <a:r>
              <a:rPr lang="ru-RU" dirty="0" smtClean="0"/>
              <a:t> </a:t>
            </a:r>
            <a:r>
              <a:rPr lang="ru-RU" dirty="0" err="1" smtClean="0"/>
              <a:t>extractant</a:t>
            </a:r>
            <a:r>
              <a:rPr lang="en-US" dirty="0" smtClean="0"/>
              <a:t> inside</a:t>
            </a:r>
            <a:r>
              <a:rPr lang="ru-RU" dirty="0" smtClean="0"/>
              <a:t> </a:t>
            </a:r>
            <a:r>
              <a:rPr lang="ru-RU" dirty="0" smtClean="0"/>
              <a:t>the raw materials.</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Lecture plan</a:t>
            </a:r>
            <a:endParaRPr lang="ru-RU" dirty="0"/>
          </a:p>
        </p:txBody>
      </p:sp>
      <p:sp>
        <p:nvSpPr>
          <p:cNvPr id="3" name="Содержимое 2"/>
          <p:cNvSpPr>
            <a:spLocks noGrp="1"/>
          </p:cNvSpPr>
          <p:nvPr>
            <p:ph idx="1"/>
          </p:nvPr>
        </p:nvSpPr>
        <p:spPr>
          <a:xfrm>
            <a:off x="428596" y="1142984"/>
            <a:ext cx="8229600" cy="4911741"/>
          </a:xfrm>
        </p:spPr>
        <p:txBody>
          <a:bodyPr>
            <a:normAutofit fontScale="85000" lnSpcReduction="10000"/>
          </a:bodyPr>
          <a:lstStyle/>
          <a:p>
            <a:pPr algn="l" rtl="0">
              <a:buNone/>
            </a:pPr>
            <a:r>
              <a:rPr lang="ru-RU" dirty="0" smtClean="0"/>
              <a:t>1. Dosage forms based on herbal raw materials. </a:t>
            </a:r>
            <a:r>
              <a:rPr lang="ru-RU" dirty="0" err="1" smtClean="0"/>
              <a:t>Phytoextraction</a:t>
            </a:r>
            <a:r>
              <a:rPr lang="ru-RU" dirty="0" smtClean="0"/>
              <a:t> drugs.</a:t>
            </a:r>
          </a:p>
          <a:p>
            <a:pPr algn="l" rtl="0">
              <a:buNone/>
            </a:pPr>
            <a:r>
              <a:rPr lang="ru-RU" dirty="0" smtClean="0"/>
              <a:t>2. Theoretical foundations of the extraction of capillary-porous raw materials. </a:t>
            </a:r>
          </a:p>
          <a:p>
            <a:pPr algn="l" rtl="0">
              <a:buNone/>
            </a:pPr>
            <a:r>
              <a:rPr lang="ru-RU" dirty="0" smtClean="0"/>
              <a:t>3. Mass transfer processes. Classification.</a:t>
            </a:r>
          </a:p>
          <a:p>
            <a:pPr algn="l" rtl="0">
              <a:buNone/>
            </a:pPr>
            <a:r>
              <a:rPr lang="ru-RU" dirty="0" smtClean="0"/>
              <a:t>4. </a:t>
            </a:r>
            <a:r>
              <a:rPr lang="ru-RU" dirty="0" err="1" smtClean="0"/>
              <a:t>Factors</a:t>
            </a:r>
            <a:r>
              <a:rPr lang="ru-RU" dirty="0" smtClean="0"/>
              <a:t> </a:t>
            </a:r>
            <a:r>
              <a:rPr lang="ru-RU" dirty="0" err="1" smtClean="0"/>
              <a:t>affecting</a:t>
            </a:r>
            <a:r>
              <a:rPr lang="en-US" dirty="0" smtClean="0"/>
              <a:t> on </a:t>
            </a:r>
            <a:r>
              <a:rPr lang="ru-RU" dirty="0" smtClean="0"/>
              <a:t> </a:t>
            </a:r>
            <a:r>
              <a:rPr lang="ru-RU" dirty="0" smtClean="0"/>
              <a:t>the completeness and rate of extraction of biologically active substances. </a:t>
            </a:r>
          </a:p>
          <a:p>
            <a:pPr algn="l" rtl="0">
              <a:buNone/>
            </a:pPr>
            <a:r>
              <a:rPr lang="ru-RU" dirty="0" smtClean="0"/>
              <a:t>5.Main processes and equipment of pharmaceutical technology in production </a:t>
            </a:r>
            <a:r>
              <a:rPr lang="ru-RU" dirty="0" err="1" smtClean="0"/>
              <a:t>phytopreparations</a:t>
            </a:r>
            <a:r>
              <a:rPr lang="ru-RU" dirty="0" smtClean="0"/>
              <a:t>. </a:t>
            </a:r>
            <a:endParaRPr lang="ru-RU" dirty="0" smtClean="0"/>
          </a:p>
          <a:p>
            <a:pPr algn="l" rtl="0">
              <a:buNone/>
            </a:pPr>
            <a:r>
              <a:rPr lang="ru-RU" dirty="0" smtClean="0"/>
              <a:t>6. Methods of extraction. Classification. Characteristic. Ways to intensify the process. Extraction equipment.</a:t>
            </a:r>
          </a:p>
          <a:p>
            <a:pPr algn="l" rtl="0">
              <a:buNone/>
            </a:pPr>
            <a:endParaRPr lang="ru-RU" dirty="0" smtClean="0"/>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3600" dirty="0" smtClean="0"/>
              <a:t>Factors </a:t>
            </a:r>
            <a:r>
              <a:rPr lang="ru-RU" sz="3600" dirty="0" err="1" smtClean="0"/>
              <a:t>influencing</a:t>
            </a:r>
            <a:r>
              <a:rPr lang="ru-RU" sz="3600" dirty="0" smtClean="0"/>
              <a:t> </a:t>
            </a:r>
            <a:r>
              <a:rPr lang="en-US" sz="3600" dirty="0" smtClean="0"/>
              <a:t>on </a:t>
            </a:r>
            <a:r>
              <a:rPr lang="ru-RU" sz="3600" dirty="0" err="1" smtClean="0"/>
              <a:t>the</a:t>
            </a:r>
            <a:r>
              <a:rPr lang="ru-RU" sz="3600" dirty="0" smtClean="0"/>
              <a:t> </a:t>
            </a:r>
            <a:r>
              <a:rPr lang="ru-RU" sz="3600" dirty="0" smtClean="0"/>
              <a:t>extraction process: </a:t>
            </a:r>
            <a:r>
              <a:rPr lang="ru-RU" dirty="0" smtClean="0"/>
              <a:t/>
            </a:r>
            <a:br>
              <a:rPr lang="ru-RU" dirty="0" smtClean="0"/>
            </a:br>
            <a:endParaRPr lang="ru-RU" dirty="0"/>
          </a:p>
        </p:txBody>
      </p:sp>
      <p:sp>
        <p:nvSpPr>
          <p:cNvPr id="3" name="Содержимое 2"/>
          <p:cNvSpPr>
            <a:spLocks noGrp="1"/>
          </p:cNvSpPr>
          <p:nvPr>
            <p:ph idx="1"/>
          </p:nvPr>
        </p:nvSpPr>
        <p:spPr>
          <a:xfrm>
            <a:off x="457200" y="857232"/>
            <a:ext cx="8229600" cy="5572164"/>
          </a:xfrm>
        </p:spPr>
        <p:txBody>
          <a:bodyPr>
            <a:normAutofit fontScale="92500" lnSpcReduction="10000"/>
          </a:bodyPr>
          <a:lstStyle/>
          <a:p>
            <a:pPr algn="l" rtl="0">
              <a:buNone/>
            </a:pPr>
            <a:r>
              <a:rPr lang="ru-RU" dirty="0" smtClean="0"/>
              <a:t>- the molecular weight and, therefore, the size of the molecules of the extracted substances,</a:t>
            </a:r>
          </a:p>
          <a:p>
            <a:pPr algn="l" rtl="0">
              <a:buNone/>
            </a:pPr>
            <a:r>
              <a:rPr lang="ru-RU" dirty="0" smtClean="0"/>
              <a:t>- charge of colloidal particles of cell protoplasm;</a:t>
            </a:r>
          </a:p>
          <a:p>
            <a:pPr algn="l" rtl="0">
              <a:buNone/>
            </a:pPr>
            <a:r>
              <a:rPr lang="ru-RU" dirty="0" smtClean="0"/>
              <a:t>- temperature of the extraction process;</a:t>
            </a:r>
          </a:p>
          <a:p>
            <a:pPr algn="l" rtl="0">
              <a:buNone/>
            </a:pPr>
            <a:r>
              <a:rPr lang="ru-RU" dirty="0" smtClean="0"/>
              <a:t>- the degree of grinding of the material;</a:t>
            </a:r>
          </a:p>
          <a:p>
            <a:pPr algn="l" rtl="0">
              <a:buNone/>
            </a:pPr>
            <a:r>
              <a:rPr lang="ru-RU" dirty="0" smtClean="0"/>
              <a:t>- packing density;</a:t>
            </a:r>
          </a:p>
          <a:p>
            <a:pPr algn="l" rtl="0">
              <a:buNone/>
            </a:pPr>
            <a:r>
              <a:rPr lang="ru-RU" dirty="0" smtClean="0"/>
              <a:t>- </a:t>
            </a:r>
            <a:r>
              <a:rPr lang="ru-RU" dirty="0" err="1" smtClean="0"/>
              <a:t>nature</a:t>
            </a:r>
            <a:r>
              <a:rPr lang="ru-RU" dirty="0" smtClean="0"/>
              <a:t> </a:t>
            </a:r>
            <a:r>
              <a:rPr lang="en-US" dirty="0" smtClean="0"/>
              <a:t>of </a:t>
            </a:r>
            <a:r>
              <a:rPr lang="ru-RU" dirty="0" err="1" smtClean="0"/>
              <a:t>extract</a:t>
            </a:r>
            <a:r>
              <a:rPr lang="en-US" dirty="0" smtClean="0"/>
              <a:t>ant</a:t>
            </a:r>
            <a:r>
              <a:rPr lang="ru-RU" dirty="0" smtClean="0"/>
              <a:t>, </a:t>
            </a:r>
            <a:r>
              <a:rPr lang="ru-RU" dirty="0" smtClean="0"/>
              <a:t>its viscosity and hydrodynamic conditions;</a:t>
            </a:r>
          </a:p>
          <a:p>
            <a:pPr algn="l" rtl="0">
              <a:buNone/>
            </a:pPr>
            <a:r>
              <a:rPr lang="ru-RU" dirty="0" smtClean="0"/>
              <a:t>- the duration of the process in time;</a:t>
            </a:r>
          </a:p>
          <a:p>
            <a:pPr algn="l" rtl="0">
              <a:buNone/>
            </a:pPr>
            <a:r>
              <a:rPr lang="ru-RU" dirty="0" smtClean="0"/>
              <a:t>- the presence of air in the raw material;</a:t>
            </a:r>
          </a:p>
          <a:p>
            <a:pPr algn="l" rtl="0">
              <a:buNone/>
            </a:pPr>
            <a:r>
              <a:rPr lang="ru-RU" dirty="0" smtClean="0"/>
              <a:t>- the presence of living protoplasm and much more.</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5983311"/>
          </a:xfrm>
        </p:spPr>
        <p:txBody>
          <a:bodyPr>
            <a:normAutofit/>
          </a:bodyPr>
          <a:lstStyle/>
          <a:p>
            <a:pPr algn="l" rtl="0"/>
            <a:r>
              <a:rPr lang="ru-RU" dirty="0" smtClean="0"/>
              <a:t>The transition of substances from one phase to another through diffusion is carried out as long as they have different concentrations. Therefore, the </a:t>
            </a:r>
            <a:r>
              <a:rPr lang="ru-RU" u="sng" dirty="0" smtClean="0"/>
              <a:t>concentration difference </a:t>
            </a:r>
            <a:r>
              <a:rPr lang="ru-RU" dirty="0" smtClean="0"/>
              <a:t>is the driving force behind the diffusion process.</a:t>
            </a:r>
          </a:p>
          <a:p>
            <a:pPr algn="l" rtl="0">
              <a:buNone/>
            </a:pPr>
            <a:r>
              <a:rPr lang="en-US" dirty="0" smtClean="0"/>
              <a:t>Can be</a:t>
            </a:r>
            <a:r>
              <a:rPr lang="ru-RU" dirty="0" smtClean="0"/>
              <a:t>:</a:t>
            </a:r>
            <a:endParaRPr lang="ru-RU" dirty="0" smtClean="0"/>
          </a:p>
          <a:p>
            <a:pPr lvl="0" algn="l" rtl="0"/>
            <a:r>
              <a:rPr lang="ru-RU" dirty="0" smtClean="0"/>
              <a:t>molecular diffusion;</a:t>
            </a:r>
          </a:p>
          <a:p>
            <a:pPr lvl="0" algn="l" rtl="0"/>
            <a:r>
              <a:rPr lang="ru-RU" dirty="0" smtClean="0"/>
              <a:t>convective diffusion.</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Molecular diffusion</a:t>
            </a:r>
            <a:endParaRPr lang="ru-RU" dirty="0"/>
          </a:p>
        </p:txBody>
      </p:sp>
      <p:sp>
        <p:nvSpPr>
          <p:cNvPr id="3" name="Содержимое 2"/>
          <p:cNvSpPr>
            <a:spLocks noGrp="1"/>
          </p:cNvSpPr>
          <p:nvPr>
            <p:ph idx="1"/>
          </p:nvPr>
        </p:nvSpPr>
        <p:spPr/>
        <p:txBody>
          <a:bodyPr>
            <a:normAutofit fontScale="92500" lnSpcReduction="20000"/>
          </a:bodyPr>
          <a:lstStyle/>
          <a:p>
            <a:pPr algn="l" rtl="0"/>
            <a:r>
              <a:rPr lang="ru-RU" b="1" dirty="0" smtClean="0"/>
              <a:t>Molecular diffusion -</a:t>
            </a:r>
            <a:r>
              <a:rPr lang="ru-RU" dirty="0" smtClean="0"/>
              <a:t> the process of mutual penetration of substances bordering each other and being in macroscopic rest, due to the random chaotic movement of molecules.</a:t>
            </a:r>
          </a:p>
          <a:p>
            <a:pPr algn="l" rtl="0"/>
            <a:r>
              <a:rPr lang="ru-RU" dirty="0" smtClean="0"/>
              <a:t>The intensity of molecular diffusion depends on the kinetic energy of the molecules. </a:t>
            </a:r>
            <a:endParaRPr lang="en-US" dirty="0" smtClean="0"/>
          </a:p>
          <a:p>
            <a:pPr algn="l" rtl="0">
              <a:buNone/>
            </a:pPr>
            <a:r>
              <a:rPr lang="ru-RU" dirty="0" err="1" smtClean="0"/>
              <a:t>For</a:t>
            </a:r>
            <a:r>
              <a:rPr lang="ru-RU" dirty="0" smtClean="0"/>
              <a:t> </a:t>
            </a:r>
            <a:r>
              <a:rPr lang="ru-RU" dirty="0" smtClean="0"/>
              <a:t>instance:</a:t>
            </a:r>
          </a:p>
          <a:p>
            <a:pPr lvl="0" algn="l" rtl="0">
              <a:buFont typeface="Wingdings" pitchFamily="2" charset="2"/>
              <a:buChar char="ü"/>
            </a:pPr>
            <a:r>
              <a:rPr lang="ru-RU" dirty="0" smtClean="0"/>
              <a:t>gases easily diffuse into each other, their molecules move at high speeds; </a:t>
            </a:r>
          </a:p>
          <a:p>
            <a:pPr lvl="0" algn="l" rtl="0">
              <a:buFont typeface="Wingdings" pitchFamily="2" charset="2"/>
              <a:buChar char="ü"/>
            </a:pPr>
            <a:r>
              <a:rPr lang="ru-RU" dirty="0" smtClean="0"/>
              <a:t>molecular diffusion in liquids and solutions of solids is slowed down.</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graphicFrame>
        <p:nvGraphicFramePr>
          <p:cNvPr id="1026" name="Object 2"/>
          <p:cNvGraphicFramePr>
            <a:graphicFrameLocks noChangeAspect="1"/>
          </p:cNvGraphicFramePr>
          <p:nvPr/>
        </p:nvGraphicFramePr>
        <p:xfrm>
          <a:off x="1928794" y="1928802"/>
          <a:ext cx="3929090" cy="1214446"/>
        </p:xfrm>
        <a:graphic>
          <a:graphicData uri="http://schemas.openxmlformats.org/presentationml/2006/ole">
            <p:oleObj spid="_x0000_s1026" name="Формула" r:id="rId3" imgW="926698" imgH="355446" progId="Equation.3">
              <p:embed/>
            </p:oleObj>
          </a:graphicData>
        </a:graphic>
      </p:graphicFrame>
      <p:graphicFrame>
        <p:nvGraphicFramePr>
          <p:cNvPr id="1025" name="Object 1"/>
          <p:cNvGraphicFramePr>
            <a:graphicFrameLocks noChangeAspect="1"/>
          </p:cNvGraphicFramePr>
          <p:nvPr/>
        </p:nvGraphicFramePr>
        <p:xfrm>
          <a:off x="1011238" y="3060700"/>
          <a:ext cx="5265737" cy="1022350"/>
        </p:xfrm>
        <a:graphic>
          <a:graphicData uri="http://schemas.openxmlformats.org/presentationml/2006/ole">
            <p:oleObj spid="_x0000_s1025" name="Формула" r:id="rId4" imgW="2120760" imgH="393480" progId="Equation.3">
              <p:embed/>
            </p:oleObj>
          </a:graphicData>
        </a:graphic>
      </p:graphicFrame>
      <p:sp>
        <p:nvSpPr>
          <p:cNvPr id="1027" name="Rectangle 3"/>
          <p:cNvSpPr>
            <a:spLocks noChangeArrowheads="1"/>
          </p:cNvSpPr>
          <p:nvPr/>
        </p:nvSpPr>
        <p:spPr bwMode="auto">
          <a:xfrm>
            <a:off x="357158" y="1"/>
            <a:ext cx="842968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Mathematical expression of molecular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diffusion can be represented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following way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(law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Fick</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Shchukareva-Fika</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714348" y="4500570"/>
            <a:ext cx="650085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071538" y="4000504"/>
            <a:ext cx="7643866" cy="2585323"/>
          </a:xfrm>
          <a:prstGeom prst="rect">
            <a:avLst/>
          </a:prstGeom>
        </p:spPr>
        <p:txBody>
          <a:bodyPr wrap="square">
            <a:spAutoFit/>
          </a:bodyPr>
          <a:lstStyle/>
          <a:p>
            <a:pPr lvl="0" indent="539750" algn="l" rtl="0" fontAlgn="base">
              <a:spcBef>
                <a:spcPct val="0"/>
              </a:spcBef>
              <a:spcAft>
                <a:spcPct val="0"/>
              </a:spcAft>
            </a:pPr>
            <a:r>
              <a:rPr lang="en-US" i="1" dirty="0" err="1" smtClean="0">
                <a:latin typeface="Arial" pitchFamily="34" charset="0"/>
                <a:ea typeface="Times New Roman" pitchFamily="18" charset="0"/>
                <a:cs typeface="Arial" pitchFamily="34" charset="0"/>
              </a:rPr>
              <a:t>dC</a:t>
            </a:r>
            <a:r>
              <a:rPr lang="ru-RU" i="1" dirty="0" smtClean="0">
                <a:latin typeface="Arial" pitchFamily="34" charset="0"/>
                <a:ea typeface="Times New Roman" pitchFamily="18" charset="0"/>
                <a:cs typeface="Arial" pitchFamily="34" charset="0"/>
              </a:rPr>
              <a:t> - concentration difference, at the interface, kg / m</a:t>
            </a:r>
            <a:r>
              <a:rPr lang="ru-RU" i="1" baseline="30000" dirty="0" smtClean="0">
                <a:latin typeface="Arial" pitchFamily="34" charset="0"/>
                <a:ea typeface="Times New Roman" pitchFamily="18" charset="0"/>
                <a:cs typeface="Arial" pitchFamily="34" charset="0"/>
              </a:rPr>
              <a:t>3</a:t>
            </a:r>
            <a:r>
              <a:rPr lang="ru-RU" i="1" dirty="0" smtClean="0">
                <a:latin typeface="Arial" pitchFamily="34" charset="0"/>
                <a:ea typeface="Times New Roman" pitchFamily="18" charset="0"/>
                <a:cs typeface="Arial" pitchFamily="34" charset="0"/>
              </a:rPr>
              <a:t>;</a:t>
            </a:r>
            <a:endParaRPr lang="ru-RU" sz="800" dirty="0" smtClean="0">
              <a:latin typeface="Arial" pitchFamily="34" charset="0"/>
              <a:cs typeface="Arial" pitchFamily="34" charset="0"/>
            </a:endParaRPr>
          </a:p>
          <a:p>
            <a:pPr lvl="0" indent="539750" algn="l" rtl="0" eaLnBrk="0" fontAlgn="base" hangingPunct="0">
              <a:spcBef>
                <a:spcPct val="0"/>
              </a:spcBef>
              <a:spcAft>
                <a:spcPct val="0"/>
              </a:spcAft>
            </a:pPr>
            <a:r>
              <a:rPr lang="en-US" i="1" dirty="0" err="1" smtClean="0">
                <a:latin typeface="Arial" pitchFamily="34" charset="0"/>
                <a:ea typeface="Times New Roman" pitchFamily="18" charset="0"/>
                <a:cs typeface="Arial" pitchFamily="34" charset="0"/>
              </a:rPr>
              <a:t>dx</a:t>
            </a:r>
            <a:r>
              <a:rPr lang="ru-RU" i="1" dirty="0" smtClean="0">
                <a:latin typeface="Arial" pitchFamily="34" charset="0"/>
                <a:ea typeface="Times New Roman" pitchFamily="18" charset="0"/>
                <a:cs typeface="Arial" pitchFamily="34" charset="0"/>
              </a:rPr>
              <a:t> - change in the thickness of the diffusion layer, m;</a:t>
            </a:r>
            <a:endParaRPr lang="ru-RU" sz="800" dirty="0" smtClean="0">
              <a:latin typeface="Arial" pitchFamily="34" charset="0"/>
              <a:cs typeface="Arial" pitchFamily="34" charset="0"/>
            </a:endParaRPr>
          </a:p>
          <a:p>
            <a:pPr lvl="0" indent="539750" algn="l" rtl="0" eaLnBrk="0" fontAlgn="base" hangingPunct="0">
              <a:spcBef>
                <a:spcPct val="0"/>
              </a:spcBef>
              <a:spcAft>
                <a:spcPct val="0"/>
              </a:spcAft>
            </a:pPr>
            <a:r>
              <a:rPr lang="en-US" i="1" dirty="0" smtClean="0">
                <a:latin typeface="Arial" pitchFamily="34" charset="0"/>
                <a:ea typeface="Times New Roman" pitchFamily="18" charset="0"/>
                <a:cs typeface="Arial" pitchFamily="34" charset="0"/>
              </a:rPr>
              <a:t>F</a:t>
            </a:r>
            <a:r>
              <a:rPr lang="ru-RU" i="1" dirty="0" smtClean="0">
                <a:latin typeface="Arial" pitchFamily="34" charset="0"/>
                <a:ea typeface="Times New Roman" pitchFamily="18" charset="0"/>
                <a:cs typeface="Arial" pitchFamily="34" charset="0"/>
              </a:rPr>
              <a:t> - interface surface, m</a:t>
            </a:r>
            <a:r>
              <a:rPr lang="ru-RU" i="1" baseline="30000" dirty="0" smtClean="0">
                <a:latin typeface="Arial" pitchFamily="34" charset="0"/>
                <a:ea typeface="Times New Roman" pitchFamily="18" charset="0"/>
                <a:cs typeface="Arial" pitchFamily="34" charset="0"/>
              </a:rPr>
              <a:t>2</a:t>
            </a:r>
            <a:r>
              <a:rPr lang="ru-RU" i="1" dirty="0" smtClean="0">
                <a:latin typeface="Arial" pitchFamily="34" charset="0"/>
                <a:ea typeface="Times New Roman" pitchFamily="18" charset="0"/>
                <a:cs typeface="Arial" pitchFamily="34" charset="0"/>
              </a:rPr>
              <a:t>;</a:t>
            </a:r>
            <a:endParaRPr lang="ru-RU" sz="800" dirty="0" smtClean="0">
              <a:latin typeface="Arial" pitchFamily="34" charset="0"/>
              <a:cs typeface="Arial" pitchFamily="34" charset="0"/>
            </a:endParaRPr>
          </a:p>
          <a:p>
            <a:pPr lvl="0" indent="539750" algn="l" rtl="0" eaLnBrk="0" fontAlgn="base" hangingPunct="0">
              <a:spcBef>
                <a:spcPct val="0"/>
              </a:spcBef>
              <a:spcAft>
                <a:spcPct val="0"/>
              </a:spcAft>
            </a:pPr>
            <a:r>
              <a:rPr lang="en-US" i="1" dirty="0" smtClean="0">
                <a:latin typeface="Arial" pitchFamily="34" charset="0"/>
                <a:ea typeface="Times New Roman" pitchFamily="18" charset="0"/>
                <a:cs typeface="Arial" pitchFamily="34" charset="0"/>
              </a:rPr>
              <a:t>D</a:t>
            </a:r>
            <a:r>
              <a:rPr lang="ru-RU" i="1" dirty="0" smtClean="0">
                <a:latin typeface="Arial" pitchFamily="34" charset="0"/>
                <a:ea typeface="Times New Roman" pitchFamily="18" charset="0"/>
                <a:cs typeface="Arial" pitchFamily="34" charset="0"/>
              </a:rPr>
              <a:t> Is the molecular diffusion coefficient, which shows the amount of a substance (kg) that diffuses per unit time (s) through a unit area (m</a:t>
            </a:r>
            <a:r>
              <a:rPr lang="ru-RU" i="1" baseline="30000" dirty="0" smtClean="0">
                <a:latin typeface="Arial" pitchFamily="34" charset="0"/>
                <a:ea typeface="Times New Roman" pitchFamily="18" charset="0"/>
                <a:cs typeface="Arial" pitchFamily="34" charset="0"/>
              </a:rPr>
              <a:t>2</a:t>
            </a:r>
            <a:r>
              <a:rPr lang="ru-RU" i="1" dirty="0" smtClean="0">
                <a:latin typeface="Arial" pitchFamily="34" charset="0"/>
                <a:ea typeface="Times New Roman" pitchFamily="18" charset="0"/>
                <a:cs typeface="Arial" pitchFamily="34" charset="0"/>
              </a:rPr>
              <a:t>); with a concentration difference equal to one (kg / m</a:t>
            </a:r>
            <a:r>
              <a:rPr lang="ru-RU" i="1" baseline="30000" dirty="0" smtClean="0">
                <a:latin typeface="Arial" pitchFamily="34" charset="0"/>
                <a:ea typeface="Times New Roman" pitchFamily="18" charset="0"/>
                <a:cs typeface="Arial" pitchFamily="34" charset="0"/>
              </a:rPr>
              <a:t>3</a:t>
            </a:r>
            <a:r>
              <a:rPr lang="ru-RU" i="1" dirty="0" smtClean="0">
                <a:latin typeface="Arial" pitchFamily="34" charset="0"/>
                <a:ea typeface="Times New Roman" pitchFamily="18" charset="0"/>
                <a:cs typeface="Arial" pitchFamily="34" charset="0"/>
              </a:rPr>
              <a:t>) and layer thickness - 1 m.</a:t>
            </a:r>
            <a:endParaRPr lang="ru-RU" sz="800" dirty="0" smtClean="0">
              <a:latin typeface="Arial" pitchFamily="34" charset="0"/>
              <a:cs typeface="Arial" pitchFamily="34" charset="0"/>
            </a:endParaRPr>
          </a:p>
          <a:p>
            <a:pPr lvl="0" indent="539750" algn="l" rtl="0" eaLnBrk="0" fontAlgn="base" hangingPunct="0">
              <a:spcBef>
                <a:spcPct val="0"/>
              </a:spcBef>
              <a:spcAft>
                <a:spcPct val="0"/>
              </a:spcAft>
            </a:pPr>
            <a:r>
              <a:rPr lang="ru-RU" i="1" dirty="0" smtClean="0">
                <a:latin typeface="Arial" pitchFamily="34" charset="0"/>
                <a:ea typeface="Times New Roman" pitchFamily="18" charset="0"/>
                <a:cs typeface="Arial" pitchFamily="34" charset="0"/>
              </a:rPr>
              <a:t>The “-” sign means the direction of the process towards decreasing concentration (from the cell).</a:t>
            </a:r>
            <a:endParaRPr lang="ru-RU" sz="3200" dirty="0" smtClean="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sp>
        <p:nvSpPr>
          <p:cNvPr id="89090" name="Rectangle 2"/>
          <p:cNvSpPr>
            <a:spLocks noChangeArrowheads="1"/>
          </p:cNvSpPr>
          <p:nvPr/>
        </p:nvSpPr>
        <p:spPr bwMode="auto">
          <a:xfrm>
            <a:off x="1142976" y="285728"/>
            <a:ext cx="6417719"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Mathematical</a:t>
            </a: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expression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coefficient of molecular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diffusion was given by Einstein:</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9089" name="Object 1"/>
          <p:cNvGraphicFramePr>
            <a:graphicFrameLocks noChangeAspect="1"/>
          </p:cNvGraphicFramePr>
          <p:nvPr/>
        </p:nvGraphicFramePr>
        <p:xfrm>
          <a:off x="2428860" y="2071678"/>
          <a:ext cx="5000660" cy="1538295"/>
        </p:xfrm>
        <a:graphic>
          <a:graphicData uri="http://schemas.openxmlformats.org/presentationml/2006/ole">
            <p:oleObj spid="_x0000_s89089" name="Формула" r:id="rId3" imgW="914400" imgH="381000" progId="Equation.3">
              <p:embed/>
            </p:oleObj>
          </a:graphicData>
        </a:graphic>
      </p:graphicFrame>
      <p:sp>
        <p:nvSpPr>
          <p:cNvPr id="89091" name="Rectangle 3"/>
          <p:cNvSpPr>
            <a:spLocks noChangeArrowheads="1"/>
          </p:cNvSpPr>
          <p:nvPr/>
        </p:nvSpPr>
        <p:spPr bwMode="auto">
          <a:xfrm>
            <a:off x="1500166" y="4143380"/>
            <a:ext cx="7323993"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gas constant, 8.32 J / deg.</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mole;</a:t>
            </a:r>
            <a:endParaRPr kumimoji="0" lang="ru-RU" sz="24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T</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 absolute temperature;</a:t>
            </a:r>
            <a:endParaRPr kumimoji="0" lang="ru-RU" sz="24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N</a:t>
            </a:r>
            <a:r>
              <a:rPr kumimoji="0" lang="ru-RU" sz="2400" b="1" i="1"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0 </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Avogadro's number (6.06 </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ten</a:t>
            </a:r>
            <a:r>
              <a:rPr kumimoji="0" lang="ru-RU" sz="2400" b="1" i="1"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23</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endParaRPr kumimoji="0" lang="ru-RU" sz="24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viscosity, </a:t>
            </a:r>
            <a:r>
              <a:rPr kumimoji="0" lang="ru-RU" sz="2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
            </a:r>
            <a:r>
              <a:rPr kumimoji="0" lang="ru-RU" sz="2400" b="1" i="1"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endParaRPr kumimoji="0" lang="ru-RU" sz="24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r</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 radius of diffusing particles.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rtl="0"/>
            <a:r>
              <a:rPr lang="ru-RU" dirty="0" smtClean="0"/>
              <a:t>Diffusion rate</a:t>
            </a:r>
            <a:endParaRPr lang="ru-RU" dirty="0"/>
          </a:p>
        </p:txBody>
      </p:sp>
      <p:sp>
        <p:nvSpPr>
          <p:cNvPr id="4" name="Содержимое 3"/>
          <p:cNvSpPr>
            <a:spLocks noGrp="1"/>
          </p:cNvSpPr>
          <p:nvPr>
            <p:ph idx="1"/>
          </p:nvPr>
        </p:nvSpPr>
        <p:spPr/>
        <p:txBody>
          <a:bodyPr>
            <a:normAutofit fontScale="85000" lnSpcReduction="20000"/>
          </a:bodyPr>
          <a:lstStyle/>
          <a:p>
            <a:pPr algn="l" rtl="0">
              <a:buNone/>
            </a:pPr>
            <a:r>
              <a:rPr lang="ru-RU" dirty="0" smtClean="0"/>
              <a:t>Analysis of the above equation allows us to conclude that the rate of molecular diffusion increases with:</a:t>
            </a:r>
          </a:p>
          <a:p>
            <a:pPr lvl="0" algn="l" rtl="0"/>
            <a:r>
              <a:rPr lang="ru-RU" dirty="0" smtClean="0"/>
              <a:t>an increase in the concentration difference;</a:t>
            </a:r>
          </a:p>
          <a:p>
            <a:pPr lvl="0" algn="l" rtl="0"/>
            <a:r>
              <a:rPr lang="ru-RU" dirty="0" smtClean="0"/>
              <a:t>an increase in temperature;</a:t>
            </a:r>
          </a:p>
          <a:p>
            <a:pPr lvl="0" algn="l" rtl="0"/>
            <a:r>
              <a:rPr lang="ru-RU" dirty="0" err="1" smtClean="0"/>
              <a:t>increase</a:t>
            </a:r>
            <a:r>
              <a:rPr lang="ru-RU" dirty="0" smtClean="0"/>
              <a:t> </a:t>
            </a:r>
            <a:r>
              <a:rPr lang="en-US" dirty="0" smtClean="0"/>
              <a:t>when </a:t>
            </a:r>
            <a:r>
              <a:rPr lang="ru-RU" dirty="0" err="1" smtClean="0"/>
              <a:t>grinding</a:t>
            </a:r>
            <a:r>
              <a:rPr lang="ru-RU" dirty="0" smtClean="0"/>
              <a:t> </a:t>
            </a:r>
            <a:r>
              <a:rPr lang="ru-RU" dirty="0" smtClean="0"/>
              <a:t>solid phase (i.e. surface </a:t>
            </a:r>
            <a:r>
              <a:rPr lang="ru-RU" dirty="0" err="1" smtClean="0"/>
              <a:t>mass transfer</a:t>
            </a:r>
            <a:r>
              <a:rPr lang="ru-RU" dirty="0" smtClean="0"/>
              <a:t>);</a:t>
            </a:r>
          </a:p>
          <a:p>
            <a:pPr lvl="0" algn="l" rtl="0"/>
            <a:r>
              <a:rPr lang="ru-RU" dirty="0" smtClean="0"/>
              <a:t>decrease in viscosity </a:t>
            </a:r>
            <a:r>
              <a:rPr lang="ru-RU" dirty="0" err="1" smtClean="0"/>
              <a:t>extractant</a:t>
            </a:r>
            <a:r>
              <a:rPr lang="ru-RU" dirty="0" smtClean="0"/>
              <a:t> (special selection </a:t>
            </a:r>
            <a:r>
              <a:rPr lang="ru-RU" dirty="0" err="1" smtClean="0"/>
              <a:t>extractants</a:t>
            </a:r>
            <a:r>
              <a:rPr lang="ru-RU" dirty="0" smtClean="0"/>
              <a:t>, heating </a:t>
            </a:r>
            <a:r>
              <a:rPr lang="ru-RU" dirty="0" err="1" smtClean="0"/>
              <a:t>extractants</a:t>
            </a:r>
            <a:r>
              <a:rPr lang="ru-RU" dirty="0" smtClean="0"/>
              <a:t>);</a:t>
            </a:r>
          </a:p>
          <a:p>
            <a:pPr lvl="0" algn="l" rtl="0"/>
            <a:r>
              <a:rPr lang="ru-RU" dirty="0" smtClean="0"/>
              <a:t>a decrease in the thickness of the diffusion layer (due to the use of ultrasound or hydraulic pulsations in the system at the interface).</a:t>
            </a:r>
          </a:p>
          <a:p>
            <a:pPr algn="l" rtl="0"/>
            <a:endParaRPr lang="ru-RU" dirty="0"/>
          </a:p>
        </p:txBody>
      </p:sp>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sz="3100" dirty="0" smtClean="0"/>
              <a:t>High concentration differences can be achieved by:</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929354"/>
          </a:xfrm>
        </p:spPr>
        <p:txBody>
          <a:bodyPr>
            <a:normAutofit fontScale="62500" lnSpcReduction="20000"/>
          </a:bodyPr>
          <a:lstStyle/>
          <a:p>
            <a:pPr lvl="0" algn="l" rtl="0"/>
            <a:r>
              <a:rPr lang="ru-RU" dirty="0" smtClean="0"/>
              <a:t>extraction with stirring of raw materials and </a:t>
            </a:r>
            <a:r>
              <a:rPr lang="ru-RU" dirty="0" err="1" smtClean="0"/>
              <a:t>extractant</a:t>
            </a:r>
            <a:r>
              <a:rPr lang="ru-RU" dirty="0" smtClean="0"/>
              <a:t>;</a:t>
            </a:r>
          </a:p>
          <a:p>
            <a:pPr lvl="0" algn="l" rtl="0"/>
            <a:r>
              <a:rPr lang="ru-RU" dirty="0" err="1" smtClean="0"/>
              <a:t>periodic</a:t>
            </a:r>
            <a:r>
              <a:rPr lang="ru-RU" dirty="0" smtClean="0"/>
              <a:t> </a:t>
            </a:r>
            <a:r>
              <a:rPr lang="ru-RU" dirty="0" err="1" smtClean="0"/>
              <a:t>change</a:t>
            </a:r>
            <a:r>
              <a:rPr lang="en-US" dirty="0" smtClean="0"/>
              <a:t> of </a:t>
            </a:r>
            <a:r>
              <a:rPr lang="ru-RU" dirty="0" smtClean="0"/>
              <a:t> </a:t>
            </a:r>
            <a:r>
              <a:rPr lang="ru-RU" dirty="0" err="1" smtClean="0"/>
              <a:t>extractant</a:t>
            </a:r>
            <a:r>
              <a:rPr lang="ru-RU" dirty="0" smtClean="0"/>
              <a:t>.</a:t>
            </a:r>
            <a:endParaRPr lang="ru-RU" dirty="0" smtClean="0"/>
          </a:p>
          <a:p>
            <a:pPr algn="l" rtl="0"/>
            <a:r>
              <a:rPr lang="ru-RU" dirty="0" smtClean="0"/>
              <a:t>Stirring of the infused mass is mainly used when extracting by the method of dynamic maceration (vortex extraction, ultrasonic extraction, etc.). This method requires a rather complex hardware design.</a:t>
            </a:r>
          </a:p>
          <a:p>
            <a:pPr algn="l" rtl="0"/>
            <a:r>
              <a:rPr lang="ru-RU" dirty="0" smtClean="0"/>
              <a:t> Periodic </a:t>
            </a:r>
            <a:r>
              <a:rPr lang="ru-RU" dirty="0" err="1" smtClean="0"/>
              <a:t>change</a:t>
            </a:r>
            <a:r>
              <a:rPr lang="ru-RU" dirty="0" smtClean="0"/>
              <a:t> </a:t>
            </a:r>
            <a:r>
              <a:rPr lang="en-US" dirty="0" smtClean="0"/>
              <a:t>of </a:t>
            </a:r>
            <a:r>
              <a:rPr lang="ru-RU" dirty="0" err="1" smtClean="0"/>
              <a:t>extractant</a:t>
            </a:r>
            <a:r>
              <a:rPr lang="ru-RU" dirty="0" smtClean="0"/>
              <a:t> </a:t>
            </a:r>
            <a:r>
              <a:rPr lang="ru-RU" dirty="0" smtClean="0"/>
              <a:t>- the simplest way to maintain a sufficiently high concentration difference and is typical for such extraction methods as </a:t>
            </a:r>
            <a:r>
              <a:rPr lang="ru-RU" dirty="0" err="1" smtClean="0"/>
              <a:t>remaceration</a:t>
            </a:r>
            <a:r>
              <a:rPr lang="ru-RU" dirty="0" smtClean="0"/>
              <a:t> and this </a:t>
            </a:r>
            <a:r>
              <a:rPr lang="ru-RU" dirty="0" err="1" smtClean="0"/>
              <a:t>option</a:t>
            </a:r>
            <a:r>
              <a:rPr lang="ru-RU" dirty="0" smtClean="0"/>
              <a:t> </a:t>
            </a:r>
            <a:r>
              <a:rPr lang="ru-RU" dirty="0" err="1" smtClean="0"/>
              <a:t>repercolation</a:t>
            </a:r>
            <a:r>
              <a:rPr lang="en-US" dirty="0" smtClean="0"/>
              <a:t> </a:t>
            </a:r>
            <a:r>
              <a:rPr lang="ru-RU" dirty="0" err="1" smtClean="0"/>
              <a:t>extraction</a:t>
            </a:r>
            <a:r>
              <a:rPr lang="ru-RU" dirty="0" smtClean="0"/>
              <a:t>. With a </a:t>
            </a:r>
            <a:r>
              <a:rPr lang="ru-RU" dirty="0" err="1" smtClean="0"/>
              <a:t>periodic</a:t>
            </a:r>
            <a:r>
              <a:rPr lang="ru-RU" dirty="0" smtClean="0"/>
              <a:t> </a:t>
            </a:r>
            <a:r>
              <a:rPr lang="ru-RU" dirty="0" err="1" smtClean="0"/>
              <a:t>change</a:t>
            </a:r>
            <a:r>
              <a:rPr lang="en-US" dirty="0" smtClean="0"/>
              <a:t> of </a:t>
            </a:r>
            <a:r>
              <a:rPr lang="ru-RU" dirty="0" err="1" smtClean="0"/>
              <a:t>extractant</a:t>
            </a:r>
            <a:r>
              <a:rPr lang="ru-RU" dirty="0" smtClean="0"/>
              <a:t> </a:t>
            </a:r>
            <a:r>
              <a:rPr lang="ru-RU" dirty="0" smtClean="0"/>
              <a:t>the process of extracting biologically active substances gradually dies out, since each new </a:t>
            </a:r>
            <a:r>
              <a:rPr lang="ru-RU" dirty="0" err="1" smtClean="0"/>
              <a:t>portion</a:t>
            </a:r>
            <a:r>
              <a:rPr lang="ru-RU" dirty="0" smtClean="0"/>
              <a:t> </a:t>
            </a:r>
            <a:r>
              <a:rPr lang="en-US" dirty="0" smtClean="0"/>
              <a:t>of </a:t>
            </a:r>
            <a:r>
              <a:rPr lang="ru-RU" dirty="0" err="1" smtClean="0"/>
              <a:t>extractant</a:t>
            </a:r>
            <a:r>
              <a:rPr lang="ru-RU" dirty="0" smtClean="0"/>
              <a:t> </a:t>
            </a:r>
            <a:r>
              <a:rPr lang="ru-RU" dirty="0" smtClean="0"/>
              <a:t>in contact with increasingly depleted raw materials.</a:t>
            </a:r>
          </a:p>
          <a:p>
            <a:pPr algn="l" rtl="0"/>
            <a:r>
              <a:rPr lang="ru-RU" dirty="0" smtClean="0"/>
              <a:t> Continuous </a:t>
            </a:r>
            <a:r>
              <a:rPr lang="ru-RU" dirty="0" err="1" smtClean="0"/>
              <a:t>change</a:t>
            </a:r>
            <a:r>
              <a:rPr lang="ru-RU" dirty="0" smtClean="0"/>
              <a:t> </a:t>
            </a:r>
            <a:r>
              <a:rPr lang="en-US" dirty="0" smtClean="0"/>
              <a:t>of </a:t>
            </a:r>
            <a:r>
              <a:rPr lang="ru-RU" dirty="0" err="1" smtClean="0"/>
              <a:t>extractant</a:t>
            </a:r>
            <a:r>
              <a:rPr lang="ru-RU" dirty="0" smtClean="0"/>
              <a:t> </a:t>
            </a:r>
            <a:r>
              <a:rPr lang="ru-RU" dirty="0" smtClean="0"/>
              <a:t>used in extraction methods such as </a:t>
            </a:r>
            <a:r>
              <a:rPr lang="ru-RU" dirty="0" err="1" smtClean="0"/>
              <a:t>percolation</a:t>
            </a:r>
            <a:r>
              <a:rPr lang="ru-RU" dirty="0" smtClean="0"/>
              <a:t>, </a:t>
            </a:r>
            <a:r>
              <a:rPr lang="ru-RU" dirty="0" err="1" smtClean="0"/>
              <a:t>fast-flowing</a:t>
            </a:r>
            <a:r>
              <a:rPr lang="ru-RU" dirty="0" smtClean="0"/>
              <a:t> </a:t>
            </a:r>
            <a:r>
              <a:rPr lang="ru-RU" dirty="0" err="1" smtClean="0"/>
              <a:t>repercolation</a:t>
            </a:r>
            <a:r>
              <a:rPr lang="en-US" dirty="0" smtClean="0"/>
              <a:t> </a:t>
            </a:r>
            <a:r>
              <a:rPr lang="ru-RU" dirty="0" err="1" smtClean="0"/>
              <a:t>and</a:t>
            </a:r>
            <a:r>
              <a:rPr lang="ru-RU" dirty="0" smtClean="0"/>
              <a:t> </a:t>
            </a:r>
            <a:r>
              <a:rPr lang="ru-RU" dirty="0" smtClean="0"/>
              <a:t>other options for continuous countercurrent extraction. In this case, a continuous drainage of the extraction and a </a:t>
            </a:r>
            <a:r>
              <a:rPr lang="ru-RU" dirty="0" err="1" smtClean="0"/>
              <a:t>continuous</a:t>
            </a:r>
            <a:r>
              <a:rPr lang="ru-RU" dirty="0" smtClean="0"/>
              <a:t> </a:t>
            </a:r>
            <a:r>
              <a:rPr lang="ru-RU" dirty="0" err="1" smtClean="0"/>
              <a:t>supply</a:t>
            </a:r>
            <a:r>
              <a:rPr lang="en-US" dirty="0" smtClean="0"/>
              <a:t> of </a:t>
            </a:r>
            <a:r>
              <a:rPr lang="ru-RU" dirty="0" err="1" smtClean="0"/>
              <a:t>extractant</a:t>
            </a:r>
            <a:r>
              <a:rPr lang="ru-RU" dirty="0" smtClean="0"/>
              <a:t> </a:t>
            </a:r>
            <a:r>
              <a:rPr lang="ru-RU" dirty="0" smtClean="0"/>
              <a:t>into the diffuser.</a:t>
            </a:r>
          </a:p>
          <a:p>
            <a:pPr algn="l" rtl="0"/>
            <a:r>
              <a:rPr lang="ru-RU" dirty="0" err="1" smtClean="0"/>
              <a:t>If</a:t>
            </a:r>
            <a:r>
              <a:rPr lang="ru-RU" dirty="0" smtClean="0"/>
              <a:t> </a:t>
            </a:r>
            <a:r>
              <a:rPr lang="ru-RU" dirty="0" err="1" smtClean="0"/>
              <a:t>extractant</a:t>
            </a:r>
            <a:r>
              <a:rPr lang="en-US" dirty="0" smtClean="0"/>
              <a:t> </a:t>
            </a:r>
            <a:r>
              <a:rPr lang="ru-RU" dirty="0" err="1" smtClean="0"/>
              <a:t>immobile</a:t>
            </a:r>
            <a:r>
              <a:rPr lang="ru-RU" dirty="0" smtClean="0"/>
              <a:t>, then a layer with a high content of extractives is formed around the particles of the raw material, which leads to a sharp decrease in the driving force of the extraction process. Fixed bed </a:t>
            </a:r>
            <a:r>
              <a:rPr lang="ru-RU" dirty="0" err="1" smtClean="0"/>
              <a:t>extraction</a:t>
            </a:r>
            <a:r>
              <a:rPr lang="ru-RU" dirty="0" smtClean="0"/>
              <a:t> </a:t>
            </a:r>
            <a:r>
              <a:rPr lang="ru-RU" dirty="0" err="1" smtClean="0"/>
              <a:t>process</a:t>
            </a:r>
            <a:r>
              <a:rPr lang="en-US" dirty="0" smtClean="0"/>
              <a:t> </a:t>
            </a:r>
            <a:r>
              <a:rPr lang="ru-RU" dirty="0" err="1" smtClean="0"/>
              <a:t>extractant</a:t>
            </a:r>
            <a:r>
              <a:rPr lang="ru-RU" dirty="0" smtClean="0"/>
              <a:t> </a:t>
            </a:r>
            <a:r>
              <a:rPr lang="ru-RU" dirty="0" smtClean="0"/>
              <a:t>is further complicated by the fact that the transfer of substances in a motionless </a:t>
            </a:r>
            <a:r>
              <a:rPr lang="ru-RU" dirty="0" err="1" smtClean="0"/>
              <a:t>extractant</a:t>
            </a:r>
            <a:r>
              <a:rPr lang="ru-RU" dirty="0" smtClean="0"/>
              <a:t> is carried out due to molecular diffusion, the rate of which is very low.</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i="1" dirty="0" smtClean="0"/>
              <a:t>Temperature</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715040"/>
          </a:xfrm>
        </p:spPr>
        <p:txBody>
          <a:bodyPr>
            <a:normAutofit fontScale="70000" lnSpcReduction="20000"/>
          </a:bodyPr>
          <a:lstStyle/>
          <a:p>
            <a:pPr algn="l" rtl="0"/>
            <a:r>
              <a:rPr lang="en-US" dirty="0" smtClean="0"/>
              <a:t>Increasing of </a:t>
            </a:r>
            <a:r>
              <a:rPr lang="ru-RU" dirty="0" smtClean="0"/>
              <a:t> </a:t>
            </a:r>
            <a:r>
              <a:rPr lang="ru-RU" dirty="0" smtClean="0"/>
              <a:t>the temperature is one of the main ways to increase the rate of extraction of biologically active substances from plant materials with water and vegetable oils. With an increase in temperature, the rate of molecular diffusion increases due to an increase in the rate of kinetic energy of molecules and a decrease </a:t>
            </a:r>
            <a:r>
              <a:rPr lang="ru-RU" dirty="0" err="1" smtClean="0"/>
              <a:t>in</a:t>
            </a:r>
            <a:r>
              <a:rPr lang="ru-RU" dirty="0" smtClean="0"/>
              <a:t> </a:t>
            </a:r>
            <a:r>
              <a:rPr lang="ru-RU" dirty="0" err="1" smtClean="0"/>
              <a:t>viscosity</a:t>
            </a:r>
            <a:r>
              <a:rPr lang="en-US" dirty="0" smtClean="0"/>
              <a:t> of </a:t>
            </a:r>
            <a:r>
              <a:rPr lang="ru-RU" dirty="0" err="1" smtClean="0"/>
              <a:t>extractant</a:t>
            </a:r>
            <a:r>
              <a:rPr lang="ru-RU" dirty="0" smtClean="0"/>
              <a:t>. </a:t>
            </a:r>
            <a:endParaRPr lang="ru-RU" dirty="0" smtClean="0"/>
          </a:p>
          <a:p>
            <a:pPr algn="l" rtl="0"/>
            <a:r>
              <a:rPr lang="en-US" dirty="0" smtClean="0"/>
              <a:t>Increase of </a:t>
            </a:r>
            <a:r>
              <a:rPr lang="ru-RU" dirty="0" err="1" smtClean="0"/>
              <a:t>Temperature</a:t>
            </a:r>
            <a:r>
              <a:rPr lang="ru-RU" dirty="0" smtClean="0"/>
              <a:t> </a:t>
            </a:r>
            <a:r>
              <a:rPr lang="en-US" dirty="0" smtClean="0"/>
              <a:t>of</a:t>
            </a:r>
            <a:r>
              <a:rPr lang="ru-RU" dirty="0" smtClean="0"/>
              <a:t> </a:t>
            </a:r>
            <a:r>
              <a:rPr lang="ru-RU" dirty="0" err="1" smtClean="0"/>
              <a:t>extractant</a:t>
            </a:r>
            <a:r>
              <a:rPr lang="en-US" dirty="0" smtClean="0"/>
              <a:t> </a:t>
            </a:r>
            <a:r>
              <a:rPr lang="ru-RU" dirty="0" err="1" smtClean="0"/>
              <a:t>is</a:t>
            </a:r>
            <a:r>
              <a:rPr lang="ru-RU" dirty="0" smtClean="0"/>
              <a:t> </a:t>
            </a:r>
            <a:r>
              <a:rPr lang="ru-RU" dirty="0" err="1" smtClean="0"/>
              <a:t>most</a:t>
            </a:r>
            <a:r>
              <a:rPr lang="ru-RU" dirty="0" smtClean="0"/>
              <a:t> </a:t>
            </a:r>
            <a:r>
              <a:rPr lang="en-US" dirty="0" smtClean="0"/>
              <a:t>important</a:t>
            </a:r>
            <a:r>
              <a:rPr lang="ru-RU" dirty="0" smtClean="0"/>
              <a:t> </a:t>
            </a:r>
            <a:r>
              <a:rPr lang="ru-RU" dirty="0" smtClean="0"/>
              <a:t>when extracting biologically active substances from roots, rhizomes and leathery leaves, since this promotes better separation of tissues, their swelling, followed by rupture of cell walls. Hot water </a:t>
            </a:r>
            <a:r>
              <a:rPr lang="ru-RU" dirty="0" err="1" smtClean="0"/>
              <a:t>also</a:t>
            </a:r>
            <a:r>
              <a:rPr lang="ru-RU" dirty="0" smtClean="0"/>
              <a:t> </a:t>
            </a:r>
            <a:r>
              <a:rPr lang="ru-RU" dirty="0" err="1" smtClean="0"/>
              <a:t>helps</a:t>
            </a:r>
            <a:r>
              <a:rPr lang="en-US" dirty="0" smtClean="0"/>
              <a:t> for </a:t>
            </a:r>
            <a:r>
              <a:rPr lang="ru-RU" dirty="0" err="1" smtClean="0"/>
              <a:t>inactivation</a:t>
            </a:r>
            <a:r>
              <a:rPr lang="ru-RU" dirty="0" smtClean="0"/>
              <a:t> </a:t>
            </a:r>
            <a:r>
              <a:rPr lang="ru-RU" dirty="0" smtClean="0"/>
              <a:t>enzymes, which increases the stability of biologically active substances.</a:t>
            </a:r>
          </a:p>
          <a:p>
            <a:pPr algn="l" rtl="0">
              <a:buNone/>
            </a:pPr>
            <a:r>
              <a:rPr lang="en-US" dirty="0" smtClean="0"/>
              <a:t>Increase of </a:t>
            </a:r>
            <a:r>
              <a:rPr lang="ru-RU" dirty="0" err="1" smtClean="0"/>
              <a:t>Temperature</a:t>
            </a:r>
            <a:r>
              <a:rPr lang="ru-RU" dirty="0" smtClean="0"/>
              <a:t> </a:t>
            </a:r>
            <a:r>
              <a:rPr lang="en-US" dirty="0" smtClean="0"/>
              <a:t>of</a:t>
            </a:r>
            <a:r>
              <a:rPr lang="ru-RU" dirty="0" smtClean="0"/>
              <a:t> </a:t>
            </a:r>
            <a:r>
              <a:rPr lang="ru-RU" dirty="0" err="1" smtClean="0"/>
              <a:t>extractant</a:t>
            </a:r>
            <a:r>
              <a:rPr lang="ru-RU" dirty="0" smtClean="0"/>
              <a:t> should be carried out taking into account:</a:t>
            </a:r>
          </a:p>
          <a:p>
            <a:pPr lvl="0" algn="l" rtl="0">
              <a:buFont typeface="Wingdings" pitchFamily="2" charset="2"/>
              <a:buChar char="Ø"/>
            </a:pPr>
            <a:r>
              <a:rPr lang="ru-RU" dirty="0" err="1" smtClean="0"/>
              <a:t>thermal</a:t>
            </a:r>
            <a:r>
              <a:rPr lang="ru-RU" dirty="0" smtClean="0"/>
              <a:t> </a:t>
            </a:r>
            <a:r>
              <a:rPr lang="ru-RU" dirty="0" err="1" smtClean="0"/>
              <a:t>stability</a:t>
            </a:r>
            <a:r>
              <a:rPr lang="ru-RU" dirty="0" smtClean="0"/>
              <a:t> </a:t>
            </a:r>
            <a:r>
              <a:rPr lang="en-US" dirty="0" smtClean="0"/>
              <a:t>of</a:t>
            </a:r>
            <a:r>
              <a:rPr lang="ru-RU" dirty="0" smtClean="0"/>
              <a:t> </a:t>
            </a:r>
            <a:r>
              <a:rPr lang="ru-RU" dirty="0" smtClean="0"/>
              <a:t>biologically active substances;</a:t>
            </a:r>
          </a:p>
          <a:p>
            <a:pPr lvl="0" algn="l" rtl="0">
              <a:buFont typeface="Wingdings" pitchFamily="2" charset="2"/>
              <a:buChar char="Ø"/>
            </a:pPr>
            <a:r>
              <a:rPr lang="la-Latn" dirty="0" smtClean="0"/>
              <a:t>C</a:t>
            </a:r>
            <a:r>
              <a:rPr lang="ru-RU" dirty="0" err="1" smtClean="0"/>
              <a:t>apabilities</a:t>
            </a:r>
            <a:r>
              <a:rPr lang="ru-RU" dirty="0" smtClean="0"/>
              <a:t> </a:t>
            </a:r>
            <a:r>
              <a:rPr lang="en-US" dirty="0" smtClean="0"/>
              <a:t>to </a:t>
            </a:r>
            <a:r>
              <a:rPr lang="ru-RU" dirty="0" err="1" smtClean="0"/>
              <a:t>gelatinization</a:t>
            </a:r>
            <a:r>
              <a:rPr lang="ru-RU" dirty="0" smtClean="0"/>
              <a:t> </a:t>
            </a:r>
            <a:r>
              <a:rPr lang="ru-RU" dirty="0" smtClean="0"/>
              <a:t>and </a:t>
            </a:r>
            <a:r>
              <a:rPr lang="ru-RU" dirty="0" err="1" smtClean="0"/>
              <a:t>subsequent</a:t>
            </a:r>
            <a:r>
              <a:rPr lang="ru-RU" dirty="0" smtClean="0"/>
              <a:t> </a:t>
            </a:r>
            <a:r>
              <a:rPr lang="ru-RU" dirty="0" err="1" smtClean="0"/>
              <a:t>peptiz</a:t>
            </a:r>
            <a:r>
              <a:rPr lang="en-US" dirty="0" err="1" smtClean="0"/>
              <a:t>ation</a:t>
            </a:r>
            <a:r>
              <a:rPr lang="ru-RU" dirty="0" smtClean="0"/>
              <a:t> </a:t>
            </a:r>
            <a:r>
              <a:rPr lang="ru-RU" dirty="0" smtClean="0"/>
              <a:t>of </a:t>
            </a:r>
            <a:r>
              <a:rPr lang="ru-RU" dirty="0" err="1" smtClean="0"/>
              <a:t>the</a:t>
            </a:r>
            <a:r>
              <a:rPr lang="ru-RU" dirty="0" smtClean="0"/>
              <a:t> </a:t>
            </a:r>
            <a:r>
              <a:rPr lang="ru-RU" dirty="0" smtClean="0"/>
              <a:t> </a:t>
            </a:r>
            <a:r>
              <a:rPr lang="ru-RU" dirty="0" err="1" smtClean="0"/>
              <a:t>components</a:t>
            </a:r>
            <a:r>
              <a:rPr lang="en-US" dirty="0" smtClean="0"/>
              <a:t> of plant cells</a:t>
            </a:r>
            <a:r>
              <a:rPr lang="ru-RU" dirty="0" smtClean="0"/>
              <a:t> </a:t>
            </a:r>
            <a:r>
              <a:rPr lang="ru-RU" dirty="0" smtClean="0"/>
              <a:t>(</a:t>
            </a:r>
            <a:r>
              <a:rPr lang="ru-RU" dirty="0" err="1" smtClean="0"/>
              <a:t>e</a:t>
            </a:r>
            <a:r>
              <a:rPr lang="en-US" dirty="0" smtClean="0"/>
              <a:t>.</a:t>
            </a:r>
            <a:r>
              <a:rPr lang="ru-RU" dirty="0" err="1" smtClean="0"/>
              <a:t>g</a:t>
            </a:r>
            <a:r>
              <a:rPr lang="en-US" dirty="0" smtClean="0"/>
              <a:t>.</a:t>
            </a:r>
            <a:r>
              <a:rPr lang="ru-RU" dirty="0" smtClean="0"/>
              <a:t> </a:t>
            </a:r>
            <a:r>
              <a:rPr lang="ru-RU" dirty="0" smtClean="0"/>
              <a:t>starch).</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i="1" dirty="0" err="1" smtClean="0"/>
              <a:t>Viscosity</a:t>
            </a:r>
            <a:r>
              <a:rPr lang="ru-RU" i="1" dirty="0" smtClean="0"/>
              <a:t> </a:t>
            </a:r>
            <a:r>
              <a:rPr lang="en-US" i="1" dirty="0" smtClean="0"/>
              <a:t>of </a:t>
            </a:r>
            <a:r>
              <a:rPr lang="ru-RU" i="1" dirty="0" err="1" smtClean="0"/>
              <a:t>extractant</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857916"/>
          </a:xfrm>
        </p:spPr>
        <p:txBody>
          <a:bodyPr>
            <a:normAutofit fontScale="85000" lnSpcReduction="10000"/>
          </a:bodyPr>
          <a:lstStyle/>
          <a:p>
            <a:pPr algn="l" rtl="0"/>
            <a:r>
              <a:rPr lang="ru-RU" dirty="0" smtClean="0"/>
              <a:t>The extraction process is greatly influenced by </a:t>
            </a:r>
            <a:r>
              <a:rPr lang="ru-RU" dirty="0" err="1" smtClean="0"/>
              <a:t>viscosity</a:t>
            </a:r>
            <a:r>
              <a:rPr lang="ru-RU" dirty="0" smtClean="0"/>
              <a:t> </a:t>
            </a:r>
            <a:r>
              <a:rPr lang="en-US" dirty="0" smtClean="0"/>
              <a:t>of </a:t>
            </a:r>
            <a:r>
              <a:rPr lang="ru-RU" dirty="0" err="1" smtClean="0"/>
              <a:t>extractant</a:t>
            </a:r>
            <a:r>
              <a:rPr lang="ru-RU" dirty="0" smtClean="0"/>
              <a:t>. </a:t>
            </a:r>
            <a:r>
              <a:rPr lang="ru-RU" dirty="0" smtClean="0"/>
              <a:t>Decrease </a:t>
            </a:r>
            <a:r>
              <a:rPr lang="ru-RU" dirty="0" err="1" smtClean="0"/>
              <a:t>in</a:t>
            </a:r>
            <a:r>
              <a:rPr lang="ru-RU" dirty="0" smtClean="0"/>
              <a:t> </a:t>
            </a:r>
            <a:r>
              <a:rPr lang="ru-RU" dirty="0" err="1" smtClean="0"/>
              <a:t>viscosity</a:t>
            </a:r>
            <a:r>
              <a:rPr lang="en-US" dirty="0" smtClean="0"/>
              <a:t> of </a:t>
            </a:r>
            <a:r>
              <a:rPr lang="ru-RU" dirty="0" err="1" smtClean="0"/>
              <a:t>extractant</a:t>
            </a:r>
            <a:r>
              <a:rPr lang="ru-RU" dirty="0" smtClean="0"/>
              <a:t> </a:t>
            </a:r>
            <a:r>
              <a:rPr lang="ru-RU" dirty="0" smtClean="0"/>
              <a:t>leads to an increase in its diffusion capacity, since the molecular diffusion coefficient increases with a decrease in </a:t>
            </a:r>
            <a:r>
              <a:rPr lang="ru-RU" dirty="0" err="1" smtClean="0"/>
              <a:t>viscosity</a:t>
            </a:r>
            <a:r>
              <a:rPr lang="ru-RU" dirty="0" smtClean="0"/>
              <a:t> </a:t>
            </a:r>
            <a:r>
              <a:rPr lang="en-US" dirty="0" smtClean="0"/>
              <a:t>of </a:t>
            </a:r>
            <a:r>
              <a:rPr lang="ru-RU" dirty="0" err="1" smtClean="0"/>
              <a:t>extractant</a:t>
            </a:r>
            <a:r>
              <a:rPr lang="ru-RU" dirty="0" smtClean="0"/>
              <a:t>. </a:t>
            </a:r>
            <a:endParaRPr lang="ru-RU" dirty="0" smtClean="0"/>
          </a:p>
          <a:p>
            <a:pPr algn="l" rtl="0"/>
            <a:r>
              <a:rPr lang="ru-RU" dirty="0" smtClean="0"/>
              <a:t>to increase the diffusion rate, it is desirable to </a:t>
            </a:r>
            <a:r>
              <a:rPr lang="ru-RU" dirty="0" err="1" smtClean="0"/>
              <a:t>choose</a:t>
            </a:r>
            <a:r>
              <a:rPr lang="ru-RU" dirty="0" smtClean="0"/>
              <a:t> </a:t>
            </a:r>
            <a:r>
              <a:rPr lang="ru-RU" dirty="0" err="1" smtClean="0"/>
              <a:t>extractant</a:t>
            </a:r>
            <a:r>
              <a:rPr lang="en-US" dirty="0" smtClean="0"/>
              <a:t> </a:t>
            </a:r>
            <a:r>
              <a:rPr lang="ru-RU" dirty="0" err="1" smtClean="0"/>
              <a:t>with</a:t>
            </a:r>
            <a:r>
              <a:rPr lang="ru-RU" dirty="0" smtClean="0"/>
              <a:t> </a:t>
            </a:r>
            <a:r>
              <a:rPr lang="ru-RU" dirty="0" smtClean="0"/>
              <a:t>lower viscosity (from polar liquids - methyl alcohol, from low-polarity - acetone, from non-polar - chloroform). The disadvantage </a:t>
            </a:r>
            <a:r>
              <a:rPr lang="ru-RU" dirty="0" err="1" smtClean="0"/>
              <a:t>of</a:t>
            </a:r>
            <a:r>
              <a:rPr lang="ru-RU" dirty="0" smtClean="0"/>
              <a:t> </a:t>
            </a:r>
            <a:r>
              <a:rPr lang="ru-RU" dirty="0" err="1" smtClean="0"/>
              <a:t>th</a:t>
            </a:r>
            <a:r>
              <a:rPr lang="en-US" dirty="0" smtClean="0"/>
              <a:t>is </a:t>
            </a:r>
            <a:r>
              <a:rPr lang="ru-RU" dirty="0" err="1" smtClean="0"/>
              <a:t>extractants</a:t>
            </a:r>
            <a:r>
              <a:rPr lang="en-US" dirty="0" smtClean="0"/>
              <a:t> is </a:t>
            </a:r>
            <a:r>
              <a:rPr lang="ru-RU" dirty="0" err="1" smtClean="0"/>
              <a:t>their</a:t>
            </a:r>
            <a:r>
              <a:rPr lang="ru-RU" dirty="0" smtClean="0"/>
              <a:t> </a:t>
            </a:r>
            <a:r>
              <a:rPr lang="ru-RU" dirty="0" err="1" smtClean="0"/>
              <a:t>toxicity</a:t>
            </a:r>
            <a:r>
              <a:rPr lang="ru-RU" dirty="0" smtClean="0"/>
              <a:t>, </a:t>
            </a:r>
            <a:r>
              <a:rPr lang="ru-RU" dirty="0" smtClean="0"/>
              <a:t>therefore, after extraction of biologically active substances, they must be removed. One of the </a:t>
            </a:r>
            <a:r>
              <a:rPr lang="ru-RU" dirty="0" err="1" smtClean="0"/>
              <a:t>most</a:t>
            </a:r>
            <a:r>
              <a:rPr lang="ru-RU" dirty="0" smtClean="0"/>
              <a:t> </a:t>
            </a:r>
            <a:r>
              <a:rPr lang="ru-RU" dirty="0" err="1" smtClean="0"/>
              <a:t>viscous</a:t>
            </a:r>
            <a:r>
              <a:rPr lang="en-US" dirty="0" smtClean="0"/>
              <a:t> </a:t>
            </a:r>
            <a:r>
              <a:rPr lang="ru-RU" dirty="0" err="1" smtClean="0"/>
              <a:t>extractants</a:t>
            </a:r>
            <a:r>
              <a:rPr lang="ru-RU" dirty="0" smtClean="0"/>
              <a:t> – </a:t>
            </a:r>
            <a:r>
              <a:rPr lang="ru-RU" dirty="0" err="1" smtClean="0"/>
              <a:t>glycerin</a:t>
            </a:r>
            <a:r>
              <a:rPr lang="en-US" dirty="0" smtClean="0"/>
              <a:t>um. </a:t>
            </a:r>
            <a:r>
              <a:rPr lang="ru-RU" dirty="0" err="1" smtClean="0"/>
              <a:t>Glycerin</a:t>
            </a:r>
            <a:r>
              <a:rPr lang="ru-RU" dirty="0" smtClean="0"/>
              <a:t> </a:t>
            </a:r>
            <a:r>
              <a:rPr lang="ru-RU" dirty="0" smtClean="0"/>
              <a:t>is </a:t>
            </a:r>
            <a:r>
              <a:rPr lang="ru-RU" dirty="0" err="1" smtClean="0"/>
              <a:t>used</a:t>
            </a:r>
            <a:r>
              <a:rPr lang="ru-RU" dirty="0" smtClean="0"/>
              <a:t> </a:t>
            </a:r>
            <a:r>
              <a:rPr lang="ru-RU" dirty="0" err="1" smtClean="0"/>
              <a:t>as</a:t>
            </a:r>
            <a:r>
              <a:rPr lang="en-US" dirty="0" smtClean="0"/>
              <a:t> </a:t>
            </a:r>
            <a:r>
              <a:rPr lang="ru-RU" dirty="0" err="1" smtClean="0"/>
              <a:t>hydrophilizer</a:t>
            </a:r>
            <a:r>
              <a:rPr lang="ru-RU" dirty="0" smtClean="0"/>
              <a:t>, to increase dissolution </a:t>
            </a:r>
            <a:r>
              <a:rPr lang="ru-RU" dirty="0" err="1" smtClean="0"/>
              <a:t>sparingly</a:t>
            </a:r>
            <a:r>
              <a:rPr lang="ru-RU" dirty="0" smtClean="0"/>
              <a:t> </a:t>
            </a:r>
            <a:r>
              <a:rPr lang="ru-RU" dirty="0" err="1" smtClean="0"/>
              <a:t>soluble</a:t>
            </a:r>
            <a:r>
              <a:rPr lang="ru-RU" dirty="0" smtClean="0"/>
              <a:t> </a:t>
            </a:r>
            <a:r>
              <a:rPr lang="ru-RU" dirty="0" err="1" smtClean="0"/>
              <a:t>substances</a:t>
            </a:r>
            <a:r>
              <a:rPr lang="ru-RU" dirty="0" smtClean="0"/>
              <a:t> </a:t>
            </a:r>
            <a:r>
              <a:rPr lang="en-US" dirty="0" smtClean="0"/>
              <a:t>by </a:t>
            </a:r>
            <a:r>
              <a:rPr lang="ru-RU" dirty="0" err="1" smtClean="0"/>
              <a:t>increasing</a:t>
            </a:r>
            <a:r>
              <a:rPr lang="ru-RU" dirty="0" smtClean="0"/>
              <a:t> </a:t>
            </a:r>
            <a:r>
              <a:rPr lang="en-US" dirty="0" smtClean="0"/>
              <a:t>the </a:t>
            </a:r>
            <a:r>
              <a:rPr lang="ru-RU" dirty="0" err="1" smtClean="0"/>
              <a:t>viscosity</a:t>
            </a:r>
            <a:r>
              <a:rPr lang="ru-RU" dirty="0" smtClean="0"/>
              <a:t> </a:t>
            </a:r>
            <a:r>
              <a:rPr lang="en-US" dirty="0" smtClean="0"/>
              <a:t>of </a:t>
            </a:r>
            <a:r>
              <a:rPr lang="ru-RU" dirty="0" err="1" smtClean="0"/>
              <a:t>extractants</a:t>
            </a:r>
            <a:r>
              <a:rPr lang="ru-RU" dirty="0" smtClean="0"/>
              <a:t>.</a:t>
            </a:r>
            <a:endParaRPr lang="ru-RU" dirty="0" smtClean="0"/>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i="1" dirty="0" err="1" smtClean="0"/>
              <a:t>Additive</a:t>
            </a:r>
            <a:r>
              <a:rPr lang="ru-RU" i="1" dirty="0" smtClean="0"/>
              <a:t> </a:t>
            </a:r>
            <a:r>
              <a:rPr lang="en-US" i="1" dirty="0" smtClean="0"/>
              <a:t>of </a:t>
            </a:r>
            <a:r>
              <a:rPr lang="ru-RU" i="1" dirty="0" err="1" smtClean="0"/>
              <a:t>surfactants</a:t>
            </a:r>
            <a:r>
              <a:rPr lang="ru-RU" i="1" dirty="0" smtClean="0"/>
              <a:t> </a:t>
            </a:r>
            <a:r>
              <a:rPr lang="ru-RU" i="1" dirty="0" smtClean="0"/>
              <a:t>(surfactants)</a:t>
            </a:r>
            <a:r>
              <a:rPr lang="ru-RU" dirty="0" smtClean="0"/>
              <a:t/>
            </a:r>
            <a:br>
              <a:rPr lang="ru-RU" dirty="0" smtClean="0"/>
            </a:br>
            <a:endParaRPr lang="ru-RU" dirty="0"/>
          </a:p>
        </p:txBody>
      </p:sp>
      <p:sp>
        <p:nvSpPr>
          <p:cNvPr id="3" name="Содержимое 2"/>
          <p:cNvSpPr>
            <a:spLocks noGrp="1"/>
          </p:cNvSpPr>
          <p:nvPr>
            <p:ph idx="1"/>
          </p:nvPr>
        </p:nvSpPr>
        <p:spPr>
          <a:xfrm>
            <a:off x="457200" y="1357298"/>
            <a:ext cx="8229600" cy="5286412"/>
          </a:xfrm>
        </p:spPr>
        <p:txBody>
          <a:bodyPr>
            <a:normAutofit/>
          </a:bodyPr>
          <a:lstStyle/>
          <a:p>
            <a:pPr algn="l" rtl="0"/>
            <a:r>
              <a:rPr lang="ru-RU" dirty="0" smtClean="0"/>
              <a:t>The addition of a small amount of surfactant (0.01-0.1%) leads to an increase in the completeness of the extraction of many BAS (alkaloids, glycosides, essential oils). The mechanism of action of surfactants in this case is to reduce the </a:t>
            </a:r>
            <a:r>
              <a:rPr lang="ru-RU" dirty="0" err="1" smtClean="0"/>
              <a:t>surface</a:t>
            </a:r>
            <a:r>
              <a:rPr lang="ru-RU" dirty="0" smtClean="0"/>
              <a:t> </a:t>
            </a:r>
            <a:r>
              <a:rPr lang="ru-RU" dirty="0" err="1" smtClean="0"/>
              <a:t>tension</a:t>
            </a:r>
            <a:r>
              <a:rPr lang="en-US" dirty="0" smtClean="0"/>
              <a:t> of </a:t>
            </a:r>
            <a:r>
              <a:rPr lang="ru-RU" dirty="0" err="1" smtClean="0"/>
              <a:t>extractant</a:t>
            </a:r>
            <a:r>
              <a:rPr lang="ru-RU" dirty="0" smtClean="0"/>
              <a:t> </a:t>
            </a:r>
            <a:r>
              <a:rPr lang="ru-RU" dirty="0" smtClean="0"/>
              <a:t>and improving the wetting of the recovered substances. </a:t>
            </a:r>
          </a:p>
          <a:p>
            <a:pPr algn="l" rtl="0">
              <a:buNone/>
            </a:pPr>
            <a:r>
              <a:rPr lang="ru-RU" i="1" dirty="0" smtClean="0"/>
              <a:t> </a:t>
            </a:r>
            <a:endParaRPr lang="ru-RU" dirty="0" smtClean="0"/>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071678"/>
            <a:ext cx="8229600" cy="4643470"/>
          </a:xfrm>
          <a:solidFill>
            <a:schemeClr val="bg1"/>
          </a:solidFill>
        </p:spPr>
        <p:txBody>
          <a:bodyPr>
            <a:normAutofit fontScale="85000" lnSpcReduction="10000"/>
          </a:bodyPr>
          <a:lstStyle/>
          <a:p>
            <a:pPr algn="l" rtl="0">
              <a:buNone/>
            </a:pPr>
            <a:r>
              <a:rPr lang="ru-RU" dirty="0" smtClean="0"/>
              <a:t>Plants for the treatment of various diseases have been used since ancient times. Of the 20 thousand species of plants growing on the territory of our country, about 3 thousand are used in folk medicine, only about 200 are used by official medicine. The first of the known works on medicinal plants belongs to the outstanding physician of Ancient Greece, Hippocrates (460 - 356 BC). </a:t>
            </a:r>
            <a:r>
              <a:rPr lang="ru-RU" dirty="0" smtClean="0"/>
              <a:t> </a:t>
            </a:r>
            <a:r>
              <a:rPr lang="ru-RU" dirty="0" smtClean="0"/>
              <a:t>Hippocrates believed that </a:t>
            </a:r>
            <a:r>
              <a:rPr lang="ru-RU" dirty="0" err="1" smtClean="0"/>
              <a:t>all</a:t>
            </a:r>
            <a:r>
              <a:rPr lang="ru-RU" dirty="0" smtClean="0"/>
              <a:t> </a:t>
            </a:r>
            <a:r>
              <a:rPr lang="ru-RU" dirty="0" smtClean="0"/>
              <a:t> </a:t>
            </a:r>
            <a:r>
              <a:rPr lang="ru-RU" dirty="0" err="1" smtClean="0"/>
              <a:t>parts</a:t>
            </a:r>
            <a:r>
              <a:rPr lang="en-US" dirty="0" smtClean="0"/>
              <a:t> of plants</a:t>
            </a:r>
            <a:r>
              <a:rPr lang="ru-RU" dirty="0" smtClean="0"/>
              <a:t> </a:t>
            </a:r>
            <a:r>
              <a:rPr lang="ru-RU" dirty="0" smtClean="0"/>
              <a:t>are equally useful and that the whole plant as a whole should be used for treatment. He described over two hundred plants used in medicine of his time.</a:t>
            </a:r>
            <a:endParaRPr lang="ru-RU" dirty="0"/>
          </a:p>
        </p:txBody>
      </p:sp>
      <p:pic>
        <p:nvPicPr>
          <p:cNvPr id="1026" name="Picture 2" descr="C:\Users\User\Pictures\iCAC44WT7.jpg"/>
          <p:cNvPicPr>
            <a:picLocks noChangeAspect="1" noChangeArrowheads="1"/>
          </p:cNvPicPr>
          <p:nvPr/>
        </p:nvPicPr>
        <p:blipFill>
          <a:blip r:embed="rId2"/>
          <a:srcRect/>
          <a:stretch>
            <a:fillRect/>
          </a:stretch>
        </p:blipFill>
        <p:spPr bwMode="auto">
          <a:xfrm>
            <a:off x="5857884" y="142852"/>
            <a:ext cx="2714625" cy="1881188"/>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3</a:t>
            </a:fld>
            <a:endParaRPr lang="ru-RU"/>
          </a:p>
        </p:txBody>
      </p:sp>
      <p:pic>
        <p:nvPicPr>
          <p:cNvPr id="21506" name="Picture 2" descr="гиппократ годы жизни"/>
          <p:cNvPicPr>
            <a:picLocks noChangeAspect="1" noChangeArrowheads="1"/>
          </p:cNvPicPr>
          <p:nvPr/>
        </p:nvPicPr>
        <p:blipFill>
          <a:blip r:embed="rId3"/>
          <a:srcRect/>
          <a:stretch>
            <a:fillRect/>
          </a:stretch>
        </p:blipFill>
        <p:spPr bwMode="auto">
          <a:xfrm>
            <a:off x="642910" y="142852"/>
            <a:ext cx="1713153" cy="1912932"/>
          </a:xfrm>
          <a:prstGeom prst="rect">
            <a:avLst/>
          </a:prstGeom>
          <a:noFill/>
        </p:spPr>
      </p:pic>
      <p:pic>
        <p:nvPicPr>
          <p:cNvPr id="21508" name="Picture 4" descr="https://igorlavrenyuk.ru/wp-content/uploads/2019/09/pustirnik-3-m.jpg"/>
          <p:cNvPicPr>
            <a:picLocks noChangeAspect="1" noChangeArrowheads="1"/>
          </p:cNvPicPr>
          <p:nvPr/>
        </p:nvPicPr>
        <p:blipFill>
          <a:blip r:embed="rId4" cstate="print"/>
          <a:srcRect/>
          <a:stretch>
            <a:fillRect/>
          </a:stretch>
        </p:blipFill>
        <p:spPr bwMode="auto">
          <a:xfrm>
            <a:off x="2857488" y="142852"/>
            <a:ext cx="2530460" cy="18978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a:p>
        </p:txBody>
      </p:sp>
      <p:sp>
        <p:nvSpPr>
          <p:cNvPr id="2" name="Заголовок 1"/>
          <p:cNvSpPr>
            <a:spLocks noGrp="1"/>
          </p:cNvSpPr>
          <p:nvPr>
            <p:ph type="title" idx="4294967295"/>
          </p:nvPr>
        </p:nvSpPr>
        <p:spPr>
          <a:xfrm>
            <a:off x="714348" y="500042"/>
            <a:ext cx="8229600" cy="2214562"/>
          </a:xfrm>
        </p:spPr>
        <p:txBody>
          <a:bodyPr>
            <a:normAutofit fontScale="90000"/>
          </a:bodyPr>
          <a:lstStyle/>
          <a:p>
            <a:pPr algn="l" rtl="0"/>
            <a:r>
              <a:rPr lang="ru-RU" sz="2700" b="1" dirty="0" smtClean="0"/>
              <a:t>Convective diffusion -</a:t>
            </a:r>
            <a:r>
              <a:rPr lang="ru-RU" sz="2700" dirty="0" smtClean="0"/>
              <a:t>the process of transition of a substance from one phase to another due to the movement of volumes when the phases of the solution move relative to each other. The mathematical expression for the convective diffusion rate is represented by the equation:</a:t>
            </a:r>
            <a:r>
              <a:rPr lang="ru-RU" dirty="0" smtClean="0"/>
              <a:t/>
            </a:r>
            <a:br>
              <a:rPr lang="ru-RU" dirty="0" smtClean="0"/>
            </a:br>
            <a:endParaRPr lang="ru-RU" dirty="0"/>
          </a:p>
        </p:txBody>
      </p:sp>
      <p:sp>
        <p:nvSpPr>
          <p:cNvPr id="901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a:endParaRPr lang="ru-RU"/>
          </a:p>
        </p:txBody>
      </p:sp>
      <p:graphicFrame>
        <p:nvGraphicFramePr>
          <p:cNvPr id="90113" name="Object 1"/>
          <p:cNvGraphicFramePr>
            <a:graphicFrameLocks noChangeAspect="1"/>
          </p:cNvGraphicFramePr>
          <p:nvPr/>
        </p:nvGraphicFramePr>
        <p:xfrm>
          <a:off x="2428860" y="2428868"/>
          <a:ext cx="4857784" cy="1214446"/>
        </p:xfrm>
        <a:graphic>
          <a:graphicData uri="http://schemas.openxmlformats.org/presentationml/2006/ole">
            <p:oleObj spid="_x0000_s90113" name="Формула" r:id="rId3" imgW="952087" imgH="355446" progId="Equation.3">
              <p:embed/>
            </p:oleObj>
          </a:graphicData>
        </a:graphic>
      </p:graphicFrame>
      <p:sp>
        <p:nvSpPr>
          <p:cNvPr id="90115" name="Rectangle 3"/>
          <p:cNvSpPr>
            <a:spLocks noChangeArrowheads="1"/>
          </p:cNvSpPr>
          <p:nvPr/>
        </p:nvSpPr>
        <p:spPr bwMode="auto">
          <a:xfrm>
            <a:off x="642910" y="3643314"/>
            <a:ext cx="77153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indent="539750" algn="l" rtl="0" eaLnBrk="0" fontAlgn="base" hangingPunct="0">
              <a:spcBef>
                <a:spcPct val="0"/>
              </a:spcBef>
              <a:spcAft>
                <a:spcPct val="0"/>
              </a:spcAf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lang="ru-RU" sz="2400" i="1" dirty="0" smtClean="0">
                <a:latin typeface="Arial" pitchFamily="34" charset="0"/>
                <a:ea typeface="Times New Roman" pitchFamily="18" charset="0"/>
                <a:cs typeface="Arial" pitchFamily="34" charset="0"/>
              </a:rPr>
              <a:t>interface, m</a:t>
            </a:r>
            <a:r>
              <a:rPr lang="ru-RU" sz="2400" i="1" baseline="30000" dirty="0" smtClean="0">
                <a:latin typeface="Arial" pitchFamily="34" charset="0"/>
                <a:ea typeface="Times New Roman" pitchFamily="18" charset="0"/>
                <a:cs typeface="Arial" pitchFamily="34" charset="0"/>
              </a:rPr>
              <a:t>2</a:t>
            </a:r>
            <a:r>
              <a:rPr lang="ru-RU" sz="2400" i="1" dirty="0" smtClean="0">
                <a:latin typeface="Arial" pitchFamily="34" charset="0"/>
                <a:ea typeface="Times New Roman" pitchFamily="18" charset="0"/>
                <a:cs typeface="Arial" pitchFamily="34" charset="0"/>
              </a:rPr>
              <a:t>; </a:t>
            </a:r>
          </a:p>
          <a:p>
            <a:pPr indent="539750" algn="l" rtl="0" eaLnBrk="0" fontAlgn="base" hangingPunct="0">
              <a:spcBef>
                <a:spcPct val="0"/>
              </a:spcBef>
              <a:spcAft>
                <a:spcPct val="0"/>
              </a:spcAft>
            </a:pPr>
            <a:r>
              <a:rPr lang="en-US" sz="2400" i="1" dirty="0" smtClean="0">
                <a:latin typeface="Arial" pitchFamily="34" charset="0"/>
                <a:ea typeface="Times New Roman" pitchFamily="18" charset="0"/>
                <a:cs typeface="Arial" pitchFamily="34" charset="0"/>
              </a:rPr>
              <a:t>d C</a:t>
            </a:r>
            <a:r>
              <a:rPr lang="ru-RU" sz="2400" i="1" dirty="0" smtClean="0">
                <a:latin typeface="Arial" pitchFamily="34" charset="0"/>
                <a:ea typeface="Times New Roman" pitchFamily="18" charset="0"/>
                <a:cs typeface="Arial" pitchFamily="34" charset="0"/>
              </a:rPr>
              <a:t> - concentration difference, at the interface, kg / m</a:t>
            </a:r>
            <a:r>
              <a:rPr lang="ru-RU" sz="2400" i="1" baseline="30000" dirty="0" smtClean="0">
                <a:latin typeface="Arial" pitchFamily="34" charset="0"/>
                <a:ea typeface="Times New Roman" pitchFamily="18" charset="0"/>
                <a:cs typeface="Arial" pitchFamily="34" charset="0"/>
              </a:rPr>
              <a:t>3</a:t>
            </a:r>
            <a:r>
              <a:rPr lang="ru-RU" sz="2400" i="1"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convective diffusion coefficient, which indicates the amount of substance (kg) transferred in 1 s through a surface of 1 m</a:t>
            </a:r>
            <a:r>
              <a:rPr kumimoji="0" lang="ru-RU" sz="2400" b="0" i="1"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with a concentration difference of 1 kg / m</a:t>
            </a:r>
            <a:r>
              <a:rPr kumimoji="0" lang="ru-RU" sz="2400" b="0" i="1"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3</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96908"/>
          </a:xfrm>
        </p:spPr>
        <p:txBody>
          <a:bodyPr/>
          <a:lstStyle/>
          <a:p>
            <a:pPr algn="l" rtl="0"/>
            <a:r>
              <a:rPr lang="ru-RU" dirty="0" smtClean="0"/>
              <a:t>Convective diffusion</a:t>
            </a:r>
            <a:endParaRPr lang="ru-RU" dirty="0"/>
          </a:p>
        </p:txBody>
      </p:sp>
      <p:sp>
        <p:nvSpPr>
          <p:cNvPr id="4" name="Содержимое 3"/>
          <p:cNvSpPr>
            <a:spLocks noGrp="1"/>
          </p:cNvSpPr>
          <p:nvPr>
            <p:ph idx="1"/>
          </p:nvPr>
        </p:nvSpPr>
        <p:spPr>
          <a:xfrm>
            <a:off x="457200" y="1142984"/>
            <a:ext cx="8229600" cy="5357850"/>
          </a:xfrm>
        </p:spPr>
        <p:txBody>
          <a:bodyPr>
            <a:normAutofit fontScale="85000" lnSpcReduction="20000"/>
          </a:bodyPr>
          <a:lstStyle/>
          <a:p>
            <a:pPr algn="l" rtl="0">
              <a:buNone/>
            </a:pPr>
            <a:r>
              <a:rPr lang="ru-RU" dirty="0" smtClean="0"/>
              <a:t>The convective diffusion rate can be increased as follows:</a:t>
            </a:r>
          </a:p>
          <a:p>
            <a:pPr lvl="0" algn="l" rtl="0"/>
            <a:r>
              <a:rPr lang="en-US" dirty="0" smtClean="0"/>
              <a:t>By </a:t>
            </a:r>
            <a:r>
              <a:rPr lang="ru-RU" dirty="0" err="1" smtClean="0"/>
              <a:t>increas</a:t>
            </a:r>
            <a:r>
              <a:rPr lang="en-US" dirty="0" err="1" smtClean="0"/>
              <a:t>ing</a:t>
            </a:r>
            <a:r>
              <a:rPr lang="ru-RU" dirty="0" smtClean="0"/>
              <a:t> </a:t>
            </a:r>
            <a:r>
              <a:rPr lang="ru-RU" dirty="0" smtClean="0"/>
              <a:t>the concentration difference (due to dialysis, solvent replacement, etc.);</a:t>
            </a:r>
          </a:p>
          <a:p>
            <a:pPr lvl="0" algn="l" rtl="0"/>
            <a:r>
              <a:rPr lang="ru-RU" dirty="0" smtClean="0"/>
              <a:t>enlarge the surface </a:t>
            </a:r>
            <a:r>
              <a:rPr lang="ru-RU" dirty="0" err="1" smtClean="0"/>
              <a:t>mass</a:t>
            </a:r>
            <a:r>
              <a:rPr lang="ru-RU" dirty="0" smtClean="0"/>
              <a:t> </a:t>
            </a:r>
            <a:r>
              <a:rPr lang="ru-RU" dirty="0" err="1" smtClean="0"/>
              <a:t>transfer</a:t>
            </a:r>
            <a:r>
              <a:rPr lang="ru-RU" dirty="0" smtClean="0"/>
              <a:t>.</a:t>
            </a:r>
            <a:endParaRPr lang="ru-RU" dirty="0" smtClean="0"/>
          </a:p>
          <a:p>
            <a:pPr algn="l" rtl="0">
              <a:buNone/>
            </a:pPr>
            <a:r>
              <a:rPr lang="ru-RU" dirty="0" smtClean="0"/>
              <a:t>Convective diffusion can be of two types:</a:t>
            </a:r>
          </a:p>
          <a:p>
            <a:pPr lvl="0" algn="l" rtl="0"/>
            <a:r>
              <a:rPr lang="ru-RU" dirty="0" smtClean="0"/>
              <a:t>Natural (occurs due to the </a:t>
            </a:r>
            <a:r>
              <a:rPr lang="ru-RU" dirty="0" err="1" smtClean="0"/>
              <a:t>density</a:t>
            </a:r>
            <a:r>
              <a:rPr lang="ru-RU" dirty="0" smtClean="0"/>
              <a:t> </a:t>
            </a:r>
            <a:r>
              <a:rPr lang="ru-RU" dirty="0" err="1" smtClean="0"/>
              <a:t>difference</a:t>
            </a:r>
            <a:r>
              <a:rPr lang="en-US" dirty="0" smtClean="0"/>
              <a:t> in </a:t>
            </a:r>
            <a:r>
              <a:rPr lang="ru-RU" dirty="0" smtClean="0"/>
              <a:t> </a:t>
            </a:r>
            <a:r>
              <a:rPr lang="ru-RU" dirty="0" err="1" smtClean="0"/>
              <a:t>extractant</a:t>
            </a:r>
            <a:r>
              <a:rPr lang="ru-RU" dirty="0" smtClean="0"/>
              <a:t> and solution, temperature changes, hydrostatic liquid column).</a:t>
            </a:r>
          </a:p>
          <a:p>
            <a:pPr lvl="0" algn="l" rtl="0"/>
            <a:r>
              <a:rPr lang="ru-RU" dirty="0" smtClean="0"/>
              <a:t>Forced (artificial) (proceeds due to mixing with mixers, pumps, vibration).</a:t>
            </a:r>
          </a:p>
          <a:p>
            <a:pPr algn="l" rtl="0">
              <a:buNone/>
            </a:pPr>
            <a:r>
              <a:rPr lang="ru-RU" dirty="0" smtClean="0"/>
              <a:t>The convective diffusion rate is determined </a:t>
            </a:r>
            <a:r>
              <a:rPr lang="ru-RU" dirty="0" err="1" smtClean="0"/>
              <a:t>empirically</a:t>
            </a:r>
            <a:r>
              <a:rPr lang="ru-RU" dirty="0" smtClean="0"/>
              <a:t> </a:t>
            </a:r>
            <a:r>
              <a:rPr lang="ru-RU" dirty="0" err="1" smtClean="0"/>
              <a:t>and</a:t>
            </a:r>
            <a:r>
              <a:rPr lang="en-US" dirty="0" smtClean="0"/>
              <a:t> it</a:t>
            </a:r>
            <a:r>
              <a:rPr lang="ru-RU" dirty="0" smtClean="0"/>
              <a:t>, </a:t>
            </a:r>
            <a:r>
              <a:rPr lang="ru-RU" dirty="0" smtClean="0"/>
              <a:t>at the same time, tens of times (up to 10</a:t>
            </a:r>
            <a:r>
              <a:rPr lang="ru-RU" baseline="30000" dirty="0" smtClean="0"/>
              <a:t>12</a:t>
            </a:r>
            <a:r>
              <a:rPr lang="ru-RU" dirty="0" smtClean="0"/>
              <a:t> times) </a:t>
            </a:r>
            <a:r>
              <a:rPr lang="ru-RU" u="sng" dirty="0" smtClean="0"/>
              <a:t>higher</a:t>
            </a:r>
            <a:r>
              <a:rPr lang="ru-RU" dirty="0" smtClean="0"/>
              <a:t> than the rate </a:t>
            </a:r>
            <a:r>
              <a:rPr lang="ru-RU" u="sng" dirty="0" smtClean="0"/>
              <a:t>of molecular diffusion.</a:t>
            </a:r>
          </a:p>
          <a:p>
            <a:pPr algn="l" rtl="0"/>
            <a:endParaRPr lang="ru-RU" dirty="0"/>
          </a:p>
        </p:txBody>
      </p:sp>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fontScale="85000" lnSpcReduction="20000"/>
          </a:bodyPr>
          <a:lstStyle/>
          <a:p>
            <a:r>
              <a:rPr lang="ru-RU" dirty="0" smtClean="0"/>
              <a:t>The process of extracting plant raw materials is complicated when on the </a:t>
            </a:r>
            <a:r>
              <a:rPr lang="ru-RU" dirty="0" err="1" smtClean="0"/>
              <a:t>way</a:t>
            </a:r>
            <a:r>
              <a:rPr lang="ru-RU" dirty="0" smtClean="0"/>
              <a:t> </a:t>
            </a:r>
            <a:r>
              <a:rPr lang="en-US" dirty="0" smtClean="0"/>
              <a:t> of </a:t>
            </a:r>
            <a:r>
              <a:rPr lang="ru-RU" dirty="0" err="1" smtClean="0"/>
              <a:t>extractant</a:t>
            </a:r>
            <a:r>
              <a:rPr lang="en-US" dirty="0" smtClean="0"/>
              <a:t> </a:t>
            </a:r>
            <a:r>
              <a:rPr lang="ru-RU" dirty="0" err="1" smtClean="0"/>
              <a:t>to</a:t>
            </a:r>
            <a:r>
              <a:rPr lang="ru-RU" dirty="0" smtClean="0"/>
              <a:t> </a:t>
            </a:r>
            <a:r>
              <a:rPr lang="ru-RU" dirty="0" smtClean="0"/>
              <a:t>biologically active substances and during the reverse movement of the solution </a:t>
            </a:r>
            <a:r>
              <a:rPr lang="ru-RU" u="sng" dirty="0" smtClean="0"/>
              <a:t>is the cell wall </a:t>
            </a:r>
            <a:r>
              <a:rPr lang="ru-RU" dirty="0" smtClean="0"/>
              <a:t>of medicinal </a:t>
            </a:r>
            <a:r>
              <a:rPr lang="ru-RU" dirty="0" err="1" smtClean="0"/>
              <a:t>plant</a:t>
            </a:r>
            <a:r>
              <a:rPr lang="ru-RU" dirty="0" smtClean="0"/>
              <a:t> </a:t>
            </a:r>
            <a:r>
              <a:rPr lang="ru-RU" dirty="0" err="1" smtClean="0"/>
              <a:t>materials</a:t>
            </a:r>
            <a:r>
              <a:rPr lang="ru-RU" dirty="0" smtClean="0"/>
              <a:t>. </a:t>
            </a:r>
            <a:r>
              <a:rPr lang="ru-RU" dirty="0" smtClean="0"/>
              <a:t>A living cell has the property of semi-permeability, that is, </a:t>
            </a:r>
            <a:r>
              <a:rPr lang="ru-RU" dirty="0" err="1" smtClean="0"/>
              <a:t>it</a:t>
            </a:r>
            <a:r>
              <a:rPr lang="ru-RU" dirty="0" smtClean="0"/>
              <a:t> </a:t>
            </a:r>
            <a:r>
              <a:rPr lang="en-US" dirty="0" smtClean="0"/>
              <a:t>allow </a:t>
            </a:r>
            <a:r>
              <a:rPr lang="ru-RU" dirty="0" err="1" smtClean="0"/>
              <a:t>the</a:t>
            </a:r>
            <a:r>
              <a:rPr lang="ru-RU" dirty="0" smtClean="0"/>
              <a:t> </a:t>
            </a:r>
            <a:r>
              <a:rPr lang="ru-RU" dirty="0" err="1" smtClean="0"/>
              <a:t>solvent</a:t>
            </a:r>
            <a:r>
              <a:rPr lang="ru-RU" dirty="0" smtClean="0"/>
              <a:t> </a:t>
            </a:r>
            <a:r>
              <a:rPr lang="ru-RU" dirty="0" err="1" smtClean="0"/>
              <a:t>and</a:t>
            </a:r>
            <a:r>
              <a:rPr lang="ru-RU" dirty="0" smtClean="0"/>
              <a:t> </a:t>
            </a:r>
            <a:r>
              <a:rPr lang="ru-RU" dirty="0" err="1" smtClean="0"/>
              <a:t>some</a:t>
            </a:r>
            <a:r>
              <a:rPr lang="ru-RU" dirty="0" smtClean="0"/>
              <a:t> </a:t>
            </a:r>
            <a:r>
              <a:rPr lang="ru-RU" dirty="0" err="1" smtClean="0"/>
              <a:t>substances</a:t>
            </a:r>
            <a:r>
              <a:rPr lang="ru-RU" dirty="0" smtClean="0"/>
              <a:t> </a:t>
            </a:r>
            <a:r>
              <a:rPr lang="ru-RU" dirty="0" err="1" smtClean="0"/>
              <a:t>penetrates</a:t>
            </a:r>
            <a:r>
              <a:rPr lang="ru-RU" dirty="0" smtClean="0"/>
              <a:t> </a:t>
            </a:r>
            <a:r>
              <a:rPr lang="ru-RU" dirty="0" err="1" smtClean="0"/>
              <a:t>inside</a:t>
            </a:r>
            <a:r>
              <a:rPr lang="ru-RU" dirty="0" smtClean="0"/>
              <a:t>, </a:t>
            </a:r>
            <a:r>
              <a:rPr lang="ru-RU" dirty="0" smtClean="0"/>
              <a:t>but does not let out substances that are soluble in the cell sap.</a:t>
            </a:r>
          </a:p>
          <a:p>
            <a:pPr algn="l" rtl="0"/>
            <a:r>
              <a:rPr lang="ru-RU" dirty="0" smtClean="0"/>
              <a:t>The selective permeability of fresh raw materials can be impaired due to plasmolysis, which can be carried out as follows:</a:t>
            </a:r>
          </a:p>
          <a:p>
            <a:pPr lvl="0" algn="l" rtl="0">
              <a:buFont typeface="Wingdings" pitchFamily="2" charset="2"/>
              <a:buChar char="Ø"/>
            </a:pPr>
            <a:r>
              <a:rPr lang="ru-RU" dirty="0" smtClean="0"/>
              <a:t>dehydration by heat drying;</a:t>
            </a:r>
          </a:p>
          <a:p>
            <a:pPr lvl="0" algn="l" rtl="0">
              <a:buFont typeface="Wingdings" pitchFamily="2" charset="2"/>
              <a:buChar char="Ø"/>
            </a:pPr>
            <a:r>
              <a:rPr lang="la-Latn" dirty="0" smtClean="0"/>
              <a:t>D</a:t>
            </a:r>
            <a:r>
              <a:rPr lang="ru-RU" dirty="0" err="1" smtClean="0"/>
              <a:t>ehydration</a:t>
            </a:r>
            <a:r>
              <a:rPr lang="en-US" dirty="0" smtClean="0"/>
              <a:t> by </a:t>
            </a:r>
            <a:r>
              <a:rPr lang="ru-RU" dirty="0" smtClean="0"/>
              <a:t> </a:t>
            </a:r>
            <a:r>
              <a:rPr lang="ru-RU" dirty="0" err="1" smtClean="0"/>
              <a:t>dehydrating</a:t>
            </a:r>
            <a:r>
              <a:rPr lang="ru-RU" dirty="0" smtClean="0"/>
              <a:t> substances that cause plasmolysis of living cells (usually plant raw materials are treated with strong ethanol, raw materials of animal origin - with acetone).</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3600" b="1" dirty="0" smtClean="0"/>
              <a:t>When extracting fresh and swollen raw materials, the following processes occur:</a:t>
            </a:r>
            <a:r>
              <a:rPr lang="ru-RU" dirty="0" smtClean="0"/>
              <a:t/>
            </a:r>
            <a:br>
              <a:rPr lang="ru-RU" dirty="0" smtClean="0"/>
            </a:br>
            <a:endParaRPr lang="ru-RU" dirty="0"/>
          </a:p>
        </p:txBody>
      </p:sp>
      <p:sp>
        <p:nvSpPr>
          <p:cNvPr id="3" name="Содержимое 2"/>
          <p:cNvSpPr>
            <a:spLocks noGrp="1"/>
          </p:cNvSpPr>
          <p:nvPr>
            <p:ph idx="1"/>
          </p:nvPr>
        </p:nvSpPr>
        <p:spPr/>
        <p:txBody>
          <a:bodyPr>
            <a:normAutofit lnSpcReduction="10000"/>
          </a:bodyPr>
          <a:lstStyle/>
          <a:p>
            <a:pPr lvl="0" algn="l" rtl="0"/>
            <a:r>
              <a:rPr lang="ru-RU" dirty="0" smtClean="0"/>
              <a:t>Flushing of cell sap from destroyed cells and open pores.</a:t>
            </a:r>
          </a:p>
          <a:p>
            <a:pPr lvl="0" algn="l" rtl="0"/>
            <a:r>
              <a:rPr lang="ru-RU" dirty="0" smtClean="0"/>
              <a:t>Dialysis of low molecular weight substances through micropores of cell membranes.</a:t>
            </a:r>
          </a:p>
          <a:p>
            <a:pPr lvl="0" algn="l" rtl="0"/>
            <a:r>
              <a:rPr lang="ru-RU" dirty="0" smtClean="0"/>
              <a:t>Diffusion of substances through macropores of low molecular weight compounds and high molecular weight compounds.</a:t>
            </a:r>
          </a:p>
          <a:p>
            <a:pPr lvl="0" algn="l" rtl="0"/>
            <a:r>
              <a:rPr lang="ru-RU" dirty="0" smtClean="0"/>
              <a:t>Distribution of substances from the surface of the material to the solvent.</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200" dirty="0" smtClean="0"/>
              <a:t>Dried Raw Material Extraction Process</a:t>
            </a:r>
            <a:endParaRPr lang="ru-RU" sz="3200" dirty="0"/>
          </a:p>
        </p:txBody>
      </p:sp>
      <p:sp>
        <p:nvSpPr>
          <p:cNvPr id="3" name="Содержимое 2"/>
          <p:cNvSpPr>
            <a:spLocks noGrp="1"/>
          </p:cNvSpPr>
          <p:nvPr>
            <p:ph idx="1"/>
          </p:nvPr>
        </p:nvSpPr>
        <p:spPr>
          <a:xfrm>
            <a:off x="457200" y="1142984"/>
            <a:ext cx="8229600" cy="4983179"/>
          </a:xfrm>
        </p:spPr>
        <p:txBody>
          <a:bodyPr>
            <a:normAutofit fontScale="92500" lnSpcReduction="20000"/>
          </a:bodyPr>
          <a:lstStyle/>
          <a:p>
            <a:pPr algn="l" rtl="0">
              <a:buNone/>
            </a:pPr>
            <a:r>
              <a:rPr lang="ru-RU" dirty="0" smtClean="0"/>
              <a:t>is a combination of a number of processes:</a:t>
            </a:r>
          </a:p>
          <a:p>
            <a:pPr algn="l" rtl="0">
              <a:buFontTx/>
              <a:buChar char="-"/>
            </a:pPr>
            <a:r>
              <a:rPr lang="ru-RU" dirty="0" smtClean="0"/>
              <a:t>Penetration </a:t>
            </a:r>
            <a:r>
              <a:rPr lang="ru-RU" dirty="0" err="1" smtClean="0"/>
              <a:t>extractant</a:t>
            </a:r>
            <a:r>
              <a:rPr lang="ru-RU" dirty="0" smtClean="0"/>
              <a:t> in raw materials</a:t>
            </a:r>
          </a:p>
          <a:p>
            <a:pPr algn="l" rtl="0">
              <a:buFontTx/>
              <a:buChar char="-"/>
            </a:pPr>
            <a:r>
              <a:rPr lang="ru-RU" dirty="0" smtClean="0"/>
              <a:t>wetting, </a:t>
            </a:r>
          </a:p>
          <a:p>
            <a:pPr algn="l" rtl="0">
              <a:buFontTx/>
              <a:buChar char="-"/>
            </a:pPr>
            <a:r>
              <a:rPr lang="ru-RU" dirty="0" smtClean="0"/>
              <a:t>swelling, </a:t>
            </a:r>
          </a:p>
          <a:p>
            <a:pPr algn="l" rtl="0">
              <a:buFontTx/>
              <a:buChar char="-"/>
            </a:pPr>
            <a:r>
              <a:rPr lang="ru-RU" dirty="0" smtClean="0"/>
              <a:t>dissolution, </a:t>
            </a:r>
          </a:p>
          <a:p>
            <a:pPr algn="l" rtl="0">
              <a:buFontTx/>
              <a:buChar char="-"/>
            </a:pPr>
            <a:r>
              <a:rPr lang="ru-RU" dirty="0" smtClean="0"/>
              <a:t>chemical interaction, </a:t>
            </a:r>
          </a:p>
          <a:p>
            <a:pPr algn="l" rtl="0">
              <a:buFontTx/>
              <a:buChar char="-"/>
            </a:pPr>
            <a:r>
              <a:rPr lang="ru-RU" dirty="0" smtClean="0"/>
              <a:t>adsorption, </a:t>
            </a:r>
          </a:p>
          <a:p>
            <a:pPr algn="l" rtl="0">
              <a:buFontTx/>
              <a:buChar char="-"/>
            </a:pPr>
            <a:r>
              <a:rPr lang="ru-RU" dirty="0" smtClean="0"/>
              <a:t>desorption, </a:t>
            </a:r>
          </a:p>
          <a:p>
            <a:pPr algn="l" rtl="0">
              <a:buFontTx/>
              <a:buChar char="-"/>
            </a:pPr>
            <a:r>
              <a:rPr lang="ru-RU" dirty="0" smtClean="0"/>
              <a:t>diffusion, </a:t>
            </a:r>
          </a:p>
          <a:p>
            <a:pPr algn="l" rtl="0">
              <a:buFontTx/>
              <a:buChar char="-"/>
            </a:pPr>
            <a:r>
              <a:rPr lang="ru-RU" dirty="0" smtClean="0"/>
              <a:t>dialysis, etc.</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dirty="0" smtClean="0"/>
              <a:t>The main stages of the </a:t>
            </a:r>
            <a:r>
              <a:rPr lang="ru-RU" dirty="0" err="1" smtClean="0"/>
              <a:t>extraction</a:t>
            </a:r>
            <a:r>
              <a:rPr lang="ru-RU" dirty="0" smtClean="0"/>
              <a:t> </a:t>
            </a:r>
            <a:r>
              <a:rPr lang="ru-RU" dirty="0" err="1" smtClean="0"/>
              <a:t>process</a:t>
            </a:r>
            <a:r>
              <a:rPr lang="en-US" dirty="0" smtClean="0"/>
              <a:t> are</a:t>
            </a:r>
            <a:r>
              <a:rPr lang="ru-RU"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8229600" cy="5357850"/>
          </a:xfrm>
        </p:spPr>
        <p:txBody>
          <a:bodyPr>
            <a:normAutofit/>
          </a:bodyPr>
          <a:lstStyle/>
          <a:p>
            <a:pPr algn="l" rtl="0">
              <a:buNone/>
            </a:pPr>
            <a:r>
              <a:rPr lang="ru-RU" dirty="0" smtClean="0"/>
              <a:t>1. Impregnation of dry plant material </a:t>
            </a:r>
            <a:r>
              <a:rPr lang="ru-RU" dirty="0" err="1" smtClean="0"/>
              <a:t>extractant</a:t>
            </a:r>
            <a:r>
              <a:rPr lang="ru-RU" dirty="0" smtClean="0"/>
              <a:t>, the so-called </a:t>
            </a:r>
            <a:r>
              <a:rPr lang="ru-RU" u="sng" dirty="0" smtClean="0"/>
              <a:t>capillary </a:t>
            </a:r>
            <a:r>
              <a:rPr lang="ru-RU" u="sng" dirty="0" err="1" smtClean="0"/>
              <a:t>impregnation</a:t>
            </a:r>
            <a:r>
              <a:rPr lang="ru-RU" dirty="0" smtClean="0"/>
              <a:t> </a:t>
            </a:r>
            <a:r>
              <a:rPr lang="ru-RU" dirty="0" smtClean="0"/>
              <a:t>– </a:t>
            </a:r>
            <a:r>
              <a:rPr lang="ru-RU" dirty="0" err="1" smtClean="0"/>
              <a:t>penetration</a:t>
            </a:r>
            <a:r>
              <a:rPr lang="en-US" dirty="0" smtClean="0"/>
              <a:t> of </a:t>
            </a:r>
            <a:r>
              <a:rPr lang="ru-RU" dirty="0" smtClean="0"/>
              <a:t> </a:t>
            </a:r>
            <a:r>
              <a:rPr lang="ru-RU" dirty="0" err="1" smtClean="0"/>
              <a:t>extractant</a:t>
            </a:r>
            <a:r>
              <a:rPr lang="ru-RU" dirty="0" smtClean="0"/>
              <a:t> in raw materials and wetting of substances in raw materials.</a:t>
            </a:r>
          </a:p>
          <a:p>
            <a:pPr algn="l" rtl="0">
              <a:buNone/>
            </a:pPr>
            <a:r>
              <a:rPr lang="ru-RU" dirty="0" smtClean="0"/>
              <a:t>2. </a:t>
            </a:r>
            <a:r>
              <a:rPr lang="ru-RU" u="sng" dirty="0" smtClean="0"/>
              <a:t>Dissolution</a:t>
            </a:r>
            <a:r>
              <a:rPr lang="ru-RU" dirty="0" smtClean="0"/>
              <a:t> plant cell components - the formation of primary sap.</a:t>
            </a:r>
          </a:p>
          <a:p>
            <a:pPr algn="l" rtl="0">
              <a:buNone/>
            </a:pPr>
            <a:r>
              <a:rPr lang="ru-RU" dirty="0" smtClean="0"/>
              <a:t>3. </a:t>
            </a:r>
            <a:r>
              <a:rPr lang="ru-RU" u="sng" dirty="0" smtClean="0"/>
              <a:t>Transition</a:t>
            </a:r>
            <a:r>
              <a:rPr lang="ru-RU" dirty="0" smtClean="0"/>
              <a:t> solutes in </a:t>
            </a:r>
            <a:r>
              <a:rPr lang="ru-RU" dirty="0" err="1" smtClean="0"/>
              <a:t>extractant</a:t>
            </a:r>
            <a:r>
              <a:rPr lang="ru-RU" dirty="0" smtClean="0"/>
              <a:t> - </a:t>
            </a:r>
            <a:r>
              <a:rPr lang="ru-RU" u="sng" dirty="0" err="1" smtClean="0"/>
              <a:t>mass transfer</a:t>
            </a:r>
            <a:r>
              <a:rPr lang="ru-RU" dirty="0" smtClean="0"/>
              <a:t>, mass transfer of substances through porous cell walls. </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rtl="0"/>
            <a:r>
              <a:rPr lang="ru-RU" dirty="0" smtClean="0"/>
              <a:t>Extractive substances</a:t>
            </a:r>
            <a:endParaRPr lang="ru-RU" dirty="0"/>
          </a:p>
        </p:txBody>
      </p:sp>
      <p:sp>
        <p:nvSpPr>
          <p:cNvPr id="4" name="Содержимое 3"/>
          <p:cNvSpPr>
            <a:spLocks noGrp="1"/>
          </p:cNvSpPr>
          <p:nvPr>
            <p:ph idx="1"/>
          </p:nvPr>
        </p:nvSpPr>
        <p:spPr/>
        <p:txBody>
          <a:bodyPr/>
          <a:lstStyle/>
          <a:p>
            <a:pPr algn="l" rtl="0">
              <a:buNone/>
            </a:pPr>
            <a:r>
              <a:rPr lang="ru-RU" dirty="0" smtClean="0"/>
              <a:t>P</a:t>
            </a:r>
            <a:r>
              <a:rPr lang="en-US" dirty="0" err="1" smtClean="0"/>
              <a:t>lant</a:t>
            </a:r>
            <a:r>
              <a:rPr lang="en-US" dirty="0" smtClean="0"/>
              <a:t> </a:t>
            </a:r>
            <a:r>
              <a:rPr lang="ru-RU" dirty="0" smtClean="0"/>
              <a:t>R</a:t>
            </a:r>
            <a:r>
              <a:rPr lang="en-US" dirty="0" smtClean="0"/>
              <a:t>aw materials</a:t>
            </a:r>
            <a:r>
              <a:rPr lang="ru-RU" dirty="0" smtClean="0"/>
              <a:t> </a:t>
            </a:r>
            <a:r>
              <a:rPr lang="ru-RU" dirty="0" smtClean="0"/>
              <a:t>to be extracted has a cellular structure. Medicinal products differ in anatomical structure, chemical composition and physical properties. All substances of medicinal plant raw materials, </a:t>
            </a:r>
            <a:r>
              <a:rPr lang="ru-RU" dirty="0" err="1" smtClean="0"/>
              <a:t>passing</a:t>
            </a:r>
            <a:r>
              <a:rPr lang="ru-RU" dirty="0" smtClean="0"/>
              <a:t> </a:t>
            </a:r>
            <a:r>
              <a:rPr lang="ru-RU" dirty="0" err="1" smtClean="0"/>
              <a:t>into</a:t>
            </a:r>
            <a:r>
              <a:rPr lang="en-US" dirty="0" smtClean="0"/>
              <a:t> </a:t>
            </a:r>
            <a:r>
              <a:rPr lang="ru-RU" dirty="0" err="1" smtClean="0"/>
              <a:t>extractant</a:t>
            </a:r>
            <a:r>
              <a:rPr lang="ru-RU" dirty="0" smtClean="0"/>
              <a:t> </a:t>
            </a:r>
            <a:r>
              <a:rPr lang="ru-RU" dirty="0" err="1" smtClean="0"/>
              <a:t>at</a:t>
            </a:r>
            <a:r>
              <a:rPr lang="ru-RU" dirty="0" smtClean="0"/>
              <a:t> the form of </a:t>
            </a:r>
            <a:r>
              <a:rPr lang="ru-RU" dirty="0" err="1" smtClean="0"/>
              <a:t>a</a:t>
            </a:r>
            <a:r>
              <a:rPr lang="ru-RU" dirty="0" smtClean="0"/>
              <a:t> </a:t>
            </a:r>
            <a:r>
              <a:rPr lang="ru-RU" dirty="0" err="1" smtClean="0"/>
              <a:t>solution</a:t>
            </a:r>
            <a:r>
              <a:rPr lang="en-US" dirty="0" smtClean="0"/>
              <a:t>, this substances are</a:t>
            </a:r>
            <a:r>
              <a:rPr lang="ru-RU" dirty="0" smtClean="0"/>
              <a:t> </a:t>
            </a:r>
            <a:r>
              <a:rPr lang="ru-RU" dirty="0" smtClean="0"/>
              <a:t>called </a:t>
            </a:r>
            <a:r>
              <a:rPr lang="ru-RU" b="1" u="sng" dirty="0" smtClean="0"/>
              <a:t>extractives</a:t>
            </a:r>
            <a:r>
              <a:rPr lang="ru-RU" dirty="0" smtClean="0"/>
              <a:t>.</a:t>
            </a:r>
          </a:p>
          <a:p>
            <a:pPr algn="l" rtl="0"/>
            <a:endParaRPr lang="ru-RU" dirty="0"/>
          </a:p>
        </p:txBody>
      </p:sp>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dirty="0" smtClean="0"/>
              <a:t/>
            </a:r>
            <a:br>
              <a:rPr lang="ru-RU" dirty="0" smtClean="0"/>
            </a:br>
            <a:r>
              <a:rPr lang="ru-RU" dirty="0" smtClean="0"/>
              <a:t>Extractives include:</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pPr algn="l" rtl="0"/>
            <a:r>
              <a:rPr lang="ru-RU" b="1" dirty="0" smtClean="0"/>
              <a:t>biologically active </a:t>
            </a:r>
            <a:r>
              <a:rPr lang="ru-RU" b="1" dirty="0" err="1" smtClean="0"/>
              <a:t>substances</a:t>
            </a:r>
            <a:r>
              <a:rPr lang="ru-RU" dirty="0" smtClean="0"/>
              <a:t> </a:t>
            </a:r>
            <a:r>
              <a:rPr lang="ru-RU" dirty="0" smtClean="0"/>
              <a:t>– </a:t>
            </a:r>
            <a:r>
              <a:rPr lang="ru-RU" dirty="0" err="1" smtClean="0"/>
              <a:t>substances</a:t>
            </a:r>
            <a:r>
              <a:rPr lang="en-US" dirty="0" smtClean="0"/>
              <a:t> </a:t>
            </a:r>
            <a:r>
              <a:rPr lang="ru-RU" dirty="0" err="1" smtClean="0"/>
              <a:t>that</a:t>
            </a:r>
            <a:r>
              <a:rPr lang="ru-RU" dirty="0" smtClean="0"/>
              <a:t> </a:t>
            </a:r>
            <a:r>
              <a:rPr lang="ru-RU" dirty="0" smtClean="0"/>
              <a:t>have a pronounced pharmacological activity and are of interest from the point of view of treatment and prevention of diseases (alkaloids, </a:t>
            </a:r>
            <a:r>
              <a:rPr lang="ru-RU" dirty="0" err="1" smtClean="0"/>
              <a:t>flavonoids</a:t>
            </a:r>
            <a:r>
              <a:rPr lang="ru-RU" dirty="0" smtClean="0"/>
              <a:t>, coumarins, vitamins, essential oils, etc.);</a:t>
            </a:r>
          </a:p>
          <a:p>
            <a:pPr algn="l" rtl="0"/>
            <a:r>
              <a:rPr lang="la-Latn" dirty="0" smtClean="0"/>
              <a:t>F</a:t>
            </a:r>
            <a:r>
              <a:rPr lang="ru-RU" dirty="0" err="1" smtClean="0"/>
              <a:t>rom</a:t>
            </a:r>
            <a:r>
              <a:rPr lang="en-US" dirty="0" smtClean="0"/>
              <a:t> </a:t>
            </a:r>
            <a:r>
              <a:rPr lang="ru-RU" b="1" dirty="0" err="1" smtClean="0"/>
              <a:t>accompanying</a:t>
            </a:r>
            <a:r>
              <a:rPr lang="ru-RU" b="1" dirty="0" smtClean="0"/>
              <a:t> </a:t>
            </a:r>
            <a:r>
              <a:rPr lang="ru-RU" b="1" dirty="0" smtClean="0"/>
              <a:t>substances</a:t>
            </a:r>
            <a:r>
              <a:rPr lang="ru-RU" dirty="0" smtClean="0"/>
              <a:t>- natural companions of biologically active substances, which play an important role in the life of </a:t>
            </a:r>
            <a:r>
              <a:rPr lang="ru-RU" dirty="0" err="1" smtClean="0"/>
              <a:t>the</a:t>
            </a:r>
            <a:r>
              <a:rPr lang="ru-RU" dirty="0" smtClean="0"/>
              <a:t> </a:t>
            </a:r>
            <a:r>
              <a:rPr lang="en-US" dirty="0" smtClean="0"/>
              <a:t>plant</a:t>
            </a:r>
            <a:r>
              <a:rPr lang="ru-RU" dirty="0" smtClean="0"/>
              <a:t>, </a:t>
            </a:r>
            <a:r>
              <a:rPr lang="ru-RU" dirty="0" smtClean="0"/>
              <a:t>are not of particular interest from a pharmacotherapeutic point of view, but somehow influence the manifestation of the therapeutic effect of biologically active substances. For example: mucus, gums reduce the side effects of biologically active substances and slow down their absorption, due to an increase in viscosity and enveloping action, saponins enhance the absorption of biologically active substances, since they are surfactants; tannins slow down absorption.</a:t>
            </a:r>
          </a:p>
          <a:p>
            <a:pPr algn="l" rtl="0"/>
            <a:r>
              <a:rPr lang="ru-RU" b="1" dirty="0" smtClean="0"/>
              <a:t>ballast substances</a:t>
            </a:r>
            <a:r>
              <a:rPr lang="ru-RU" dirty="0" smtClean="0"/>
              <a:t> - accompanying substances that do not take a significant part in the manifestation of the therapeutic effect.</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
            </a:r>
            <a:br>
              <a:rPr lang="ru-RU" b="1" dirty="0" smtClean="0"/>
            </a:br>
            <a:r>
              <a:rPr lang="ru-RU" b="1" dirty="0" smtClean="0"/>
              <a:t>Preparation of medicinal plant raw materials for extraction</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900634"/>
          </a:xfrm>
        </p:spPr>
        <p:txBody>
          <a:bodyPr>
            <a:normAutofit fontScale="77500" lnSpcReduction="20000"/>
          </a:bodyPr>
          <a:lstStyle/>
          <a:p>
            <a:pPr algn="l" rtl="0">
              <a:buNone/>
            </a:pPr>
            <a:r>
              <a:rPr lang="ru-RU" b="1" dirty="0" smtClean="0"/>
              <a:t> </a:t>
            </a:r>
            <a:endParaRPr lang="ru-RU" dirty="0" smtClean="0"/>
          </a:p>
          <a:p>
            <a:pPr algn="l" rtl="0">
              <a:buNone/>
            </a:pPr>
            <a:r>
              <a:rPr lang="ru-RU" dirty="0" smtClean="0"/>
              <a:t>Before carrying out the extraction process, medicinal plant raw materials are subjected to analysis and preliminary preparation.</a:t>
            </a:r>
          </a:p>
          <a:p>
            <a:pPr lvl="0" algn="l" rtl="0"/>
            <a:r>
              <a:rPr lang="ru-RU" dirty="0" smtClean="0"/>
              <a:t>The composition and properties of raw materials are determined for compliance </a:t>
            </a:r>
            <a:r>
              <a:rPr lang="ru-RU" dirty="0" err="1" smtClean="0"/>
              <a:t>with</a:t>
            </a:r>
            <a:r>
              <a:rPr lang="ru-RU" dirty="0" smtClean="0"/>
              <a:t> </a:t>
            </a:r>
            <a:r>
              <a:rPr lang="ru-RU" dirty="0" smtClean="0"/>
              <a:t>N</a:t>
            </a:r>
            <a:r>
              <a:rPr lang="en-US" dirty="0" err="1" smtClean="0"/>
              <a:t>ormative</a:t>
            </a:r>
            <a:r>
              <a:rPr lang="en-US" dirty="0" smtClean="0"/>
              <a:t> </a:t>
            </a:r>
            <a:r>
              <a:rPr lang="ru-RU" dirty="0" smtClean="0"/>
              <a:t>D</a:t>
            </a:r>
            <a:r>
              <a:rPr lang="en-US" dirty="0" err="1" smtClean="0"/>
              <a:t>ocuments</a:t>
            </a:r>
            <a:r>
              <a:rPr lang="ru-RU" dirty="0" smtClean="0"/>
              <a:t> </a:t>
            </a:r>
            <a:r>
              <a:rPr lang="ru-RU" dirty="0" smtClean="0"/>
              <a:t>requirements.</a:t>
            </a:r>
          </a:p>
          <a:p>
            <a:pPr lvl="0" algn="l" rtl="0"/>
            <a:r>
              <a:rPr lang="ru-RU" dirty="0" smtClean="0"/>
              <a:t>Grinding and sieving is carried out (not always, since it is a very laborious operation).</a:t>
            </a:r>
          </a:p>
          <a:p>
            <a:pPr lvl="0" algn="l" rtl="0"/>
            <a:r>
              <a:rPr lang="ru-RU" dirty="0" smtClean="0"/>
              <a:t>The technological properties of raw materials are determined (good quality of raw materials, fractional composition, degree of grinding of raw materials, absorption coefficient, leaching coefficient, porosity of </a:t>
            </a:r>
            <a:r>
              <a:rPr lang="ru-RU" dirty="0" err="1" smtClean="0"/>
              <a:t>raw</a:t>
            </a:r>
            <a:r>
              <a:rPr lang="ru-RU" dirty="0" smtClean="0"/>
              <a:t> </a:t>
            </a:r>
            <a:r>
              <a:rPr lang="ru-RU" dirty="0" err="1" smtClean="0"/>
              <a:t>materials</a:t>
            </a:r>
            <a:r>
              <a:rPr lang="ru-RU" dirty="0" smtClean="0"/>
              <a:t> </a:t>
            </a:r>
            <a:r>
              <a:rPr lang="ru-RU" dirty="0" smtClean="0"/>
              <a:t>etc.).</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15328" cy="868346"/>
          </a:xfrm>
          <a:ln w="57150">
            <a:solidFill>
              <a:schemeClr val="accent1"/>
            </a:solidFill>
          </a:ln>
        </p:spPr>
        <p:txBody>
          <a:bodyPr rtlCol="0">
            <a:normAutofit/>
          </a:bodyPr>
          <a:lstStyle/>
          <a:p>
            <a:pPr algn="ctr" rtl="0" fontAlgn="auto">
              <a:spcAft>
                <a:spcPts val="0"/>
              </a:spcAft>
              <a:defRPr/>
            </a:pPr>
            <a:r>
              <a:rPr lang="ru-RU" b="1" dirty="0" smtClean="0">
                <a:solidFill>
                  <a:srgbClr val="C00000"/>
                </a:solidFill>
                <a:latin typeface="Arial Black" pitchFamily="34" charset="0"/>
              </a:rPr>
              <a:t>Extraction methods</a:t>
            </a:r>
            <a:endParaRPr lang="ru-RU" dirty="0" smtClean="0">
              <a:solidFill>
                <a:srgbClr val="C00000"/>
              </a:solidFill>
              <a:latin typeface="Arial Black" pitchFamily="34" charset="0"/>
            </a:endParaRPr>
          </a:p>
        </p:txBody>
      </p:sp>
      <p:graphicFrame>
        <p:nvGraphicFramePr>
          <p:cNvPr id="4" name="Содержимое 3"/>
          <p:cNvGraphicFramePr>
            <a:graphicFrameLocks noGrp="1"/>
          </p:cNvGraphicFramePr>
          <p:nvPr>
            <p:ph idx="1"/>
          </p:nvPr>
        </p:nvGraphicFramePr>
        <p:xfrm>
          <a:off x="642910" y="1285860"/>
          <a:ext cx="8229600" cy="5286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низ 4"/>
          <p:cNvSpPr/>
          <p:nvPr/>
        </p:nvSpPr>
        <p:spPr>
          <a:xfrm>
            <a:off x="1857356" y="2214554"/>
            <a:ext cx="100013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Стрелка вниз 5"/>
          <p:cNvSpPr/>
          <p:nvPr/>
        </p:nvSpPr>
        <p:spPr>
          <a:xfrm>
            <a:off x="6143636" y="2214554"/>
            <a:ext cx="10001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a:blipFill>
            <a:blip r:embed="rId2"/>
            <a:tile tx="0" ty="0" sx="100000" sy="100000" flip="none" algn="tl"/>
          </a:blipFill>
        </p:spPr>
        <p:txBody>
          <a:bodyPr>
            <a:normAutofit fontScale="85000" lnSpcReduction="10000"/>
          </a:bodyPr>
          <a:lstStyle/>
          <a:p>
            <a:pPr algn="l" rtl="0">
              <a:buNone/>
            </a:pPr>
            <a:r>
              <a:rPr lang="ru-RU" dirty="0" smtClean="0"/>
              <a:t>But only six centuries later, the Roman physician Galen </a:t>
            </a:r>
          </a:p>
          <a:p>
            <a:pPr algn="l" rtl="0">
              <a:buNone/>
            </a:pPr>
            <a:r>
              <a:rPr lang="ru-RU" dirty="0" smtClean="0"/>
              <a:t>(II century AD) showed that medicinal plants are healing precisely because they contain certain active substances. Galen determined how to extract these substances. He used decoctions, infusions, plant juices, powders and pills from them for treatment.</a:t>
            </a:r>
            <a:br>
              <a:rPr lang="ru-RU" dirty="0" smtClean="0"/>
            </a:br>
            <a:r>
              <a:rPr lang="ru-RU" dirty="0" smtClean="0"/>
              <a:t/>
            </a:r>
            <a:br>
              <a:rPr lang="ru-RU" dirty="0" smtClean="0"/>
            </a:br>
            <a:r>
              <a:rPr lang="ru-RU" dirty="0" smtClean="0"/>
              <a:t>In the 16th century, the physician Paracelsus initiated the chemical analysis of medicinal plants. Paracelsus, like Galen, believed that their therapeutic effect depends on certain substances, which he tried to obtain in pure form. But only three centuries later, the active substances were isolated in pure form. In order to find new </a:t>
            </a:r>
            <a:r>
              <a:rPr lang="ru-RU" dirty="0" err="1" smtClean="0"/>
              <a:t>effective</a:t>
            </a:r>
            <a:r>
              <a:rPr lang="ru-RU" dirty="0" smtClean="0"/>
              <a:t> </a:t>
            </a:r>
            <a:r>
              <a:rPr lang="ru-RU" dirty="0" err="1" smtClean="0"/>
              <a:t>medicines</a:t>
            </a:r>
            <a:r>
              <a:rPr lang="en-US" dirty="0" smtClean="0"/>
              <a:t> </a:t>
            </a:r>
            <a:r>
              <a:rPr lang="ru-RU" dirty="0" err="1" smtClean="0"/>
              <a:t>held</a:t>
            </a:r>
            <a:r>
              <a:rPr lang="ru-RU" dirty="0" smtClean="0"/>
              <a:t> </a:t>
            </a:r>
            <a:r>
              <a:rPr lang="ru-RU" dirty="0" smtClean="0"/>
              <a:t>activities for the study of wild plants in the regions of the Caucasus, Crimea, Central Asia, Siberia, the Far East. </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2700" b="1" dirty="0" smtClean="0"/>
              <a:t/>
            </a:r>
            <a:br>
              <a:rPr lang="ru-RU" sz="2700" b="1" dirty="0" smtClean="0"/>
            </a:br>
            <a:r>
              <a:rPr lang="ru-RU" sz="2700" b="1" dirty="0" smtClean="0"/>
              <a:t/>
            </a:r>
            <a:br>
              <a:rPr lang="ru-RU" sz="2700" b="1" dirty="0" smtClean="0"/>
            </a:br>
            <a:r>
              <a:rPr lang="ru-RU" sz="2700" b="1" dirty="0" smtClean="0"/>
              <a:t>Methods for obtaining extracts </a:t>
            </a:r>
            <a:br>
              <a:rPr lang="ru-RU" sz="2700" b="1" dirty="0" smtClean="0"/>
            </a:br>
            <a:r>
              <a:rPr lang="ru-RU" sz="2700" b="1" dirty="0" smtClean="0"/>
              <a:t>from medicinal herbal </a:t>
            </a:r>
            <a:br>
              <a:rPr lang="ru-RU" sz="2700" b="1" dirty="0" smtClean="0"/>
            </a:br>
            <a:r>
              <a:rPr lang="ru-RU" sz="2700" b="1" dirty="0" smtClean="0"/>
              <a:t>and animal raw materials</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lgn="l" rtl="0">
              <a:buNone/>
            </a:pPr>
            <a:r>
              <a:rPr lang="ru-RU" dirty="0" smtClean="0"/>
              <a:t>Extraction processes can be:</a:t>
            </a:r>
          </a:p>
          <a:p>
            <a:pPr algn="l" rtl="0">
              <a:buNone/>
            </a:pPr>
            <a:r>
              <a:rPr lang="ru-RU" dirty="0" smtClean="0"/>
              <a:t>Periodic</a:t>
            </a:r>
          </a:p>
          <a:p>
            <a:pPr algn="l" rtl="0">
              <a:buNone/>
            </a:pPr>
            <a:r>
              <a:rPr lang="ru-RU" dirty="0" smtClean="0"/>
              <a:t>Continuous</a:t>
            </a:r>
          </a:p>
          <a:p>
            <a:pPr algn="l" rtl="0">
              <a:buNone/>
            </a:pPr>
            <a:r>
              <a:rPr lang="ru-RU" dirty="0" smtClean="0"/>
              <a:t>Countercurrent.</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702490"/>
          </a:xfrm>
        </p:spPr>
        <p:txBody>
          <a:bodyPr>
            <a:normAutofit fontScale="90000"/>
          </a:bodyPr>
          <a:lstStyle/>
          <a:p>
            <a:pPr marL="88900" indent="-6350" algn="l" rtl="0" fontAlgn="auto">
              <a:spcAft>
                <a:spcPts val="0"/>
              </a:spcAft>
              <a:defRPr/>
            </a:pPr>
            <a:r>
              <a:rPr lang="ru-RU" dirty="0" smtClean="0">
                <a:latin typeface="Arial Black" pitchFamily="34" charset="0"/>
              </a:rPr>
              <a:t>In pharmaceutical production, the following methods are used:</a:t>
            </a:r>
          </a:p>
        </p:txBody>
      </p:sp>
      <p:sp>
        <p:nvSpPr>
          <p:cNvPr id="3" name="Содержимое 2"/>
          <p:cNvSpPr>
            <a:spLocks noGrp="1"/>
          </p:cNvSpPr>
          <p:nvPr>
            <p:ph idx="1"/>
          </p:nvPr>
        </p:nvSpPr>
        <p:spPr>
          <a:xfrm>
            <a:off x="1435100" y="2357430"/>
            <a:ext cx="7499350" cy="3890970"/>
          </a:xfrm>
        </p:spPr>
        <p:txBody>
          <a:bodyPr>
            <a:normAutofit/>
          </a:bodyPr>
          <a:lstStyle/>
          <a:p>
            <a:pPr marL="365760" indent="-283464" algn="l" rtl="0" fontAlgn="auto">
              <a:spcAft>
                <a:spcPts val="0"/>
              </a:spcAft>
              <a:buFont typeface="Wingdings 2"/>
              <a:buChar char=""/>
              <a:defRPr/>
            </a:pPr>
            <a:r>
              <a:rPr lang="ru-RU" dirty="0" smtClean="0">
                <a:latin typeface="Arial Black" pitchFamily="34" charset="0"/>
              </a:rPr>
              <a:t>maceration </a:t>
            </a:r>
          </a:p>
          <a:p>
            <a:pPr marL="365760" indent="-283464" algn="l" rtl="0" fontAlgn="auto">
              <a:spcAft>
                <a:spcPts val="0"/>
              </a:spcAft>
              <a:buFont typeface="Wingdings 2"/>
              <a:buChar char=""/>
              <a:defRPr/>
            </a:pPr>
            <a:r>
              <a:rPr lang="ru-RU" dirty="0" err="1" smtClean="0">
                <a:latin typeface="Arial Black" pitchFamily="34" charset="0"/>
              </a:rPr>
              <a:t>remaceration</a:t>
            </a:r>
            <a:r>
              <a:rPr lang="ru-RU" dirty="0" smtClean="0">
                <a:latin typeface="Arial Black" pitchFamily="34" charset="0"/>
              </a:rPr>
              <a:t> </a:t>
            </a:r>
          </a:p>
          <a:p>
            <a:pPr marL="365760" indent="-283464" algn="l" rtl="0" fontAlgn="auto">
              <a:spcAft>
                <a:spcPts val="0"/>
              </a:spcAft>
              <a:buFont typeface="Wingdings 2"/>
              <a:buChar char=""/>
              <a:defRPr/>
            </a:pPr>
            <a:r>
              <a:rPr lang="ru-RU" dirty="0" err="1" smtClean="0">
                <a:latin typeface="Arial Black" pitchFamily="34" charset="0"/>
              </a:rPr>
              <a:t>percolation</a:t>
            </a:r>
            <a:endParaRPr lang="ru-RU" dirty="0" smtClean="0">
              <a:latin typeface="Arial Black" pitchFamily="34" charset="0"/>
            </a:endParaRPr>
          </a:p>
          <a:p>
            <a:pPr marL="365760" indent="-283464" algn="l" rtl="0" fontAlgn="auto">
              <a:spcAft>
                <a:spcPts val="0"/>
              </a:spcAft>
              <a:buFont typeface="Wingdings 2"/>
              <a:buChar char=""/>
              <a:defRPr/>
            </a:pPr>
            <a:r>
              <a:rPr lang="ru-RU" dirty="0" smtClean="0">
                <a:latin typeface="Arial Black" pitchFamily="34" charset="0"/>
              </a:rPr>
              <a:t>countercurrent extraction (</a:t>
            </a:r>
            <a:r>
              <a:rPr lang="ru-RU" dirty="0" err="1" smtClean="0">
                <a:latin typeface="Arial Black" pitchFamily="34" charset="0"/>
              </a:rPr>
              <a:t>repercolation</a:t>
            </a:r>
            <a:r>
              <a:rPr lang="ru-RU" dirty="0" smtClean="0">
                <a:latin typeface="Arial Black" pitchFamily="34" charset="0"/>
              </a:rPr>
              <a:t>)</a:t>
            </a:r>
          </a:p>
          <a:p>
            <a:pPr marL="365760" indent="-283464" algn="l" rtl="0" fontAlgn="auto">
              <a:spcAft>
                <a:spcPts val="0"/>
              </a:spcAft>
              <a:buFont typeface="Wingdings 2"/>
              <a:buChar char=""/>
              <a:defRPr/>
            </a:pPr>
            <a:r>
              <a:rPr lang="ru-RU" dirty="0" smtClean="0">
                <a:latin typeface="Arial Black" pitchFamily="34" charset="0"/>
              </a:rPr>
              <a:t>circulating extraction</a:t>
            </a:r>
          </a:p>
          <a:p>
            <a:pPr algn="l" rtl="0"/>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725470"/>
          </a:xfrm>
        </p:spPr>
        <p:txBody>
          <a:bodyPr>
            <a:normAutofit fontScale="90000"/>
          </a:bodyPr>
          <a:lstStyle/>
          <a:p>
            <a:pPr algn="l" rtl="0">
              <a:lnSpc>
                <a:spcPts val="2500"/>
              </a:lnSpc>
            </a:pPr>
            <a:r>
              <a:rPr lang="ru-RU" sz="3600" dirty="0" smtClean="0">
                <a:latin typeface="Arial Black" pitchFamily="34" charset="0"/>
              </a:rPr>
              <a:t>Maceration</a:t>
            </a:r>
            <a:r>
              <a:rPr lang="ru-RU" i="1" dirty="0" smtClean="0"/>
              <a:t> </a:t>
            </a:r>
            <a:br>
              <a:rPr lang="ru-RU" i="1" dirty="0" smtClean="0"/>
            </a:br>
            <a:r>
              <a:rPr lang="ru-RU" sz="3100" i="1" dirty="0" smtClean="0"/>
              <a:t>(</a:t>
            </a:r>
            <a:r>
              <a:rPr lang="ru-RU" sz="3100" i="1" dirty="0" err="1" smtClean="0"/>
              <a:t>tas</a:t>
            </a:r>
            <a:r>
              <a:rPr lang="en-US" sz="3100" i="1" dirty="0" err="1" smtClean="0"/>
              <a:t>racio</a:t>
            </a:r>
            <a:r>
              <a:rPr lang="ru-RU" sz="3100" i="1" dirty="0" smtClean="0"/>
              <a:t> - </a:t>
            </a:r>
            <a:r>
              <a:rPr lang="ru-RU" sz="3100" dirty="0" smtClean="0"/>
              <a:t>soaking) </a:t>
            </a:r>
            <a:endParaRPr lang="ru-RU" dirty="0">
              <a:latin typeface="Arial Black" pitchFamily="34" charset="0"/>
            </a:endParaRPr>
          </a:p>
        </p:txBody>
      </p:sp>
      <p:sp>
        <p:nvSpPr>
          <p:cNvPr id="3" name="Содержимое 2"/>
          <p:cNvSpPr>
            <a:spLocks noGrp="1"/>
          </p:cNvSpPr>
          <p:nvPr>
            <p:ph idx="1"/>
          </p:nvPr>
        </p:nvSpPr>
        <p:spPr>
          <a:xfrm>
            <a:off x="642910" y="1142984"/>
            <a:ext cx="7972452" cy="5429288"/>
          </a:xfrm>
        </p:spPr>
        <p:txBody>
          <a:bodyPr>
            <a:normAutofit/>
          </a:bodyPr>
          <a:lstStyle/>
          <a:p>
            <a:pPr algn="l" rtl="0"/>
            <a:r>
              <a:rPr lang="ru-RU" sz="2800" dirty="0" smtClean="0">
                <a:latin typeface="Calibri" pitchFamily="34" charset="0"/>
                <a:cs typeface="Times New Roman" pitchFamily="18" charset="0"/>
              </a:rPr>
              <a:t>It flows slowly, because driving </a:t>
            </a:r>
            <a:r>
              <a:rPr lang="ru-RU" sz="2800" dirty="0" err="1" smtClean="0">
                <a:latin typeface="Calibri" pitchFamily="34" charset="0"/>
                <a:cs typeface="Times New Roman" pitchFamily="18" charset="0"/>
              </a:rPr>
              <a:t>force</a:t>
            </a:r>
            <a:r>
              <a:rPr lang="ru-RU" sz="2800" dirty="0" smtClean="0">
                <a:latin typeface="Calibri" pitchFamily="34" charset="0"/>
                <a:cs typeface="Times New Roman" pitchFamily="18" charset="0"/>
              </a:rPr>
              <a:t> </a:t>
            </a:r>
            <a:r>
              <a:rPr lang="ru-RU" sz="2800" dirty="0" err="1" smtClean="0">
                <a:latin typeface="Calibri" pitchFamily="34" charset="0"/>
                <a:cs typeface="Times New Roman" pitchFamily="18" charset="0"/>
              </a:rPr>
              <a:t>is</a:t>
            </a:r>
            <a:r>
              <a:rPr lang="en-US" sz="2800" dirty="0" smtClean="0">
                <a:latin typeface="Calibri" pitchFamily="34" charset="0"/>
                <a:cs typeface="Times New Roman" pitchFamily="18" charset="0"/>
              </a:rPr>
              <a:t> </a:t>
            </a:r>
            <a:r>
              <a:rPr lang="ru-RU" sz="2800" b="1" dirty="0" err="1" smtClean="0">
                <a:latin typeface="Calibri" pitchFamily="34" charset="0"/>
                <a:cs typeface="Times New Roman" pitchFamily="18" charset="0"/>
              </a:rPr>
              <a:t>molecular</a:t>
            </a:r>
            <a:r>
              <a:rPr lang="ru-RU" sz="2800" b="1" dirty="0" smtClean="0">
                <a:latin typeface="Calibri" pitchFamily="34" charset="0"/>
                <a:cs typeface="Times New Roman" pitchFamily="18" charset="0"/>
              </a:rPr>
              <a:t> </a:t>
            </a:r>
            <a:r>
              <a:rPr lang="ru-RU" sz="2800" b="1" dirty="0" err="1" smtClean="0">
                <a:latin typeface="Calibri" pitchFamily="34" charset="0"/>
                <a:cs typeface="Times New Roman" pitchFamily="18" charset="0"/>
              </a:rPr>
              <a:t>diffusion</a:t>
            </a:r>
            <a:r>
              <a:rPr lang="ru-RU" sz="2800" dirty="0" smtClean="0">
                <a:latin typeface="Calibri" pitchFamily="34" charset="0"/>
                <a:cs typeface="Times New Roman" pitchFamily="18" charset="0"/>
              </a:rPr>
              <a:t>. </a:t>
            </a:r>
            <a:r>
              <a:rPr lang="ru-RU" sz="2800" dirty="0" smtClean="0">
                <a:latin typeface="Calibri" pitchFamily="34" charset="0"/>
                <a:cs typeface="Times New Roman" pitchFamily="18" charset="0"/>
              </a:rPr>
              <a:t>It is rarely </a:t>
            </a:r>
            <a:r>
              <a:rPr lang="ru-RU" sz="2800" dirty="0" err="1" smtClean="0">
                <a:latin typeface="Calibri" pitchFamily="34" charset="0"/>
                <a:cs typeface="Times New Roman" pitchFamily="18" charset="0"/>
              </a:rPr>
              <a:t>used</a:t>
            </a:r>
            <a:r>
              <a:rPr lang="ru-RU" sz="2800" dirty="0" smtClean="0">
                <a:latin typeface="Calibri" pitchFamily="34" charset="0"/>
                <a:cs typeface="Times New Roman" pitchFamily="18" charset="0"/>
              </a:rPr>
              <a:t>:</a:t>
            </a:r>
            <a:r>
              <a:rPr lang="en-US" sz="2800" dirty="0" smtClean="0">
                <a:latin typeface="Calibri" pitchFamily="34" charset="0"/>
                <a:cs typeface="Times New Roman" pitchFamily="18" charset="0"/>
              </a:rPr>
              <a:t> </a:t>
            </a:r>
          </a:p>
          <a:p>
            <a:pPr algn="l" rtl="0">
              <a:buNone/>
            </a:pPr>
            <a:r>
              <a:rPr lang="ru-RU" sz="2800" b="1" i="1" dirty="0" err="1" smtClean="0">
                <a:latin typeface="Calibri" pitchFamily="34" charset="0"/>
                <a:cs typeface="Times New Roman" pitchFamily="18" charset="0"/>
              </a:rPr>
              <a:t>when</a:t>
            </a:r>
            <a:r>
              <a:rPr lang="ru-RU" sz="2800" b="1" i="1" dirty="0" smtClean="0">
                <a:latin typeface="Calibri" pitchFamily="34" charset="0"/>
                <a:cs typeface="Times New Roman" pitchFamily="18" charset="0"/>
              </a:rPr>
              <a:t> </a:t>
            </a:r>
            <a:r>
              <a:rPr lang="ru-RU" sz="2800" b="1" i="1" dirty="0" smtClean="0">
                <a:latin typeface="Calibri" pitchFamily="34" charset="0"/>
                <a:cs typeface="Times New Roman" pitchFamily="18" charset="0"/>
              </a:rPr>
              <a:t>extracting fresh plant materials and for obtaining </a:t>
            </a:r>
            <a:r>
              <a:rPr lang="ru-RU" sz="2800" b="1" i="1" dirty="0" smtClean="0">
                <a:solidFill>
                  <a:srgbClr val="C00000"/>
                </a:solidFill>
                <a:latin typeface="Calibri" pitchFamily="34" charset="0"/>
                <a:cs typeface="Times New Roman" pitchFamily="18" charset="0"/>
              </a:rPr>
              <a:t>tinctures, </a:t>
            </a:r>
            <a:r>
              <a:rPr lang="ru-RU" sz="2800" dirty="0" smtClean="0">
                <a:latin typeface="Calibri" pitchFamily="34" charset="0"/>
                <a:cs typeface="Times New Roman" pitchFamily="18" charset="0"/>
              </a:rPr>
              <a:t> </a:t>
            </a:r>
            <a:r>
              <a:rPr lang="en-US" sz="2800" dirty="0" err="1" smtClean="0">
                <a:latin typeface="Calibri" pitchFamily="34" charset="0"/>
                <a:cs typeface="Times New Roman" pitchFamily="18" charset="0"/>
              </a:rPr>
              <a:t>especcially</a:t>
            </a:r>
            <a:r>
              <a:rPr lang="en-US" sz="2800" dirty="0" smtClean="0">
                <a:latin typeface="Calibri" pitchFamily="34" charset="0"/>
                <a:cs typeface="Times New Roman" pitchFamily="18" charset="0"/>
              </a:rPr>
              <a:t> </a:t>
            </a:r>
            <a:r>
              <a:rPr lang="ru-RU" sz="2800" dirty="0" err="1" smtClean="0">
                <a:latin typeface="Calibri" pitchFamily="34" charset="0"/>
                <a:cs typeface="Times New Roman" pitchFamily="18" charset="0"/>
              </a:rPr>
              <a:t>from</a:t>
            </a:r>
            <a:r>
              <a:rPr lang="ru-RU" sz="2800" dirty="0" smtClean="0">
                <a:latin typeface="Calibri" pitchFamily="34" charset="0"/>
                <a:cs typeface="Times New Roman" pitchFamily="18" charset="0"/>
              </a:rPr>
              <a:t> </a:t>
            </a:r>
            <a:r>
              <a:rPr lang="ru-RU" sz="2800" dirty="0" smtClean="0">
                <a:latin typeface="Calibri" pitchFamily="34" charset="0"/>
                <a:cs typeface="Times New Roman" pitchFamily="18" charset="0"/>
              </a:rPr>
              <a:t>raw </a:t>
            </a:r>
            <a:r>
              <a:rPr lang="ru-RU" sz="2800" dirty="0" err="1" smtClean="0">
                <a:latin typeface="Calibri" pitchFamily="34" charset="0"/>
                <a:cs typeface="Times New Roman" pitchFamily="18" charset="0"/>
              </a:rPr>
              <a:t>materials</a:t>
            </a:r>
            <a:r>
              <a:rPr lang="ru-RU" sz="2800" dirty="0" smtClean="0">
                <a:latin typeface="Calibri" pitchFamily="34" charset="0"/>
                <a:cs typeface="Times New Roman" pitchFamily="18" charset="0"/>
              </a:rPr>
              <a:t>,</a:t>
            </a:r>
            <a:r>
              <a:rPr lang="en-US" sz="2800" dirty="0" smtClean="0">
                <a:latin typeface="Calibri" pitchFamily="34" charset="0"/>
                <a:cs typeface="Times New Roman" pitchFamily="18" charset="0"/>
              </a:rPr>
              <a:t> </a:t>
            </a:r>
            <a:r>
              <a:rPr lang="ru-RU" sz="2800" b="1" dirty="0" err="1" smtClean="0">
                <a:latin typeface="Calibri" pitchFamily="34" charset="0"/>
                <a:cs typeface="Times New Roman" pitchFamily="18" charset="0"/>
              </a:rPr>
              <a:t>not</a:t>
            </a:r>
            <a:r>
              <a:rPr lang="ru-RU" sz="2800" b="1" dirty="0" smtClean="0">
                <a:latin typeface="Calibri" pitchFamily="34" charset="0"/>
                <a:cs typeface="Times New Roman" pitchFamily="18" charset="0"/>
              </a:rPr>
              <a:t> </a:t>
            </a:r>
            <a:r>
              <a:rPr lang="ru-RU" sz="2800" b="1" dirty="0" smtClean="0">
                <a:latin typeface="Calibri" pitchFamily="34" charset="0"/>
                <a:cs typeface="Times New Roman" pitchFamily="18" charset="0"/>
              </a:rPr>
              <a:t>having a cellular structure).</a:t>
            </a:r>
          </a:p>
          <a:p>
            <a:pPr algn="l" rtl="0">
              <a:buNone/>
            </a:pPr>
            <a:r>
              <a:rPr lang="en-US" sz="2800" b="1" u="sng" dirty="0" smtClean="0">
                <a:latin typeface="Calibri" pitchFamily="34" charset="0"/>
                <a:cs typeface="Times New Roman" pitchFamily="18" charset="0"/>
              </a:rPr>
              <a:t>Can be </a:t>
            </a:r>
            <a:r>
              <a:rPr lang="ru-RU" sz="2800" b="1" u="sng" dirty="0" err="1" smtClean="0">
                <a:latin typeface="Calibri" pitchFamily="34" charset="0"/>
                <a:cs typeface="Times New Roman" pitchFamily="18" charset="0"/>
              </a:rPr>
              <a:t>Intensif</a:t>
            </a:r>
            <a:r>
              <a:rPr lang="en-US" sz="2800" b="1" u="sng" dirty="0" err="1" smtClean="0">
                <a:latin typeface="Calibri" pitchFamily="34" charset="0"/>
                <a:cs typeface="Times New Roman" pitchFamily="18" charset="0"/>
              </a:rPr>
              <a:t>ied</a:t>
            </a:r>
            <a:r>
              <a:rPr lang="ru-RU" sz="2800" b="1" u="sng" dirty="0" smtClean="0">
                <a:latin typeface="Calibri" pitchFamily="34" charset="0"/>
                <a:cs typeface="Times New Roman" pitchFamily="18" charset="0"/>
              </a:rPr>
              <a:t> </a:t>
            </a:r>
            <a:r>
              <a:rPr lang="en-US" sz="2800" b="1" u="sng" dirty="0" smtClean="0">
                <a:latin typeface="Calibri" pitchFamily="34" charset="0"/>
                <a:cs typeface="Times New Roman" pitchFamily="18" charset="0"/>
              </a:rPr>
              <a:t> by </a:t>
            </a:r>
            <a:r>
              <a:rPr lang="ru-RU" sz="2800" b="1" dirty="0" err="1" smtClean="0">
                <a:latin typeface="Calibri" pitchFamily="34" charset="0"/>
                <a:cs typeface="Times New Roman" pitchFamily="18" charset="0"/>
              </a:rPr>
              <a:t>using</a:t>
            </a:r>
            <a:r>
              <a:rPr lang="ru-RU" sz="2800" b="1" dirty="0" smtClean="0">
                <a:latin typeface="Calibri" pitchFamily="34" charset="0"/>
                <a:cs typeface="Times New Roman" pitchFamily="18" charset="0"/>
              </a:rPr>
              <a:t> </a:t>
            </a:r>
            <a:r>
              <a:rPr lang="ru-RU" sz="2800" b="1" dirty="0" smtClean="0">
                <a:latin typeface="Calibri" pitchFamily="34" charset="0"/>
                <a:cs typeface="Times New Roman" pitchFamily="18" charset="0"/>
              </a:rPr>
              <a:t>various techniques:</a:t>
            </a:r>
          </a:p>
          <a:p>
            <a:pPr lvl="1" algn="l" rtl="0"/>
            <a:r>
              <a:rPr lang="ru-RU" b="1" dirty="0" smtClean="0">
                <a:latin typeface="Calibri" pitchFamily="34" charset="0"/>
                <a:cs typeface="Times New Roman" pitchFamily="18" charset="0"/>
              </a:rPr>
              <a:t>mixing, </a:t>
            </a:r>
          </a:p>
          <a:p>
            <a:pPr lvl="1" algn="l" rtl="0"/>
            <a:r>
              <a:rPr lang="ru-RU" b="1" dirty="0" smtClean="0">
                <a:latin typeface="Calibri" pitchFamily="34" charset="0"/>
                <a:cs typeface="Times New Roman" pitchFamily="18" charset="0"/>
              </a:rPr>
              <a:t>periodic circulation of the extractant, </a:t>
            </a:r>
          </a:p>
          <a:p>
            <a:pPr lvl="1" algn="l" rtl="0"/>
            <a:r>
              <a:rPr lang="ru-RU" b="1" dirty="0" err="1" smtClean="0">
                <a:latin typeface="Calibri" pitchFamily="34" charset="0"/>
                <a:cs typeface="Times New Roman" pitchFamily="18" charset="0"/>
              </a:rPr>
              <a:t>remaceration</a:t>
            </a:r>
            <a:r>
              <a:rPr lang="ru-RU" b="1" dirty="0" smtClean="0">
                <a:latin typeface="Calibri" pitchFamily="34" charset="0"/>
                <a:cs typeface="Times New Roman" pitchFamily="18" charset="0"/>
              </a:rPr>
              <a:t> (fractional maceration), </a:t>
            </a:r>
            <a:endParaRPr lang="ru-RU" dirty="0">
              <a:latin typeface="Calibri" pitchFamily="34"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Maceration</a:t>
            </a:r>
            <a:endParaRPr lang="ru-RU" dirty="0"/>
          </a:p>
        </p:txBody>
      </p:sp>
      <p:sp>
        <p:nvSpPr>
          <p:cNvPr id="3" name="Содержимое 2"/>
          <p:cNvSpPr>
            <a:spLocks noGrp="1"/>
          </p:cNvSpPr>
          <p:nvPr>
            <p:ph idx="1"/>
          </p:nvPr>
        </p:nvSpPr>
        <p:spPr>
          <a:xfrm>
            <a:off x="457200" y="1142984"/>
            <a:ext cx="8229600" cy="5357850"/>
          </a:xfrm>
        </p:spPr>
        <p:txBody>
          <a:bodyPr>
            <a:normAutofit fontScale="85000" lnSpcReduction="20000"/>
          </a:bodyPr>
          <a:lstStyle/>
          <a:p>
            <a:pPr algn="l" rtl="0"/>
            <a:r>
              <a:rPr lang="ru-RU" b="1" dirty="0" smtClean="0"/>
              <a:t>Maceration.</a:t>
            </a:r>
            <a:r>
              <a:rPr lang="ru-RU" dirty="0" smtClean="0"/>
              <a:t> </a:t>
            </a:r>
            <a:r>
              <a:rPr lang="en-US" dirty="0" smtClean="0"/>
              <a:t>Earlier</a:t>
            </a:r>
            <a:r>
              <a:rPr lang="ru-RU" dirty="0" smtClean="0"/>
              <a:t> </a:t>
            </a:r>
            <a:r>
              <a:rPr lang="ru-RU" dirty="0" smtClean="0"/>
              <a:t>maceration, or infusion (from lat. </a:t>
            </a:r>
            <a:r>
              <a:rPr lang="en-US" dirty="0" err="1" smtClean="0"/>
              <a:t>maceratio</a:t>
            </a:r>
            <a:r>
              <a:rPr lang="en-US" dirty="0" smtClean="0"/>
              <a:t> </a:t>
            </a:r>
            <a:r>
              <a:rPr lang="ru-RU" dirty="0" smtClean="0"/>
              <a:t>- soaking) was the main method of </a:t>
            </a:r>
            <a:r>
              <a:rPr lang="ru-RU" dirty="0" err="1" smtClean="0"/>
              <a:t>obtaining</a:t>
            </a:r>
            <a:r>
              <a:rPr lang="ru-RU" dirty="0" smtClean="0"/>
              <a:t> </a:t>
            </a:r>
            <a:r>
              <a:rPr lang="en-US" dirty="0" smtClean="0"/>
              <a:t>tinctures and </a:t>
            </a:r>
            <a:r>
              <a:rPr lang="ru-RU" dirty="0" err="1" smtClean="0"/>
              <a:t>extracts</a:t>
            </a:r>
            <a:r>
              <a:rPr lang="ru-RU" dirty="0" smtClean="0"/>
              <a:t>. </a:t>
            </a:r>
          </a:p>
          <a:p>
            <a:pPr algn="l" rtl="0"/>
            <a:r>
              <a:rPr lang="ru-RU" i="1" dirty="0" smtClean="0"/>
              <a:t>The essence of the method is as follows:</a:t>
            </a:r>
            <a:r>
              <a:rPr lang="ru-RU" dirty="0" smtClean="0"/>
              <a:t> </a:t>
            </a:r>
            <a:endParaRPr lang="en-US" dirty="0" smtClean="0"/>
          </a:p>
          <a:p>
            <a:pPr algn="just" rtl="0">
              <a:buNone/>
            </a:pPr>
            <a:r>
              <a:rPr lang="ru-RU" dirty="0" err="1" smtClean="0"/>
              <a:t>shredded</a:t>
            </a:r>
            <a:r>
              <a:rPr lang="ru-RU" dirty="0" smtClean="0"/>
              <a:t> </a:t>
            </a:r>
            <a:r>
              <a:rPr lang="ru-RU" dirty="0" smtClean="0"/>
              <a:t>raw materials with the required </a:t>
            </a:r>
            <a:r>
              <a:rPr lang="ru-RU" dirty="0" err="1" smtClean="0"/>
              <a:t>amount</a:t>
            </a:r>
            <a:r>
              <a:rPr lang="ru-RU" dirty="0" smtClean="0"/>
              <a:t> </a:t>
            </a:r>
            <a:r>
              <a:rPr lang="en-US" dirty="0" smtClean="0"/>
              <a:t>of </a:t>
            </a:r>
            <a:r>
              <a:rPr lang="ru-RU" dirty="0" err="1" smtClean="0"/>
              <a:t>extractant</a:t>
            </a:r>
            <a:r>
              <a:rPr lang="ru-RU" dirty="0" smtClean="0"/>
              <a:t> </a:t>
            </a:r>
            <a:r>
              <a:rPr lang="ru-RU" dirty="0" smtClean="0"/>
              <a:t>(to the "mirror"), placed in a sealed vessel and infused at a temperature of 15-20 </a:t>
            </a:r>
            <a:r>
              <a:rPr lang="ru-RU" baseline="30000" dirty="0" smtClean="0"/>
              <a:t>0</a:t>
            </a:r>
            <a:r>
              <a:rPr lang="ru-RU" dirty="0" smtClean="0"/>
              <a:t>C within 7 days (unless otherwise indicated), periodically shaking or stirring. After insisting, the extraction is drained, the residue is wrung out, washed with a </a:t>
            </a:r>
            <a:r>
              <a:rPr lang="ru-RU" dirty="0" err="1" smtClean="0"/>
              <a:t>small</a:t>
            </a:r>
            <a:r>
              <a:rPr lang="ru-RU" dirty="0" smtClean="0"/>
              <a:t> </a:t>
            </a:r>
            <a:r>
              <a:rPr lang="ru-RU" dirty="0" err="1" smtClean="0"/>
              <a:t>amount</a:t>
            </a:r>
            <a:r>
              <a:rPr lang="en-US" dirty="0" smtClean="0"/>
              <a:t> of </a:t>
            </a:r>
            <a:r>
              <a:rPr lang="ru-RU" dirty="0" err="1" smtClean="0"/>
              <a:t>extractant</a:t>
            </a:r>
            <a:r>
              <a:rPr lang="en-US" dirty="0" smtClean="0"/>
              <a:t> and</a:t>
            </a:r>
            <a:r>
              <a:rPr lang="ru-RU" dirty="0" smtClean="0"/>
              <a:t> </a:t>
            </a:r>
            <a:r>
              <a:rPr lang="ru-RU" dirty="0" smtClean="0"/>
              <a:t>pressed again. The squeezed extract is added to the merged extract, after which the combined extract </a:t>
            </a:r>
            <a:r>
              <a:rPr lang="ru-RU" dirty="0" err="1" smtClean="0"/>
              <a:t>is</a:t>
            </a:r>
            <a:r>
              <a:rPr lang="ru-RU" dirty="0" smtClean="0"/>
              <a:t> </a:t>
            </a:r>
            <a:r>
              <a:rPr lang="ru-RU" dirty="0" err="1" smtClean="0"/>
              <a:t>adjusted</a:t>
            </a:r>
            <a:r>
              <a:rPr lang="en-US" dirty="0" smtClean="0"/>
              <a:t>  by </a:t>
            </a:r>
            <a:r>
              <a:rPr lang="ru-RU" dirty="0" err="1" smtClean="0"/>
              <a:t>extractant</a:t>
            </a:r>
            <a:r>
              <a:rPr lang="ru-RU" dirty="0" smtClean="0"/>
              <a:t> </a:t>
            </a:r>
            <a:r>
              <a:rPr lang="ru-RU" dirty="0" smtClean="0"/>
              <a:t>to the required volume.</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43</a:t>
            </a:fld>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l" rtl="0">
              <a:lnSpc>
                <a:spcPts val="3200"/>
              </a:lnSpc>
            </a:pPr>
            <a:r>
              <a:rPr lang="ru-RU" sz="4000" dirty="0" err="1" smtClean="0">
                <a:latin typeface="Arial Black" pitchFamily="34" charset="0"/>
              </a:rPr>
              <a:t>Percolation</a:t>
            </a:r>
            <a:r>
              <a:rPr lang="ru-RU" dirty="0" smtClean="0">
                <a:latin typeface="Arial Black" pitchFamily="34" charset="0"/>
              </a:rPr>
              <a:t> </a:t>
            </a:r>
            <a:br>
              <a:rPr lang="ru-RU" dirty="0" smtClean="0">
                <a:latin typeface="Arial Black" pitchFamily="34" charset="0"/>
              </a:rPr>
            </a:br>
            <a:r>
              <a:rPr lang="ru-RU" sz="3100" dirty="0" smtClean="0">
                <a:latin typeface="Arial" pitchFamily="34" charset="0"/>
                <a:cs typeface="Arial" pitchFamily="34" charset="0"/>
              </a:rPr>
              <a:t>(</a:t>
            </a:r>
            <a:r>
              <a:rPr lang="ru-RU" sz="3100" dirty="0" smtClean="0"/>
              <a:t>lat. </a:t>
            </a:r>
            <a:r>
              <a:rPr lang="en-US" sz="3100" i="1" dirty="0" err="1" smtClean="0"/>
              <a:t>Percolatio</a:t>
            </a:r>
            <a:r>
              <a:rPr lang="ru-RU" sz="3100" i="1" dirty="0" smtClean="0"/>
              <a:t>-</a:t>
            </a:r>
            <a:r>
              <a:rPr lang="ru-RU" sz="3100" dirty="0" smtClean="0"/>
              <a:t>straining)</a:t>
            </a:r>
            <a:endParaRPr lang="ru-RU" dirty="0">
              <a:latin typeface="Arial Black" pitchFamily="34" charset="0"/>
            </a:endParaRPr>
          </a:p>
        </p:txBody>
      </p:sp>
      <p:sp>
        <p:nvSpPr>
          <p:cNvPr id="3" name="Содержимое 2"/>
          <p:cNvSpPr>
            <a:spLocks noGrp="1"/>
          </p:cNvSpPr>
          <p:nvPr>
            <p:ph idx="1"/>
          </p:nvPr>
        </p:nvSpPr>
        <p:spPr>
          <a:xfrm>
            <a:off x="357158" y="2928934"/>
            <a:ext cx="8501122" cy="3714776"/>
          </a:xfrm>
        </p:spPr>
        <p:txBody>
          <a:bodyPr>
            <a:normAutofit fontScale="85000" lnSpcReduction="20000"/>
          </a:bodyPr>
          <a:lstStyle/>
          <a:p>
            <a:pPr algn="l" rtl="0">
              <a:buNone/>
            </a:pPr>
            <a:r>
              <a:rPr lang="ru-RU" sz="2800" dirty="0" smtClean="0">
                <a:latin typeface="Arial Black" pitchFamily="34" charset="0"/>
              </a:rPr>
              <a:t>Stages: </a:t>
            </a:r>
          </a:p>
          <a:p>
            <a:pPr algn="l" rtl="0"/>
            <a:r>
              <a:rPr lang="ru-RU" sz="2800" i="1" dirty="0" smtClean="0">
                <a:latin typeface="Arial Black" pitchFamily="34" charset="0"/>
              </a:rPr>
              <a:t>soaking raw materials </a:t>
            </a:r>
            <a:r>
              <a:rPr lang="ru-RU" sz="2300" i="1" dirty="0" smtClean="0">
                <a:latin typeface="Arial" pitchFamily="34" charset="0"/>
                <a:cs typeface="Arial" pitchFamily="34" charset="0"/>
              </a:rPr>
              <a:t>(capillary impregnation and swelling of raw materials, formation </a:t>
            </a:r>
            <a:r>
              <a:rPr lang="ru-RU" sz="2300" i="1" dirty="0" err="1" smtClean="0">
                <a:latin typeface="Arial" pitchFamily="34" charset="0"/>
                <a:cs typeface="Arial" pitchFamily="34" charset="0"/>
              </a:rPr>
              <a:t>of</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a:t>
            </a:r>
            <a:r>
              <a:rPr lang="ru-RU" sz="2300" i="1" dirty="0" err="1" smtClean="0">
                <a:latin typeface="Arial" pitchFamily="34" charset="0"/>
                <a:cs typeface="Arial" pitchFamily="34" charset="0"/>
              </a:rPr>
              <a:t>primary</a:t>
            </a:r>
            <a:r>
              <a:rPr lang="ru-RU" sz="2300" i="1" dirty="0" smtClean="0">
                <a:latin typeface="Arial" pitchFamily="34" charset="0"/>
                <a:cs typeface="Arial" pitchFamily="34" charset="0"/>
              </a:rPr>
              <a:t> </a:t>
            </a:r>
            <a:r>
              <a:rPr lang="ru-RU" sz="2300" i="1" dirty="0" err="1" smtClean="0">
                <a:latin typeface="Arial" pitchFamily="34" charset="0"/>
                <a:cs typeface="Arial" pitchFamily="34" charset="0"/>
              </a:rPr>
              <a:t>juice</a:t>
            </a:r>
            <a:r>
              <a:rPr lang="en-US" sz="2300" i="1" dirty="0" smtClean="0">
                <a:latin typeface="Arial" pitchFamily="34" charset="0"/>
                <a:cs typeface="Arial" pitchFamily="34" charset="0"/>
              </a:rPr>
              <a:t>”</a:t>
            </a:r>
            <a:r>
              <a:rPr lang="ru-RU" sz="2300" i="1" dirty="0" smtClean="0">
                <a:latin typeface="Arial" pitchFamily="34" charset="0"/>
                <a:cs typeface="Arial" pitchFamily="34" charset="0"/>
              </a:rPr>
              <a:t>, </a:t>
            </a:r>
            <a:r>
              <a:rPr lang="ru-RU" sz="2300" i="1" dirty="0" smtClean="0">
                <a:latin typeface="Arial" pitchFamily="34" charset="0"/>
                <a:cs typeface="Arial" pitchFamily="34" charset="0"/>
              </a:rPr>
              <a:t>air displacement) </a:t>
            </a:r>
            <a:endParaRPr lang="ru-RU" sz="2800" dirty="0" smtClean="0">
              <a:latin typeface="Arial" pitchFamily="34" charset="0"/>
              <a:cs typeface="Arial" pitchFamily="34" charset="0"/>
            </a:endParaRPr>
          </a:p>
          <a:p>
            <a:pPr algn="l" rtl="0"/>
            <a:r>
              <a:rPr lang="ru-RU" sz="2800" i="1" dirty="0" smtClean="0">
                <a:latin typeface="Arial Black" pitchFamily="34" charset="0"/>
              </a:rPr>
              <a:t> infusion </a:t>
            </a:r>
            <a:r>
              <a:rPr lang="ru-RU" sz="2300" i="1" dirty="0" smtClean="0">
                <a:latin typeface="Arial" pitchFamily="34" charset="0"/>
                <a:cs typeface="Arial" pitchFamily="34" charset="0"/>
              </a:rPr>
              <a:t>(</a:t>
            </a:r>
            <a:r>
              <a:rPr lang="ru-RU" sz="2300" i="1" dirty="0" err="1" smtClean="0">
                <a:latin typeface="Arial" pitchFamily="34" charset="0"/>
                <a:cs typeface="Arial" pitchFamily="34" charset="0"/>
              </a:rPr>
              <a:t>extractant</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add </a:t>
            </a:r>
            <a:r>
              <a:rPr lang="ru-RU" sz="2300" i="1" dirty="0" err="1" smtClean="0">
                <a:latin typeface="Arial" pitchFamily="34" charset="0"/>
                <a:cs typeface="Arial" pitchFamily="34" charset="0"/>
              </a:rPr>
              <a:t>to</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the </a:t>
            </a:r>
            <a:r>
              <a:rPr lang="ru-RU" sz="2300" i="1" dirty="0" smtClean="0">
                <a:latin typeface="Arial" pitchFamily="34" charset="0"/>
                <a:cs typeface="Arial" pitchFamily="34" charset="0"/>
              </a:rPr>
              <a:t>"</a:t>
            </a:r>
            <a:r>
              <a:rPr lang="ru-RU" sz="2300" i="1" dirty="0" err="1" smtClean="0">
                <a:latin typeface="Arial" pitchFamily="34" charset="0"/>
                <a:cs typeface="Arial" pitchFamily="34" charset="0"/>
              </a:rPr>
              <a:t>mirror</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 it is so called a layer  upon the raw material in the equipment – percolator - for </a:t>
            </a:r>
            <a:r>
              <a:rPr lang="ru-RU" sz="2300" b="1" i="1" dirty="0" smtClean="0">
                <a:latin typeface="Arial" pitchFamily="34" charset="0"/>
                <a:cs typeface="Arial" pitchFamily="34" charset="0"/>
              </a:rPr>
              <a:t>30-40 </a:t>
            </a:r>
            <a:r>
              <a:rPr lang="ru-RU" sz="2300" b="1" i="1" dirty="0" err="1" smtClean="0">
                <a:latin typeface="Arial" pitchFamily="34" charset="0"/>
                <a:cs typeface="Arial" pitchFamily="34" charset="0"/>
              </a:rPr>
              <a:t>mm</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then </a:t>
            </a:r>
            <a:r>
              <a:rPr lang="ru-RU" sz="2300" b="1" i="1" dirty="0" err="1" smtClean="0">
                <a:latin typeface="Arial" pitchFamily="34" charset="0"/>
                <a:cs typeface="Arial" pitchFamily="34" charset="0"/>
              </a:rPr>
              <a:t>maceration</a:t>
            </a:r>
            <a:r>
              <a:rPr lang="ru-RU" sz="2300" b="1" i="1" dirty="0" smtClean="0">
                <a:latin typeface="Arial" pitchFamily="34" charset="0"/>
                <a:cs typeface="Arial" pitchFamily="34" charset="0"/>
              </a:rPr>
              <a:t> </a:t>
            </a:r>
            <a:r>
              <a:rPr lang="ru-RU" sz="2300" b="1" i="1" dirty="0" err="1" smtClean="0">
                <a:latin typeface="Arial" pitchFamily="34" charset="0"/>
                <a:cs typeface="Arial" pitchFamily="34" charset="0"/>
              </a:rPr>
              <a:t>pause</a:t>
            </a:r>
            <a:r>
              <a:rPr lang="ru-RU" sz="2300" b="1" i="1" dirty="0" smtClean="0">
                <a:latin typeface="Arial" pitchFamily="34" charset="0"/>
                <a:cs typeface="Arial" pitchFamily="34" charset="0"/>
              </a:rPr>
              <a:t> </a:t>
            </a:r>
            <a:r>
              <a:rPr lang="en-US" sz="2300" b="1" i="1" dirty="0" smtClean="0">
                <a:latin typeface="Arial" pitchFamily="34" charset="0"/>
                <a:cs typeface="Arial" pitchFamily="34" charset="0"/>
              </a:rPr>
              <a:t>for </a:t>
            </a:r>
            <a:r>
              <a:rPr lang="ru-RU" sz="2300" i="1" dirty="0" smtClean="0">
                <a:latin typeface="Arial" pitchFamily="34" charset="0"/>
                <a:cs typeface="Arial" pitchFamily="34" charset="0"/>
              </a:rPr>
              <a:t>24-48 </a:t>
            </a:r>
            <a:r>
              <a:rPr lang="ru-RU" sz="2300" i="1" dirty="0" err="1" smtClean="0">
                <a:latin typeface="Arial" pitchFamily="34" charset="0"/>
                <a:cs typeface="Arial" pitchFamily="34" charset="0"/>
              </a:rPr>
              <a:t>hours</a:t>
            </a:r>
            <a:r>
              <a:rPr lang="en-US" sz="2300" i="1" dirty="0" smtClean="0">
                <a:latin typeface="Arial" pitchFamily="34" charset="0"/>
                <a:cs typeface="Arial" pitchFamily="34" charset="0"/>
              </a:rPr>
              <a:t>, occur </a:t>
            </a:r>
            <a:r>
              <a:rPr lang="ru-RU" sz="2300" i="1" dirty="0" smtClean="0">
                <a:latin typeface="Arial" pitchFamily="34" charset="0"/>
                <a:cs typeface="Arial" pitchFamily="34" charset="0"/>
              </a:rPr>
              <a:t> </a:t>
            </a:r>
            <a:r>
              <a:rPr lang="ru-RU" sz="2300" i="1" dirty="0" smtClean="0">
                <a:latin typeface="Arial" pitchFamily="34" charset="0"/>
                <a:cs typeface="Arial" pitchFamily="34" charset="0"/>
              </a:rPr>
              <a:t>Molecular diffusion. extractable substances pass into the extractant)</a:t>
            </a:r>
            <a:endParaRPr lang="ru-RU" sz="1800" i="1" dirty="0" smtClean="0">
              <a:latin typeface="Arial" pitchFamily="34" charset="0"/>
              <a:cs typeface="Arial" pitchFamily="34" charset="0"/>
            </a:endParaRPr>
          </a:p>
          <a:p>
            <a:pPr algn="l" rtl="0"/>
            <a:r>
              <a:rPr lang="en-US" sz="2800" i="1" dirty="0" smtClean="0">
                <a:latin typeface="Arial Black" pitchFamily="34" charset="0"/>
              </a:rPr>
              <a:t>Then </a:t>
            </a:r>
            <a:r>
              <a:rPr lang="ru-RU" sz="2800" i="1" dirty="0" err="1" smtClean="0">
                <a:latin typeface="Arial Black" pitchFamily="34" charset="0"/>
              </a:rPr>
              <a:t>actually</a:t>
            </a:r>
            <a:r>
              <a:rPr lang="ru-RU" sz="2800" i="1" dirty="0" smtClean="0">
                <a:latin typeface="Arial Black" pitchFamily="34" charset="0"/>
              </a:rPr>
              <a:t> </a:t>
            </a:r>
            <a:r>
              <a:rPr lang="ru-RU" sz="2800" i="1" dirty="0" err="1" smtClean="0">
                <a:latin typeface="Arial Black" pitchFamily="34" charset="0"/>
              </a:rPr>
              <a:t>percolation</a:t>
            </a:r>
            <a:r>
              <a:rPr lang="ru-RU" sz="2800" i="1" dirty="0" smtClean="0">
                <a:latin typeface="Arial Black" pitchFamily="34" charset="0"/>
              </a:rPr>
              <a:t>. </a:t>
            </a:r>
            <a:r>
              <a:rPr lang="ru-RU" sz="2300" i="1" dirty="0" smtClean="0">
                <a:latin typeface="Arial" pitchFamily="34" charset="0"/>
                <a:cs typeface="Arial" pitchFamily="34" charset="0"/>
              </a:rPr>
              <a:t>Continuous passage of the extractant through the layer of raw materials and </a:t>
            </a:r>
            <a:r>
              <a:rPr lang="ru-RU" sz="2300" i="1" dirty="0" err="1" smtClean="0">
                <a:latin typeface="Arial" pitchFamily="34" charset="0"/>
                <a:cs typeface="Arial" pitchFamily="34" charset="0"/>
              </a:rPr>
              <a:t>collection</a:t>
            </a:r>
            <a:r>
              <a:rPr lang="ru-RU" sz="2300" i="1" dirty="0" smtClean="0">
                <a:latin typeface="Arial" pitchFamily="34" charset="0"/>
                <a:cs typeface="Arial" pitchFamily="34" charset="0"/>
              </a:rPr>
              <a:t> </a:t>
            </a:r>
            <a:r>
              <a:rPr lang="en-US" sz="2300" i="1" dirty="0" smtClean="0">
                <a:latin typeface="Arial" pitchFamily="34" charset="0"/>
                <a:cs typeface="Arial" pitchFamily="34" charset="0"/>
              </a:rPr>
              <a:t>of </a:t>
            </a:r>
            <a:r>
              <a:rPr lang="ru-RU" sz="2300" i="1" dirty="0" err="1" smtClean="0">
                <a:latin typeface="Arial" pitchFamily="34" charset="0"/>
                <a:cs typeface="Arial" pitchFamily="34" charset="0"/>
              </a:rPr>
              <a:t>percolates</a:t>
            </a:r>
            <a:r>
              <a:rPr lang="ru-RU" sz="2300" i="1" dirty="0" smtClean="0">
                <a:latin typeface="Arial" pitchFamily="34" charset="0"/>
                <a:cs typeface="Arial" pitchFamily="34" charset="0"/>
              </a:rPr>
              <a:t>. </a:t>
            </a:r>
            <a:r>
              <a:rPr lang="ru-RU" sz="1900" i="1" dirty="0" smtClean="0">
                <a:latin typeface="Arial" pitchFamily="34" charset="0"/>
                <a:cs typeface="Arial" pitchFamily="34" charset="0"/>
              </a:rPr>
              <a:t>The extractant is fed to the raw material continuously, at a constant rate, with the drain valve open. The concentrated juice is displaced from the material by the flow of fresh </a:t>
            </a:r>
            <a:r>
              <a:rPr lang="ru-RU" sz="1900" i="1" dirty="0" err="1" smtClean="0">
                <a:latin typeface="Arial" pitchFamily="34" charset="0"/>
                <a:cs typeface="Arial" pitchFamily="34" charset="0"/>
              </a:rPr>
              <a:t>extractant</a:t>
            </a:r>
            <a:r>
              <a:rPr lang="ru-RU" sz="2100" dirty="0" smtClean="0"/>
              <a:t>. </a:t>
            </a:r>
            <a:endParaRPr lang="ru-RU" sz="2800" dirty="0" smtClean="0">
              <a:latin typeface="Arial Black" pitchFamily="34" charset="0"/>
            </a:endParaRPr>
          </a:p>
          <a:p>
            <a:pPr algn="l" rtl="0"/>
            <a:endParaRPr lang="ru-RU" dirty="0"/>
          </a:p>
        </p:txBody>
      </p:sp>
      <p:sp>
        <p:nvSpPr>
          <p:cNvPr id="4" name="Прямоугольник 3"/>
          <p:cNvSpPr/>
          <p:nvPr/>
        </p:nvSpPr>
        <p:spPr>
          <a:xfrm>
            <a:off x="785786" y="1214423"/>
            <a:ext cx="7786742" cy="1569660"/>
          </a:xfrm>
          <a:prstGeom prst="rect">
            <a:avLst/>
          </a:prstGeom>
        </p:spPr>
        <p:txBody>
          <a:bodyPr wrap="square">
            <a:spAutoFit/>
          </a:bodyPr>
          <a:lstStyle/>
          <a:p>
            <a:pPr algn="l" rtl="0"/>
            <a:r>
              <a:rPr lang="ru-RU" sz="2400" dirty="0" smtClean="0">
                <a:solidFill>
                  <a:srgbClr val="C00000"/>
                </a:solidFill>
                <a:latin typeface="Arial Black" pitchFamily="34" charset="0"/>
              </a:rPr>
              <a:t>The extractant is continuously passed through the raw material.</a:t>
            </a:r>
          </a:p>
          <a:p>
            <a:pPr algn="l" rtl="0"/>
            <a:r>
              <a:rPr lang="ru-RU" sz="2400" dirty="0" err="1" smtClean="0">
                <a:latin typeface="Arial Black" pitchFamily="34" charset="0"/>
              </a:rPr>
              <a:t>It</a:t>
            </a:r>
            <a:r>
              <a:rPr lang="ru-RU" sz="2400" dirty="0" smtClean="0">
                <a:latin typeface="Arial Black" pitchFamily="34" charset="0"/>
              </a:rPr>
              <a:t> </a:t>
            </a:r>
            <a:r>
              <a:rPr lang="en-US" sz="2400" dirty="0" smtClean="0">
                <a:latin typeface="Arial Black" pitchFamily="34" charset="0"/>
              </a:rPr>
              <a:t>may be </a:t>
            </a:r>
            <a:r>
              <a:rPr lang="ru-RU" sz="2400" dirty="0" smtClean="0">
                <a:latin typeface="Arial Black" pitchFamily="34" charset="0"/>
              </a:rPr>
              <a:t> </a:t>
            </a:r>
            <a:r>
              <a:rPr lang="ru-RU" sz="2400" dirty="0" smtClean="0">
                <a:latin typeface="Arial Black" pitchFamily="34" charset="0"/>
              </a:rPr>
              <a:t>used to obtain tinctures, dry, thick and liquid extracts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25487"/>
          </a:xfrm>
        </p:spPr>
        <p:txBody>
          <a:bodyPr rtlCol="0">
            <a:normAutofit/>
          </a:bodyPr>
          <a:lstStyle/>
          <a:p>
            <a:pPr algn="l" rtl="0" fontAlgn="auto">
              <a:spcAft>
                <a:spcPts val="0"/>
              </a:spcAft>
              <a:defRPr/>
            </a:pPr>
            <a:r>
              <a:rPr lang="ru-RU" sz="4000" dirty="0" smtClean="0">
                <a:latin typeface="Arial Black" pitchFamily="34" charset="0"/>
              </a:rPr>
              <a:t>Cylindrical percolator</a:t>
            </a:r>
            <a:endParaRPr lang="ru-RU" dirty="0" smtClean="0">
              <a:latin typeface="Arial Black" pitchFamily="34" charset="0"/>
            </a:endParaRPr>
          </a:p>
        </p:txBody>
      </p:sp>
      <p:pic>
        <p:nvPicPr>
          <p:cNvPr id="17411" name="Содержимое 3"/>
          <p:cNvPicPr>
            <a:picLocks noGrp="1"/>
          </p:cNvPicPr>
          <p:nvPr>
            <p:ph idx="1"/>
          </p:nvPr>
        </p:nvPicPr>
        <p:blipFill>
          <a:blip r:embed="rId2" cstate="print"/>
          <a:srcRect l="-1371" t="-1365" r="-1" b="4478"/>
          <a:stretch>
            <a:fillRect/>
          </a:stretch>
        </p:blipFill>
        <p:spPr>
          <a:xfrm>
            <a:off x="500034" y="1214422"/>
            <a:ext cx="5286412" cy="5072098"/>
          </a:xfrm>
        </p:spPr>
      </p:pic>
      <p:sp>
        <p:nvSpPr>
          <p:cNvPr id="4" name="Прямоугольник 3"/>
          <p:cNvSpPr/>
          <p:nvPr/>
        </p:nvSpPr>
        <p:spPr>
          <a:xfrm>
            <a:off x="6215074" y="1071547"/>
            <a:ext cx="2714644" cy="2062103"/>
          </a:xfrm>
          <a:prstGeom prst="rect">
            <a:avLst/>
          </a:prstGeom>
        </p:spPr>
        <p:txBody>
          <a:bodyPr wrap="square">
            <a:spAutoFit/>
          </a:bodyPr>
          <a:lstStyle/>
          <a:p>
            <a:pPr algn="l" rtl="0"/>
            <a:r>
              <a:rPr lang="ru-RU" sz="2400" dirty="0" err="1" smtClean="0">
                <a:latin typeface="Arial Black" pitchFamily="34" charset="0"/>
              </a:rPr>
              <a:t>Speed</a:t>
            </a:r>
            <a:r>
              <a:rPr lang="ru-RU" sz="2000" dirty="0" smtClean="0">
                <a:latin typeface="Arial Black" pitchFamily="34" charset="0"/>
              </a:rPr>
              <a:t> </a:t>
            </a:r>
            <a:r>
              <a:rPr lang="en-US" sz="2000" dirty="0" smtClean="0">
                <a:latin typeface="Arial Black" pitchFamily="34" charset="0"/>
              </a:rPr>
              <a:t>of </a:t>
            </a:r>
            <a:r>
              <a:rPr lang="ru-RU" sz="2000" dirty="0" err="1" smtClean="0">
                <a:latin typeface="Arial Black" pitchFamily="34" charset="0"/>
              </a:rPr>
              <a:t>percolation</a:t>
            </a:r>
            <a:r>
              <a:rPr lang="ru-RU" sz="2000" dirty="0" smtClean="0">
                <a:latin typeface="Arial Black" pitchFamily="34" charset="0"/>
              </a:rPr>
              <a:t>:</a:t>
            </a:r>
          </a:p>
          <a:p>
            <a:pPr algn="l" rtl="0"/>
            <a:r>
              <a:rPr lang="ru-RU" sz="2000" dirty="0" smtClean="0">
                <a:latin typeface="Arial Black" pitchFamily="34" charset="0"/>
              </a:rPr>
              <a:t> </a:t>
            </a:r>
            <a:r>
              <a:rPr lang="ru-RU" sz="2000" dirty="0" smtClean="0">
                <a:solidFill>
                  <a:srgbClr val="C00000"/>
                </a:solidFill>
                <a:latin typeface="Arial Black" pitchFamily="34" charset="0"/>
              </a:rPr>
              <a:t>1/24 or 1/48</a:t>
            </a:r>
            <a:r>
              <a:rPr lang="ru-RU" sz="2400" dirty="0" smtClean="0">
                <a:solidFill>
                  <a:srgbClr val="C00000"/>
                </a:solidFill>
                <a:latin typeface="Arial Black" pitchFamily="34" charset="0"/>
              </a:rPr>
              <a:t> </a:t>
            </a:r>
          </a:p>
          <a:p>
            <a:pPr algn="l" rtl="0"/>
            <a:r>
              <a:rPr lang="ru-RU" sz="2000" dirty="0" smtClean="0">
                <a:latin typeface="Arial Black" pitchFamily="34" charset="0"/>
              </a:rPr>
              <a:t>working volume of the percolator per hour</a:t>
            </a:r>
            <a:endParaRPr lang="ru-RU" sz="2000" dirty="0">
              <a:latin typeface="Arial Black"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b="1" dirty="0" smtClean="0"/>
              <a:t>Countercurrent extraction.</a:t>
            </a:r>
            <a:endParaRPr lang="ru-RU" dirty="0"/>
          </a:p>
        </p:txBody>
      </p:sp>
      <p:sp>
        <p:nvSpPr>
          <p:cNvPr id="3" name="Содержимое 2"/>
          <p:cNvSpPr>
            <a:spLocks noGrp="1"/>
          </p:cNvSpPr>
          <p:nvPr>
            <p:ph idx="1"/>
          </p:nvPr>
        </p:nvSpPr>
        <p:spPr/>
        <p:txBody>
          <a:bodyPr>
            <a:normAutofit fontScale="85000" lnSpcReduction="10000"/>
          </a:bodyPr>
          <a:lstStyle/>
          <a:p>
            <a:pPr algn="l" rtl="0"/>
            <a:r>
              <a:rPr lang="ru-RU" dirty="0" smtClean="0"/>
              <a:t> </a:t>
            </a:r>
            <a:r>
              <a:rPr lang="ru-RU" b="1" dirty="0" smtClean="0"/>
              <a:t>Countercurrent extraction. </a:t>
            </a:r>
            <a:r>
              <a:rPr lang="ru-RU" dirty="0" smtClean="0"/>
              <a:t>This method of obtaining extracts from medicinal plant raw materials consists in multistage </a:t>
            </a:r>
            <a:r>
              <a:rPr lang="ru-RU" dirty="0" err="1" smtClean="0"/>
              <a:t>promotion</a:t>
            </a:r>
            <a:r>
              <a:rPr lang="ru-RU" dirty="0" smtClean="0"/>
              <a:t> </a:t>
            </a:r>
            <a:r>
              <a:rPr lang="en-US" dirty="0" smtClean="0"/>
              <a:t>of </a:t>
            </a:r>
            <a:r>
              <a:rPr lang="ru-RU" dirty="0" err="1" smtClean="0"/>
              <a:t>extractant</a:t>
            </a:r>
            <a:r>
              <a:rPr lang="en-US" dirty="0" smtClean="0"/>
              <a:t> </a:t>
            </a:r>
            <a:r>
              <a:rPr lang="ru-RU" dirty="0" err="1" smtClean="0"/>
              <a:t>from</a:t>
            </a:r>
            <a:r>
              <a:rPr lang="ru-RU" dirty="0" smtClean="0"/>
              <a:t> </a:t>
            </a:r>
            <a:r>
              <a:rPr lang="ru-RU" dirty="0" smtClean="0"/>
              <a:t>more depleted to less depleted raw materials to saturation with extractives. There are several types of countercurrent extraction:</a:t>
            </a:r>
          </a:p>
          <a:p>
            <a:pPr algn="l" rtl="0">
              <a:buNone/>
            </a:pPr>
            <a:r>
              <a:rPr lang="ru-RU" dirty="0" smtClean="0"/>
              <a:t>- in a battery of extractors, when the raw material is stationary, and only moves </a:t>
            </a:r>
            <a:r>
              <a:rPr lang="ru-RU" dirty="0" err="1" smtClean="0"/>
              <a:t>extractant</a:t>
            </a:r>
            <a:r>
              <a:rPr lang="ru-RU" dirty="0" smtClean="0"/>
              <a:t>; </a:t>
            </a:r>
          </a:p>
          <a:p>
            <a:pPr algn="l" rtl="0">
              <a:buNone/>
            </a:pPr>
            <a:r>
              <a:rPr lang="ru-RU" dirty="0" smtClean="0"/>
              <a:t>- in continuous extractors, where raw materials and </a:t>
            </a:r>
            <a:r>
              <a:rPr lang="ru-RU" dirty="0" err="1" smtClean="0"/>
              <a:t>extractant</a:t>
            </a:r>
            <a:r>
              <a:rPr lang="ru-RU" dirty="0" smtClean="0"/>
              <a:t> moving towards each other.</a:t>
            </a:r>
          </a:p>
          <a:p>
            <a:pPr algn="l" rtl="0">
              <a:buNone/>
            </a:pPr>
            <a:r>
              <a:rPr lang="ru-RU" b="1" dirty="0" smtClean="0"/>
              <a:t> </a:t>
            </a:r>
            <a:endParaRPr lang="ru-RU" dirty="0" smtClean="0"/>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46</a:t>
            </a:fld>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47</a:t>
            </a:fld>
            <a:endParaRPr lang="ru-RU"/>
          </a:p>
        </p:txBody>
      </p:sp>
      <p:pic>
        <p:nvPicPr>
          <p:cNvPr id="111618" name="Picture 2" descr="C:\Users\User\Desktop\завод- прочие фото\P1170674.JPG"/>
          <p:cNvPicPr>
            <a:picLocks noChangeAspect="1" noChangeArrowheads="1"/>
          </p:cNvPicPr>
          <p:nvPr/>
        </p:nvPicPr>
        <p:blipFill>
          <a:blip r:embed="rId2" cstate="print"/>
          <a:srcRect/>
          <a:stretch>
            <a:fillRect/>
          </a:stretch>
        </p:blipFill>
        <p:spPr bwMode="auto">
          <a:xfrm>
            <a:off x="714348" y="428604"/>
            <a:ext cx="7610495" cy="57088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48</a:t>
            </a:fld>
            <a:endParaRPr lang="ru-RU"/>
          </a:p>
        </p:txBody>
      </p:sp>
      <p:pic>
        <p:nvPicPr>
          <p:cNvPr id="112642" name="Picture 2" descr="C:\Users\User\Desktop\завод- прочие фото\P1184678.JPG"/>
          <p:cNvPicPr>
            <a:picLocks noChangeAspect="1" noChangeArrowheads="1"/>
          </p:cNvPicPr>
          <p:nvPr/>
        </p:nvPicPr>
        <p:blipFill>
          <a:blip r:embed="rId2" cstate="print"/>
          <a:srcRect/>
          <a:stretch>
            <a:fillRect/>
          </a:stretch>
        </p:blipFill>
        <p:spPr bwMode="auto">
          <a:xfrm>
            <a:off x="214282" y="285728"/>
            <a:ext cx="8396313" cy="6298287"/>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49</a:t>
            </a:fld>
            <a:endParaRPr lang="ru-RU"/>
          </a:p>
        </p:txBody>
      </p:sp>
      <p:pic>
        <p:nvPicPr>
          <p:cNvPr id="126978" name="Picture 2" descr="http://www.yugopolis.ru/data/img/03909e1b6aba8562ea213a3f2f6df322/227810.jpg"/>
          <p:cNvPicPr>
            <a:picLocks noChangeAspect="1" noChangeArrowheads="1"/>
          </p:cNvPicPr>
          <p:nvPr/>
        </p:nvPicPr>
        <p:blipFill>
          <a:blip r:embed="rId2"/>
          <a:srcRect/>
          <a:stretch>
            <a:fillRect/>
          </a:stretch>
        </p:blipFill>
        <p:spPr bwMode="auto">
          <a:xfrm>
            <a:off x="928662" y="785794"/>
            <a:ext cx="7286616" cy="484964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en-US" dirty="0" smtClean="0"/>
              <a:t>Main </a:t>
            </a:r>
            <a:r>
              <a:rPr lang="ru-RU" dirty="0" err="1" smtClean="0"/>
              <a:t>directions</a:t>
            </a:r>
            <a:r>
              <a:rPr lang="en-US" dirty="0" smtClean="0"/>
              <a:t> of obtaining </a:t>
            </a:r>
            <a:r>
              <a:rPr lang="ru-RU" dirty="0" smtClean="0"/>
              <a:t> </a:t>
            </a:r>
            <a:r>
              <a:rPr lang="ru-RU" dirty="0" err="1" smtClean="0"/>
              <a:t>phytopreparations</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t>Currently, there are five main directions for obtaining medicinal products from medicinal plant materials: </a:t>
            </a:r>
            <a:br>
              <a:rPr lang="ru-RU" dirty="0" smtClean="0"/>
            </a:br>
            <a:r>
              <a:rPr lang="ru-RU" dirty="0" smtClean="0"/>
              <a:t>• </a:t>
            </a:r>
            <a:r>
              <a:rPr lang="ru-RU" dirty="0" err="1" smtClean="0"/>
              <a:t>galenic</a:t>
            </a:r>
            <a:r>
              <a:rPr lang="ru-RU" dirty="0" smtClean="0"/>
              <a:t> production; </a:t>
            </a:r>
            <a:br>
              <a:rPr lang="ru-RU" dirty="0" smtClean="0"/>
            </a:br>
            <a:r>
              <a:rPr lang="ru-RU" dirty="0" smtClean="0"/>
              <a:t>• </a:t>
            </a:r>
            <a:r>
              <a:rPr lang="ru-RU" dirty="0" err="1" smtClean="0"/>
              <a:t>new</a:t>
            </a:r>
            <a:r>
              <a:rPr lang="ru-RU" dirty="0" smtClean="0"/>
              <a:t> </a:t>
            </a:r>
            <a:r>
              <a:rPr lang="ru-RU" dirty="0" err="1" smtClean="0"/>
              <a:t>galenic</a:t>
            </a:r>
            <a:r>
              <a:rPr lang="ru-RU" dirty="0" smtClean="0"/>
              <a:t> </a:t>
            </a:r>
            <a:r>
              <a:rPr lang="ru-RU" dirty="0" err="1" smtClean="0"/>
              <a:t>production</a:t>
            </a:r>
            <a:r>
              <a:rPr lang="ru-RU" dirty="0" smtClean="0"/>
              <a:t>; </a:t>
            </a:r>
            <a:br>
              <a:rPr lang="ru-RU" dirty="0" smtClean="0"/>
            </a:br>
            <a:r>
              <a:rPr lang="ru-RU" dirty="0" smtClean="0"/>
              <a:t>• phytochemical direction; </a:t>
            </a:r>
            <a:br>
              <a:rPr lang="ru-RU" dirty="0" smtClean="0"/>
            </a:br>
            <a:r>
              <a:rPr lang="ru-RU" dirty="0" smtClean="0"/>
              <a:t>• </a:t>
            </a:r>
            <a:r>
              <a:rPr lang="ru-RU" dirty="0" err="1" smtClean="0"/>
              <a:t>biotechnological</a:t>
            </a:r>
            <a:r>
              <a:rPr lang="ru-RU" dirty="0" smtClean="0"/>
              <a:t>; </a:t>
            </a:r>
            <a:br>
              <a:rPr lang="ru-RU" dirty="0" smtClean="0"/>
            </a:br>
            <a:r>
              <a:rPr lang="ru-RU" dirty="0" smtClean="0"/>
              <a:t>• obtaining water extracts (at pharmacy or home). </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b="1" dirty="0" smtClean="0"/>
              <a:t>Stage 1.</a:t>
            </a:r>
            <a:endParaRPr lang="ru-RU" sz="3600" dirty="0"/>
          </a:p>
        </p:txBody>
      </p:sp>
      <p:sp>
        <p:nvSpPr>
          <p:cNvPr id="3" name="Содержимое 2"/>
          <p:cNvSpPr>
            <a:spLocks noGrp="1"/>
          </p:cNvSpPr>
          <p:nvPr>
            <p:ph idx="1"/>
          </p:nvPr>
        </p:nvSpPr>
        <p:spPr>
          <a:xfrm>
            <a:off x="457200" y="1142984"/>
            <a:ext cx="8229600" cy="4983179"/>
          </a:xfrm>
        </p:spPr>
        <p:txBody>
          <a:bodyPr>
            <a:normAutofit fontScale="92500" lnSpcReduction="20000"/>
          </a:bodyPr>
          <a:lstStyle/>
          <a:p>
            <a:pPr algn="l" rtl="0">
              <a:buNone/>
            </a:pPr>
            <a:r>
              <a:rPr lang="ru-RU" dirty="0" smtClean="0"/>
              <a:t>Impregnation of plant </a:t>
            </a:r>
            <a:r>
              <a:rPr lang="ru-RU" dirty="0" err="1" smtClean="0"/>
              <a:t>material</a:t>
            </a:r>
            <a:r>
              <a:rPr lang="ru-RU" dirty="0" smtClean="0"/>
              <a:t> </a:t>
            </a:r>
            <a:r>
              <a:rPr lang="en-US" dirty="0" smtClean="0"/>
              <a:t>by </a:t>
            </a:r>
            <a:r>
              <a:rPr lang="ru-RU" dirty="0" err="1" smtClean="0"/>
              <a:t>extractant</a:t>
            </a:r>
            <a:r>
              <a:rPr lang="en-US" dirty="0" smtClean="0"/>
              <a:t> </a:t>
            </a:r>
            <a:r>
              <a:rPr lang="ru-RU" dirty="0" err="1" smtClean="0"/>
              <a:t>carried</a:t>
            </a:r>
            <a:r>
              <a:rPr lang="ru-RU" dirty="0" smtClean="0"/>
              <a:t> </a:t>
            </a:r>
            <a:r>
              <a:rPr lang="ru-RU" dirty="0" smtClean="0"/>
              <a:t>out by capillary forces. Through the channels formed by pieces of crushed plant material, along the intercellular </a:t>
            </a:r>
            <a:r>
              <a:rPr lang="ru-RU" dirty="0" err="1" smtClean="0"/>
              <a:t>passages</a:t>
            </a:r>
            <a:r>
              <a:rPr lang="ru-RU" dirty="0" smtClean="0"/>
              <a:t> </a:t>
            </a:r>
            <a:r>
              <a:rPr lang="ru-RU" dirty="0" err="1" smtClean="0"/>
              <a:t>and</a:t>
            </a:r>
            <a:r>
              <a:rPr lang="en-US" dirty="0" smtClean="0"/>
              <a:t> </a:t>
            </a:r>
            <a:r>
              <a:rPr lang="ru-RU" dirty="0" err="1" smtClean="0"/>
              <a:t>ultramicropores</a:t>
            </a:r>
            <a:r>
              <a:rPr lang="ru-RU" dirty="0" smtClean="0"/>
              <a:t> </a:t>
            </a:r>
            <a:r>
              <a:rPr lang="ru-RU" dirty="0" err="1" smtClean="0"/>
              <a:t>extractant</a:t>
            </a:r>
            <a:r>
              <a:rPr lang="en-US" dirty="0" smtClean="0"/>
              <a:t> </a:t>
            </a:r>
            <a:r>
              <a:rPr lang="ru-RU" dirty="0" err="1" smtClean="0"/>
              <a:t>penetrates</a:t>
            </a:r>
            <a:r>
              <a:rPr lang="ru-RU" dirty="0" smtClean="0"/>
              <a:t> </a:t>
            </a:r>
            <a:r>
              <a:rPr lang="ru-RU" dirty="0" smtClean="0"/>
              <a:t>into the thickness of the raw material and into the cell. Impregnation of dried raw materials is </a:t>
            </a:r>
            <a:r>
              <a:rPr lang="ru-RU" dirty="0" err="1" smtClean="0"/>
              <a:t>a</a:t>
            </a:r>
            <a:r>
              <a:rPr lang="ru-RU" dirty="0" smtClean="0"/>
              <a:t> </a:t>
            </a:r>
            <a:r>
              <a:rPr lang="ru-RU" dirty="0" err="1" smtClean="0"/>
              <a:t>spontaneous</a:t>
            </a:r>
            <a:r>
              <a:rPr lang="ru-RU" dirty="0" smtClean="0"/>
              <a:t> </a:t>
            </a:r>
            <a:r>
              <a:rPr lang="ru-RU" dirty="0" smtClean="0"/>
              <a:t>process, carried out without external influence. The main role in this is played by the energy of the free surface and the energy of associations </a:t>
            </a:r>
            <a:r>
              <a:rPr lang="ru-RU" dirty="0" err="1" smtClean="0"/>
              <a:t>of</a:t>
            </a:r>
            <a:r>
              <a:rPr lang="ru-RU" dirty="0" smtClean="0"/>
              <a:t> </a:t>
            </a:r>
            <a:r>
              <a:rPr lang="ru-RU" dirty="0" err="1" smtClean="0"/>
              <a:t>molecules</a:t>
            </a:r>
            <a:r>
              <a:rPr lang="en-US" dirty="0" smtClean="0"/>
              <a:t> of </a:t>
            </a:r>
            <a:r>
              <a:rPr lang="ru-RU" dirty="0" err="1" smtClean="0"/>
              <a:t>extractant</a:t>
            </a:r>
            <a:r>
              <a:rPr lang="ru-RU" dirty="0" smtClean="0"/>
              <a:t> </a:t>
            </a:r>
            <a:r>
              <a:rPr lang="ru-RU" dirty="0" smtClean="0"/>
              <a:t>and solid phase molecules.</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50</a:t>
            </a:fld>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l" rtl="0"/>
            <a:r>
              <a:rPr lang="ru-RU" sz="3200" b="1" dirty="0" smtClean="0"/>
              <a:t>Stage 2.</a:t>
            </a:r>
            <a:endParaRPr lang="ru-RU" sz="3200" dirty="0"/>
          </a:p>
        </p:txBody>
      </p:sp>
      <p:sp>
        <p:nvSpPr>
          <p:cNvPr id="3" name="Содержимое 2"/>
          <p:cNvSpPr>
            <a:spLocks noGrp="1"/>
          </p:cNvSpPr>
          <p:nvPr>
            <p:ph idx="1"/>
          </p:nvPr>
        </p:nvSpPr>
        <p:spPr>
          <a:xfrm>
            <a:off x="457200" y="857232"/>
            <a:ext cx="8229600" cy="5715040"/>
          </a:xfrm>
        </p:spPr>
        <p:txBody>
          <a:bodyPr>
            <a:normAutofit fontScale="62500" lnSpcReduction="20000"/>
          </a:bodyPr>
          <a:lstStyle/>
          <a:p>
            <a:pPr algn="l" rtl="0">
              <a:buNone/>
            </a:pPr>
            <a:r>
              <a:rPr lang="ru-RU" b="1" dirty="0" smtClean="0"/>
              <a:t>Swelling and dissolution of plant cell components. Primary sap formation.</a:t>
            </a:r>
          </a:p>
          <a:p>
            <a:pPr algn="l" rtl="0">
              <a:buNone/>
            </a:pPr>
            <a:endParaRPr lang="en-US" dirty="0" smtClean="0"/>
          </a:p>
          <a:p>
            <a:pPr algn="l" rtl="0">
              <a:buNone/>
            </a:pPr>
            <a:r>
              <a:rPr lang="ru-RU" dirty="0" err="1" smtClean="0"/>
              <a:t>The</a:t>
            </a:r>
            <a:r>
              <a:rPr lang="ru-RU" dirty="0" smtClean="0"/>
              <a:t> </a:t>
            </a:r>
            <a:r>
              <a:rPr lang="ru-RU" dirty="0" smtClean="0"/>
              <a:t>solvent, having penetrated into the cell, interacts with all components of the cell walls (membranes) and cell contents:</a:t>
            </a:r>
          </a:p>
          <a:p>
            <a:pPr algn="l" rtl="0">
              <a:buNone/>
            </a:pPr>
            <a:r>
              <a:rPr lang="ru-RU" dirty="0" smtClean="0"/>
              <a:t>- soluble substances </a:t>
            </a:r>
            <a:r>
              <a:rPr lang="ru-RU" dirty="0" err="1" smtClean="0"/>
              <a:t>desorbed</a:t>
            </a:r>
            <a:r>
              <a:rPr lang="ru-RU" dirty="0" smtClean="0"/>
              <a:t> and dissolve;</a:t>
            </a:r>
          </a:p>
          <a:p>
            <a:pPr algn="l" rtl="0">
              <a:buNone/>
            </a:pPr>
            <a:r>
              <a:rPr lang="ru-RU" dirty="0" smtClean="0"/>
              <a:t>- infinitely swellable - swell and </a:t>
            </a:r>
            <a:r>
              <a:rPr lang="ru-RU" dirty="0" err="1" smtClean="0"/>
              <a:t>peptized</a:t>
            </a:r>
            <a:r>
              <a:rPr lang="ru-RU" dirty="0" smtClean="0"/>
              <a:t>;</a:t>
            </a:r>
          </a:p>
          <a:p>
            <a:pPr algn="l" rtl="0">
              <a:buNone/>
            </a:pPr>
            <a:r>
              <a:rPr lang="ru-RU" dirty="0" smtClean="0"/>
              <a:t>- limited swelling - only swelling.</a:t>
            </a:r>
          </a:p>
          <a:p>
            <a:pPr algn="l" rtl="0">
              <a:buNone/>
            </a:pPr>
            <a:r>
              <a:rPr lang="ru-RU" dirty="0" smtClean="0"/>
              <a:t>Other processes also take place, such as chemical interactions. At the same time, cell membranes thicken, pores stretch, and the volume of raw materials increases. The greatest swelling of plant raw materials is caused by water, the least - by liquid hydrocarbons. A special </a:t>
            </a:r>
            <a:r>
              <a:rPr lang="ru-RU" dirty="0" err="1" smtClean="0"/>
              <a:t>place</a:t>
            </a:r>
            <a:r>
              <a:rPr lang="ru-RU" dirty="0" smtClean="0"/>
              <a:t> </a:t>
            </a:r>
            <a:r>
              <a:rPr lang="ru-RU" dirty="0" err="1" smtClean="0"/>
              <a:t>among</a:t>
            </a:r>
            <a:r>
              <a:rPr lang="en-US" dirty="0" smtClean="0"/>
              <a:t> </a:t>
            </a:r>
            <a:r>
              <a:rPr lang="ru-RU" dirty="0" err="1" smtClean="0"/>
              <a:t>extractants</a:t>
            </a:r>
            <a:r>
              <a:rPr lang="en-US" dirty="0" smtClean="0"/>
              <a:t> </a:t>
            </a:r>
            <a:r>
              <a:rPr lang="ru-RU" dirty="0" err="1" smtClean="0"/>
              <a:t>takes</a:t>
            </a:r>
            <a:r>
              <a:rPr lang="ru-RU" dirty="0" smtClean="0"/>
              <a:t> </a:t>
            </a:r>
            <a:r>
              <a:rPr lang="ru-RU" dirty="0" smtClean="0"/>
              <a:t>alcohol. </a:t>
            </a:r>
            <a:r>
              <a:rPr lang="ru-RU" b="1" dirty="0" smtClean="0"/>
              <a:t>Swelling degree </a:t>
            </a:r>
            <a:r>
              <a:rPr lang="ru-RU" dirty="0" smtClean="0"/>
              <a:t>of raw materials (</a:t>
            </a:r>
            <a:r>
              <a:rPr lang="ru-RU" dirty="0" err="1" smtClean="0"/>
              <a:t>quantity</a:t>
            </a:r>
            <a:r>
              <a:rPr lang="en-US" dirty="0" smtClean="0"/>
              <a:t> of </a:t>
            </a:r>
            <a:r>
              <a:rPr lang="ru-RU" dirty="0" err="1" smtClean="0"/>
              <a:t>extractant</a:t>
            </a:r>
            <a:r>
              <a:rPr lang="en-US" dirty="0" smtClean="0"/>
              <a:t> </a:t>
            </a:r>
            <a:r>
              <a:rPr lang="ru-RU" dirty="0" err="1" smtClean="0"/>
              <a:t>held</a:t>
            </a:r>
            <a:r>
              <a:rPr lang="ru-RU" dirty="0" smtClean="0"/>
              <a:t> </a:t>
            </a:r>
            <a:r>
              <a:rPr lang="ru-RU" dirty="0" smtClean="0"/>
              <a:t>by one gram of raw material) is inversely related to the alcohol concentration: </a:t>
            </a:r>
            <a:r>
              <a:rPr lang="en-US" dirty="0" smtClean="0"/>
              <a:t>if </a:t>
            </a:r>
            <a:r>
              <a:rPr lang="ru-RU" dirty="0" err="1" smtClean="0"/>
              <a:t>the</a:t>
            </a:r>
            <a:r>
              <a:rPr lang="ru-RU" dirty="0" smtClean="0"/>
              <a:t> </a:t>
            </a:r>
            <a:r>
              <a:rPr lang="ru-RU" dirty="0" smtClean="0"/>
              <a:t>higher it is, the less the degree of swelling, the less the pores open, the more difficult the extraction process is.</a:t>
            </a:r>
          </a:p>
          <a:p>
            <a:pPr algn="l" rtl="0">
              <a:buNone/>
            </a:pPr>
            <a:r>
              <a:rPr lang="ru-RU" dirty="0" smtClean="0"/>
              <a:t>Upon </a:t>
            </a:r>
            <a:r>
              <a:rPr lang="ru-RU" dirty="0" err="1" smtClean="0"/>
              <a:t>penetration</a:t>
            </a:r>
            <a:r>
              <a:rPr lang="ru-RU" dirty="0" smtClean="0"/>
              <a:t> </a:t>
            </a:r>
            <a:r>
              <a:rPr lang="en-US" dirty="0" smtClean="0"/>
              <a:t>of </a:t>
            </a:r>
            <a:r>
              <a:rPr lang="ru-RU" dirty="0" err="1" smtClean="0"/>
              <a:t>extractant</a:t>
            </a:r>
            <a:r>
              <a:rPr lang="ru-RU" dirty="0" smtClean="0"/>
              <a:t> </a:t>
            </a:r>
            <a:r>
              <a:rPr lang="ru-RU" dirty="0" smtClean="0"/>
              <a:t>into the material in the cell, a concentrated solution of soluble in </a:t>
            </a:r>
            <a:r>
              <a:rPr lang="ru-RU" dirty="0" err="1" smtClean="0"/>
              <a:t>this</a:t>
            </a:r>
            <a:r>
              <a:rPr lang="ru-RU" dirty="0" smtClean="0"/>
              <a:t> </a:t>
            </a:r>
            <a:r>
              <a:rPr lang="ru-RU" dirty="0" err="1" smtClean="0"/>
              <a:t>extractor</a:t>
            </a:r>
            <a:r>
              <a:rPr lang="en-US" dirty="0" smtClean="0"/>
              <a:t> </a:t>
            </a:r>
            <a:r>
              <a:rPr lang="ru-RU" dirty="0" err="1" smtClean="0"/>
              <a:t>substances</a:t>
            </a:r>
            <a:r>
              <a:rPr lang="en-US" dirty="0" smtClean="0"/>
              <a:t> appear</a:t>
            </a:r>
            <a:r>
              <a:rPr lang="ru-RU" dirty="0" smtClean="0"/>
              <a:t>. </a:t>
            </a:r>
            <a:r>
              <a:rPr lang="ru-RU" dirty="0" smtClean="0"/>
              <a:t>This solution is </a:t>
            </a:r>
            <a:r>
              <a:rPr lang="ru-RU" dirty="0" err="1" smtClean="0"/>
              <a:t>called</a:t>
            </a:r>
            <a:r>
              <a:rPr lang="ru-RU" dirty="0" smtClean="0"/>
              <a:t> </a:t>
            </a:r>
            <a:r>
              <a:rPr lang="en-US" b="1" dirty="0" smtClean="0"/>
              <a:t>“</a:t>
            </a:r>
            <a:r>
              <a:rPr lang="ru-RU" b="1" dirty="0" err="1" smtClean="0"/>
              <a:t>primary</a:t>
            </a:r>
            <a:r>
              <a:rPr lang="ru-RU" b="1" dirty="0" smtClean="0"/>
              <a:t> </a:t>
            </a:r>
            <a:r>
              <a:rPr lang="ru-RU" b="1" dirty="0" err="1" smtClean="0"/>
              <a:t>juice</a:t>
            </a:r>
            <a:r>
              <a:rPr lang="en-US" b="1" dirty="0" smtClean="0"/>
              <a:t>”</a:t>
            </a:r>
            <a:r>
              <a:rPr lang="ru-RU" dirty="0" smtClean="0"/>
              <a:t>. </a:t>
            </a:r>
            <a:r>
              <a:rPr lang="ru-RU" dirty="0" smtClean="0"/>
              <a:t>Part of it remains free, part is absorbed into the various pores of the cell's shaped elements and the swollen cell membrane.</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algn="l" rtl="0"/>
            <a:r>
              <a:rPr lang="ru-RU" sz="3600" b="1" dirty="0" smtClean="0"/>
              <a:t>Stage 3</a:t>
            </a:r>
            <a:endParaRPr lang="ru-RU" sz="3600" dirty="0"/>
          </a:p>
        </p:txBody>
      </p:sp>
      <p:sp>
        <p:nvSpPr>
          <p:cNvPr id="3" name="Содержимое 2"/>
          <p:cNvSpPr>
            <a:spLocks noGrp="1"/>
          </p:cNvSpPr>
          <p:nvPr>
            <p:ph idx="1"/>
          </p:nvPr>
        </p:nvSpPr>
        <p:spPr>
          <a:xfrm>
            <a:off x="457200" y="928670"/>
            <a:ext cx="8229600" cy="5643602"/>
          </a:xfrm>
        </p:spPr>
        <p:txBody>
          <a:bodyPr>
            <a:normAutofit/>
          </a:bodyPr>
          <a:lstStyle/>
          <a:p>
            <a:pPr algn="l" rtl="0">
              <a:buNone/>
            </a:pPr>
            <a:r>
              <a:rPr lang="ru-RU" dirty="0" err="1" smtClean="0"/>
              <a:t>Mass</a:t>
            </a:r>
            <a:r>
              <a:rPr lang="ru-RU" dirty="0" smtClean="0"/>
              <a:t> </a:t>
            </a:r>
            <a:r>
              <a:rPr lang="ru-RU" dirty="0" err="1" smtClean="0"/>
              <a:t>transfer</a:t>
            </a:r>
            <a:r>
              <a:rPr lang="ru-RU" dirty="0" smtClean="0"/>
              <a:t>. </a:t>
            </a:r>
            <a:endParaRPr lang="en-US" dirty="0" smtClean="0"/>
          </a:p>
          <a:p>
            <a:pPr algn="l" rtl="0">
              <a:buNone/>
            </a:pPr>
            <a:r>
              <a:rPr lang="ru-RU" dirty="0" err="1" smtClean="0"/>
              <a:t>Process</a:t>
            </a:r>
            <a:r>
              <a:rPr lang="en-US" dirty="0" smtClean="0"/>
              <a:t> of </a:t>
            </a:r>
            <a:r>
              <a:rPr lang="ru-RU" dirty="0" err="1" smtClean="0"/>
              <a:t>mass</a:t>
            </a:r>
            <a:r>
              <a:rPr lang="ru-RU" dirty="0" smtClean="0"/>
              <a:t> </a:t>
            </a:r>
            <a:r>
              <a:rPr lang="ru-RU" dirty="0" err="1" smtClean="0"/>
              <a:t>transfer</a:t>
            </a:r>
            <a:r>
              <a:rPr lang="ru-RU" dirty="0" smtClean="0"/>
              <a:t> </a:t>
            </a:r>
            <a:r>
              <a:rPr lang="ru-RU" dirty="0" smtClean="0"/>
              <a:t>is the transfer of matter from one phase (system) to another in the direction of achieving equilibrium.</a:t>
            </a:r>
          </a:p>
          <a:p>
            <a:pPr algn="l" rtl="0">
              <a:buNone/>
            </a:pPr>
            <a:r>
              <a:rPr lang="ru-RU" dirty="0" smtClean="0"/>
              <a:t>the transition of a substance from one phase to another can occur only at a concentration difference, from a phase with a higher concentration to a phase with a lower concentration.</a:t>
            </a:r>
          </a:p>
          <a:p>
            <a:pPr algn="l" rtl="0">
              <a:buNone/>
            </a:pPr>
            <a:r>
              <a:rPr lang="ru-RU" dirty="0" err="1" smtClean="0"/>
              <a:t>Process</a:t>
            </a:r>
            <a:r>
              <a:rPr lang="en-US" dirty="0" smtClean="0"/>
              <a:t>of </a:t>
            </a:r>
            <a:r>
              <a:rPr lang="ru-RU" dirty="0" smtClean="0"/>
              <a:t> </a:t>
            </a:r>
            <a:r>
              <a:rPr lang="ru-RU" dirty="0" err="1" smtClean="0"/>
              <a:t>mass</a:t>
            </a:r>
            <a:r>
              <a:rPr lang="ru-RU" dirty="0" smtClean="0"/>
              <a:t> </a:t>
            </a:r>
            <a:r>
              <a:rPr lang="ru-RU" dirty="0" err="1" smtClean="0"/>
              <a:t>transfer</a:t>
            </a:r>
            <a:r>
              <a:rPr lang="ru-RU" dirty="0" smtClean="0"/>
              <a:t> - </a:t>
            </a:r>
            <a:r>
              <a:rPr lang="en-US" dirty="0" smtClean="0"/>
              <a:t> is a </a:t>
            </a:r>
            <a:r>
              <a:rPr lang="ru-RU" u="sng" dirty="0" err="1" smtClean="0"/>
              <a:t>diffusion</a:t>
            </a:r>
            <a:r>
              <a:rPr lang="ru-RU" u="sng" dirty="0" smtClean="0"/>
              <a:t> </a:t>
            </a:r>
            <a:r>
              <a:rPr lang="ru-RU" u="sng" dirty="0" smtClean="0"/>
              <a:t>process.</a:t>
            </a:r>
            <a:r>
              <a:rPr lang="ru-RU" dirty="0" smtClean="0"/>
              <a:t> </a:t>
            </a:r>
          </a:p>
          <a:p>
            <a:pPr algn="l" rtl="0">
              <a:buFontTx/>
              <a:buChar char="-"/>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3600" dirty="0" smtClean="0"/>
              <a:t>The process of molecular diffusion is influenced by:</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643602"/>
          </a:xfrm>
        </p:spPr>
        <p:txBody>
          <a:bodyPr>
            <a:normAutofit fontScale="77500" lnSpcReduction="20000"/>
          </a:bodyPr>
          <a:lstStyle/>
          <a:p>
            <a:pPr algn="l" rtl="0">
              <a:buNone/>
            </a:pPr>
            <a:r>
              <a:rPr lang="ru-RU" dirty="0" smtClean="0"/>
              <a:t>1) temperature factor: the higher the temperature, the faster the movement of molecules;</a:t>
            </a:r>
          </a:p>
          <a:p>
            <a:pPr algn="l" rtl="0">
              <a:buNone/>
            </a:pPr>
            <a:r>
              <a:rPr lang="ru-RU" dirty="0" smtClean="0"/>
              <a:t>2) the diffusion rate depends </a:t>
            </a:r>
            <a:r>
              <a:rPr lang="ru-RU" u="sng" dirty="0" smtClean="0"/>
              <a:t>on the size of the molecules of diffusing substances</a:t>
            </a:r>
            <a:r>
              <a:rPr lang="ru-RU" dirty="0" smtClean="0"/>
              <a:t>: with an increase in molecular weight and, accordingly, the size of molecules, their mobility decreases. The highest velocity in molecular diffusion is possessed by gas molecules, and the lowest - by HMC (high molecular weight compounds);</a:t>
            </a:r>
          </a:p>
          <a:p>
            <a:pPr algn="l" rtl="0">
              <a:buNone/>
            </a:pPr>
            <a:r>
              <a:rPr lang="ru-RU" dirty="0" smtClean="0"/>
              <a:t>3) </a:t>
            </a:r>
            <a:r>
              <a:rPr lang="ru-RU" u="sng" dirty="0" smtClean="0"/>
              <a:t>contact surface of two phases</a:t>
            </a:r>
            <a:r>
              <a:rPr lang="ru-RU" dirty="0" smtClean="0"/>
              <a:t>: with its increase, and </a:t>
            </a:r>
            <a:r>
              <a:rPr lang="ru-RU" dirty="0" err="1" smtClean="0"/>
              <a:t>mass transfer</a:t>
            </a:r>
            <a:r>
              <a:rPr lang="ru-RU" dirty="0" smtClean="0"/>
              <a:t>;</a:t>
            </a:r>
          </a:p>
          <a:p>
            <a:pPr algn="l" rtl="0">
              <a:buNone/>
            </a:pPr>
            <a:r>
              <a:rPr lang="ru-RU" dirty="0" smtClean="0"/>
              <a:t>4) the thickness of the diffusion layer through which diffusion occurs: the thicker this layer, the slower the diffusion.</a:t>
            </a:r>
          </a:p>
          <a:p>
            <a:pPr algn="l" rtl="0">
              <a:buNone/>
            </a:pPr>
            <a:r>
              <a:rPr lang="ru-RU" dirty="0" smtClean="0"/>
              <a:t>Time and a number of other factors have a similar effect, but the dominant factor is </a:t>
            </a:r>
            <a:r>
              <a:rPr lang="ru-RU" u="sng" dirty="0" smtClean="0"/>
              <a:t>concentration difference </a:t>
            </a:r>
            <a:r>
              <a:rPr lang="el-GR" u="sng" dirty="0" smtClean="0"/>
              <a:t>Δ</a:t>
            </a:r>
            <a:r>
              <a:rPr lang="ru-RU" u="sng" dirty="0" smtClean="0"/>
              <a:t> FROM.</a:t>
            </a:r>
            <a:endParaRPr lang="ru-RU" dirty="0" smtClean="0"/>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sz="3600" dirty="0" smtClean="0"/>
              <a:t>Other major factors influencing the process </a:t>
            </a:r>
            <a:r>
              <a:rPr lang="ru-RU" sz="3600" dirty="0" err="1" smtClean="0"/>
              <a:t>mass transfer</a:t>
            </a:r>
            <a:r>
              <a:rPr lang="ru-RU" sz="3600" dirty="0" smtClean="0"/>
              <a:t>:</a:t>
            </a:r>
            <a:r>
              <a:rPr lang="ru-RU" dirty="0" smtClean="0"/>
              <a:t/>
            </a:r>
            <a:br>
              <a:rPr lang="ru-RU" dirty="0" smtClean="0"/>
            </a:br>
            <a:endParaRPr lang="ru-RU" dirty="0"/>
          </a:p>
        </p:txBody>
      </p:sp>
      <p:sp>
        <p:nvSpPr>
          <p:cNvPr id="3" name="Содержимое 2"/>
          <p:cNvSpPr>
            <a:spLocks noGrp="1"/>
          </p:cNvSpPr>
          <p:nvPr>
            <p:ph idx="1"/>
          </p:nvPr>
        </p:nvSpPr>
        <p:spPr>
          <a:xfrm>
            <a:off x="285720" y="857232"/>
            <a:ext cx="8715436" cy="5268931"/>
          </a:xfrm>
        </p:spPr>
        <p:txBody>
          <a:bodyPr>
            <a:normAutofit/>
          </a:bodyPr>
          <a:lstStyle/>
          <a:p>
            <a:pPr algn="l" rtl="0">
              <a:buNone/>
            </a:pPr>
            <a:r>
              <a:rPr lang="ru-RU" b="1" dirty="0" smtClean="0"/>
              <a:t>Interface</a:t>
            </a:r>
          </a:p>
          <a:p>
            <a:pPr algn="l" rtl="0">
              <a:buNone/>
            </a:pPr>
            <a:r>
              <a:rPr lang="ru-RU" b="1" dirty="0" smtClean="0"/>
              <a:t>Concentration difference</a:t>
            </a:r>
            <a:r>
              <a:rPr lang="ru-RU" dirty="0" smtClean="0"/>
              <a:t> in raw material C</a:t>
            </a:r>
            <a:r>
              <a:rPr lang="ru-RU" baseline="-25000" dirty="0" smtClean="0"/>
              <a:t>1</a:t>
            </a:r>
            <a:r>
              <a:rPr lang="ru-RU" dirty="0" smtClean="0"/>
              <a:t> and </a:t>
            </a:r>
            <a:r>
              <a:rPr lang="ru-RU" dirty="0" err="1" smtClean="0"/>
              <a:t>extractant</a:t>
            </a:r>
            <a:r>
              <a:rPr lang="ru-RU" dirty="0" smtClean="0"/>
              <a:t> FROM</a:t>
            </a:r>
            <a:r>
              <a:rPr lang="ru-RU" baseline="-25000" dirty="0" smtClean="0"/>
              <a:t>2</a:t>
            </a:r>
            <a:r>
              <a:rPr lang="ru-RU" dirty="0" smtClean="0"/>
              <a:t> is the driving force behind the extraction process. </a:t>
            </a:r>
          </a:p>
          <a:p>
            <a:pPr algn="l" rtl="0">
              <a:buNone/>
            </a:pPr>
            <a:r>
              <a:rPr lang="ru-RU" b="1" dirty="0" smtClean="0"/>
              <a:t>Time </a:t>
            </a:r>
            <a:r>
              <a:rPr lang="ru-RU" dirty="0" smtClean="0"/>
              <a:t>(duration) </a:t>
            </a:r>
            <a:r>
              <a:rPr lang="en-US" dirty="0" smtClean="0"/>
              <a:t>of </a:t>
            </a:r>
            <a:r>
              <a:rPr lang="ru-RU" b="1" dirty="0" err="1" smtClean="0"/>
              <a:t>extractions</a:t>
            </a:r>
            <a:endParaRPr lang="ru-RU" b="1" dirty="0" smtClean="0"/>
          </a:p>
          <a:p>
            <a:pPr algn="l" rtl="0">
              <a:buNone/>
            </a:pPr>
            <a:r>
              <a:rPr lang="ru-RU" b="1" dirty="0" err="1" smtClean="0"/>
              <a:t>Viscosity</a:t>
            </a:r>
            <a:r>
              <a:rPr lang="ru-RU" b="1" dirty="0" smtClean="0"/>
              <a:t> </a:t>
            </a:r>
            <a:r>
              <a:rPr lang="en-US" b="1" dirty="0" smtClean="0"/>
              <a:t>of </a:t>
            </a:r>
            <a:r>
              <a:rPr lang="ru-RU" b="1" dirty="0" err="1" smtClean="0"/>
              <a:t>extractant</a:t>
            </a:r>
            <a:r>
              <a:rPr lang="ru-RU" b="1" dirty="0" smtClean="0"/>
              <a:t>.</a:t>
            </a:r>
            <a:r>
              <a:rPr lang="ru-RU" dirty="0" smtClean="0"/>
              <a:t> </a:t>
            </a:r>
            <a:r>
              <a:rPr lang="ru-RU" b="1" dirty="0" smtClean="0"/>
              <a:t> </a:t>
            </a:r>
            <a:endParaRPr lang="ru-RU" b="1" dirty="0" smtClean="0"/>
          </a:p>
          <a:p>
            <a:pPr algn="l" rtl="0">
              <a:buNone/>
            </a:pPr>
            <a:r>
              <a:rPr lang="ru-RU" b="1" dirty="0" smtClean="0"/>
              <a:t>Temperature.</a:t>
            </a:r>
            <a:r>
              <a:rPr lang="ru-RU" dirty="0" smtClean="0"/>
              <a:t> </a:t>
            </a:r>
          </a:p>
          <a:p>
            <a:pPr algn="l" rtl="0">
              <a:buNone/>
            </a:pPr>
            <a:r>
              <a:rPr lang="ru-RU" b="1" dirty="0" err="1" smtClean="0"/>
              <a:t>Additive</a:t>
            </a:r>
            <a:r>
              <a:rPr lang="en-US" b="1" dirty="0" smtClean="0"/>
              <a:t> of </a:t>
            </a:r>
            <a:r>
              <a:rPr lang="ru-RU" b="1" dirty="0" smtClean="0"/>
              <a:t> </a:t>
            </a:r>
            <a:r>
              <a:rPr lang="ru-RU" b="1" dirty="0" smtClean="0"/>
              <a:t>surfactants.</a:t>
            </a:r>
            <a:r>
              <a:rPr lang="ru-RU" dirty="0" smtClean="0"/>
              <a:t> </a:t>
            </a:r>
          </a:p>
          <a:p>
            <a:pPr algn="l" rtl="0">
              <a:buNone/>
            </a:pPr>
            <a:r>
              <a:rPr lang="ru-RU" b="1" dirty="0" err="1" smtClean="0"/>
              <a:t>Choice</a:t>
            </a:r>
            <a:r>
              <a:rPr lang="ru-RU" b="1" dirty="0" smtClean="0"/>
              <a:t> </a:t>
            </a:r>
            <a:r>
              <a:rPr lang="en-US" b="1" dirty="0" smtClean="0"/>
              <a:t>of </a:t>
            </a:r>
            <a:r>
              <a:rPr lang="ru-RU" b="1" dirty="0" err="1" smtClean="0"/>
              <a:t>extractant</a:t>
            </a:r>
            <a:r>
              <a:rPr lang="ru-RU" b="1" dirty="0" smtClean="0"/>
              <a:t>.</a:t>
            </a:r>
            <a:r>
              <a:rPr lang="ru-RU" dirty="0" smtClean="0"/>
              <a:t> </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3200" dirty="0" smtClean="0"/>
              <a:t>Factors (continued)</a:t>
            </a:r>
            <a:endParaRPr lang="ru-RU" sz="3200" dirty="0"/>
          </a:p>
        </p:txBody>
      </p:sp>
      <p:sp>
        <p:nvSpPr>
          <p:cNvPr id="3" name="Содержимое 2"/>
          <p:cNvSpPr>
            <a:spLocks noGrp="1"/>
          </p:cNvSpPr>
          <p:nvPr>
            <p:ph idx="1"/>
          </p:nvPr>
        </p:nvSpPr>
        <p:spPr>
          <a:xfrm>
            <a:off x="428596" y="714356"/>
            <a:ext cx="8229600" cy="6000792"/>
          </a:xfrm>
        </p:spPr>
        <p:txBody>
          <a:bodyPr>
            <a:normAutofit fontScale="92500" lnSpcReduction="20000"/>
          </a:bodyPr>
          <a:lstStyle/>
          <a:p>
            <a:pPr algn="l" rtl="0"/>
            <a:r>
              <a:rPr lang="ru-RU" b="1" dirty="0" smtClean="0"/>
              <a:t>Porosity and </a:t>
            </a:r>
            <a:r>
              <a:rPr lang="ru-RU" b="1" dirty="0" err="1" smtClean="0"/>
              <a:t>porosity</a:t>
            </a:r>
            <a:r>
              <a:rPr lang="ru-RU" b="1" dirty="0" smtClean="0"/>
              <a:t> raw materials. </a:t>
            </a:r>
          </a:p>
          <a:p>
            <a:pPr marL="0" indent="0" algn="l" rtl="0">
              <a:buNone/>
            </a:pPr>
            <a:r>
              <a:rPr lang="ru-RU" i="1" dirty="0" smtClean="0"/>
              <a:t>Porosity of raw materials - </a:t>
            </a:r>
            <a:r>
              <a:rPr lang="ru-RU" dirty="0" smtClean="0"/>
              <a:t>this is the size of the voids inside the plant tissue. The higher it is, the more internal juice is formed during swelling.</a:t>
            </a:r>
            <a:r>
              <a:rPr lang="ru-RU" i="1" dirty="0" err="1" smtClean="0"/>
              <a:t>Porosity</a:t>
            </a:r>
            <a:r>
              <a:rPr lang="ru-RU" i="1" dirty="0" smtClean="0"/>
              <a:t> -</a:t>
            </a:r>
            <a:r>
              <a:rPr lang="ru-RU" dirty="0" smtClean="0"/>
              <a:t>this is the size of the voids between the pieces of crushed material. From the value of porosity and</a:t>
            </a:r>
            <a:r>
              <a:rPr lang="ru-RU" dirty="0" err="1" smtClean="0"/>
              <a:t>porosities</a:t>
            </a:r>
            <a:r>
              <a:rPr lang="ru-RU" dirty="0" smtClean="0"/>
              <a:t>the rate of wetting and swelling of the material depends. The swelling rate increases with preliminary</a:t>
            </a:r>
            <a:r>
              <a:rPr lang="ru-RU" dirty="0" err="1" smtClean="0"/>
              <a:t>evacuation</a:t>
            </a:r>
            <a:r>
              <a:rPr lang="ru-RU" dirty="0" smtClean="0"/>
              <a:t> raw materials, as well as with increasing pressure and temperature.</a:t>
            </a:r>
          </a:p>
          <a:p>
            <a:pPr algn="l" rtl="0"/>
            <a:r>
              <a:rPr lang="ru-RU" b="1" dirty="0" smtClean="0"/>
              <a:t>Washout coefficient.</a:t>
            </a:r>
            <a:r>
              <a:rPr lang="ru-RU" dirty="0" smtClean="0"/>
              <a:t> </a:t>
            </a:r>
          </a:p>
          <a:p>
            <a:pPr algn="l" rtl="0"/>
            <a:r>
              <a:rPr lang="ru-RU" b="1" dirty="0" smtClean="0"/>
              <a:t>Impact of vibrations, pulsations, crushing and deformation of raw materials in the environment </a:t>
            </a:r>
            <a:r>
              <a:rPr lang="ru-RU" b="1" dirty="0" err="1" smtClean="0"/>
              <a:t>extractant</a:t>
            </a:r>
            <a:r>
              <a:rPr lang="ru-RU" b="1" dirty="0" smtClean="0"/>
              <a:t>...</a:t>
            </a:r>
            <a:r>
              <a:rPr lang="ru-RU" dirty="0" smtClean="0"/>
              <a:t> </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pPr algn="l" rtl="0"/>
            <a:r>
              <a:rPr lang="ru-RU" sz="3100" b="1" dirty="0" smtClean="0"/>
              <a:t/>
            </a:r>
            <a:br>
              <a:rPr lang="ru-RU" sz="3100" b="1" dirty="0" smtClean="0"/>
            </a:br>
            <a:r>
              <a:rPr lang="ru-RU" sz="3100" b="1" dirty="0" smtClean="0"/>
              <a:t>regardless of the type of raw material used in the extraction of medicinal plant raw materials, the following stages can be distinguished:</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lvl="0" algn="l" rtl="0"/>
            <a:r>
              <a:rPr lang="ru-RU" dirty="0" smtClean="0"/>
              <a:t>"Internal diffusion", which refers to all the phenomena of transfer of matter inside the particles of the raw material.</a:t>
            </a:r>
          </a:p>
          <a:p>
            <a:pPr lvl="0" algn="l" rtl="0"/>
            <a:r>
              <a:rPr lang="ru-RU" dirty="0" smtClean="0"/>
              <a:t>Transport of matter within the diffusion boundary layer.</a:t>
            </a:r>
          </a:p>
          <a:p>
            <a:pPr lvl="0" algn="l" rtl="0"/>
            <a:r>
              <a:rPr lang="ru-RU" dirty="0" smtClean="0"/>
              <a:t>Transport of matter by moving </a:t>
            </a:r>
            <a:r>
              <a:rPr lang="ru-RU" dirty="0" err="1" smtClean="0"/>
              <a:t>extractant</a:t>
            </a:r>
            <a:r>
              <a:rPr lang="ru-RU" dirty="0" smtClean="0"/>
              <a:t>...</a:t>
            </a:r>
          </a:p>
          <a:p>
            <a:pPr algn="l" rtl="0">
              <a:buNone/>
            </a:pPr>
            <a:r>
              <a:rPr lang="ru-RU" b="1" dirty="0" smtClean="0"/>
              <a:t>"Internal diffusion"</a:t>
            </a:r>
            <a:r>
              <a:rPr lang="ru-RU" dirty="0" smtClean="0"/>
              <a:t>is the name of the whole complex of diffusion phenomena occurring inside pieces of plant material. It mainly consists of diffusion through a porous septum (dead cell wall) and free molecular diffusion.</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56</a:t>
            </a:fld>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2000" b="1" dirty="0" smtClean="0"/>
              <a:t/>
            </a:r>
            <a:br>
              <a:rPr lang="ru-RU" sz="2000" b="1" dirty="0" smtClean="0"/>
            </a:br>
            <a:r>
              <a:rPr lang="ru-RU" sz="2000" b="1" dirty="0" smtClean="0"/>
              <a:t/>
            </a:r>
            <a:br>
              <a:rPr lang="ru-RU" sz="2000" b="1" dirty="0" smtClean="0"/>
            </a:br>
            <a:r>
              <a:rPr lang="ru-RU" sz="2000" b="1" dirty="0" err="1" smtClean="0"/>
              <a:t>Stage</a:t>
            </a:r>
            <a:r>
              <a:rPr lang="ru-RU" sz="2000" b="1" dirty="0" smtClean="0"/>
              <a:t> </a:t>
            </a:r>
            <a:r>
              <a:rPr lang="ru-RU" sz="2000" b="1" dirty="0" err="1" smtClean="0"/>
              <a:t>two</a:t>
            </a:r>
            <a:r>
              <a:rPr lang="en-US" sz="2000" b="1" dirty="0" smtClean="0"/>
              <a:t/>
            </a:r>
            <a:br>
              <a:rPr lang="en-US" sz="2000" b="1" dirty="0" smtClean="0"/>
            </a:br>
            <a:r>
              <a:rPr lang="ru-RU" sz="2000" dirty="0" err="1" smtClean="0"/>
              <a:t>begins</a:t>
            </a:r>
            <a:r>
              <a:rPr lang="ru-RU" sz="2000" dirty="0" smtClean="0"/>
              <a:t> </a:t>
            </a:r>
            <a:r>
              <a:rPr lang="ru-RU" sz="2000" dirty="0" smtClean="0"/>
              <a:t>after the transfer of substances to the outer surface of the pieces of raw materials. On the surface of the raw material there is</a:t>
            </a:r>
            <a:r>
              <a:rPr lang="ru-RU" sz="2000" dirty="0" err="1" smtClean="0"/>
              <a:t>wall-mounted</a:t>
            </a:r>
            <a:r>
              <a:rPr lang="ru-RU" sz="2000" dirty="0" smtClean="0"/>
              <a:t> fixed bed </a:t>
            </a:r>
            <a:r>
              <a:rPr lang="ru-RU" sz="2000" dirty="0" err="1" smtClean="0"/>
              <a:t>extractant</a:t>
            </a:r>
            <a:r>
              <a:rPr lang="ru-RU" sz="2000" dirty="0" smtClean="0"/>
              <a:t>, which is called the boundary diffusion layer.</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10000"/>
          </a:bodyPr>
          <a:lstStyle/>
          <a:p>
            <a:pPr algn="l" rtl="0"/>
            <a:r>
              <a:rPr lang="ru-RU" dirty="0" smtClean="0"/>
              <a:t>If </a:t>
            </a:r>
            <a:r>
              <a:rPr lang="ru-RU" dirty="0" err="1" smtClean="0"/>
              <a:t>extractant</a:t>
            </a:r>
            <a:r>
              <a:rPr lang="ru-RU" dirty="0" smtClean="0"/>
              <a:t> and the raw materials are in a state of relative rest, then the diffusion layer is equal to the entire thickness of the layer of immobile liquid.</a:t>
            </a:r>
          </a:p>
          <a:p>
            <a:pPr algn="l" rtl="0"/>
            <a:r>
              <a:rPr lang="ru-RU" dirty="0" smtClean="0"/>
              <a:t>When moving </a:t>
            </a:r>
            <a:r>
              <a:rPr lang="ru-RU" dirty="0" err="1" smtClean="0"/>
              <a:t>extractant</a:t>
            </a:r>
            <a:r>
              <a:rPr lang="ru-RU" dirty="0" smtClean="0"/>
              <a:t> the diffusion layer decreases and acquires a certain value.</a:t>
            </a:r>
          </a:p>
          <a:p>
            <a:pPr algn="l" rtl="0"/>
            <a:r>
              <a:rPr lang="ru-RU" dirty="0" smtClean="0"/>
              <a:t>At very high driving speeds </a:t>
            </a:r>
            <a:r>
              <a:rPr lang="ru-RU" dirty="0" err="1" smtClean="0"/>
              <a:t>extractant</a:t>
            </a:r>
            <a:r>
              <a:rPr lang="ru-RU" dirty="0" smtClean="0"/>
              <a:t> (vortex extraction) the size of the diffusion layer is zero.</a:t>
            </a:r>
          </a:p>
          <a:p>
            <a:pPr algn="l" rtl="0"/>
            <a:r>
              <a:rPr lang="ru-RU" dirty="0" smtClean="0"/>
              <a:t>The diffusion boundary layer is characterized by molecular diffusion of substances entering it; therefore, it is quantitatively estimated by the value of the coefficient of free molecular diffusion </a:t>
            </a:r>
            <a:r>
              <a:rPr lang="en-US" dirty="0" smtClean="0"/>
              <a:t>D</a:t>
            </a:r>
            <a:r>
              <a:rPr lang="ru-RU" dirty="0" smtClean="0"/>
              <a:t>...</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57</a:t>
            </a:fld>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sz="3600" b="1" dirty="0" smtClean="0"/>
              <a:t/>
            </a:r>
            <a:br>
              <a:rPr lang="ru-RU" sz="3600" b="1" dirty="0" smtClean="0"/>
            </a:br>
            <a:r>
              <a:rPr lang="ru-RU" sz="3600" b="1" dirty="0" smtClean="0"/>
              <a:t>Requirements for </a:t>
            </a:r>
            <a:r>
              <a:rPr lang="ru-RU" sz="3600" b="1" dirty="0" err="1" smtClean="0"/>
              <a:t>extractant</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857916"/>
          </a:xfrm>
        </p:spPr>
        <p:txBody>
          <a:bodyPr>
            <a:normAutofit fontScale="70000" lnSpcReduction="20000"/>
          </a:bodyPr>
          <a:lstStyle/>
          <a:p>
            <a:pPr marL="0" indent="0" algn="l" rtl="0">
              <a:buNone/>
            </a:pPr>
            <a:r>
              <a:rPr lang="ru-RU" dirty="0" smtClean="0"/>
              <a:t>- dissolve the maximum amount of active substances and the minimum amount of ballast substances;</a:t>
            </a:r>
            <a:br>
              <a:rPr lang="ru-RU" dirty="0" smtClean="0"/>
            </a:br>
            <a:r>
              <a:rPr lang="ru-RU" dirty="0" smtClean="0"/>
              <a:t/>
            </a:r>
            <a:br>
              <a:rPr lang="ru-RU" dirty="0" smtClean="0"/>
            </a:br>
            <a:r>
              <a:rPr lang="ru-RU" dirty="0" smtClean="0"/>
              <a:t>- be selective (selective);</a:t>
            </a:r>
            <a:br>
              <a:rPr lang="ru-RU" dirty="0" smtClean="0"/>
            </a:br>
            <a:r>
              <a:rPr lang="ru-RU" dirty="0" smtClean="0"/>
              <a:t/>
            </a:r>
            <a:br>
              <a:rPr lang="ru-RU" dirty="0" smtClean="0"/>
            </a:br>
            <a:r>
              <a:rPr lang="ru-RU" dirty="0" smtClean="0"/>
              <a:t>- easily penetrate (diffuse) through the cell walls;</a:t>
            </a:r>
            <a:br>
              <a:rPr lang="ru-RU" dirty="0" smtClean="0"/>
            </a:br>
            <a:r>
              <a:rPr lang="ru-RU" dirty="0" smtClean="0"/>
              <a:t/>
            </a:r>
            <a:br>
              <a:rPr lang="ru-RU" dirty="0" smtClean="0"/>
            </a:br>
            <a:r>
              <a:rPr lang="ru-RU" dirty="0" smtClean="0"/>
              <a:t>- to be physiologically indifferent, i.e. not to have a harmful effect on the human body;</a:t>
            </a:r>
            <a:br>
              <a:rPr lang="ru-RU" dirty="0" smtClean="0"/>
            </a:br>
            <a:r>
              <a:rPr lang="ru-RU" dirty="0" smtClean="0"/>
              <a:t/>
            </a:r>
            <a:br>
              <a:rPr lang="ru-RU" dirty="0" smtClean="0"/>
            </a:br>
            <a:r>
              <a:rPr lang="ru-RU" dirty="0" smtClean="0"/>
              <a:t>- to be chemically indifferent, i.e. the solvent should not interact with the extracted substances;</a:t>
            </a:r>
            <a:br>
              <a:rPr lang="ru-RU" dirty="0" smtClean="0"/>
            </a:br>
            <a:r>
              <a:rPr lang="ru-RU" dirty="0" smtClean="0"/>
              <a:t/>
            </a:r>
            <a:br>
              <a:rPr lang="ru-RU" dirty="0" smtClean="0"/>
            </a:br>
            <a:r>
              <a:rPr lang="ru-RU" dirty="0" smtClean="0"/>
              <a:t>- must be volatile, have a low boiling point;</a:t>
            </a:r>
            <a:br>
              <a:rPr lang="ru-RU" dirty="0" smtClean="0"/>
            </a:br>
            <a:r>
              <a:rPr lang="ru-RU" dirty="0" smtClean="0"/>
              <a:t/>
            </a:r>
            <a:br>
              <a:rPr lang="ru-RU" dirty="0" smtClean="0"/>
            </a:br>
            <a:r>
              <a:rPr lang="ru-RU" dirty="0" smtClean="0"/>
              <a:t>- to be </a:t>
            </a:r>
            <a:r>
              <a:rPr lang="ru-RU" dirty="0" err="1" smtClean="0"/>
              <a:t>fire</a:t>
            </a:r>
            <a:r>
              <a:rPr lang="ru-RU" dirty="0" smtClean="0"/>
              <a:t>- and explosion-proof;</a:t>
            </a:r>
            <a:br>
              <a:rPr lang="ru-RU" dirty="0" smtClean="0"/>
            </a:br>
            <a:r>
              <a:rPr lang="ru-RU" dirty="0" smtClean="0"/>
              <a:t/>
            </a:r>
            <a:br>
              <a:rPr lang="ru-RU" dirty="0" smtClean="0"/>
            </a:br>
            <a:r>
              <a:rPr lang="ru-RU" dirty="0" smtClean="0"/>
              <a:t>- be affordable, cheap;</a:t>
            </a:r>
            <a:br>
              <a:rPr lang="ru-RU" dirty="0" smtClean="0"/>
            </a:br>
            <a:r>
              <a:rPr lang="ru-RU" dirty="0" smtClean="0"/>
              <a:t/>
            </a:r>
            <a:br>
              <a:rPr lang="ru-RU" dirty="0" smtClean="0"/>
            </a:br>
            <a:r>
              <a:rPr lang="ru-RU" dirty="0" smtClean="0"/>
              <a:t>- prevent the development of microorganisms, fungi, mold.</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err="1" smtClean="0"/>
              <a:t>Choice</a:t>
            </a:r>
            <a:r>
              <a:rPr lang="ru-RU" dirty="0" smtClean="0"/>
              <a:t> </a:t>
            </a:r>
            <a:r>
              <a:rPr lang="en-US" dirty="0" smtClean="0"/>
              <a:t>of </a:t>
            </a:r>
            <a:r>
              <a:rPr lang="ru-RU" dirty="0" err="1" smtClean="0"/>
              <a:t>extractant</a:t>
            </a:r>
            <a:endParaRPr lang="ru-RU" dirty="0"/>
          </a:p>
        </p:txBody>
      </p:sp>
      <p:sp>
        <p:nvSpPr>
          <p:cNvPr id="3" name="Содержимое 2"/>
          <p:cNvSpPr>
            <a:spLocks noGrp="1"/>
          </p:cNvSpPr>
          <p:nvPr>
            <p:ph idx="1"/>
          </p:nvPr>
        </p:nvSpPr>
        <p:spPr>
          <a:xfrm>
            <a:off x="457200" y="857232"/>
            <a:ext cx="8229600" cy="5715040"/>
          </a:xfrm>
        </p:spPr>
        <p:txBody>
          <a:bodyPr>
            <a:normAutofit fontScale="85000" lnSpcReduction="20000"/>
          </a:bodyPr>
          <a:lstStyle/>
          <a:p>
            <a:pPr algn="l" rtl="0">
              <a:buNone/>
            </a:pPr>
            <a:r>
              <a:rPr lang="ru-RU" dirty="0" err="1" smtClean="0"/>
              <a:t>Choice</a:t>
            </a:r>
            <a:r>
              <a:rPr lang="ru-RU" dirty="0" smtClean="0"/>
              <a:t> </a:t>
            </a:r>
            <a:r>
              <a:rPr lang="en-US" dirty="0" smtClean="0"/>
              <a:t>of </a:t>
            </a:r>
            <a:r>
              <a:rPr lang="ru-RU" dirty="0" err="1" smtClean="0"/>
              <a:t>extractant</a:t>
            </a:r>
            <a:r>
              <a:rPr lang="ru-RU" dirty="0" smtClean="0"/>
              <a:t> </a:t>
            </a:r>
            <a:r>
              <a:rPr lang="ru-RU" dirty="0" smtClean="0"/>
              <a:t>depends on the physicochemical properties of the extracted substance, including the </a:t>
            </a:r>
            <a:r>
              <a:rPr lang="ru-RU" dirty="0" err="1" smtClean="0"/>
              <a:t>degree</a:t>
            </a:r>
            <a:r>
              <a:rPr lang="ru-RU" dirty="0" smtClean="0"/>
              <a:t> </a:t>
            </a:r>
            <a:r>
              <a:rPr lang="en-US" smtClean="0"/>
              <a:t>of </a:t>
            </a:r>
            <a:r>
              <a:rPr lang="ru-RU" smtClean="0"/>
              <a:t>hydrophilicity</a:t>
            </a:r>
            <a:r>
              <a:rPr lang="ru-RU" dirty="0" smtClean="0"/>
              <a:t>. </a:t>
            </a:r>
            <a:endParaRPr lang="ru-RU" dirty="0" smtClean="0"/>
          </a:p>
          <a:p>
            <a:pPr algn="l" rtl="0">
              <a:buNone/>
            </a:pPr>
            <a:r>
              <a:rPr lang="ru-RU" dirty="0" smtClean="0"/>
              <a:t>For the extraction of polar substances, polar solvents are used: water, glycerin; </a:t>
            </a:r>
          </a:p>
          <a:p>
            <a:pPr algn="l" rtl="0">
              <a:buNone/>
            </a:pPr>
            <a:r>
              <a:rPr lang="ru-RU" dirty="0" smtClean="0"/>
              <a:t>In the case of the extraction of non-polar substances - acetic acid, chloroform, ethyl ether and other organic solvents. </a:t>
            </a:r>
          </a:p>
          <a:p>
            <a:pPr algn="l" rtl="0">
              <a:buNone/>
            </a:pPr>
            <a:r>
              <a:rPr lang="ru-RU" dirty="0" smtClean="0"/>
              <a:t>There is no ideal solvent for the extraction of plant raw materials that meets all of the above requirements. By combining famous</a:t>
            </a:r>
            <a:r>
              <a:rPr lang="ru-RU" dirty="0" err="1" smtClean="0"/>
              <a:t>extractants</a:t>
            </a:r>
            <a:r>
              <a:rPr lang="ru-RU" dirty="0" smtClean="0"/>
              <a:t> you can get such solvents that will provide selective extraction of a certain substance or complex of substances, chemical or physiological indifference, </a:t>
            </a:r>
            <a:r>
              <a:rPr lang="ru-RU" dirty="0" err="1" smtClean="0"/>
              <a:t>fire safety</a:t>
            </a:r>
            <a:r>
              <a:rPr lang="ru-RU" dirty="0" smtClean="0"/>
              <a:t>, stability, resistance to microflora and other properties.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59</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00750" cy="1143000"/>
          </a:xfrm>
        </p:spPr>
        <p:txBody>
          <a:bodyPr>
            <a:normAutofit/>
          </a:bodyPr>
          <a:lstStyle/>
          <a:p>
            <a:pPr algn="l" rtl="0"/>
            <a:r>
              <a:rPr lang="ru-RU" dirty="0" err="1" smtClean="0"/>
              <a:t>Galenic</a:t>
            </a:r>
            <a:r>
              <a:rPr lang="ru-RU" dirty="0" smtClean="0"/>
              <a:t> production</a:t>
            </a:r>
            <a:endParaRPr lang="ru-RU" dirty="0"/>
          </a:p>
        </p:txBody>
      </p:sp>
      <p:sp>
        <p:nvSpPr>
          <p:cNvPr id="3" name="Содержимое 2"/>
          <p:cNvSpPr>
            <a:spLocks noGrp="1"/>
          </p:cNvSpPr>
          <p:nvPr>
            <p:ph idx="1"/>
          </p:nvPr>
        </p:nvSpPr>
        <p:spPr>
          <a:xfrm>
            <a:off x="457200" y="1142984"/>
            <a:ext cx="8186766" cy="5357849"/>
          </a:xfrm>
        </p:spPr>
        <p:txBody>
          <a:bodyPr>
            <a:normAutofit fontScale="92500" lnSpcReduction="20000"/>
          </a:bodyPr>
          <a:lstStyle/>
          <a:p>
            <a:pPr algn="l" rtl="0"/>
            <a:r>
              <a:rPr lang="ru-RU" dirty="0" err="1" smtClean="0"/>
              <a:t>Galenic</a:t>
            </a:r>
            <a:r>
              <a:rPr lang="ru-RU" dirty="0" smtClean="0"/>
              <a:t> production named</a:t>
            </a:r>
          </a:p>
          <a:p>
            <a:pPr algn="l" rtl="0">
              <a:buNone/>
            </a:pPr>
            <a:r>
              <a:rPr lang="ru-RU" dirty="0" smtClean="0"/>
              <a:t> by the name of the famous </a:t>
            </a:r>
          </a:p>
          <a:p>
            <a:pPr algn="l" rtl="0">
              <a:buNone/>
            </a:pPr>
            <a:r>
              <a:rPr lang="ru-RU" dirty="0" smtClean="0"/>
              <a:t>Roman physician Claudius Galen </a:t>
            </a:r>
          </a:p>
          <a:p>
            <a:pPr>
              <a:buNone/>
            </a:pPr>
            <a:r>
              <a:rPr lang="ru-RU" dirty="0" smtClean="0"/>
              <a:t>(131 - 201 AD). </a:t>
            </a:r>
            <a:r>
              <a:rPr lang="ru-RU" dirty="0" err="1" smtClean="0"/>
              <a:t>In</a:t>
            </a:r>
            <a:r>
              <a:rPr lang="ru-RU" dirty="0" smtClean="0"/>
              <a:t> </a:t>
            </a:r>
            <a:r>
              <a:rPr lang="ru-RU" dirty="0" err="1" smtClean="0"/>
              <a:t>the</a:t>
            </a:r>
            <a:r>
              <a:rPr lang="ru-RU" dirty="0" smtClean="0"/>
              <a:t> </a:t>
            </a:r>
            <a:r>
              <a:rPr lang="ru-RU" dirty="0" err="1" smtClean="0"/>
              <a:t>process</a:t>
            </a:r>
            <a:r>
              <a:rPr lang="ru-RU" dirty="0" smtClean="0"/>
              <a:t> </a:t>
            </a:r>
            <a:r>
              <a:rPr lang="ru-RU" dirty="0" err="1" smtClean="0"/>
              <a:t>of</a:t>
            </a:r>
            <a:r>
              <a:rPr lang="ru-RU" dirty="0" smtClean="0"/>
              <a:t> </a:t>
            </a:r>
            <a:r>
              <a:rPr lang="ru-RU" dirty="0" err="1" smtClean="0"/>
              <a:t>manufacturing</a:t>
            </a:r>
            <a:r>
              <a:rPr lang="ru-RU" dirty="0" smtClean="0"/>
              <a:t> </a:t>
            </a:r>
            <a:r>
              <a:rPr lang="ru-RU" dirty="0" err="1" smtClean="0"/>
              <a:t>galenic</a:t>
            </a:r>
            <a:r>
              <a:rPr lang="ru-RU" dirty="0" smtClean="0"/>
              <a:t> </a:t>
            </a:r>
            <a:r>
              <a:rPr lang="ru-RU" dirty="0" err="1" smtClean="0"/>
              <a:t>preparations</a:t>
            </a:r>
            <a:r>
              <a:rPr lang="ru-RU" dirty="0" smtClean="0"/>
              <a:t>, </a:t>
            </a:r>
            <a:r>
              <a:rPr lang="ru-RU" dirty="0" err="1" smtClean="0"/>
              <a:t>the</a:t>
            </a:r>
            <a:r>
              <a:rPr lang="ru-RU" dirty="0" smtClean="0"/>
              <a:t> </a:t>
            </a:r>
            <a:r>
              <a:rPr lang="ru-RU" dirty="0" err="1" smtClean="0"/>
              <a:t>whole</a:t>
            </a:r>
            <a:r>
              <a:rPr lang="ru-RU" dirty="0" smtClean="0"/>
              <a:t> </a:t>
            </a:r>
            <a:r>
              <a:rPr lang="ru-RU" dirty="0" err="1" smtClean="0"/>
              <a:t>complex</a:t>
            </a:r>
            <a:r>
              <a:rPr lang="ru-RU" dirty="0" smtClean="0"/>
              <a:t> </a:t>
            </a:r>
            <a:r>
              <a:rPr lang="ru-RU" dirty="0" err="1" smtClean="0"/>
              <a:t>of</a:t>
            </a:r>
            <a:r>
              <a:rPr lang="ru-RU" dirty="0" smtClean="0"/>
              <a:t> </a:t>
            </a:r>
            <a:r>
              <a:rPr lang="ru-RU" dirty="0" err="1" smtClean="0"/>
              <a:t>soluble</a:t>
            </a:r>
            <a:r>
              <a:rPr lang="ru-RU" dirty="0" smtClean="0"/>
              <a:t> </a:t>
            </a:r>
            <a:r>
              <a:rPr lang="ru-RU" dirty="0" err="1" smtClean="0"/>
              <a:t>in</a:t>
            </a:r>
            <a:r>
              <a:rPr lang="en-US" dirty="0" smtClean="0"/>
              <a:t> </a:t>
            </a:r>
            <a:r>
              <a:rPr lang="ru-RU" dirty="0" err="1" smtClean="0"/>
              <a:t>extractant</a:t>
            </a:r>
            <a:r>
              <a:rPr lang="en-US" dirty="0" smtClean="0"/>
              <a:t> </a:t>
            </a:r>
            <a:r>
              <a:rPr lang="ru-RU" dirty="0" err="1" smtClean="0"/>
              <a:t>substances</a:t>
            </a:r>
            <a:r>
              <a:rPr lang="en-US" dirty="0" smtClean="0"/>
              <a:t>  can be obtained</a:t>
            </a:r>
            <a:r>
              <a:rPr lang="ru-RU" dirty="0" smtClean="0"/>
              <a:t>. </a:t>
            </a:r>
            <a:r>
              <a:rPr lang="ru-RU" dirty="0" err="1" smtClean="0"/>
              <a:t>However</a:t>
            </a:r>
            <a:r>
              <a:rPr lang="ru-RU" dirty="0" smtClean="0"/>
              <a:t>, along with the active substances in galenic preparations, accompanying ballast substances are also extracted. </a:t>
            </a:r>
            <a:r>
              <a:rPr lang="ru-RU" dirty="0" err="1" smtClean="0"/>
              <a:t>As</a:t>
            </a:r>
            <a:r>
              <a:rPr lang="en-US" dirty="0" smtClean="0"/>
              <a:t> </a:t>
            </a:r>
            <a:r>
              <a:rPr lang="ru-RU" dirty="0" err="1" smtClean="0"/>
              <a:t>extractant</a:t>
            </a:r>
            <a:r>
              <a:rPr lang="en-US" dirty="0" smtClean="0"/>
              <a:t> </a:t>
            </a:r>
            <a:r>
              <a:rPr lang="ru-RU" dirty="0" err="1" smtClean="0"/>
              <a:t>mainly</a:t>
            </a:r>
            <a:r>
              <a:rPr lang="ru-RU" dirty="0" smtClean="0"/>
              <a:t> </a:t>
            </a:r>
            <a:r>
              <a:rPr lang="ru-RU" dirty="0" smtClean="0"/>
              <a:t>ethanol is used in different concentrations. Herbal preparations include: tinctures, liquid, thick extracts, etc.</a:t>
            </a:r>
            <a:br>
              <a:rPr lang="ru-RU" dirty="0" smtClean="0"/>
            </a:br>
            <a:endParaRPr lang="ru-RU" dirty="0" smtClean="0"/>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pic>
        <p:nvPicPr>
          <p:cNvPr id="18434" name="Picture 2" descr="https://static.1tv.ru/uploads/photo/image/5/big/327315_big_561a23c576.jpg"/>
          <p:cNvPicPr>
            <a:picLocks noChangeAspect="1" noChangeArrowheads="1"/>
          </p:cNvPicPr>
          <p:nvPr/>
        </p:nvPicPr>
        <p:blipFill>
          <a:blip r:embed="rId2"/>
          <a:srcRect/>
          <a:stretch>
            <a:fillRect/>
          </a:stretch>
        </p:blipFill>
        <p:spPr bwMode="auto">
          <a:xfrm>
            <a:off x="6429388" y="214291"/>
            <a:ext cx="2571768" cy="235745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smtClean="0"/>
              <a:t>Non-polar </a:t>
            </a:r>
            <a:r>
              <a:rPr lang="ru-RU" dirty="0" err="1" smtClean="0"/>
              <a:t>extractants</a:t>
            </a:r>
            <a:endParaRPr lang="ru-RU" dirty="0"/>
          </a:p>
        </p:txBody>
      </p:sp>
      <p:sp>
        <p:nvSpPr>
          <p:cNvPr id="3" name="Содержимое 2"/>
          <p:cNvSpPr>
            <a:spLocks noGrp="1"/>
          </p:cNvSpPr>
          <p:nvPr>
            <p:ph idx="1"/>
          </p:nvPr>
        </p:nvSpPr>
        <p:spPr>
          <a:xfrm>
            <a:off x="457200" y="1071546"/>
            <a:ext cx="8229600" cy="5429288"/>
          </a:xfrm>
        </p:spPr>
        <p:txBody>
          <a:bodyPr>
            <a:normAutofit/>
          </a:bodyPr>
          <a:lstStyle/>
          <a:p>
            <a:pPr algn="l" rtl="0"/>
            <a:r>
              <a:rPr lang="ru-RU" dirty="0" smtClean="0"/>
              <a:t>chloroform, </a:t>
            </a:r>
          </a:p>
          <a:p>
            <a:pPr algn="l" rtl="0"/>
            <a:r>
              <a:rPr lang="ru-RU" dirty="0" smtClean="0"/>
              <a:t>benzene,</a:t>
            </a:r>
          </a:p>
          <a:p>
            <a:pPr algn="l" rtl="0"/>
            <a:r>
              <a:rPr lang="ru-RU" dirty="0" err="1" smtClean="0"/>
              <a:t>petroleum</a:t>
            </a:r>
            <a:r>
              <a:rPr lang="ru-RU" dirty="0" smtClean="0"/>
              <a:t> ether, </a:t>
            </a:r>
          </a:p>
          <a:p>
            <a:pPr algn="l" rtl="0"/>
            <a:r>
              <a:rPr lang="ru-RU" dirty="0" err="1" smtClean="0"/>
              <a:t>hexane</a:t>
            </a:r>
            <a:r>
              <a:rPr lang="ru-RU" dirty="0" smtClean="0"/>
              <a:t> and etc. </a:t>
            </a:r>
          </a:p>
          <a:p>
            <a:pPr algn="l" rtl="0">
              <a:buNone/>
            </a:pPr>
            <a:r>
              <a:rPr lang="ru-RU" dirty="0" smtClean="0"/>
              <a:t>These solvents recover well </a:t>
            </a:r>
            <a:r>
              <a:rPr lang="ru-RU" i="1" dirty="0" err="1" smtClean="0"/>
              <a:t>aglycones</a:t>
            </a:r>
            <a:r>
              <a:rPr lang="ru-RU" dirty="0" smtClean="0"/>
              <a:t> cardiac glycosides, the bases of most alkaloids, </a:t>
            </a:r>
            <a:r>
              <a:rPr lang="ru-RU" i="1" dirty="0" err="1" smtClean="0"/>
              <a:t>sapogenins</a:t>
            </a:r>
            <a:r>
              <a:rPr lang="ru-RU" i="1" dirty="0" smtClean="0"/>
              <a:t>, flavones, essential oils</a:t>
            </a:r>
            <a:r>
              <a:rPr lang="ru-RU" dirty="0" smtClean="0"/>
              <a:t>, fats, waxes, resins, etc., but do not dissolve proteins, </a:t>
            </a:r>
            <a:r>
              <a:rPr lang="ru-RU" i="1" dirty="0" smtClean="0"/>
              <a:t>pectins,</a:t>
            </a:r>
            <a:r>
              <a:rPr lang="ru-RU" dirty="0" smtClean="0"/>
              <a:t> sugars, minerals and other hydrophilic substances.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60</a:t>
            </a:fld>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smtClean="0"/>
              <a:t>Low polarity </a:t>
            </a:r>
            <a:r>
              <a:rPr lang="ru-RU" dirty="0" err="1" smtClean="0"/>
              <a:t>extractants</a:t>
            </a:r>
            <a:endParaRPr lang="ru-RU" dirty="0"/>
          </a:p>
        </p:txBody>
      </p:sp>
      <p:sp>
        <p:nvSpPr>
          <p:cNvPr id="3" name="Содержимое 2"/>
          <p:cNvSpPr>
            <a:spLocks noGrp="1"/>
          </p:cNvSpPr>
          <p:nvPr>
            <p:ph idx="1"/>
          </p:nvPr>
        </p:nvSpPr>
        <p:spPr>
          <a:xfrm>
            <a:off x="457200" y="1214422"/>
            <a:ext cx="8229600" cy="4911741"/>
          </a:xfrm>
        </p:spPr>
        <p:txBody>
          <a:bodyPr>
            <a:normAutofit fontScale="92500" lnSpcReduction="20000"/>
          </a:bodyPr>
          <a:lstStyle/>
          <a:p>
            <a:pPr algn="l" rtl="0"/>
            <a:r>
              <a:rPr lang="ru-RU" dirty="0" smtClean="0"/>
              <a:t>Ethanol, </a:t>
            </a:r>
          </a:p>
          <a:p>
            <a:pPr algn="l" rtl="0"/>
            <a:r>
              <a:rPr lang="ru-RU" dirty="0" smtClean="0"/>
              <a:t>Isopropyl alcohol, </a:t>
            </a:r>
          </a:p>
          <a:p>
            <a:pPr algn="l" rtl="0"/>
            <a:r>
              <a:rPr lang="ru-RU" dirty="0" smtClean="0"/>
              <a:t>butyl alcohol, </a:t>
            </a:r>
          </a:p>
          <a:p>
            <a:pPr algn="l" rtl="0"/>
            <a:r>
              <a:rPr lang="ru-RU" dirty="0" smtClean="0"/>
              <a:t>acetone, etc. </a:t>
            </a:r>
          </a:p>
          <a:p>
            <a:pPr algn="l" rtl="0">
              <a:buNone/>
            </a:pPr>
            <a:r>
              <a:rPr lang="ru-RU" dirty="0" smtClean="0"/>
              <a:t>They dissolve well both salts and bases of alkaloids, glycosides and their </a:t>
            </a:r>
            <a:r>
              <a:rPr lang="ru-RU" dirty="0" err="1" smtClean="0"/>
              <a:t>aglycones</a:t>
            </a:r>
            <a:r>
              <a:rPr lang="ru-RU" i="1" dirty="0" smtClean="0"/>
              <a:t>, flavones</a:t>
            </a:r>
            <a:r>
              <a:rPr lang="ru-RU" dirty="0" smtClean="0"/>
              <a:t> and them </a:t>
            </a:r>
            <a:r>
              <a:rPr lang="ru-RU" dirty="0" err="1" smtClean="0"/>
              <a:t>aglycones</a:t>
            </a:r>
            <a:r>
              <a:rPr lang="ru-RU" dirty="0" smtClean="0"/>
              <a:t>, </a:t>
            </a:r>
            <a:r>
              <a:rPr lang="ru-RU" i="1" dirty="0" smtClean="0"/>
              <a:t>coumarins, </a:t>
            </a:r>
            <a:r>
              <a:rPr lang="ru-RU" i="1" dirty="0" err="1" smtClean="0"/>
              <a:t>carotenoids</a:t>
            </a:r>
            <a:r>
              <a:rPr lang="ru-RU" dirty="0" smtClean="0"/>
              <a:t>, vitamins of group B, P, PP, essential oils, </a:t>
            </a:r>
            <a:r>
              <a:rPr lang="ru-RU" i="1" dirty="0" smtClean="0"/>
              <a:t>pigments,</a:t>
            </a:r>
            <a:r>
              <a:rPr lang="ru-RU" dirty="0" smtClean="0"/>
              <a:t> chlorophyll, resins, balms, etc., but do not dissolve proteins, mucus, </a:t>
            </a:r>
            <a:r>
              <a:rPr lang="ru-RU" i="1" dirty="0" smtClean="0"/>
              <a:t>pectins,</a:t>
            </a:r>
            <a:r>
              <a:rPr lang="ru-RU" dirty="0" smtClean="0"/>
              <a:t> sugar, wax, </a:t>
            </a:r>
            <a:r>
              <a:rPr lang="ru-RU" i="1" dirty="0" smtClean="0"/>
              <a:t>tannins</a:t>
            </a:r>
            <a:r>
              <a:rPr lang="ru-RU" dirty="0" smtClean="0"/>
              <a:t> etc.</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61</a:t>
            </a:fld>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smtClean="0"/>
              <a:t>Polar </a:t>
            </a:r>
            <a:r>
              <a:rPr lang="ru-RU" dirty="0" err="1" smtClean="0"/>
              <a:t>extractants</a:t>
            </a:r>
            <a:endParaRPr lang="ru-RU" dirty="0"/>
          </a:p>
        </p:txBody>
      </p:sp>
      <p:sp>
        <p:nvSpPr>
          <p:cNvPr id="3" name="Содержимое 2"/>
          <p:cNvSpPr>
            <a:spLocks noGrp="1"/>
          </p:cNvSpPr>
          <p:nvPr>
            <p:ph idx="1"/>
          </p:nvPr>
        </p:nvSpPr>
        <p:spPr>
          <a:xfrm>
            <a:off x="457200" y="1000108"/>
            <a:ext cx="8229600" cy="5715040"/>
          </a:xfrm>
        </p:spPr>
        <p:txBody>
          <a:bodyPr/>
          <a:lstStyle/>
          <a:p>
            <a:pPr algn="l" rtl="0"/>
            <a:r>
              <a:rPr lang="ru-RU" dirty="0" smtClean="0"/>
              <a:t>water, </a:t>
            </a:r>
          </a:p>
          <a:p>
            <a:pPr algn="l" rtl="0"/>
            <a:r>
              <a:rPr lang="ru-RU" dirty="0" smtClean="0"/>
              <a:t>glycerin, etc. </a:t>
            </a:r>
          </a:p>
          <a:p>
            <a:pPr algn="l" rtl="0">
              <a:buNone/>
            </a:pPr>
            <a:r>
              <a:rPr lang="ru-RU" dirty="0" smtClean="0"/>
              <a:t>They have the ability to dissolve alkaloid salts, </a:t>
            </a:r>
            <a:r>
              <a:rPr lang="ru-RU" i="1" dirty="0" smtClean="0"/>
              <a:t>cardiac glycosides</a:t>
            </a:r>
            <a:r>
              <a:rPr lang="ru-RU" dirty="0" smtClean="0"/>
              <a:t>, </a:t>
            </a:r>
            <a:r>
              <a:rPr lang="ru-RU" i="1" dirty="0" err="1" smtClean="0"/>
              <a:t>anthraglycosides</a:t>
            </a:r>
            <a:r>
              <a:rPr lang="ru-RU" i="1" dirty="0" smtClean="0"/>
              <a:t>, saponins, </a:t>
            </a:r>
            <a:r>
              <a:rPr lang="ru-RU" i="1" dirty="0" err="1" smtClean="0"/>
              <a:t>furo-coumarins</a:t>
            </a:r>
            <a:r>
              <a:rPr lang="ru-RU" dirty="0" smtClean="0"/>
              <a:t>, vitamins C, K, P, PP, organic acids, salts, sugars, mucus, etc. Water-alcohol solutions also have these properties.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62</a:t>
            </a:fld>
            <a:endParaRPr lang="ru-RU"/>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Purified water</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929330"/>
          </a:xfrm>
        </p:spPr>
        <p:txBody>
          <a:bodyPr>
            <a:normAutofit fontScale="77500" lnSpcReduction="20000"/>
          </a:bodyPr>
          <a:lstStyle/>
          <a:p>
            <a:pPr algn="l" rtl="0">
              <a:buNone/>
            </a:pPr>
            <a:r>
              <a:rPr lang="ru-RU" dirty="0" smtClean="0"/>
              <a:t>Purified water as </a:t>
            </a:r>
            <a:r>
              <a:rPr lang="ru-RU" dirty="0" err="1" smtClean="0"/>
              <a:t>extractant</a:t>
            </a:r>
            <a:r>
              <a:rPr lang="ru-RU" dirty="0" smtClean="0"/>
              <a:t> has the following advantages and disadvantages.</a:t>
            </a:r>
          </a:p>
          <a:p>
            <a:pPr algn="l" rtl="0">
              <a:buNone/>
            </a:pPr>
            <a:r>
              <a:rPr lang="ru-RU" b="1" dirty="0" smtClean="0"/>
              <a:t>Benefits:</a:t>
            </a:r>
            <a:endParaRPr lang="ru-RU" dirty="0" smtClean="0"/>
          </a:p>
          <a:p>
            <a:pPr lvl="0" algn="l" rtl="0"/>
            <a:r>
              <a:rPr lang="ru-RU" dirty="0" smtClean="0"/>
              <a:t>Extracts a large amount of biologically active substances (alkaloids, glycosides, saponins, tannins, mucus, etc.).</a:t>
            </a:r>
          </a:p>
          <a:p>
            <a:pPr lvl="0" algn="l" rtl="0"/>
            <a:r>
              <a:rPr lang="ru-RU" dirty="0" smtClean="0"/>
              <a:t>Penetrates well enough through cell membranes (not impregnated </a:t>
            </a:r>
            <a:r>
              <a:rPr lang="ru-RU" dirty="0" err="1" smtClean="0"/>
              <a:t>lipophilic</a:t>
            </a:r>
            <a:r>
              <a:rPr lang="ru-RU" dirty="0" smtClean="0"/>
              <a:t> substances).</a:t>
            </a:r>
          </a:p>
          <a:p>
            <a:pPr lvl="0" algn="l" rtl="0"/>
            <a:r>
              <a:rPr lang="ru-RU" dirty="0" smtClean="0"/>
              <a:t>Pharmacologically indifferent.</a:t>
            </a:r>
          </a:p>
          <a:p>
            <a:pPr lvl="0" algn="l" rtl="0"/>
            <a:r>
              <a:rPr lang="ru-RU" dirty="0" smtClean="0"/>
              <a:t>Availability and cheapness.</a:t>
            </a:r>
          </a:p>
          <a:p>
            <a:pPr lvl="0" algn="l" rtl="0"/>
            <a:r>
              <a:rPr lang="ru-RU" dirty="0" smtClean="0"/>
              <a:t>Not flammable.</a:t>
            </a:r>
          </a:p>
          <a:p>
            <a:pPr algn="l" rtl="0">
              <a:buNone/>
            </a:pPr>
            <a:r>
              <a:rPr lang="ru-RU" b="1" dirty="0" smtClean="0"/>
              <a:t>Disadvantages:</a:t>
            </a:r>
            <a:endParaRPr lang="ru-RU" dirty="0" smtClean="0"/>
          </a:p>
          <a:p>
            <a:pPr lvl="0" algn="l" rtl="0"/>
            <a:r>
              <a:rPr lang="ru-RU" dirty="0" smtClean="0"/>
              <a:t>Susceptible to microbial </a:t>
            </a:r>
            <a:r>
              <a:rPr lang="ru-RU" dirty="0" err="1" smtClean="0"/>
              <a:t>cantaminations</a:t>
            </a:r>
            <a:r>
              <a:rPr lang="ru-RU" dirty="0" smtClean="0"/>
              <a:t>...</a:t>
            </a:r>
          </a:p>
          <a:p>
            <a:pPr lvl="0" algn="l" rtl="0"/>
            <a:r>
              <a:rPr lang="ru-RU" dirty="0" smtClean="0"/>
              <a:t>It is a common cause of biologically active substances hydrolysis.</a:t>
            </a:r>
          </a:p>
          <a:p>
            <a:pPr lvl="0" algn="l" rtl="0"/>
            <a:r>
              <a:rPr lang="ru-RU" dirty="0" smtClean="0"/>
              <a:t>It has a fairly high boiling point, and therefore can be removed only under vacuum.</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63</a:t>
            </a:fld>
            <a:endParaRPr lang="ru-R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Ethyl alcohol (ethanol)</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857916"/>
          </a:xfrm>
        </p:spPr>
        <p:txBody>
          <a:bodyPr>
            <a:normAutofit fontScale="62500" lnSpcReduction="20000"/>
          </a:bodyPr>
          <a:lstStyle/>
          <a:p>
            <a:pPr algn="l" rtl="0">
              <a:buNone/>
            </a:pPr>
            <a:r>
              <a:rPr lang="ru-RU" dirty="0" smtClean="0"/>
              <a:t>In pharmacy as independent </a:t>
            </a:r>
            <a:r>
              <a:rPr lang="ru-RU" dirty="0" err="1" smtClean="0"/>
              <a:t>extractants</a:t>
            </a:r>
            <a:r>
              <a:rPr lang="ru-RU" dirty="0" smtClean="0"/>
              <a:t> and in the manufacture of complex </a:t>
            </a:r>
            <a:r>
              <a:rPr lang="ru-RU" dirty="0" err="1" smtClean="0"/>
              <a:t>extractants</a:t>
            </a:r>
            <a:r>
              <a:rPr lang="ru-RU" dirty="0" smtClean="0"/>
              <a:t> allowed to use:</a:t>
            </a:r>
          </a:p>
          <a:p>
            <a:pPr algn="l" rtl="0"/>
            <a:r>
              <a:rPr lang="ru-RU" dirty="0" smtClean="0"/>
              <a:t>ethyl alcohol (ethanol) (FS 42-3072-94);</a:t>
            </a:r>
          </a:p>
          <a:p>
            <a:pPr algn="l" rtl="0"/>
            <a:r>
              <a:rPr lang="ru-RU" dirty="0" smtClean="0"/>
              <a:t>ethanol </a:t>
            </a:r>
            <a:r>
              <a:rPr lang="ru-RU" dirty="0" err="1" smtClean="0"/>
              <a:t>rectified</a:t>
            </a:r>
            <a:r>
              <a:rPr lang="ru-RU" dirty="0" smtClean="0"/>
              <a:t> (GOST 5962-67).</a:t>
            </a:r>
          </a:p>
          <a:p>
            <a:pPr algn="l" rtl="0"/>
            <a:r>
              <a:rPr lang="ru-RU" dirty="0" smtClean="0"/>
              <a:t>Ethyl alcohol as </a:t>
            </a:r>
            <a:r>
              <a:rPr lang="ru-RU" dirty="0" err="1" smtClean="0"/>
              <a:t>extractant</a:t>
            </a:r>
            <a:r>
              <a:rPr lang="ru-RU" dirty="0" smtClean="0"/>
              <a:t> has its advantages and disadvantages.</a:t>
            </a:r>
          </a:p>
          <a:p>
            <a:pPr algn="l" rtl="0">
              <a:buNone/>
            </a:pPr>
            <a:r>
              <a:rPr lang="ru-RU" b="1" dirty="0" smtClean="0"/>
              <a:t>Benefits:</a:t>
            </a:r>
            <a:endParaRPr lang="ru-RU" dirty="0" smtClean="0"/>
          </a:p>
          <a:p>
            <a:pPr lvl="0" algn="l" rtl="0"/>
            <a:r>
              <a:rPr lang="ru-RU" dirty="0" smtClean="0"/>
              <a:t>It dissolves well medicinal substances that are rather poorly soluble in water.</a:t>
            </a:r>
          </a:p>
          <a:p>
            <a:pPr lvl="0" algn="l" rtl="0"/>
            <a:r>
              <a:rPr lang="ru-RU" dirty="0" smtClean="0"/>
              <a:t>To a lesser extent, in comparison with water, it promotes the course of hydrolytic processes (depends on the concentration of ethanol).</a:t>
            </a:r>
          </a:p>
          <a:p>
            <a:pPr lvl="0" algn="l" rtl="0"/>
            <a:r>
              <a:rPr lang="ru-RU" dirty="0" smtClean="0"/>
              <a:t> Inactivates many enzymes.</a:t>
            </a:r>
          </a:p>
          <a:p>
            <a:pPr lvl="0" algn="l" rtl="0"/>
            <a:r>
              <a:rPr lang="ru-RU" dirty="0" smtClean="0"/>
              <a:t>Has a bactericidal effect.</a:t>
            </a:r>
          </a:p>
          <a:p>
            <a:pPr algn="l" rtl="0"/>
            <a:r>
              <a:rPr lang="ru-RU" dirty="0" smtClean="0"/>
              <a:t>5. Sufficiently volatile, has a boiling point in the range of 88.5-78.8 </a:t>
            </a:r>
            <a:r>
              <a:rPr lang="ru-RU" baseline="30000" dirty="0" smtClean="0"/>
              <a:t>0</a:t>
            </a:r>
            <a:r>
              <a:rPr lang="ru-RU" dirty="0" smtClean="0"/>
              <a:t>C when the concentration changes from 20 to 90%, which allows you to maintain </a:t>
            </a:r>
            <a:r>
              <a:rPr lang="ru-RU" dirty="0" err="1" smtClean="0"/>
              <a:t>thermolabile</a:t>
            </a:r>
            <a:r>
              <a:rPr lang="ru-RU" dirty="0" smtClean="0"/>
              <a:t> substances during evaporation and drying.</a:t>
            </a:r>
          </a:p>
          <a:p>
            <a:pPr algn="l" rtl="0">
              <a:buNone/>
            </a:pPr>
            <a:r>
              <a:rPr lang="ru-RU" b="1" dirty="0" smtClean="0"/>
              <a:t>Disadvantages:</a:t>
            </a:r>
            <a:endParaRPr lang="ru-RU" dirty="0" smtClean="0"/>
          </a:p>
          <a:p>
            <a:pPr lvl="0" algn="l" rtl="0"/>
            <a:r>
              <a:rPr lang="ru-RU" dirty="0" smtClean="0"/>
              <a:t>It is more difficult than water to penetrate the cell walls.</a:t>
            </a:r>
          </a:p>
          <a:p>
            <a:pPr lvl="0" algn="l" rtl="0"/>
            <a:r>
              <a:rPr lang="ru-RU" dirty="0" smtClean="0"/>
              <a:t>Flammable (requires special working conditions).</a:t>
            </a:r>
          </a:p>
          <a:p>
            <a:pPr lvl="0" algn="l" rtl="0"/>
            <a:r>
              <a:rPr lang="ru-RU" dirty="0" smtClean="0"/>
              <a:t>Pharmacological non-indifference.</a:t>
            </a:r>
          </a:p>
          <a:p>
            <a:pPr algn="l" rtl="0"/>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65</a:t>
            </a:fld>
            <a:endParaRPr lang="ru-RU"/>
          </a:p>
        </p:txBody>
      </p:sp>
      <p:sp>
        <p:nvSpPr>
          <p:cNvPr id="92162" name="Rectangle 2"/>
          <p:cNvSpPr>
            <a:spLocks noChangeArrowheads="1"/>
          </p:cNvSpPr>
          <p:nvPr/>
        </p:nvSpPr>
        <p:spPr bwMode="auto">
          <a:xfrm>
            <a:off x="500034" y="1"/>
            <a:ext cx="8439593"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Diffusion loss</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extraction, the plant material due to swelling retains part</a:t>
            </a: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biologically active substances, they are called loss </a:t>
            </a: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diffusion and is determined by the formula:</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2161" name="Object 1"/>
          <p:cNvGraphicFramePr>
            <a:graphicFrameLocks noChangeAspect="1"/>
          </p:cNvGraphicFramePr>
          <p:nvPr/>
        </p:nvGraphicFramePr>
        <p:xfrm>
          <a:off x="2786050" y="2714620"/>
          <a:ext cx="3643338" cy="1143008"/>
        </p:xfrm>
        <a:graphic>
          <a:graphicData uri="http://schemas.openxmlformats.org/presentationml/2006/ole">
            <p:oleObj spid="_x0000_s92161" name="Формула" r:id="rId3" imgW="672808" imgH="330057" progId="Equation.3">
              <p:embed/>
            </p:oleObj>
          </a:graphicData>
        </a:graphic>
      </p:graphicFrame>
      <p:sp>
        <p:nvSpPr>
          <p:cNvPr id="92163" name="Rectangle 3"/>
          <p:cNvSpPr>
            <a:spLocks noChangeArrowheads="1"/>
          </p:cNvSpPr>
          <p:nvPr/>
        </p:nvSpPr>
        <p:spPr bwMode="auto">
          <a:xfrm>
            <a:off x="571472" y="3857628"/>
            <a:ext cx="6608699"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tab pos="90488" algn="l"/>
              </a:tabLst>
            </a:pPr>
            <a:endParaRPr kumimoji="0" lang="ru-RU"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539750" algn="l" defTabSz="914400" rtl="0" eaLnBrk="1" fontAlgn="base" latinLnBrk="0" hangingPunct="1">
              <a:lnSpc>
                <a:spcPct val="100000"/>
              </a:lnSpc>
              <a:spcBef>
                <a:spcPct val="0"/>
              </a:spcBef>
              <a:spcAft>
                <a:spcPct val="0"/>
              </a:spcAft>
              <a:buClrTx/>
              <a:buSzTx/>
              <a:buFontTx/>
              <a:buNone/>
              <a:tabLst>
                <a:tab pos="90488" algn="l"/>
              </a:tabLst>
            </a:pPr>
            <a:endParaRPr lang="ru-RU" sz="1100" i="1" dirty="0" smtClean="0">
              <a:latin typeface="Arial" pitchFamily="34" charset="0"/>
              <a:ea typeface="Times New Roman" pitchFamily="18"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90488"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90488" algn="l"/>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ru-RU" sz="20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amount of biologically active substances in raw materials, kg;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90488" algn="l"/>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quantity </a:t>
            </a:r>
            <a:r>
              <a:rPr kumimoji="0" lang="ru-RU" sz="20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remaining in the meal, 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90488"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total amount taken </a:t>
            </a:r>
            <a:r>
              <a:rPr kumimoji="0" lang="ru-RU" sz="20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90488"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reduce losses for diffusion, the meal is squeezed out or fractional extraction is used.</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a:r>
              <a:rPr lang="ru-RU" dirty="0" smtClean="0"/>
              <a:t>N</a:t>
            </a:r>
            <a:r>
              <a:rPr lang="en-US" dirty="0" err="1" smtClean="0"/>
              <a:t>ew</a:t>
            </a:r>
            <a:r>
              <a:rPr lang="ru-RU" dirty="0" err="1" smtClean="0"/>
              <a:t>galen</a:t>
            </a:r>
            <a:r>
              <a:rPr lang="en-US" dirty="0" err="1" smtClean="0"/>
              <a:t>ic</a:t>
            </a:r>
            <a:r>
              <a:rPr lang="ru-RU" dirty="0" smtClean="0"/>
              <a:t> </a:t>
            </a:r>
            <a:r>
              <a:rPr lang="ru-RU" dirty="0" err="1" smtClean="0"/>
              <a:t>production</a:t>
            </a:r>
            <a:endParaRPr lang="ru-RU" dirty="0"/>
          </a:p>
        </p:txBody>
      </p:sp>
      <p:sp>
        <p:nvSpPr>
          <p:cNvPr id="3" name="Содержимое 2"/>
          <p:cNvSpPr>
            <a:spLocks noGrp="1"/>
          </p:cNvSpPr>
          <p:nvPr>
            <p:ph idx="1"/>
          </p:nvPr>
        </p:nvSpPr>
        <p:spPr/>
        <p:txBody>
          <a:bodyPr/>
          <a:lstStyle/>
          <a:p>
            <a:r>
              <a:rPr lang="ru-RU" dirty="0" smtClean="0"/>
              <a:t>N</a:t>
            </a:r>
            <a:r>
              <a:rPr lang="en-US" dirty="0" err="1" smtClean="0"/>
              <a:t>ew</a:t>
            </a:r>
            <a:r>
              <a:rPr lang="ru-RU" dirty="0" err="1" smtClean="0"/>
              <a:t>galen</a:t>
            </a:r>
            <a:r>
              <a:rPr lang="en-US" dirty="0" err="1" smtClean="0"/>
              <a:t>ic</a:t>
            </a:r>
            <a:r>
              <a:rPr lang="ru-RU" dirty="0" smtClean="0"/>
              <a:t> </a:t>
            </a:r>
            <a:r>
              <a:rPr lang="ru-RU" dirty="0" err="1" smtClean="0"/>
              <a:t>production</a:t>
            </a:r>
            <a:r>
              <a:rPr lang="ru-RU" dirty="0" smtClean="0"/>
              <a:t> </a:t>
            </a:r>
            <a:r>
              <a:rPr lang="ru-RU" dirty="0" smtClean="0"/>
              <a:t>was developed in the 1860s. By gentle, gentle treatment with different solvents, substances or their sum are isolated, partially or completely freeing them from accompanying (especially ballast) </a:t>
            </a:r>
            <a:r>
              <a:rPr lang="ru-RU" dirty="0" err="1" smtClean="0"/>
              <a:t>substances.N</a:t>
            </a:r>
            <a:r>
              <a:rPr lang="en-US" dirty="0" err="1" smtClean="0"/>
              <a:t>ew</a:t>
            </a:r>
            <a:r>
              <a:rPr lang="en-US" dirty="0" smtClean="0"/>
              <a:t> </a:t>
            </a:r>
            <a:r>
              <a:rPr lang="ru-RU" dirty="0" err="1" smtClean="0"/>
              <a:t>galen</a:t>
            </a:r>
            <a:r>
              <a:rPr lang="en-US" dirty="0" err="1" smtClean="0"/>
              <a:t>ic</a:t>
            </a:r>
            <a:r>
              <a:rPr lang="ru-RU" dirty="0" smtClean="0"/>
              <a:t> </a:t>
            </a:r>
            <a:r>
              <a:rPr lang="ru-RU" dirty="0" err="1" smtClean="0"/>
              <a:t>drugs</a:t>
            </a:r>
            <a:r>
              <a:rPr lang="en-US" dirty="0" smtClean="0"/>
              <a:t> are</a:t>
            </a:r>
            <a:r>
              <a:rPr lang="ru-RU" dirty="0" smtClean="0"/>
              <a:t>: </a:t>
            </a:r>
            <a:r>
              <a:rPr lang="ru-RU" dirty="0" smtClean="0"/>
              <a:t>adoniside, </a:t>
            </a:r>
            <a:r>
              <a:rPr lang="ru-RU" dirty="0" err="1" smtClean="0"/>
              <a:t>gitalen</a:t>
            </a:r>
            <a:r>
              <a:rPr lang="ru-RU" dirty="0" smtClean="0"/>
              <a:t>, </a:t>
            </a:r>
            <a:r>
              <a:rPr lang="ru-RU" dirty="0" err="1" smtClean="0"/>
              <a:t>korglikon</a:t>
            </a:r>
            <a:r>
              <a:rPr lang="ru-RU" dirty="0" smtClean="0"/>
              <a:t> and etc. </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Phytochemical direction</a:t>
            </a:r>
            <a:endParaRPr lang="ru-RU" dirty="0"/>
          </a:p>
        </p:txBody>
      </p:sp>
      <p:sp>
        <p:nvSpPr>
          <p:cNvPr id="3" name="Содержимое 2"/>
          <p:cNvSpPr>
            <a:spLocks noGrp="1"/>
          </p:cNvSpPr>
          <p:nvPr>
            <p:ph idx="1"/>
          </p:nvPr>
        </p:nvSpPr>
        <p:spPr/>
        <p:txBody>
          <a:bodyPr>
            <a:normAutofit/>
          </a:bodyPr>
          <a:lstStyle/>
          <a:p>
            <a:r>
              <a:rPr lang="ru-RU" dirty="0" smtClean="0"/>
              <a:t>The phytochemical direction is a complex processing of raw materials, complete release from ballast substances, the isolation of individual </a:t>
            </a:r>
            <a:r>
              <a:rPr lang="ru-RU" dirty="0" err="1" smtClean="0"/>
              <a:t>active</a:t>
            </a:r>
            <a:r>
              <a:rPr lang="ru-RU" dirty="0" smtClean="0"/>
              <a:t> </a:t>
            </a:r>
            <a:r>
              <a:rPr lang="ru-RU" dirty="0" err="1" smtClean="0"/>
              <a:t>substances</a:t>
            </a:r>
            <a:r>
              <a:rPr lang="en-US" dirty="0" smtClean="0"/>
              <a:t> E.g. </a:t>
            </a:r>
            <a:r>
              <a:rPr lang="en-US" dirty="0" err="1" smtClean="0"/>
              <a:t>alcaloids</a:t>
            </a:r>
            <a:r>
              <a:rPr lang="ru-RU" dirty="0" smtClean="0"/>
              <a:t>. </a:t>
            </a:r>
            <a:r>
              <a:rPr lang="ru-RU" dirty="0" smtClean="0"/>
              <a:t>Of the individual medicinal substances used in medicine, about 40% (alkaloids, glycosides, vitamins, etc.) were first obtained or are currently being obtained from medicinal plant materials.</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dirty="0" err="1" smtClean="0"/>
              <a:t>Biotechnological</a:t>
            </a:r>
            <a:r>
              <a:rPr lang="ru-RU" dirty="0" smtClean="0"/>
              <a:t> production</a:t>
            </a:r>
            <a:endParaRPr lang="ru-RU" dirty="0"/>
          </a:p>
        </p:txBody>
      </p:sp>
      <p:sp>
        <p:nvSpPr>
          <p:cNvPr id="3" name="Содержимое 2"/>
          <p:cNvSpPr>
            <a:spLocks noGrp="1"/>
          </p:cNvSpPr>
          <p:nvPr>
            <p:ph idx="1"/>
          </p:nvPr>
        </p:nvSpPr>
        <p:spPr/>
        <p:txBody>
          <a:bodyPr/>
          <a:lstStyle/>
          <a:p>
            <a:r>
              <a:rPr lang="ru-RU" dirty="0" err="1" smtClean="0"/>
              <a:t>Biotechnological</a:t>
            </a:r>
            <a:r>
              <a:rPr lang="ru-RU" dirty="0" smtClean="0"/>
              <a:t> production is based on the production of medicines by </a:t>
            </a:r>
            <a:r>
              <a:rPr lang="ru-RU" dirty="0" err="1" smtClean="0"/>
              <a:t>microbiological</a:t>
            </a:r>
            <a:r>
              <a:rPr lang="ru-RU" dirty="0" smtClean="0"/>
              <a:t> </a:t>
            </a:r>
            <a:r>
              <a:rPr lang="ru-RU" dirty="0" err="1" smtClean="0"/>
              <a:t>synthesis</a:t>
            </a:r>
            <a:r>
              <a:rPr lang="ru-RU" dirty="0" smtClean="0"/>
              <a:t> </a:t>
            </a:r>
            <a:r>
              <a:rPr lang="ru-RU" dirty="0" err="1" smtClean="0"/>
              <a:t>methods</a:t>
            </a:r>
            <a:r>
              <a:rPr lang="ru-RU" dirty="0" smtClean="0"/>
              <a:t> </a:t>
            </a:r>
            <a:r>
              <a:rPr lang="ru-RU" dirty="0" err="1" smtClean="0"/>
              <a:t>of</a:t>
            </a:r>
            <a:r>
              <a:rPr lang="ru-RU" dirty="0" smtClean="0"/>
              <a:t> </a:t>
            </a:r>
            <a:r>
              <a:rPr lang="ru-RU" dirty="0" err="1" smtClean="0"/>
              <a:t>cultures</a:t>
            </a:r>
            <a:r>
              <a:rPr lang="en-US" dirty="0" smtClean="0"/>
              <a:t> of</a:t>
            </a:r>
            <a:r>
              <a:rPr lang="ru-RU" dirty="0" smtClean="0"/>
              <a:t> </a:t>
            </a:r>
            <a:r>
              <a:rPr lang="ru-RU" dirty="0" smtClean="0"/>
              <a:t>plant tissues, for example, ginseng, etc. </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886</TotalTime>
  <Words>5524</Words>
  <PresentationFormat>Экран (4:3)</PresentationFormat>
  <Paragraphs>395</Paragraphs>
  <Slides>65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65</vt:i4>
      </vt:variant>
    </vt:vector>
  </HeadingPairs>
  <TitlesOfParts>
    <vt:vector size="68" baseType="lpstr">
      <vt:lpstr>Тема Office</vt:lpstr>
      <vt:lpstr>Формула</vt:lpstr>
      <vt:lpstr>Microsoft Equation 3.0</vt:lpstr>
      <vt:lpstr>Dosage forms based on herbal raw materials, basic processes and equipment of pharmaceutical technology in production phytopreparations. Mass transfer processes. Classification. Phytoextraction drugs. Theoretical foundations of the extraction of capillary-porous raw materials. Factors affecting on the completeness and rate of extraction of biologically active substances. Extraction methods. Classification. Characteristic. Ways to intensify the process. Extraction apparatus</vt:lpstr>
      <vt:lpstr>Lecture plan</vt:lpstr>
      <vt:lpstr>Слайд 3</vt:lpstr>
      <vt:lpstr>Слайд 4</vt:lpstr>
      <vt:lpstr>Main directions of obtaining  phytopreparations</vt:lpstr>
      <vt:lpstr>Galenic production</vt:lpstr>
      <vt:lpstr>Newgalenic production</vt:lpstr>
      <vt:lpstr>Phytochemical direction</vt:lpstr>
      <vt:lpstr>Biotechnological production</vt:lpstr>
      <vt:lpstr>Water extracts</vt:lpstr>
      <vt:lpstr>Dosage forms obtained from plant materials.  </vt:lpstr>
      <vt:lpstr>Tinctures and extracts</vt:lpstr>
      <vt:lpstr>Слайд 13</vt:lpstr>
      <vt:lpstr>essential oils, fatty oils, gums, resins, juices.</vt:lpstr>
      <vt:lpstr>Individual substances</vt:lpstr>
      <vt:lpstr>Theoretical basis of extraction process </vt:lpstr>
      <vt:lpstr>Слайд 17</vt:lpstr>
      <vt:lpstr>The extraction process is different for fresh and dried medicinal plant raw materials</vt:lpstr>
      <vt:lpstr>General laws of mass transfer</vt:lpstr>
      <vt:lpstr>Factors influencing on the extraction process:  </vt:lpstr>
      <vt:lpstr>Слайд 21</vt:lpstr>
      <vt:lpstr>Molecular diffusion</vt:lpstr>
      <vt:lpstr>Слайд 23</vt:lpstr>
      <vt:lpstr>Слайд 24</vt:lpstr>
      <vt:lpstr>Diffusion rate</vt:lpstr>
      <vt:lpstr>High concentration differences can be achieved by: </vt:lpstr>
      <vt:lpstr>Temperature </vt:lpstr>
      <vt:lpstr>Viscosity of extractant </vt:lpstr>
      <vt:lpstr>Additive of surfactants (surfactants) </vt:lpstr>
      <vt:lpstr>Convective diffusion -the process of transition of a substance from one phase to another due to the movement of volumes when the phases of the solution move relative to each other. The mathematical expression for the convective diffusion rate is represented by the equation: </vt:lpstr>
      <vt:lpstr>Convective diffusion</vt:lpstr>
      <vt:lpstr>Слайд 32</vt:lpstr>
      <vt:lpstr>When extracting fresh and swollen raw materials, the following processes occur: </vt:lpstr>
      <vt:lpstr>Dried Raw Material Extraction Process</vt:lpstr>
      <vt:lpstr>The main stages of the extraction process are:  </vt:lpstr>
      <vt:lpstr>Extractive substances</vt:lpstr>
      <vt:lpstr> Extractives include: </vt:lpstr>
      <vt:lpstr> Preparation of medicinal plant raw materials for extraction </vt:lpstr>
      <vt:lpstr>Extraction methods</vt:lpstr>
      <vt:lpstr>  Methods for obtaining extracts  from medicinal herbal  and animal raw materials </vt:lpstr>
      <vt:lpstr>In pharmaceutical production, the following methods are used:</vt:lpstr>
      <vt:lpstr>Maceration  (tasracio - soaking) </vt:lpstr>
      <vt:lpstr>Maceration</vt:lpstr>
      <vt:lpstr>Percolation  (lat. Percolatio-straining)</vt:lpstr>
      <vt:lpstr>Cylindrical percolator</vt:lpstr>
      <vt:lpstr>Countercurrent extraction.</vt:lpstr>
      <vt:lpstr>Слайд 47</vt:lpstr>
      <vt:lpstr>Слайд 48</vt:lpstr>
      <vt:lpstr>Слайд 49</vt:lpstr>
      <vt:lpstr>Stage 1.</vt:lpstr>
      <vt:lpstr>Stage 2.</vt:lpstr>
      <vt:lpstr>Stage 3</vt:lpstr>
      <vt:lpstr>The process of molecular diffusion is influenced by: </vt:lpstr>
      <vt:lpstr>Other major factors influencing the process mass transfer: </vt:lpstr>
      <vt:lpstr>Factors (continued)</vt:lpstr>
      <vt:lpstr> regardless of the type of raw material used in the extraction of medicinal plant raw materials, the following stages can be distinguished: </vt:lpstr>
      <vt:lpstr>  Stage two begins after the transfer of substances to the outer surface of the pieces of raw materials. On the surface of the raw material there iswall-mounted fixed bed extractant, which is called the boundary diffusion layer. </vt:lpstr>
      <vt:lpstr> Requirements for extractant </vt:lpstr>
      <vt:lpstr>Choice of extractant</vt:lpstr>
      <vt:lpstr>Non-polar extractants</vt:lpstr>
      <vt:lpstr>Low polarity extractants</vt:lpstr>
      <vt:lpstr>Polar extractants</vt:lpstr>
      <vt:lpstr>Purified water </vt:lpstr>
      <vt:lpstr>Ethyl alcohol (ethanol) </vt:lpstr>
      <vt:lpstr>Слайд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настоек и экстрактов</dc:title>
  <dc:creator>User</dc:creator>
  <cp:lastModifiedBy>User</cp:lastModifiedBy>
  <cp:revision>145</cp:revision>
  <dcterms:created xsi:type="dcterms:W3CDTF">2016-03-20T15:34:51Z</dcterms:created>
  <dcterms:modified xsi:type="dcterms:W3CDTF">2020-10-25T15:30:57Z</dcterms:modified>
</cp:coreProperties>
</file>