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62" r:id="rId4"/>
    <p:sldId id="290" r:id="rId5"/>
    <p:sldId id="263" r:id="rId6"/>
    <p:sldId id="264" r:id="rId7"/>
    <p:sldId id="268" r:id="rId8"/>
    <p:sldId id="269" r:id="rId9"/>
    <p:sldId id="265" r:id="rId10"/>
    <p:sldId id="266" r:id="rId11"/>
    <p:sldId id="270" r:id="rId12"/>
    <p:sldId id="267" r:id="rId13"/>
    <p:sldId id="271" r:id="rId14"/>
    <p:sldId id="272" r:id="rId15"/>
    <p:sldId id="293" r:id="rId16"/>
    <p:sldId id="273" r:id="rId17"/>
    <p:sldId id="274" r:id="rId18"/>
    <p:sldId id="276" r:id="rId19"/>
    <p:sldId id="275" r:id="rId20"/>
    <p:sldId id="291" r:id="rId21"/>
    <p:sldId id="292" r:id="rId22"/>
    <p:sldId id="280" r:id="rId23"/>
    <p:sldId id="277" r:id="rId24"/>
    <p:sldId id="294" r:id="rId25"/>
    <p:sldId id="281" r:id="rId26"/>
    <p:sldId id="278" r:id="rId27"/>
    <p:sldId id="260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97C8"/>
    <a:srgbClr val="71A934"/>
    <a:srgbClr val="479F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E45A7-90F5-4579-8A85-A93A8DE59432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7E1250-CFED-419D-B58E-03A45C59C7C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00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6098400" cy="6858000"/>
          </a:xfrm>
          <a:prstGeom prst="rect">
            <a:avLst/>
          </a:prstGeom>
          <a:solidFill>
            <a:srgbClr val="1B9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ru-RU" dirty="0">
              <a:latin typeface="Book Antiqua" panose="0204060205030503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690828" y="1514217"/>
            <a:ext cx="5026644" cy="2380691"/>
          </a:xfrm>
        </p:spPr>
        <p:txBody>
          <a:bodyPr anchor="b"/>
          <a:lstStyle>
            <a:lvl1pPr algn="ctr">
              <a:defRPr sz="6000">
                <a:latin typeface="Book Antiqua" panose="0204060205030503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90828" y="4141878"/>
            <a:ext cx="5026644" cy="2013150"/>
          </a:xfrm>
        </p:spPr>
        <p:txBody>
          <a:bodyPr/>
          <a:lstStyle>
            <a:lvl1pPr marL="0" indent="0" algn="ctr">
              <a:buNone/>
              <a:defRPr sz="2400">
                <a:latin typeface="Blogger Sans Light" panose="02000506030000020004" pitchFamily="50" charset="0"/>
                <a:ea typeface="Blogger Sans Light" panose="02000506030000020004" pitchFamily="50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38200" y="643943"/>
            <a:ext cx="4699715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solidFill>
                  <a:schemeClr val="bg1"/>
                </a:solidFill>
                <a:latin typeface="Book Antiqua" panose="02040602050305030304" pitchFamily="18" charset="0"/>
              </a:rPr>
              <a:t>КАЗАНСКИЙ</a:t>
            </a:r>
            <a:r>
              <a:rPr lang="ru-RU" sz="3200" baseline="0" dirty="0">
                <a:solidFill>
                  <a:schemeClr val="bg1"/>
                </a:solidFill>
                <a:latin typeface="Book Antiqua" panose="02040602050305030304" pitchFamily="18" charset="0"/>
              </a:rPr>
              <a:t> </a:t>
            </a:r>
          </a:p>
          <a:p>
            <a:r>
              <a:rPr lang="ru-RU" sz="3200" baseline="0" dirty="0">
                <a:solidFill>
                  <a:schemeClr val="bg1"/>
                </a:solidFill>
                <a:latin typeface="Book Antiqua" panose="02040602050305030304" pitchFamily="18" charset="0"/>
              </a:rPr>
              <a:t>ГОСУДАРСТВЕННЫЙ</a:t>
            </a:r>
            <a:br>
              <a:rPr lang="ru-RU" sz="3200" baseline="0" dirty="0">
                <a:solidFill>
                  <a:schemeClr val="bg1"/>
                </a:solidFill>
                <a:latin typeface="Book Antiqua" panose="02040602050305030304" pitchFamily="18" charset="0"/>
              </a:rPr>
            </a:br>
            <a:r>
              <a:rPr lang="ru-RU" sz="3200" baseline="0" dirty="0">
                <a:solidFill>
                  <a:schemeClr val="bg1"/>
                </a:solidFill>
                <a:latin typeface="Book Antiqua" panose="02040602050305030304" pitchFamily="18" charset="0"/>
              </a:rPr>
              <a:t>МЕДИЦИНСКИЙ </a:t>
            </a:r>
          </a:p>
          <a:p>
            <a:r>
              <a:rPr lang="ru-RU" sz="3200" baseline="0" dirty="0">
                <a:solidFill>
                  <a:schemeClr val="bg1"/>
                </a:solidFill>
                <a:latin typeface="Book Antiqua" panose="02040602050305030304" pitchFamily="18" charset="0"/>
              </a:rPr>
              <a:t>УНИВЕРСИТЕТ</a:t>
            </a:r>
            <a:endParaRPr lang="ru-RU" sz="3200" dirty="0">
              <a:solidFill>
                <a:schemeClr val="bg1"/>
              </a:solidFill>
              <a:latin typeface="Book Antiqua" panose="02040602050305030304" pitchFamily="18" charset="0"/>
            </a:endParaRPr>
          </a:p>
        </p:txBody>
      </p:sp>
      <p:cxnSp>
        <p:nvCxnSpPr>
          <p:cNvPr id="11" name="Прямая соединительная линия 10"/>
          <p:cNvCxnSpPr/>
          <p:nvPr userDrawn="1"/>
        </p:nvCxnSpPr>
        <p:spPr>
          <a:xfrm>
            <a:off x="619930" y="656823"/>
            <a:ext cx="0" cy="204774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3" t="24722" r="68312" b="37500"/>
          <a:stretch/>
        </p:blipFill>
        <p:spPr>
          <a:xfrm>
            <a:off x="1653363" y="3349989"/>
            <a:ext cx="2571750" cy="259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44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3" b="3603"/>
          <a:stretch/>
        </p:blipFill>
        <p:spPr>
          <a:xfrm>
            <a:off x="-956" y="-21771"/>
            <a:ext cx="12192956" cy="6879771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697920" y="4331380"/>
            <a:ext cx="8795203" cy="2207532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>
                <a:latin typeface="Book Antiqua" panose="02040602050305030304" pitchFamily="18" charset="0"/>
                <a:ea typeface="Blogger Sans" panose="02000506030000020004" pitchFamily="50" charset="0"/>
              </a:rPr>
              <a:t>Благодарю</a:t>
            </a:r>
            <a:r>
              <a:rPr lang="ru-RU" sz="6000" baseline="0" dirty="0">
                <a:latin typeface="Book Antiqua" panose="02040602050305030304" pitchFamily="18" charset="0"/>
                <a:ea typeface="Blogger Sans" panose="02000506030000020004" pitchFamily="50" charset="0"/>
              </a:rPr>
              <a:t> </a:t>
            </a:r>
          </a:p>
          <a:p>
            <a:pPr algn="ctr"/>
            <a:r>
              <a:rPr lang="ru-RU" sz="6000" baseline="0" dirty="0">
                <a:latin typeface="Book Antiqua" panose="02040602050305030304" pitchFamily="18" charset="0"/>
                <a:ea typeface="Blogger Sans" panose="02000506030000020004" pitchFamily="50" charset="0"/>
              </a:rPr>
              <a:t>за внимание!</a:t>
            </a:r>
            <a:endParaRPr lang="ru-RU" sz="6000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236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 userDrawn="1"/>
        </p:nvSpPr>
        <p:spPr>
          <a:xfrm>
            <a:off x="1" y="0"/>
            <a:ext cx="12191999" cy="682534"/>
          </a:xfrm>
          <a:prstGeom prst="rect">
            <a:avLst/>
          </a:prstGeom>
          <a:solidFill>
            <a:srgbClr val="1B97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24.01.2024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7" name="Прямоугольный треугольник 6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TextBox 19"/>
          <p:cNvSpPr txBox="1"/>
          <p:nvPr userDrawn="1"/>
        </p:nvSpPr>
        <p:spPr>
          <a:xfrm>
            <a:off x="838199" y="156601"/>
            <a:ext cx="4445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КАЗАНСКИЙ ГОСУДАРСТВЕННЫЙ</a:t>
            </a:r>
          </a:p>
        </p:txBody>
      </p:sp>
      <p:sp>
        <p:nvSpPr>
          <p:cNvPr id="21" name="TextBox 20"/>
          <p:cNvSpPr txBox="1"/>
          <p:nvPr userDrawn="1"/>
        </p:nvSpPr>
        <p:spPr>
          <a:xfrm>
            <a:off x="6908800" y="156601"/>
            <a:ext cx="444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b="1" dirty="0">
                <a:solidFill>
                  <a:schemeClr val="bg1"/>
                </a:solidFill>
                <a:latin typeface="Book Antiqua" panose="02040602050305030304" pitchFamily="18" charset="0"/>
              </a:rPr>
              <a:t>МЕДИЦИНСКИЙ УНИВЕРСИТЕТ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01" t="25164" r="68316" b="37465"/>
          <a:stretch/>
        </p:blipFill>
        <p:spPr>
          <a:xfrm>
            <a:off x="5729308" y="0"/>
            <a:ext cx="682582" cy="679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326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13" name="Группа 12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14" name="Прямоугольный треугольник 13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5" name="Прямая соединительная линия 14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333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Группа 10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12" name="Прямоугольный треугольник 11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3" name="Прямая соединительная линия 12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11874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9" name="Группа 8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10" name="Прямоугольный треугольник 9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1" name="Прямая соединительная линия 10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Прямая соединительная линия 11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6986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Группа 7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9" name="Прямоугольный треугольник 8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0" name="Прямая соединительная линия 9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736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t>24.01.2024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grpSp>
        <p:nvGrpSpPr>
          <p:cNvPr id="6" name="Группа 5"/>
          <p:cNvGrpSpPr/>
          <p:nvPr userDrawn="1"/>
        </p:nvGrpSpPr>
        <p:grpSpPr>
          <a:xfrm rot="10800000" flipH="1">
            <a:off x="9170688" y="5123543"/>
            <a:ext cx="3021312" cy="1734457"/>
            <a:chOff x="8366975" y="0"/>
            <a:chExt cx="3825025" cy="2195848"/>
          </a:xfrm>
        </p:grpSpPr>
        <p:sp>
          <p:nvSpPr>
            <p:cNvPr id="7" name="Прямоугольный треугольник 6"/>
            <p:cNvSpPr/>
            <p:nvPr userDrawn="1"/>
          </p:nvSpPr>
          <p:spPr>
            <a:xfrm rot="10800000">
              <a:off x="8366975" y="0"/>
              <a:ext cx="3825025" cy="2195848"/>
            </a:xfrm>
            <a:prstGeom prst="rtTriangle">
              <a:avLst/>
            </a:prstGeom>
            <a:solidFill>
              <a:srgbClr val="71A93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" name="Прямая соединительная линия 7"/>
            <p:cNvCxnSpPr/>
            <p:nvPr userDrawn="1"/>
          </p:nvCxnSpPr>
          <p:spPr>
            <a:xfrm>
              <a:off x="9155285" y="0"/>
              <a:ext cx="1216057" cy="698107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 userDrawn="1"/>
          </p:nvCxnSpPr>
          <p:spPr>
            <a:xfrm>
              <a:off x="9767992" y="0"/>
              <a:ext cx="1934029" cy="1110276"/>
            </a:xfrm>
            <a:prstGeom prst="line">
              <a:avLst/>
            </a:prstGeom>
            <a:ln w="508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836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3" b="3603"/>
          <a:stretch/>
        </p:blipFill>
        <p:spPr>
          <a:xfrm>
            <a:off x="-956" y="-21771"/>
            <a:ext cx="12192956" cy="6879771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697920" y="4331380"/>
            <a:ext cx="8795203" cy="2207532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baseline="0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8399" y="4331380"/>
            <a:ext cx="8795203" cy="22075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9887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BCCCA-D0D7-4190-95BA-5D08F8F72979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 userDrawn="1"/>
        </p:nvSpPr>
        <p:spPr>
          <a:xfrm>
            <a:off x="1697920" y="4331380"/>
            <a:ext cx="8795203" cy="2207532"/>
          </a:xfrm>
          <a:prstGeom prst="rect">
            <a:avLst/>
          </a:prstGeom>
          <a:solidFill>
            <a:srgbClr val="1B97C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Book Antiqua" panose="02040602050305030304" pitchFamily="18" charset="0"/>
              <a:ea typeface="Blogger Sans" panose="02000506030000020004" pitchFamily="50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97920" y="4331380"/>
            <a:ext cx="8795203" cy="220753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84652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965915"/>
            <a:ext cx="10515600" cy="7247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737600" y="6356350"/>
            <a:ext cx="1301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Blogger Sans" panose="02000506030000020004" pitchFamily="50" charset="0"/>
                <a:ea typeface="Blogger Sans" panose="02000506030000020004" pitchFamily="50" charset="0"/>
              </a:defRPr>
            </a:lvl1pPr>
          </a:lstStyle>
          <a:p>
            <a:fld id="{007BCCCA-D0D7-4190-95BA-5D08F8F72979}" type="datetimeFigureOut">
              <a:rPr lang="ru-RU" smtClean="0"/>
              <a:pPr/>
              <a:t>24.01.2024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91774" y="6356350"/>
            <a:ext cx="96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03DC6B-32C4-4B33-B068-5484795C4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96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Book Antiqua" panose="0204060205030503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logger Sans Light" panose="02000506030000020004" pitchFamily="50" charset="0"/>
          <a:ea typeface="Blogger Sans Light" panose="02000506030000020004" pitchFamily="50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8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ФИЛОСОФИЯ НАУКИ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Adobe Devanagari" panose="02040503050201020203" pitchFamily="18" charset="0"/>
              </a:rPr>
              <a:t>Тема 4.1. Структура науки</a:t>
            </a: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  <a:cs typeface="Adobe Devanagari" panose="02040503050201020203" pitchFamily="18" charset="0"/>
            </a:endParaRPr>
          </a:p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  <a:cs typeface="Adobe Devanagari" panose="02040503050201020203" pitchFamily="18" charset="0"/>
              </a:rPr>
              <a:t>Тема 4.2. Философия науки: методология науки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64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B1F33E-7884-00A2-9E51-DE2D911FB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Основания науки и их структура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1E1B5C-2BCF-542B-AD15-CAD5EA877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Итак, под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основаниями науки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понимают систему различных понятий и утверждений, определяющих цель и способы получения научного познания, представление и понимание изучаемой реальности, а также формы и степень обоснованности научного знания и его включенности в человеческую культуру.</a:t>
            </a:r>
          </a:p>
        </p:txBody>
      </p:sp>
    </p:spTree>
    <p:extLst>
      <p:ext uri="{BB962C8B-B14F-4D97-AF65-F5344CB8AC3E}">
        <p14:creationId xmlns:p14="http://schemas.microsoft.com/office/powerpoint/2010/main" val="597499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B1F33E-7884-00A2-9E51-DE2D911FB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оснований науки: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1E1B5C-2BCF-542B-AD15-CAD5EA877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120021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цель и способы научного познания определяются идеалами, а конкретные условия достижения цели на различных этапах исследования регулируют нормы и критерии.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обобщенное представление и понимание исследуемой реальности воплощается в научной картине мира</a:t>
            </a:r>
          </a:p>
        </p:txBody>
      </p:sp>
    </p:spTree>
    <p:extLst>
      <p:ext uri="{BB962C8B-B14F-4D97-AF65-F5344CB8AC3E}">
        <p14:creationId xmlns:p14="http://schemas.microsoft.com/office/powerpoint/2010/main" val="117183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DA2BF-63D6-9967-6FD2-D0B0554D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оснований науки: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2EBD2-49E6-0FA6-643D-4C8BC01F6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ru-RU" sz="3200" dirty="0">
                <a:solidFill>
                  <a:srgbClr val="FF0000"/>
                </a:solidFill>
                <a:latin typeface="Book Antiqua" panose="02040602050305030304" pitchFamily="18" charset="0"/>
              </a:rPr>
              <a:t>Философские основания науки.</a:t>
            </a:r>
            <a:r>
              <a:rPr lang="ru-RU" sz="3200" dirty="0">
                <a:latin typeface="Book Antiqua" panose="02040602050305030304" pitchFamily="18" charset="0"/>
              </a:rPr>
              <a:t> В фундаментальных областях исследования развитая наука имеет дело с объектами, еще не освоенными ни в производстве, ни в обыденном опыте. Для обыденного здравого смысла эти объекты могут быть непривычными и непонятными. </a:t>
            </a:r>
          </a:p>
          <a:p>
            <a:pPr marL="0" indent="0">
              <a:buNone/>
            </a:pPr>
            <a:r>
              <a:rPr lang="ru-RU" sz="3200" dirty="0">
                <a:latin typeface="Book Antiqua" panose="02040602050305030304" pitchFamily="18" charset="0"/>
              </a:rPr>
              <a:t>Знания о них и методы получения таких знаний могут существенно не совпадать с нормативами и представлениями о мире обыденного познания соответствующей исторической эпохи. </a:t>
            </a:r>
          </a:p>
        </p:txBody>
      </p:sp>
    </p:spTree>
    <p:extLst>
      <p:ext uri="{BB962C8B-B14F-4D97-AF65-F5344CB8AC3E}">
        <p14:creationId xmlns:p14="http://schemas.microsoft.com/office/powerpoint/2010/main" val="41756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DA2BF-63D6-9967-6FD2-D0B0554D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оснований науки: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2EBD2-49E6-0FA6-643D-4C8BC01F6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63" y="1825625"/>
            <a:ext cx="11060837" cy="47083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Book Antiqua" panose="02040602050305030304" pitchFamily="18" charset="0"/>
              </a:rPr>
              <a:t>Поэтому научные картины мира (схема объекта), а также идеалы и нормативные структуры науки (схема метода) не только в период их формирования, но и в последующие периоды перестройки нуждаются в своеобразной связи с господствующим мировоззрением той или иной исторической эпохи, с категориями ее культуры. Эту связь обеспечивают философские основания науки.</a:t>
            </a:r>
            <a:endParaRPr lang="ru-RU" sz="28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29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DA2BF-63D6-9967-6FD2-D0B0554D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оснований науки: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2EBD2-49E6-0FA6-643D-4C8BC01F6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Философские основания науки 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— связующее звено между философским и научным знанием. Они не относятся напрямую ни к науке, ни к философии, так как по своей природе, они скорее являются неким пограничным знанием</a:t>
            </a:r>
          </a:p>
        </p:txBody>
      </p:sp>
    </p:spTree>
    <p:extLst>
      <p:ext uri="{BB962C8B-B14F-4D97-AF65-F5344CB8AC3E}">
        <p14:creationId xmlns:p14="http://schemas.microsoft.com/office/powerpoint/2010/main" val="176134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DA2BF-63D6-9967-6FD2-D0B0554D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оснований науки: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2EBD2-49E6-0FA6-643D-4C8BC01F6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Это самые общие мировоззренческие стандарты и понятийный аппарат науки, которые формируются в рамках философии науки. Философские основания науки образуют идеи и принципы, обосновывающие идеалы и нормы науки, а также содержательное представление научной картины мира.</a:t>
            </a:r>
          </a:p>
        </p:txBody>
      </p:sp>
    </p:spTree>
    <p:extLst>
      <p:ext uri="{BB962C8B-B14F-4D97-AF65-F5344CB8AC3E}">
        <p14:creationId xmlns:p14="http://schemas.microsoft.com/office/powerpoint/2010/main" val="297018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9DA2BF-63D6-9967-6FD2-D0B0554DC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Философские основания науки выполняют следующие  функции: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52EBD2-49E6-0FA6-643D-4C8BC01F61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863"/>
            <a:ext cx="10515600" cy="413509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определяют постановку проблем и поиск средств их решения, выступая в качестве фундаментальной исследовательской программы науки (эвристическая функция);</a:t>
            </a:r>
          </a:p>
        </p:txBody>
      </p:sp>
    </p:spTree>
    <p:extLst>
      <p:ext uri="{BB962C8B-B14F-4D97-AF65-F5344CB8AC3E}">
        <p14:creationId xmlns:p14="http://schemas.microsoft.com/office/powerpoint/2010/main" val="1131517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F8787-5CC9-BD47-3A0F-F7334F34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Философские основания науки выполняют следующие  функции: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032F9D-BF55-3278-AF99-BC319A303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8295"/>
            <a:ext cx="10515600" cy="3948668"/>
          </a:xfrm>
        </p:spPr>
        <p:txBody>
          <a:bodyPr/>
          <a:lstStyle/>
          <a:p>
            <a:pPr marL="514350" indent="-514350" algn="just">
              <a:buFont typeface="+mj-lt"/>
              <a:buAutoNum type="arabicPeriod" startAt="2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служат системообразующим базисом научного знания, объединяя в целостную систему разнообразие теоретических и эмпирических знаний каждой научной дисциплины; определяют стратегию междисциплинарных взаимодействий и междисциплинарного синтеза знаний (методологическая функция);</a:t>
            </a:r>
          </a:p>
        </p:txBody>
      </p:sp>
    </p:spTree>
    <p:extLst>
      <p:ext uri="{BB962C8B-B14F-4D97-AF65-F5344CB8AC3E}">
        <p14:creationId xmlns:p14="http://schemas.microsoft.com/office/powerpoint/2010/main" val="245734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AF8787-5CC9-BD47-3A0F-F7334F34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Философские основания науки выполняют следующие  функции: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6032F9D-BF55-3278-AF99-BC319A303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514350" indent="-514350">
              <a:buFont typeface="+mj-lt"/>
              <a:buAutoNum type="arabicPeriod" startAt="3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выступают опосредствующим звеном между наукой и другими областями культуры, определяют характер воздействия социокультурных факторов на процессы формирования теоретических и эмпирических знаний и обратное влияние научных достижений на культуру той или иной исторической эпохи.</a:t>
            </a:r>
          </a:p>
        </p:txBody>
      </p:sp>
    </p:spTree>
    <p:extLst>
      <p:ext uri="{BB962C8B-B14F-4D97-AF65-F5344CB8AC3E}">
        <p14:creationId xmlns:p14="http://schemas.microsoft.com/office/powerpoint/2010/main" val="3053480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6E09A-55E7-7718-34BA-7B64CAF0A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типологический (С.А. Лебедев)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9C3C42-A1B3-FFE8-AA01-A70EED385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825625"/>
            <a:ext cx="10980938" cy="4351338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онтологические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— представления той или иной науки о своем предмете, наиболее общих свойствах, отношениях и закономерностях изучаемых ею объектов, характере их взаимосвязи и изменения;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гносеологические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— представления той или иной науки о научном знании, методах научного познания, критериях истинности и обоснованности научного знания, структуре научного знания и характере взаимосвязи между его элементами, закономерностях развития научного знания, способах его представления;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праксеологические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— представления той или иной науки о характере и способах ее взаимосвязи с практикой, формах применения результатов научных исследований, принципах научно-технической политики, экономическом, правовом регулировании научной деятельности, эффективности научных исследований и способах ее оценки, технологии научной деятельности и способах ее оптимизации, о взаимосвязи науки с инновационной системой общества;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85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90113"/>
            <a:ext cx="10515600" cy="10355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такое наука?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251"/>
            <a:ext cx="10515600" cy="40907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Наука – это целенаправленная, процессуальная, структурированная  познавательная деятельность. 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Структуру науки как деятельности можно представить в виде совокупности  трех основных элементов: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цели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предмета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средств</a:t>
            </a: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383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6E09A-55E7-7718-34BA-7B64CAF0A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типологический (С.А. Лебедев)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9C3C42-A1B3-FFE8-AA01-A70EED385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825625"/>
            <a:ext cx="10980938" cy="4351338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 startAt="4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социокультурные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— представления той или иной науки о взаимосвязи с культурой и обществом, востребованности обществом, детерминации науки ценностями существующей культуры и потребностями общественного развития, исторической и цивилизационной обусловленности;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социологические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— представления ученых о социально-организационном строении науки, субъекте научного исследования, соотношении управления и самоуправления в науке, способах научных коммуникаций, их эффективности и роли в развитии науки, научном консенсусе и механизме его достижения, общественной значимости науки и ее результатов;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176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46E09A-55E7-7718-34BA-7B64CAF0A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типологический (С.А. Лебедев)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19C3C42-A1B3-FFE8-AA01-A70EED385E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862" y="1825625"/>
            <a:ext cx="10980938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6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аксиологические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— представления той или иной науки об идеалах и нормах научного исследования, целях научного познания, его возможностях и границах, социальных и этических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регулятивах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научного исследования, взаимосвязи науки и идеологии;</a:t>
            </a:r>
          </a:p>
          <a:p>
            <a:pPr marL="514350" indent="-514350">
              <a:buFont typeface="+mj-lt"/>
              <a:buAutoNum type="arabicPeriod" startAt="6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антропологические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— представления ученых о своем предназначении, смысле жизни, способах поведения в ситуациях выбора, свободе и ответственности в науке, взаимосвязи ученого с научным коллективом и обществом, экзистенциальных особенностях личности и жизни ученого.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37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DADB30-12CF-56FD-4299-47F5A8DD4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исторический (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В.С.Степин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D05AFB-D1F6-7C77-5F31-26DA6C8CB5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1)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Классическое естествознание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(17 - конец 19 в.), признает суверенность разума в постижении абсолютной объективной истины.</a:t>
            </a: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2) Формирование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неклассического естествознания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(конец 19- первая половина 20 в.), обосновавшее принципы релятивизма и дополнительности, связанных с отказом от классического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онтологизма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и осознанием зависимости научных фактов от конкретных ситуаций и методов их получения (вероятностный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детеринизм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).</a:t>
            </a: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3)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Неклассическое естествознание современного типа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постнеклассическое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естествознание), актуализировавшего роль субъекта, социально-исторические и психологические характеристики которого определяют соответствующие структурно-функциональные и динамические особенности познаваемого объекта.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834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03770-DE54-F0D5-EB66-7461493D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1445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научного познания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FA3F55-1709-C859-9527-D46BD32BB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Эмпирический (от греч. - опыт) и теоретический (от греч. – рассматриваю, исследую).</a:t>
            </a: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</a:t>
            </a:r>
          </a:p>
          <a:p>
            <a:pPr marL="971550" lvl="1" indent="-514350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Эмпирический уровень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науки формируется за счет определения своего содержания результатами систематического наблюдения и эксперимента над изучаемым объектом.</a:t>
            </a:r>
          </a:p>
        </p:txBody>
      </p:sp>
    </p:spTree>
    <p:extLst>
      <p:ext uri="{BB962C8B-B14F-4D97-AF65-F5344CB8AC3E}">
        <p14:creationId xmlns:p14="http://schemas.microsoft.com/office/powerpoint/2010/main" val="173094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03770-DE54-F0D5-EB66-7461493D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14458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Уровни научного познания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FA3F55-1709-C859-9527-D46BD32BB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 startAt="2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Теоретический уровень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научного знания, который в лице конкретно-научных теорий надежно защищает эмпирический уровень знания от любого философского влияния (поскольку задачей эмпирического познания является получение «научного факта», а цель теоретического познания заключается в формировании гипотез и теорий). Установлено, что научные теории логически не выводятся из эмпирических фатов, а надстраиваются над ними в качестве описания особого мира реальности – мира идеальных объектов.</a:t>
            </a:r>
            <a:br>
              <a:rPr lang="ru-RU" dirty="0">
                <a:latin typeface="Book Antiqua" panose="02040602050305030304" pitchFamily="18" charset="0"/>
              </a:rPr>
            </a:br>
            <a:endParaRPr lang="ru-RU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61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203770-DE54-F0D5-EB66-7461493D2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14458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Эмпирический и теоретический уровни знания в структуре научного знания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3FA3F55-1709-C859-9527-D46BD32BB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br>
              <a:rPr lang="ru-RU" dirty="0">
                <a:latin typeface="Book Antiqua" panose="02040602050305030304" pitchFamily="18" charset="0"/>
              </a:rPr>
            </a:br>
            <a:endParaRPr lang="ru-RU" dirty="0">
              <a:latin typeface="Book Antiqua" panose="0204060205030503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958B529-084B-D2FE-1F57-69B8D2DB2C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760" y="1825625"/>
            <a:ext cx="5540479" cy="47094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977991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F613EF-4AAE-B8D9-8AC6-46B389A23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Метатеоретический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уровень научного знания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6F151DF-6A91-1DE4-1CAE-A4F8240E31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6546"/>
            <a:ext cx="10515600" cy="435133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Термин </a:t>
            </a: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«метатеория»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(греч. – «после» и «теория») впервые был введен в науку Д.  Гилбертом и значительно дополнен А. Тарским. Это особый, более общий по сравнению с эмпирическим и теоретическим значением уровень. Это особая теория, анализирующая структуру, методы и свойства каких-либо теорий, и эти теории уже сами рассматриваются как объекты исследования (кто, когда, с помощью каких методов получил эти теории, были ли допущены логические ошибки, правильно ли сделаны выводы в процессе исследования и т.д.), но при этом их собственно научное содержание (т.е. внутренние компоненты) остаются вне сферы </a:t>
            </a:r>
            <a:r>
              <a:rPr lang="ru-RU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метатеоретического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анализа</a:t>
            </a:r>
          </a:p>
        </p:txBody>
      </p:sp>
    </p:spTree>
    <p:extLst>
      <p:ext uri="{BB962C8B-B14F-4D97-AF65-F5344CB8AC3E}">
        <p14:creationId xmlns:p14="http://schemas.microsoft.com/office/powerpoint/2010/main" val="277399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5056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90113"/>
            <a:ext cx="10515600" cy="1035512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Философия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251"/>
            <a:ext cx="10515600" cy="40907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Формирование и развитие философии науки как раздела философского знания  происходило под влиянием: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общего социокультурного фона конкретной исторической эпохи;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гносеологических, эпистемологических, методологических исследований;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теоретических подходов, моделей и концепций, сложившихся в рамках философии науки как направления современной философии.</a:t>
            </a:r>
          </a:p>
        </p:txBody>
      </p:sp>
    </p:spTree>
    <p:extLst>
      <p:ext uri="{BB962C8B-B14F-4D97-AF65-F5344CB8AC3E}">
        <p14:creationId xmlns:p14="http://schemas.microsoft.com/office/powerpoint/2010/main" val="130746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90113"/>
            <a:ext cx="10515600" cy="10355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 основных проблем философии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251"/>
            <a:ext cx="10515600" cy="40907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Круг основных проблем философии науки достаточно широк: 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критерии научности и отличия научного знания от ненаучного; 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логика научного исследования;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структура научного знания;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механизмы порождения нового знания; </a:t>
            </a:r>
          </a:p>
        </p:txBody>
      </p:sp>
    </p:spTree>
    <p:extLst>
      <p:ext uri="{BB962C8B-B14F-4D97-AF65-F5344CB8AC3E}">
        <p14:creationId xmlns:p14="http://schemas.microsoft.com/office/powerpoint/2010/main" val="206536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90113"/>
            <a:ext cx="10515600" cy="103551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Круг основных проблем философии науки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086251"/>
            <a:ext cx="10515600" cy="4090711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научная рациональность;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закономерности истории науки;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взаимодействие науки и культуры; 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основания науки; ценности науки; этос науки и др. </a:t>
            </a:r>
          </a:p>
          <a:p>
            <a:pPr marL="514350" indent="-514350">
              <a:buFont typeface="+mj-lt"/>
              <a:buAutoNum type="arabicPeriod" startAt="5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Все они вытекают из центральной проблемы философии науки – проблемы роста (развития) научного знания.</a:t>
            </a:r>
          </a:p>
        </p:txBody>
      </p:sp>
    </p:spTree>
    <p:extLst>
      <p:ext uri="{BB962C8B-B14F-4D97-AF65-F5344CB8AC3E}">
        <p14:creationId xmlns:p14="http://schemas.microsoft.com/office/powerpoint/2010/main" val="35871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7634F-9655-49F8-5F44-B61CD6B39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Подходы к исследованию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FB65C-84FD-676B-BC84-FDC760BD5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Многосторонний характер науки обусловливает необходимость ее комплексного изучения. В этой связи выделяют три подхода.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Логико-эпистемологический подход 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направлен на осмысление когнитивных аспектов  науки. В рамках этого подхода наука рассматривается в качестве некоей автономной сущности –  разновидности познавательной деятельности, отвлеченной  от  своих носителя. В центре внимания эпистемологов – логика и методология научного познания. Исторически логико-эпистемологический подход был  первым  и долгое время лидирующим направлением в изучении  науки.</a:t>
            </a:r>
          </a:p>
          <a:p>
            <a:pPr marL="514350" indent="-514350">
              <a:buFont typeface="+mj-lt"/>
              <a:buAutoNum type="arabicPeriod"/>
            </a:pP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599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7634F-9655-49F8-5F44-B61CD6B39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Подходы к исследованию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FB65C-84FD-676B-BC84-FDC760BD55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4311"/>
            <a:ext cx="10515600" cy="467663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2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Социологический подход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нацелен на изучение науки со стороны ее носителя – сообщества ученых. В  его фокусе находятся  внутренние отношения  в научном сообществе, нормы поведения ученого, ценности науки,  а также взаимоотношения научного сообщества с другими  социальными  группами и институтами.</a:t>
            </a:r>
          </a:p>
          <a:p>
            <a:pPr marL="0" indent="0">
              <a:buNone/>
            </a:pP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41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57634F-9655-49F8-5F44-B61CD6B39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Подходы к исследованию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5FB65C-84FD-676B-BC84-FDC760BD5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3"/>
            </a:pPr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Культурологический  подход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 исследует науку в широком контексте социально-культурных взаимодействий с целью  выявления ее  связи с более общими социокультурными основаниями человеческой деятельности, не абстрагируясь  от реальных условий  деятельности субъекта науки. а учитывая все разнообразие внешних культурных факторов, влияющих на развитие способов и форм научной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151401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35505-6059-D8F9-73B4-1239B9F1A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07674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Позитивистская традиция в философии науки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43BF87-A63C-6824-CDDE-2812C9066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72683"/>
            <a:ext cx="10515600" cy="390428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Сущность позитивистской концепции  </a:t>
            </a:r>
          </a:p>
          <a:p>
            <a:pPr marL="0" indent="0" algn="ctr">
              <a:buNone/>
            </a:pP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четко выразил О. Конт: 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«Наука – сама себе философия»</a:t>
            </a:r>
            <a:r>
              <a:rPr lang="ru-RU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 Antiqua" panose="0204060205030503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01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1421</Words>
  <Application>Microsoft Office PowerPoint</Application>
  <PresentationFormat>Широкоэкранный</PresentationFormat>
  <Paragraphs>87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Blogger Sans</vt:lpstr>
      <vt:lpstr>Blogger Sans Light</vt:lpstr>
      <vt:lpstr>Book Antiqua</vt:lpstr>
      <vt:lpstr>Calibri</vt:lpstr>
      <vt:lpstr>Тема Office</vt:lpstr>
      <vt:lpstr>ФИЛОСОФИЯ НАУКИ</vt:lpstr>
      <vt:lpstr>Что такое наука?</vt:lpstr>
      <vt:lpstr>Философия науки</vt:lpstr>
      <vt:lpstr>Круг основных проблем философии науки</vt:lpstr>
      <vt:lpstr>Круг основных проблем философии науки</vt:lpstr>
      <vt:lpstr>Подходы к исследованию науки</vt:lpstr>
      <vt:lpstr>Подходы к исследованию науки</vt:lpstr>
      <vt:lpstr>Подходы к исследованию науки</vt:lpstr>
      <vt:lpstr>Позитивистская традиция в философии науки</vt:lpstr>
      <vt:lpstr>Основания науки и их структура</vt:lpstr>
      <vt:lpstr>Структура оснований науки:</vt:lpstr>
      <vt:lpstr>Структура оснований науки:</vt:lpstr>
      <vt:lpstr>Структура оснований науки:</vt:lpstr>
      <vt:lpstr>Структура оснований науки:</vt:lpstr>
      <vt:lpstr>Структура оснований науки:</vt:lpstr>
      <vt:lpstr>Философские основания науки выполняют следующие  функции:</vt:lpstr>
      <vt:lpstr>Философские основания науки выполняют следующие  функции:</vt:lpstr>
      <vt:lpstr>Философские основания науки выполняют следующие  функции:</vt:lpstr>
      <vt:lpstr>типологический (С.А. Лебедев) </vt:lpstr>
      <vt:lpstr>типологический (С.А. Лебедев) </vt:lpstr>
      <vt:lpstr>типологический (С.А. Лебедев) </vt:lpstr>
      <vt:lpstr>и исторический (В.С.Степин).</vt:lpstr>
      <vt:lpstr>Уровни научного познания</vt:lpstr>
      <vt:lpstr>Уровни научного познания</vt:lpstr>
      <vt:lpstr>Эмпирический и теоретический уровни знания в структуре научного знания</vt:lpstr>
      <vt:lpstr>Метатеоретический уровень научного знания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Dmitriy</dc:creator>
  <cp:lastModifiedBy>Салават Муртазин</cp:lastModifiedBy>
  <cp:revision>20</cp:revision>
  <dcterms:created xsi:type="dcterms:W3CDTF">2020-04-23T06:28:02Z</dcterms:created>
  <dcterms:modified xsi:type="dcterms:W3CDTF">2024-01-24T08:03:32Z</dcterms:modified>
</cp:coreProperties>
</file>