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61" r:id="rId2"/>
    <p:sldId id="256" r:id="rId3"/>
    <p:sldId id="287" r:id="rId4"/>
    <p:sldId id="257" r:id="rId5"/>
    <p:sldId id="286" r:id="rId6"/>
    <p:sldId id="289" r:id="rId7"/>
    <p:sldId id="274" r:id="rId8"/>
    <p:sldId id="267" r:id="rId9"/>
    <p:sldId id="258" r:id="rId10"/>
    <p:sldId id="268" r:id="rId11"/>
    <p:sldId id="269" r:id="rId12"/>
    <p:sldId id="260" r:id="rId13"/>
    <p:sldId id="265" r:id="rId14"/>
    <p:sldId id="266" r:id="rId15"/>
    <p:sldId id="272" r:id="rId16"/>
    <p:sldId id="290" r:id="rId17"/>
    <p:sldId id="291" r:id="rId18"/>
    <p:sldId id="288" r:id="rId19"/>
    <p:sldId id="276" r:id="rId20"/>
    <p:sldId id="279" r:id="rId21"/>
    <p:sldId id="280" r:id="rId22"/>
    <p:sldId id="292" r:id="rId23"/>
    <p:sldId id="293" r:id="rId24"/>
    <p:sldId id="294" r:id="rId25"/>
    <p:sldId id="295" r:id="rId26"/>
    <p:sldId id="263" r:id="rId27"/>
    <p:sldId id="264" r:id="rId28"/>
    <p:sldId id="350" r:id="rId29"/>
    <p:sldId id="262" r:id="rId30"/>
    <p:sldId id="277" r:id="rId31"/>
    <p:sldId id="283" r:id="rId32"/>
    <p:sldId id="284" r:id="rId33"/>
    <p:sldId id="352" r:id="rId34"/>
    <p:sldId id="278" r:id="rId35"/>
    <p:sldId id="296" r:id="rId36"/>
    <p:sldId id="297" r:id="rId37"/>
    <p:sldId id="300" r:id="rId38"/>
    <p:sldId id="301" r:id="rId39"/>
    <p:sldId id="302" r:id="rId40"/>
    <p:sldId id="303" r:id="rId41"/>
    <p:sldId id="304" r:id="rId42"/>
    <p:sldId id="305" r:id="rId43"/>
    <p:sldId id="358" r:id="rId44"/>
    <p:sldId id="359" r:id="rId45"/>
    <p:sldId id="306" r:id="rId46"/>
    <p:sldId id="355" r:id="rId47"/>
    <p:sldId id="356" r:id="rId48"/>
    <p:sldId id="357" r:id="rId49"/>
    <p:sldId id="360" r:id="rId50"/>
    <p:sldId id="308" r:id="rId51"/>
    <p:sldId id="323" r:id="rId52"/>
    <p:sldId id="324" r:id="rId53"/>
    <p:sldId id="325" r:id="rId54"/>
    <p:sldId id="353" r:id="rId55"/>
    <p:sldId id="326" r:id="rId56"/>
    <p:sldId id="351" r:id="rId57"/>
    <p:sldId id="327" r:id="rId58"/>
    <p:sldId id="328" r:id="rId59"/>
    <p:sldId id="329" r:id="rId60"/>
    <p:sldId id="354" r:id="rId61"/>
    <p:sldId id="330" r:id="rId62"/>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65" autoAdjust="0"/>
  </p:normalViewPr>
  <p:slideViewPr>
    <p:cSldViewPr>
      <p:cViewPr varScale="1">
        <p:scale>
          <a:sx n="62" d="100"/>
          <a:sy n="62" d="100"/>
        </p:scale>
        <p:origin x="155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26F0BBB-DE4E-4E4E-BF92-535C9008CA8C}" type="datetimeFigureOut">
              <a:rPr lang="ru-RU" smtClean="0"/>
              <a:pPr/>
              <a:t>05.11.2020</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9DEFBAF-9A35-41F0-8030-EE4A11DFD4C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Образ слайда 1"/>
          <p:cNvSpPr>
            <a:spLocks noGrp="1" noRot="1" noChangeAspect="1"/>
          </p:cNvSpPr>
          <p:nvPr>
            <p:ph type="sldImg"/>
          </p:nvPr>
        </p:nvSpPr>
        <p:spPr bwMode="auto">
          <a:noFill/>
          <a:ln>
            <a:solidFill>
              <a:srgbClr val="000000"/>
            </a:solidFill>
            <a:miter lim="800000"/>
            <a:headEnd/>
            <a:tailEnd/>
          </a:ln>
        </p:spPr>
      </p:sp>
      <p:sp>
        <p:nvSpPr>
          <p:cNvPr id="53250" name="Заметки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endParaRPr lang="ru-RU" smtClean="0"/>
          </a:p>
        </p:txBody>
      </p:sp>
      <p:sp>
        <p:nvSpPr>
          <p:cNvPr id="532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fld id="{FA944CA2-3146-4F08-8EF3-8EDE8EFDB4BD}" type="slidenum">
              <a:rPr lang="ru-RU"/>
              <a:pPr algn="l" rtl="0" fontAlgn="base">
                <a:spcBef>
                  <a:spcPct val="0"/>
                </a:spcBef>
                <a:spcAft>
                  <a:spcPct val="0"/>
                </a:spcAft>
              </a:pPr>
              <a:t>22</a:t>
            </a:fld>
            <a:endParaRPr lang="ru-RU"/>
          </a:p>
        </p:txBody>
      </p:sp>
    </p:spTree>
    <p:extLst>
      <p:ext uri="{BB962C8B-B14F-4D97-AF65-F5344CB8AC3E}">
        <p14:creationId xmlns:p14="http://schemas.microsoft.com/office/powerpoint/2010/main" val="242620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Образ слайда 1"/>
          <p:cNvSpPr>
            <a:spLocks noGrp="1" noRot="1" noChangeAspect="1"/>
          </p:cNvSpPr>
          <p:nvPr>
            <p:ph type="sldImg"/>
          </p:nvPr>
        </p:nvSpPr>
        <p:spPr bwMode="auto">
          <a:noFill/>
          <a:ln>
            <a:solidFill>
              <a:srgbClr val="000000"/>
            </a:solidFill>
            <a:miter lim="800000"/>
            <a:headEnd/>
            <a:tailEnd/>
          </a:ln>
        </p:spPr>
      </p:sp>
      <p:sp>
        <p:nvSpPr>
          <p:cNvPr id="76802" name="Заметки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endParaRPr lang="ru-RU" smtClean="0"/>
          </a:p>
        </p:txBody>
      </p:sp>
      <p:sp>
        <p:nvSpPr>
          <p:cNvPr id="7680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fld id="{FF918AC7-F4D2-4A66-BDE7-445E4B8EBB54}" type="slidenum">
              <a:rPr lang="ru-RU"/>
              <a:pPr algn="l" rtl="0" fontAlgn="base">
                <a:spcBef>
                  <a:spcPct val="0"/>
                </a:spcBef>
                <a:spcAft>
                  <a:spcPct val="0"/>
                </a:spcAft>
              </a:pPr>
              <a:t>37</a:t>
            </a:fld>
            <a:endParaRPr lang="ru-RU"/>
          </a:p>
        </p:txBody>
      </p:sp>
    </p:spTree>
    <p:extLst>
      <p:ext uri="{BB962C8B-B14F-4D97-AF65-F5344CB8AC3E}">
        <p14:creationId xmlns:p14="http://schemas.microsoft.com/office/powerpoint/2010/main" val="3370236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Образ слайда 1"/>
          <p:cNvSpPr>
            <a:spLocks noGrp="1" noRot="1" noChangeAspect="1"/>
          </p:cNvSpPr>
          <p:nvPr>
            <p:ph type="sldImg"/>
          </p:nvPr>
        </p:nvSpPr>
        <p:spPr bwMode="auto">
          <a:noFill/>
          <a:ln>
            <a:solidFill>
              <a:srgbClr val="000000"/>
            </a:solidFill>
            <a:miter lim="800000"/>
            <a:headEnd/>
            <a:tailEnd/>
          </a:ln>
        </p:spPr>
      </p:sp>
      <p:sp>
        <p:nvSpPr>
          <p:cNvPr id="78850" name="Заметки 2"/>
          <p:cNvSpPr>
            <a:spLocks noGrp="1"/>
          </p:cNvSpPr>
          <p:nvPr>
            <p:ph type="body" idx="1"/>
          </p:nvPr>
        </p:nvSpPr>
        <p:spPr bwMode="auto">
          <a:noFill/>
        </p:spPr>
        <p:txBody>
          <a:bodyPr wrap="square" numCol="1" anchor="t" anchorCtr="0" compatLnSpc="1">
            <a:prstTxWarp prst="textNoShape">
              <a:avLst/>
            </a:prstTxWarp>
          </a:bodyPr>
          <a:lstStyle/>
          <a:p>
            <a:pPr algn="l" rtl="0">
              <a:spcBef>
                <a:spcPct val="0"/>
              </a:spcBef>
            </a:pPr>
            <a:endParaRPr lang="ru-RU" smtClean="0"/>
          </a:p>
        </p:txBody>
      </p:sp>
      <p:sp>
        <p:nvSpPr>
          <p:cNvPr id="7885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algn="l" rtl="0" fontAlgn="base">
              <a:spcBef>
                <a:spcPct val="0"/>
              </a:spcBef>
              <a:spcAft>
                <a:spcPct val="0"/>
              </a:spcAft>
            </a:pPr>
            <a:fld id="{FEC9BADD-7E91-4A1E-9A19-889D96B9D593}" type="slidenum">
              <a:rPr lang="ru-RU"/>
              <a:pPr algn="l" rtl="0" fontAlgn="base">
                <a:spcBef>
                  <a:spcPct val="0"/>
                </a:spcBef>
                <a:spcAft>
                  <a:spcPct val="0"/>
                </a:spcAft>
              </a:pPr>
              <a:t>38</a:t>
            </a:fld>
            <a:endParaRPr lang="ru-RU"/>
          </a:p>
        </p:txBody>
      </p:sp>
    </p:spTree>
    <p:extLst>
      <p:ext uri="{BB962C8B-B14F-4D97-AF65-F5344CB8AC3E}">
        <p14:creationId xmlns:p14="http://schemas.microsoft.com/office/powerpoint/2010/main" val="629463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CC1550F-1097-43B6-BD90-3B61F871513E}" type="datetime1">
              <a:rPr lang="ru-RU" smtClean="0"/>
              <a:pPr/>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A383ED-B7E4-449F-8721-FB7FB1FF109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E3F4138-6630-487E-8C8F-74B8B8CBBAF5}" type="datetime1">
              <a:rPr lang="ru-RU" smtClean="0"/>
              <a:pPr/>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A383ED-B7E4-449F-8721-FB7FB1FF109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A120900-597F-424C-8B3F-F4FB4AFCFE14}" type="datetime1">
              <a:rPr lang="ru-RU" smtClean="0"/>
              <a:pPr/>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A383ED-B7E4-449F-8721-FB7FB1FF109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FC2BF69-459B-48EF-B9EF-28C0C9E91095}" type="datetime1">
              <a:rPr lang="ru-RU" smtClean="0"/>
              <a:pPr/>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A383ED-B7E4-449F-8721-FB7FB1FF109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73C92B-A884-4324-A10D-1C27043C76F8}" type="datetime1">
              <a:rPr lang="ru-RU" smtClean="0"/>
              <a:pPr/>
              <a:t>05.11.2020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A383ED-B7E4-449F-8721-FB7FB1FF109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95CCC0-0C84-4844-915E-B8450BBCD394}" type="datetime1">
              <a:rPr lang="ru-RU" smtClean="0"/>
              <a:pPr/>
              <a:t>05.11.2020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A383ED-B7E4-449F-8721-FB7FB1FF109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B6259B5-2BF1-4C67-BFBC-CFC4FFCDEC38}" type="datetime1">
              <a:rPr lang="ru-RU" smtClean="0"/>
              <a:pPr/>
              <a:t>05.11.2020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A383ED-B7E4-449F-8721-FB7FB1FF109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CB0BF97-246C-4A27-BBFA-1A77496AF7BD}" type="datetime1">
              <a:rPr lang="ru-RU" smtClean="0"/>
              <a:pPr/>
              <a:t>05.11.2020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A383ED-B7E4-449F-8721-FB7FB1FF109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049B55-EF68-4C4B-884D-57AC4925DB88}" type="datetime1">
              <a:rPr lang="ru-RU" smtClean="0"/>
              <a:pPr/>
              <a:t>05.11.2020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A383ED-B7E4-449F-8721-FB7FB1FF109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137669-AEF3-49E0-B2E7-A4A780BD1890}" type="datetime1">
              <a:rPr lang="ru-RU" smtClean="0"/>
              <a:pPr/>
              <a:t>05.11.2020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A383ED-B7E4-449F-8721-FB7FB1FF109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DA8A431-73AB-40D7-A9CB-E3BE03849042}" type="datetime1">
              <a:rPr lang="ru-RU" smtClean="0"/>
              <a:pPr/>
              <a:t>05.11.2020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A383ED-B7E4-449F-8721-FB7FB1FF109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D90B3-A11D-4691-BA0A-BD75466BBAA7}" type="datetime1">
              <a:rPr lang="ru-RU" smtClean="0"/>
              <a:pPr/>
              <a:t>05.11.2020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383ED-B7E4-449F-8721-FB7FB1FF109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ogle.ru/url?sa=i&amp;rct=j&amp;q=&amp;esrc=s&amp;source=images&amp;cd=&amp;cad=rja&amp;uact=8&amp;ved=0CAcQjRw&amp;url=https://mmt.zp.ua/shop/good_3072.html&amp;ei=xaVOVI7sGarMyAPjy4LACQ&amp;bvm=bv.77880786,d.bGQ&amp;psig=AFQjCNHhH_1WggG83OcZuLjBZB1Z4btGWg&amp;ust=1414526774193334" TargetMode="Externa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50"/>
            <a:ext cx="4822304" cy="4643438"/>
          </a:xfrm>
        </p:spPr>
        <p:style>
          <a:lnRef idx="1">
            <a:schemeClr val="accent3"/>
          </a:lnRef>
          <a:fillRef idx="2">
            <a:schemeClr val="accent3"/>
          </a:fillRef>
          <a:effectRef idx="1">
            <a:schemeClr val="accent3"/>
          </a:effectRef>
          <a:fontRef idx="minor">
            <a:schemeClr val="dk1"/>
          </a:fontRef>
        </p:style>
        <p:txBody>
          <a:bodyPr rtlCol="0">
            <a:normAutofit/>
          </a:bodyPr>
          <a:lstStyle/>
          <a:p>
            <a:pPr fontAlgn="auto">
              <a:spcAft>
                <a:spcPts val="0"/>
              </a:spcAft>
              <a:defRPr/>
            </a:pPr>
            <a:r>
              <a:rPr lang="en-US" sz="4800" b="1" dirty="0" smtClean="0">
                <a:solidFill>
                  <a:schemeClr val="tx1"/>
                </a:solidFill>
              </a:rPr>
              <a:t>Infusions and Decoctions</a:t>
            </a:r>
            <a:endParaRPr lang="ru-RU" sz="4800" b="1" dirty="0">
              <a:solidFill>
                <a:schemeClr val="tx1"/>
              </a:solidFill>
            </a:endParaRPr>
          </a:p>
        </p:txBody>
      </p:sp>
      <p:sp>
        <p:nvSpPr>
          <p:cNvPr id="3" name="Подзаголовок 2"/>
          <p:cNvSpPr>
            <a:spLocks noGrp="1"/>
          </p:cNvSpPr>
          <p:nvPr>
            <p:ph type="subTitle" idx="1"/>
          </p:nvPr>
        </p:nvSpPr>
        <p:spPr>
          <a:xfrm>
            <a:off x="1371600" y="5072063"/>
            <a:ext cx="6400800" cy="1428750"/>
          </a:xfrm>
        </p:spPr>
        <p:style>
          <a:lnRef idx="1">
            <a:schemeClr val="accent6"/>
          </a:lnRef>
          <a:fillRef idx="2">
            <a:schemeClr val="accent6"/>
          </a:fillRef>
          <a:effectRef idx="1">
            <a:schemeClr val="accent6"/>
          </a:effectRef>
          <a:fontRef idx="minor">
            <a:schemeClr val="dk1"/>
          </a:fontRef>
        </p:style>
        <p:txBody>
          <a:bodyPr rtlCol="0">
            <a:normAutofit/>
          </a:bodyPr>
          <a:lstStyle/>
          <a:p>
            <a:pPr fontAlgn="auto">
              <a:spcAft>
                <a:spcPts val="0"/>
              </a:spcAft>
              <a:buFont typeface="Arial" pitchFamily="34" charset="0"/>
              <a:buNone/>
              <a:defRPr/>
            </a:pPr>
            <a:r>
              <a:rPr lang="en-US" dirty="0" smtClean="0">
                <a:solidFill>
                  <a:schemeClr val="tx1"/>
                </a:solidFill>
              </a:rPr>
              <a:t>Lecture for students of Institute of Pharmacy</a:t>
            </a:r>
            <a:endParaRPr lang="ru-RU" dirty="0">
              <a:solidFill>
                <a:schemeClr val="tx1"/>
              </a:solidFill>
            </a:endParaRPr>
          </a:p>
        </p:txBody>
      </p:sp>
      <p:pic>
        <p:nvPicPr>
          <p:cNvPr id="14339" name="Picture 2" descr="C:\Users\User\Pictures\0.jpg"/>
          <p:cNvPicPr>
            <a:picLocks noChangeAspect="1" noChangeArrowheads="1"/>
          </p:cNvPicPr>
          <p:nvPr/>
        </p:nvPicPr>
        <p:blipFill>
          <a:blip r:embed="rId2"/>
          <a:srcRect/>
          <a:stretch>
            <a:fillRect/>
          </a:stretch>
        </p:blipFill>
        <p:spPr bwMode="auto">
          <a:xfrm>
            <a:off x="5580112" y="571500"/>
            <a:ext cx="3421013" cy="3714750"/>
          </a:xfrm>
          <a:prstGeom prst="rect">
            <a:avLst/>
          </a:prstGeom>
          <a:noFill/>
          <a:ln w="9525">
            <a:noFill/>
            <a:miter lim="800000"/>
            <a:headEnd/>
            <a:tailEnd/>
          </a:ln>
        </p:spPr>
      </p:pic>
    </p:spTree>
    <p:extLst>
      <p:ext uri="{BB962C8B-B14F-4D97-AF65-F5344CB8AC3E}">
        <p14:creationId xmlns:p14="http://schemas.microsoft.com/office/powerpoint/2010/main" val="534449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5536" y="116632"/>
            <a:ext cx="8229600" cy="936104"/>
          </a:xfrm>
          <a:ln w="28575">
            <a:solidFill>
              <a:schemeClr val="tx1"/>
            </a:solidFill>
          </a:ln>
        </p:spPr>
        <p:txBody>
          <a:bodyPr>
            <a:normAutofit fontScale="90000"/>
          </a:bodyPr>
          <a:lstStyle/>
          <a:p>
            <a:r>
              <a:rPr lang="ru-RU" sz="3200" dirty="0" smtClean="0"/>
              <a:t>Factors </a:t>
            </a:r>
            <a:r>
              <a:rPr lang="ru-RU" sz="3200" dirty="0" err="1" smtClean="0"/>
              <a:t>affecting</a:t>
            </a:r>
            <a:r>
              <a:rPr lang="ru-RU" sz="3200" dirty="0" smtClean="0"/>
              <a:t> </a:t>
            </a:r>
            <a:r>
              <a:rPr lang="en-US" sz="3200" dirty="0" smtClean="0"/>
              <a:t>on </a:t>
            </a:r>
            <a:r>
              <a:rPr lang="ru-RU" sz="3200" dirty="0" err="1" smtClean="0"/>
              <a:t>the</a:t>
            </a:r>
            <a:r>
              <a:rPr lang="ru-RU" sz="3200" dirty="0" smtClean="0"/>
              <a:t> completeness of the extraction of </a:t>
            </a:r>
            <a:r>
              <a:rPr lang="ru-RU" sz="3200" dirty="0" err="1" smtClean="0"/>
              <a:t>active</a:t>
            </a:r>
            <a:r>
              <a:rPr lang="ru-RU" sz="3200" dirty="0" smtClean="0"/>
              <a:t> </a:t>
            </a:r>
            <a:r>
              <a:rPr lang="ru-RU" sz="3200" dirty="0" err="1" smtClean="0"/>
              <a:t>ingredients</a:t>
            </a:r>
            <a:r>
              <a:rPr lang="ru-RU" sz="3200" dirty="0" smtClean="0"/>
              <a:t> </a:t>
            </a:r>
            <a:r>
              <a:rPr lang="en-US" sz="3200" dirty="0" smtClean="0"/>
              <a:t>from the plant</a:t>
            </a:r>
            <a:endParaRPr lang="ru-RU" sz="3200" dirty="0"/>
          </a:p>
        </p:txBody>
      </p:sp>
      <p:sp>
        <p:nvSpPr>
          <p:cNvPr id="6" name="Содержимое 5"/>
          <p:cNvSpPr>
            <a:spLocks noGrp="1"/>
          </p:cNvSpPr>
          <p:nvPr>
            <p:ph idx="1"/>
          </p:nvPr>
        </p:nvSpPr>
        <p:spPr>
          <a:xfrm>
            <a:off x="107504" y="1124744"/>
            <a:ext cx="8856984" cy="5472608"/>
          </a:xfrm>
        </p:spPr>
        <p:txBody>
          <a:bodyPr>
            <a:normAutofit/>
          </a:bodyPr>
          <a:lstStyle/>
          <a:p>
            <a:r>
              <a:rPr lang="ru-RU" dirty="0" smtClean="0"/>
              <a:t>Type of equipment used and the </a:t>
            </a:r>
            <a:r>
              <a:rPr lang="ru-RU" dirty="0" err="1" smtClean="0"/>
              <a:t>material</a:t>
            </a:r>
            <a:r>
              <a:rPr lang="ru-RU" dirty="0" smtClean="0"/>
              <a:t> </a:t>
            </a:r>
            <a:r>
              <a:rPr lang="ru-RU" dirty="0" err="1" smtClean="0"/>
              <a:t>of</a:t>
            </a:r>
            <a:r>
              <a:rPr lang="ru-RU" dirty="0" smtClean="0"/>
              <a:t> </a:t>
            </a:r>
            <a:r>
              <a:rPr lang="ru-RU" dirty="0" err="1" smtClean="0"/>
              <a:t>equipment</a:t>
            </a:r>
            <a:r>
              <a:rPr lang="ru-RU" dirty="0" smtClean="0"/>
              <a:t> </a:t>
            </a:r>
          </a:p>
          <a:p>
            <a:r>
              <a:rPr lang="ru-RU" dirty="0" err="1" smtClean="0"/>
              <a:t>extraction</a:t>
            </a:r>
            <a:r>
              <a:rPr lang="ru-RU" dirty="0" smtClean="0"/>
              <a:t> time and duration of cooling</a:t>
            </a:r>
          </a:p>
          <a:p>
            <a:r>
              <a:rPr lang="en-US" dirty="0"/>
              <a:t>The degree of comminution of raw material</a:t>
            </a:r>
          </a:p>
          <a:p>
            <a:r>
              <a:rPr lang="ru-RU" dirty="0" err="1" smtClean="0"/>
              <a:t>pH</a:t>
            </a:r>
            <a:r>
              <a:rPr lang="ru-RU" dirty="0" smtClean="0"/>
              <a:t> </a:t>
            </a:r>
            <a:r>
              <a:rPr lang="en-US" dirty="0" smtClean="0"/>
              <a:t>of water</a:t>
            </a:r>
            <a:endParaRPr lang="ru-RU" dirty="0" smtClean="0"/>
          </a:p>
          <a:p>
            <a:r>
              <a:rPr lang="ru-RU" dirty="0" smtClean="0"/>
              <a:t>standardization of raw materials</a:t>
            </a:r>
          </a:p>
          <a:p>
            <a:r>
              <a:rPr lang="ru-RU" dirty="0" smtClean="0"/>
              <a:t>The chemical nature of the </a:t>
            </a:r>
            <a:r>
              <a:rPr lang="ru-RU" dirty="0" err="1" smtClean="0"/>
              <a:t>active</a:t>
            </a:r>
            <a:r>
              <a:rPr lang="ru-RU" dirty="0" smtClean="0"/>
              <a:t> </a:t>
            </a:r>
            <a:r>
              <a:rPr lang="ru-RU" dirty="0" err="1" smtClean="0"/>
              <a:t>substances</a:t>
            </a:r>
            <a:endParaRPr lang="en-US" dirty="0" smtClean="0"/>
          </a:p>
          <a:p>
            <a:r>
              <a:rPr lang="en-US" dirty="0" smtClean="0"/>
              <a:t>stirring</a:t>
            </a:r>
          </a:p>
          <a:p>
            <a:endParaRPr lang="ru-RU" dirty="0"/>
          </a:p>
        </p:txBody>
      </p:sp>
      <p:sp>
        <p:nvSpPr>
          <p:cNvPr id="4" name="Номер слайда 3"/>
          <p:cNvSpPr>
            <a:spLocks noGrp="1"/>
          </p:cNvSpPr>
          <p:nvPr>
            <p:ph type="sldNum" sz="quarter" idx="12"/>
          </p:nvPr>
        </p:nvSpPr>
        <p:spPr/>
        <p:txBody>
          <a:bodyPr/>
          <a:lstStyle/>
          <a:p>
            <a:r>
              <a:rPr lang="ru-RU" smtClean="0"/>
              <a:t>7</a:t>
            </a: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7504" y="274638"/>
            <a:ext cx="8856984" cy="1858218"/>
          </a:xfrm>
          <a:ln w="28575">
            <a:solidFill>
              <a:schemeClr val="tx1"/>
            </a:solidFill>
          </a:ln>
        </p:spPr>
        <p:txBody>
          <a:bodyPr>
            <a:normAutofit fontScale="90000"/>
          </a:bodyPr>
          <a:lstStyle/>
          <a:p>
            <a:r>
              <a:rPr lang="ru-RU" sz="3200" b="1" dirty="0" err="1"/>
              <a:t>Type</a:t>
            </a:r>
            <a:r>
              <a:rPr lang="ru-RU" sz="3200" b="1" dirty="0"/>
              <a:t> </a:t>
            </a:r>
            <a:r>
              <a:rPr lang="ru-RU" sz="3200" b="1" dirty="0" err="1"/>
              <a:t>of</a:t>
            </a:r>
            <a:r>
              <a:rPr lang="ru-RU" sz="3200" b="1" dirty="0"/>
              <a:t> </a:t>
            </a:r>
            <a:r>
              <a:rPr lang="ru-RU" sz="3200" b="1" dirty="0" err="1"/>
              <a:t>equipment</a:t>
            </a:r>
            <a:r>
              <a:rPr lang="ru-RU" sz="3200" b="1" dirty="0"/>
              <a:t> </a:t>
            </a:r>
            <a:r>
              <a:rPr lang="ru-RU" sz="3200" b="1" dirty="0" err="1"/>
              <a:t>used</a:t>
            </a:r>
            <a:r>
              <a:rPr lang="ru-RU" sz="3200" b="1" dirty="0"/>
              <a:t> </a:t>
            </a:r>
            <a:r>
              <a:rPr lang="ru-RU" sz="3200" b="1" dirty="0" err="1"/>
              <a:t>and</a:t>
            </a:r>
            <a:r>
              <a:rPr lang="ru-RU" sz="3200" b="1" dirty="0"/>
              <a:t> </a:t>
            </a:r>
            <a:r>
              <a:rPr lang="ru-RU" sz="3200" b="1" dirty="0" err="1"/>
              <a:t>the</a:t>
            </a:r>
            <a:r>
              <a:rPr lang="ru-RU" sz="3200" b="1" dirty="0"/>
              <a:t> </a:t>
            </a:r>
            <a:r>
              <a:rPr lang="ru-RU" sz="3200" b="1" dirty="0" err="1"/>
              <a:t>material</a:t>
            </a:r>
            <a:r>
              <a:rPr lang="ru-RU" sz="3200" b="1" dirty="0"/>
              <a:t> </a:t>
            </a:r>
            <a:r>
              <a:rPr lang="ru-RU" sz="3200" b="1" dirty="0" err="1"/>
              <a:t>of</a:t>
            </a:r>
            <a:r>
              <a:rPr lang="ru-RU" sz="3200" b="1" dirty="0"/>
              <a:t> </a:t>
            </a:r>
            <a:r>
              <a:rPr lang="ru-RU" sz="3200" b="1" dirty="0" err="1"/>
              <a:t>equipment</a:t>
            </a:r>
            <a:r>
              <a:rPr lang="ru-RU" sz="3200" b="1" dirty="0"/>
              <a:t> </a:t>
            </a:r>
            <a:br>
              <a:rPr lang="ru-RU" sz="3200" b="1" dirty="0"/>
            </a:br>
            <a:r>
              <a:rPr lang="ru-RU" sz="3100" dirty="0" err="1" smtClean="0"/>
              <a:t>To</a:t>
            </a:r>
            <a:r>
              <a:rPr lang="ru-RU" sz="3100" dirty="0" smtClean="0"/>
              <a:t> produce aqueous extracts </a:t>
            </a:r>
            <a:r>
              <a:rPr lang="ru-RU" sz="3100" dirty="0" err="1" smtClean="0"/>
              <a:t>used</a:t>
            </a:r>
            <a:r>
              <a:rPr lang="ru-RU" sz="3100" dirty="0" smtClean="0"/>
              <a:t> </a:t>
            </a:r>
            <a:r>
              <a:rPr lang="en-US" sz="3100" dirty="0" smtClean="0"/>
              <a:t>the special equipment called </a:t>
            </a:r>
            <a:r>
              <a:rPr lang="ru-RU" sz="3100" dirty="0" err="1" smtClean="0"/>
              <a:t>infundirki</a:t>
            </a:r>
            <a:r>
              <a:rPr lang="ru-RU" sz="3100" dirty="0" smtClean="0"/>
              <a:t> (From the Latin </a:t>
            </a:r>
            <a:r>
              <a:rPr lang="en-US" sz="3100" dirty="0" err="1" smtClean="0"/>
              <a:t>infundo</a:t>
            </a:r>
            <a:r>
              <a:rPr lang="en-US" sz="3100" dirty="0" smtClean="0"/>
              <a:t> </a:t>
            </a:r>
            <a:r>
              <a:rPr lang="ru-RU" sz="3100" dirty="0" smtClean="0"/>
              <a:t>- pour, brew). </a:t>
            </a:r>
            <a:r>
              <a:rPr lang="ru-RU" sz="3100" dirty="0" err="1" smtClean="0"/>
              <a:t>Infundirki</a:t>
            </a:r>
            <a:r>
              <a:rPr lang="ru-RU" sz="3100" dirty="0" smtClean="0"/>
              <a:t> can be enameled, stainless steel and porcelain</a:t>
            </a:r>
            <a:endParaRPr lang="ru-RU" sz="3100" dirty="0"/>
          </a:p>
        </p:txBody>
      </p:sp>
      <p:sp>
        <p:nvSpPr>
          <p:cNvPr id="6" name="Содержимое 5"/>
          <p:cNvSpPr>
            <a:spLocks noGrp="1"/>
          </p:cNvSpPr>
          <p:nvPr>
            <p:ph idx="1"/>
          </p:nvPr>
        </p:nvSpPr>
        <p:spPr>
          <a:xfrm>
            <a:off x="179512" y="2348880"/>
            <a:ext cx="8784976" cy="4032448"/>
          </a:xfrm>
        </p:spPr>
        <p:txBody>
          <a:bodyPr>
            <a:noAutofit/>
          </a:bodyPr>
          <a:lstStyle/>
          <a:p>
            <a:pPr>
              <a:buNone/>
            </a:pPr>
            <a:r>
              <a:rPr lang="ru-RU" sz="2800" b="1" u="sng" dirty="0" smtClean="0"/>
              <a:t>Requirements </a:t>
            </a:r>
            <a:r>
              <a:rPr lang="ru-RU" sz="2800" b="1" u="sng" dirty="0" err="1" smtClean="0"/>
              <a:t>to</a:t>
            </a:r>
            <a:r>
              <a:rPr lang="ru-RU" sz="2800" b="1" u="sng" dirty="0" smtClean="0"/>
              <a:t> </a:t>
            </a:r>
            <a:r>
              <a:rPr lang="ru-RU" sz="2800" b="1" u="sng" dirty="0" err="1" smtClean="0"/>
              <a:t>infundirka</a:t>
            </a:r>
            <a:r>
              <a:rPr lang="ru-RU" sz="2800" b="1" u="sng" dirty="0" smtClean="0"/>
              <a:t>:</a:t>
            </a:r>
          </a:p>
          <a:p>
            <a:r>
              <a:rPr lang="ru-RU" sz="2800" dirty="0" smtClean="0"/>
              <a:t> material </a:t>
            </a:r>
            <a:r>
              <a:rPr lang="ru-RU" sz="2800" dirty="0" err="1" smtClean="0"/>
              <a:t>infundirki</a:t>
            </a:r>
            <a:r>
              <a:rPr lang="ru-RU" sz="2800" dirty="0" smtClean="0"/>
              <a:t> should not interact with plant material;</a:t>
            </a:r>
          </a:p>
          <a:p>
            <a:r>
              <a:rPr lang="ru-RU" sz="2800" dirty="0" smtClean="0"/>
              <a:t>must possess sufficient thermal conductivity and mechanical strength.</a:t>
            </a:r>
          </a:p>
          <a:p>
            <a:endParaRPr lang="ru-RU" sz="2800" dirty="0" smtClean="0"/>
          </a:p>
          <a:p>
            <a:pPr>
              <a:buNone/>
            </a:pPr>
            <a:r>
              <a:rPr lang="ru-RU" sz="2800" b="1" dirty="0" smtClean="0"/>
              <a:t> porcelain </a:t>
            </a:r>
            <a:r>
              <a:rPr lang="ru-RU" sz="2800" b="1" dirty="0" err="1" smtClean="0"/>
              <a:t>infundirki</a:t>
            </a:r>
            <a:r>
              <a:rPr lang="ru-RU" sz="2800" b="1" dirty="0" smtClean="0"/>
              <a:t> </a:t>
            </a:r>
            <a:r>
              <a:rPr lang="ru-RU" sz="2800" dirty="0" err="1" smtClean="0"/>
              <a:t>bad</a:t>
            </a:r>
            <a:r>
              <a:rPr lang="en-US" sz="2800" dirty="0" err="1" smtClean="0"/>
              <a:t>ly</a:t>
            </a:r>
            <a:r>
              <a:rPr lang="ru-RU" sz="2800" dirty="0" smtClean="0"/>
              <a:t> warmed up, so you need them </a:t>
            </a:r>
            <a:r>
              <a:rPr lang="ru-RU" sz="2800" b="1" dirty="0" smtClean="0"/>
              <a:t>preheat </a:t>
            </a:r>
            <a:r>
              <a:rPr lang="ru-RU" sz="2800" dirty="0" smtClean="0"/>
              <a:t>for 15 minutes.</a:t>
            </a:r>
            <a:br>
              <a:rPr lang="ru-RU" sz="2800" dirty="0" smtClean="0"/>
            </a:br>
            <a:r>
              <a:rPr lang="ru-RU" sz="2800" dirty="0" smtClean="0"/>
              <a:t/>
            </a:r>
            <a:br>
              <a:rPr lang="ru-RU" sz="2800" dirty="0" smtClean="0"/>
            </a:br>
            <a:endParaRPr lang="ru-RU" sz="2800" dirty="0"/>
          </a:p>
        </p:txBody>
      </p:sp>
      <p:sp>
        <p:nvSpPr>
          <p:cNvPr id="4" name="Номер слайда 3"/>
          <p:cNvSpPr>
            <a:spLocks noGrp="1"/>
          </p:cNvSpPr>
          <p:nvPr>
            <p:ph type="sldNum" sz="quarter" idx="12"/>
          </p:nvPr>
        </p:nvSpPr>
        <p:spPr/>
        <p:txBody>
          <a:bodyPr/>
          <a:lstStyle/>
          <a:p>
            <a:r>
              <a:rPr lang="ru-RU" smtClean="0"/>
              <a:t>8</a:t>
            </a: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pPr algn="l"/>
            <a:r>
              <a:rPr lang="ru-RU" sz="3200" dirty="0" err="1" smtClean="0"/>
              <a:t>Infundirny</a:t>
            </a:r>
            <a:r>
              <a:rPr lang="ru-RU" sz="3200" dirty="0" smtClean="0"/>
              <a:t> apparatus</a:t>
            </a:r>
            <a:endParaRPr lang="ru-RU" sz="3200" dirty="0"/>
          </a:p>
        </p:txBody>
      </p:sp>
      <p:sp>
        <p:nvSpPr>
          <p:cNvPr id="9" name="Текст 8"/>
          <p:cNvSpPr>
            <a:spLocks noGrp="1"/>
          </p:cNvSpPr>
          <p:nvPr>
            <p:ph type="body" idx="1"/>
          </p:nvPr>
        </p:nvSpPr>
        <p:spPr>
          <a:xfrm>
            <a:off x="5436096" y="1628800"/>
            <a:ext cx="2304256" cy="639762"/>
          </a:xfrm>
        </p:spPr>
        <p:txBody>
          <a:bodyPr>
            <a:normAutofit lnSpcReduction="10000"/>
          </a:bodyPr>
          <a:lstStyle/>
          <a:p>
            <a:r>
              <a:rPr lang="ru-RU" dirty="0" smtClean="0"/>
              <a:t> </a:t>
            </a:r>
            <a:r>
              <a:rPr lang="ru-RU" sz="3600" dirty="0" err="1" smtClean="0"/>
              <a:t>infundirki</a:t>
            </a:r>
            <a:endParaRPr lang="ru-RU" sz="3600" dirty="0"/>
          </a:p>
        </p:txBody>
      </p:sp>
      <p:pic>
        <p:nvPicPr>
          <p:cNvPr id="7" name="Содержимое 6" descr="https://encrypted-tbn3.gstatic.com/images?q=tbn:ANd9GcSLJTlgsWvH6r1Y-eH4ZrVuKoyFnt0IqsSjRf2O9HwMELyow22_">
            <a:hlinkClick r:id="rId2" tgtFrame="&quot;_blank&quot;"/>
          </p:cNvPr>
          <p:cNvPicPr>
            <a:picLocks noGrp="1"/>
          </p:cNvPicPr>
          <p:nvPr>
            <p:ph sz="half" idx="2"/>
          </p:nvPr>
        </p:nvPicPr>
        <p:blipFill>
          <a:blip r:embed="rId3" cstate="print"/>
          <a:stretch>
            <a:fillRect/>
          </a:stretch>
        </p:blipFill>
        <p:spPr bwMode="auto">
          <a:xfrm>
            <a:off x="0" y="2636912"/>
            <a:ext cx="4608512" cy="3240360"/>
          </a:xfrm>
          <a:prstGeom prst="rect">
            <a:avLst/>
          </a:prstGeom>
          <a:noFill/>
          <a:ln w="9525">
            <a:noFill/>
            <a:miter lim="800000"/>
            <a:headEnd/>
            <a:tailEnd/>
          </a:ln>
        </p:spPr>
      </p:pic>
      <p:sp>
        <p:nvSpPr>
          <p:cNvPr id="10" name="Текст 9"/>
          <p:cNvSpPr>
            <a:spLocks noGrp="1"/>
          </p:cNvSpPr>
          <p:nvPr>
            <p:ph type="body" sz="quarter" idx="3"/>
          </p:nvPr>
        </p:nvSpPr>
        <p:spPr>
          <a:xfrm>
            <a:off x="4788024" y="5877272"/>
            <a:ext cx="4041775" cy="639762"/>
          </a:xfrm>
        </p:spPr>
        <p:txBody>
          <a:bodyPr/>
          <a:lstStyle/>
          <a:p>
            <a:r>
              <a:rPr lang="ru-RU" dirty="0" err="1" smtClean="0"/>
              <a:t>perforated</a:t>
            </a:r>
            <a:r>
              <a:rPr lang="ru-RU" dirty="0" smtClean="0"/>
              <a:t> </a:t>
            </a:r>
            <a:r>
              <a:rPr lang="en-US" dirty="0" smtClean="0"/>
              <a:t>metal cylinder</a:t>
            </a:r>
            <a:r>
              <a:rPr lang="ru-RU" dirty="0" smtClean="0"/>
              <a:t> </a:t>
            </a:r>
            <a:endParaRPr lang="ru-RU" dirty="0"/>
          </a:p>
        </p:txBody>
      </p:sp>
      <p:pic>
        <p:nvPicPr>
          <p:cNvPr id="8" name="Содержимое 7" descr="https://mmt.zp.ua/userfiles/images/Photos/%D0%90%D0%98-03%20%D1%81%D1%82%D0%B0%D0%BA%D0%B0%D0%BD%D1%8B.JPG"/>
          <p:cNvPicPr>
            <a:picLocks noGrp="1"/>
          </p:cNvPicPr>
          <p:nvPr>
            <p:ph sz="quarter" idx="4"/>
          </p:nvPr>
        </p:nvPicPr>
        <p:blipFill>
          <a:blip r:embed="rId4" cstate="print"/>
          <a:stretch>
            <a:fillRect/>
          </a:stretch>
        </p:blipFill>
        <p:spPr bwMode="auto">
          <a:xfrm>
            <a:off x="4645025" y="2725033"/>
            <a:ext cx="4041775" cy="2850972"/>
          </a:xfrm>
          <a:prstGeom prst="rect">
            <a:avLst/>
          </a:prstGeom>
          <a:noFill/>
          <a:ln w="9525">
            <a:noFill/>
            <a:miter lim="800000"/>
            <a:headEnd/>
            <a:tailEnd/>
          </a:ln>
        </p:spPr>
      </p:pic>
      <p:sp>
        <p:nvSpPr>
          <p:cNvPr id="3" name="Номер слайда 2"/>
          <p:cNvSpPr>
            <a:spLocks noGrp="1"/>
          </p:cNvSpPr>
          <p:nvPr>
            <p:ph type="sldNum" sz="quarter" idx="12"/>
          </p:nvPr>
        </p:nvSpPr>
        <p:spPr/>
        <p:txBody>
          <a:bodyPr/>
          <a:lstStyle/>
          <a:p>
            <a:r>
              <a:rPr lang="ru-RU" smtClean="0"/>
              <a:t>9</a:t>
            </a:r>
            <a:endParaRPr lang="ru-RU"/>
          </a:p>
        </p:txBody>
      </p:sp>
      <p:sp>
        <p:nvSpPr>
          <p:cNvPr id="11" name="Стрелка вниз 10"/>
          <p:cNvSpPr/>
          <p:nvPr/>
        </p:nvSpPr>
        <p:spPr>
          <a:xfrm>
            <a:off x="1691680" y="1124744"/>
            <a:ext cx="216024"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6084168" y="2204864"/>
            <a:ext cx="216024"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 стрелкой 14"/>
          <p:cNvCxnSpPr/>
          <p:nvPr/>
        </p:nvCxnSpPr>
        <p:spPr>
          <a:xfrm flipV="1">
            <a:off x="5436096" y="5085184"/>
            <a:ext cx="144016" cy="93610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r>
              <a:rPr lang="ru-RU" dirty="0" smtClean="0"/>
              <a:t>apparatus </a:t>
            </a:r>
            <a:r>
              <a:rPr lang="ru-RU" dirty="0" err="1" smtClean="0"/>
              <a:t>infundirny</a:t>
            </a:r>
            <a:r>
              <a:rPr lang="ru-RU" dirty="0" smtClean="0"/>
              <a:t> AI-3000</a:t>
            </a:r>
            <a:endParaRPr lang="ru-RU" dirty="0"/>
          </a:p>
        </p:txBody>
      </p:sp>
      <p:sp>
        <p:nvSpPr>
          <p:cNvPr id="7" name="Номер слайда 6"/>
          <p:cNvSpPr>
            <a:spLocks noGrp="1"/>
          </p:cNvSpPr>
          <p:nvPr>
            <p:ph type="sldNum" sz="quarter" idx="12"/>
          </p:nvPr>
        </p:nvSpPr>
        <p:spPr/>
        <p:txBody>
          <a:bodyPr/>
          <a:lstStyle/>
          <a:p>
            <a:r>
              <a:rPr lang="ru-RU" smtClean="0"/>
              <a:t>10</a:t>
            </a:r>
            <a:endParaRPr lang="ru-RU"/>
          </a:p>
        </p:txBody>
      </p:sp>
      <p:pic>
        <p:nvPicPr>
          <p:cNvPr id="10" name="Содержимое 9" descr="http://pandia.ru/text/78/351/images/image003_13.jpg"/>
          <p:cNvPicPr>
            <a:picLocks noGrp="1"/>
          </p:cNvPicPr>
          <p:nvPr>
            <p:ph idx="1"/>
          </p:nvPr>
        </p:nvPicPr>
        <p:blipFill>
          <a:blip r:embed="rId2" cstate="print"/>
          <a:srcRect/>
          <a:stretch>
            <a:fillRect/>
          </a:stretch>
        </p:blipFill>
        <p:spPr bwMode="auto">
          <a:xfrm>
            <a:off x="1547664" y="1628800"/>
            <a:ext cx="4104456"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scheme</a:t>
            </a:r>
            <a:r>
              <a:rPr lang="ru-RU" dirty="0" smtClean="0"/>
              <a:t> </a:t>
            </a:r>
            <a:r>
              <a:rPr lang="ru-RU" dirty="0" err="1" smtClean="0"/>
              <a:t>infundirn</a:t>
            </a:r>
            <a:r>
              <a:rPr lang="en-US" dirty="0" smtClean="0"/>
              <a:t>y</a:t>
            </a:r>
            <a:r>
              <a:rPr lang="ru-RU" dirty="0" smtClean="0"/>
              <a:t> apparatus</a:t>
            </a:r>
            <a:endParaRPr lang="ru-RU" dirty="0"/>
          </a:p>
        </p:txBody>
      </p:sp>
      <p:sp>
        <p:nvSpPr>
          <p:cNvPr id="4" name="Номер слайда 3"/>
          <p:cNvSpPr>
            <a:spLocks noGrp="1"/>
          </p:cNvSpPr>
          <p:nvPr>
            <p:ph type="sldNum" sz="quarter" idx="12"/>
          </p:nvPr>
        </p:nvSpPr>
        <p:spPr/>
        <p:txBody>
          <a:bodyPr/>
          <a:lstStyle/>
          <a:p>
            <a:r>
              <a:rPr lang="ru-RU" smtClean="0"/>
              <a:t>eleven</a:t>
            </a:r>
            <a:endParaRPr lang="ru-RU"/>
          </a:p>
        </p:txBody>
      </p:sp>
      <p:pic>
        <p:nvPicPr>
          <p:cNvPr id="5" name="Содержимое 4" descr="http://ok-t.ru/studopedia/baza10/3600182970841.files/image002.jpg"/>
          <p:cNvPicPr>
            <a:picLocks noGrp="1"/>
          </p:cNvPicPr>
          <p:nvPr>
            <p:ph idx="1"/>
          </p:nvPr>
        </p:nvPicPr>
        <p:blipFill>
          <a:blip r:embed="rId2" cstate="print"/>
          <a:srcRect/>
          <a:stretch>
            <a:fillRect/>
          </a:stretch>
        </p:blipFill>
        <p:spPr bwMode="auto">
          <a:xfrm>
            <a:off x="1331640" y="1556792"/>
            <a:ext cx="6120680"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692696"/>
            <a:ext cx="8229600" cy="504056"/>
          </a:xfrm>
        </p:spPr>
        <p:txBody>
          <a:bodyPr>
            <a:normAutofit fontScale="90000"/>
          </a:bodyPr>
          <a:lstStyle/>
          <a:p>
            <a:r>
              <a:rPr lang="en-US" dirty="0"/>
              <a:t>The degree of comminution of raw material</a:t>
            </a:r>
            <a:br>
              <a:rPr lang="en-US" dirty="0"/>
            </a:br>
            <a:endParaRPr lang="ru-RU" dirty="0"/>
          </a:p>
        </p:txBody>
      </p:sp>
      <p:sp>
        <p:nvSpPr>
          <p:cNvPr id="6" name="Содержимое 5"/>
          <p:cNvSpPr>
            <a:spLocks noGrp="1"/>
          </p:cNvSpPr>
          <p:nvPr>
            <p:ph idx="1"/>
          </p:nvPr>
        </p:nvSpPr>
        <p:spPr>
          <a:xfrm>
            <a:off x="0" y="1628800"/>
            <a:ext cx="9144000" cy="5040560"/>
          </a:xfrm>
        </p:spPr>
        <p:txBody>
          <a:bodyPr>
            <a:normAutofit fontScale="70000" lnSpcReduction="20000"/>
          </a:bodyPr>
          <a:lstStyle/>
          <a:p>
            <a:r>
              <a:rPr lang="en-US" b="1" dirty="0" err="1" smtClean="0"/>
              <a:t>RPh</a:t>
            </a:r>
            <a:r>
              <a:rPr lang="ru-RU" b="1" dirty="0" smtClean="0"/>
              <a:t>  - </a:t>
            </a:r>
            <a:r>
              <a:rPr lang="ru-RU" dirty="0" smtClean="0"/>
              <a:t>In the manufacture of infusions and decoctions are used comminuted </a:t>
            </a:r>
            <a:r>
              <a:rPr lang="ru-RU" dirty="0" err="1" smtClean="0"/>
              <a:t>plant</a:t>
            </a:r>
            <a:r>
              <a:rPr lang="ru-RU" dirty="0" smtClean="0"/>
              <a:t> </a:t>
            </a:r>
            <a:r>
              <a:rPr lang="ru-RU" dirty="0" err="1" smtClean="0"/>
              <a:t>material</a:t>
            </a:r>
            <a:r>
              <a:rPr lang="en-US" dirty="0" smtClean="0"/>
              <a:t>,</a:t>
            </a:r>
            <a:r>
              <a:rPr lang="ru-RU" dirty="0" smtClean="0"/>
              <a:t> </a:t>
            </a:r>
            <a:r>
              <a:rPr lang="ru-RU" dirty="0" err="1" smtClean="0"/>
              <a:t>the</a:t>
            </a:r>
            <a:r>
              <a:rPr lang="ru-RU" dirty="0" smtClean="0"/>
              <a:t> </a:t>
            </a:r>
            <a:r>
              <a:rPr lang="ru-RU" dirty="0" err="1" smtClean="0"/>
              <a:t>requirements</a:t>
            </a:r>
            <a:r>
              <a:rPr lang="ru-RU" dirty="0" smtClean="0"/>
              <a:t> </a:t>
            </a:r>
            <a:r>
              <a:rPr lang="en-US" dirty="0" smtClean="0"/>
              <a:t>are in </a:t>
            </a:r>
            <a:r>
              <a:rPr lang="ru-RU" dirty="0" err="1" smtClean="0"/>
              <a:t>documentation</a:t>
            </a:r>
            <a:r>
              <a:rPr lang="ru-RU" dirty="0" smtClean="0"/>
              <a:t>:</a:t>
            </a:r>
          </a:p>
          <a:p>
            <a:pPr>
              <a:buNone/>
            </a:pPr>
            <a:r>
              <a:rPr lang="ru-RU" dirty="0" smtClean="0"/>
              <a:t>Bearberry leaves and cranberries - 3 mm</a:t>
            </a:r>
          </a:p>
          <a:p>
            <a:pPr>
              <a:buNone/>
            </a:pPr>
            <a:r>
              <a:rPr lang="ru-RU" dirty="0" smtClean="0"/>
              <a:t>Shoots rosemary, eucalyptus leaves -5 mm</a:t>
            </a:r>
          </a:p>
          <a:p>
            <a:pPr>
              <a:buNone/>
            </a:pPr>
            <a:r>
              <a:rPr lang="ru-RU" dirty="0" smtClean="0"/>
              <a:t>Buckthorn bark, oak - 7 mm</a:t>
            </a:r>
          </a:p>
          <a:p>
            <a:pPr>
              <a:buNone/>
            </a:pPr>
            <a:r>
              <a:rPr lang="ru-RU" dirty="0" smtClean="0"/>
              <a:t>Nettle leaves, mother and stepmother, </a:t>
            </a:r>
            <a:r>
              <a:rPr lang="ru-RU" dirty="0" err="1" smtClean="0"/>
              <a:t>senns</a:t>
            </a:r>
            <a:r>
              <a:rPr lang="ru-RU" dirty="0" smtClean="0"/>
              <a:t>, Plantain, - 7 mm</a:t>
            </a:r>
          </a:p>
          <a:p>
            <a:pPr>
              <a:buNone/>
            </a:pPr>
            <a:r>
              <a:rPr lang="ru-RU" dirty="0" smtClean="0"/>
              <a:t>Grass adonis, St. John's wort, motherwort, Thermopsis, yarrow-7mm</a:t>
            </a:r>
          </a:p>
          <a:p>
            <a:pPr>
              <a:buNone/>
            </a:pPr>
            <a:r>
              <a:rPr lang="ru-RU" dirty="0" smtClean="0"/>
              <a:t>peppermint leaves - 10 mm</a:t>
            </a:r>
          </a:p>
          <a:p>
            <a:pPr>
              <a:buNone/>
            </a:pPr>
            <a:r>
              <a:rPr lang="ru-RU" dirty="0" smtClean="0"/>
              <a:t>Linden flowers - 0.5-20 mm.</a:t>
            </a:r>
          </a:p>
          <a:p>
            <a:pPr>
              <a:buNone/>
            </a:pPr>
            <a:r>
              <a:rPr lang="ru-RU" dirty="0" smtClean="0"/>
              <a:t> </a:t>
            </a:r>
          </a:p>
          <a:p>
            <a:r>
              <a:rPr lang="ru-RU" dirty="0" smtClean="0">
                <a:solidFill>
                  <a:srgbClr val="FF0000"/>
                </a:solidFill>
              </a:rPr>
              <a:t>not crushed </a:t>
            </a:r>
            <a:r>
              <a:rPr lang="ru-RU" dirty="0" smtClean="0"/>
              <a:t>fennel fruit, anise, fennel, juniper, blueberries, rose hips, hawthorn, birch and pine buds, Schisandra seeds, flax seeds, </a:t>
            </a:r>
            <a:r>
              <a:rPr lang="ru-RU" dirty="0" err="1" smtClean="0"/>
              <a:t>cornflower</a:t>
            </a:r>
            <a:r>
              <a:rPr lang="ru-RU" dirty="0" smtClean="0"/>
              <a:t> and chamomile.</a:t>
            </a:r>
          </a:p>
          <a:p>
            <a:pPr>
              <a:buNone/>
            </a:pPr>
            <a:r>
              <a:rPr lang="ru-RU" dirty="0" smtClean="0"/>
              <a:t> </a:t>
            </a:r>
          </a:p>
          <a:p>
            <a:pPr marL="0" indent="0">
              <a:buNone/>
            </a:pPr>
            <a:endParaRPr lang="ru-RU" dirty="0" smtClean="0"/>
          </a:p>
          <a:p>
            <a:endParaRPr lang="ru-RU" dirty="0"/>
          </a:p>
        </p:txBody>
      </p:sp>
      <p:sp>
        <p:nvSpPr>
          <p:cNvPr id="4" name="Номер слайда 3"/>
          <p:cNvSpPr>
            <a:spLocks noGrp="1"/>
          </p:cNvSpPr>
          <p:nvPr>
            <p:ph type="sldNum" sz="quarter" idx="12"/>
          </p:nvPr>
        </p:nvSpPr>
        <p:spPr/>
        <p:txBody>
          <a:bodyPr/>
          <a:lstStyle/>
          <a:p>
            <a:r>
              <a:rPr lang="ru-RU" smtClean="0"/>
              <a:t>12</a:t>
            </a:r>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1" name="Group 31"/>
          <p:cNvGraphicFramePr>
            <a:graphicFrameLocks noGrp="1"/>
          </p:cNvGraphicFramePr>
          <p:nvPr>
            <p:extLst>
              <p:ext uri="{D42A27DB-BD31-4B8C-83A1-F6EECF244321}">
                <p14:modId xmlns:p14="http://schemas.microsoft.com/office/powerpoint/2010/main" val="4215028931"/>
              </p:ext>
            </p:extLst>
          </p:nvPr>
        </p:nvGraphicFramePr>
        <p:xfrm>
          <a:off x="571500" y="1285875"/>
          <a:ext cx="7858125" cy="3756027"/>
        </p:xfrm>
        <a:graphic>
          <a:graphicData uri="http://schemas.openxmlformats.org/drawingml/2006/table">
            <a:tbl>
              <a:tblPr/>
              <a:tblGrid>
                <a:gridCol w="6221413">
                  <a:extLst>
                    <a:ext uri="{9D8B030D-6E8A-4147-A177-3AD203B41FA5}">
                      <a16:colId xmlns:a16="http://schemas.microsoft.com/office/drawing/2014/main" val="20000"/>
                    </a:ext>
                  </a:extLst>
                </a:gridCol>
                <a:gridCol w="1636712">
                  <a:extLst>
                    <a:ext uri="{9D8B030D-6E8A-4147-A177-3AD203B41FA5}">
                      <a16:colId xmlns:a16="http://schemas.microsoft.com/office/drawing/2014/main" val="20001"/>
                    </a:ext>
                  </a:extLst>
                </a:gridCol>
              </a:tblGrid>
              <a:tr h="7747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Type of dried medicinal plant materials used</a:t>
                      </a:r>
                    </a:p>
                  </a:txBody>
                  <a:tcPr marL="65314" marR="653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Particle size, mm</a:t>
                      </a:r>
                    </a:p>
                  </a:txBody>
                  <a:tcPr marL="65314" marR="653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45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Leaves, flowers</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Herbs</a:t>
                      </a:r>
                    </a:p>
                  </a:txBody>
                  <a:tcPr marL="65314" marR="653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7</a:t>
                      </a:r>
                    </a:p>
                  </a:txBody>
                  <a:tcPr marL="65314" marR="653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771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Barks, shoots, underground organs (roots, rhizomes, tubers, corms, bulbs, etc.)</a:t>
                      </a:r>
                    </a:p>
                  </a:txBody>
                  <a:tcPr marL="65314" marR="653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3</a:t>
                      </a:r>
                    </a:p>
                  </a:txBody>
                  <a:tcPr marL="65314" marR="653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45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Fruits and seeds (mainly whole are used), if necessary, crushed</a:t>
                      </a:r>
                    </a:p>
                  </a:txBody>
                  <a:tcPr marL="65314" marR="653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0.5 mm</a:t>
                      </a:r>
                    </a:p>
                  </a:txBody>
                  <a:tcPr marL="65314" marR="653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45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smtClean="0">
                          <a:ln>
                            <a:noFill/>
                          </a:ln>
                          <a:solidFill>
                            <a:schemeClr val="tx1"/>
                          </a:solidFill>
                          <a:effectLst/>
                          <a:latin typeface="Times New Roman" pitchFamily="18" charset="0"/>
                          <a:cs typeface="Times New Roman" pitchFamily="18" charset="0"/>
                        </a:rPr>
                        <a:t>Leathery leaves (lingonberry, bearberry)</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smtClean="0">
                        <a:ln>
                          <a:noFill/>
                        </a:ln>
                        <a:solidFill>
                          <a:schemeClr val="tx1"/>
                        </a:solidFill>
                        <a:effectLst/>
                        <a:latin typeface="Times New Roman" pitchFamily="18" charset="0"/>
                        <a:cs typeface="Times New Roman" pitchFamily="18" charset="0"/>
                      </a:endParaRPr>
                    </a:p>
                  </a:txBody>
                  <a:tcPr marL="65314" marR="653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3</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5314" marR="6531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1221" name="Rectangle 1"/>
          <p:cNvSpPr>
            <a:spLocks noChangeArrowheads="1"/>
          </p:cNvSpPr>
          <p:nvPr/>
        </p:nvSpPr>
        <p:spPr bwMode="auto">
          <a:xfrm>
            <a:off x="642938" y="0"/>
            <a:ext cx="7786687" cy="1155700"/>
          </a:xfrm>
          <a:prstGeom prst="rect">
            <a:avLst/>
          </a:prstGeom>
          <a:noFill/>
          <a:ln w="9525">
            <a:noFill/>
            <a:miter lim="800000"/>
            <a:headEnd/>
            <a:tailEnd/>
          </a:ln>
        </p:spPr>
        <p:txBody>
          <a:bodyPr tIns="47610" bIns="0" anchor="ctr">
            <a:spAutoFit/>
          </a:bodyPr>
          <a:lstStyle/>
          <a:p>
            <a:pPr algn="ctr" rtl="0"/>
            <a:r>
              <a:rPr lang="ru-RU" b="1" u="sng">
                <a:latin typeface="Times New Roman" pitchFamily="18" charset="0"/>
                <a:cs typeface="Times New Roman" pitchFamily="18" charset="0"/>
              </a:rPr>
              <a:t>Particle size of dried vegetable raw materials in</a:t>
            </a:r>
          </a:p>
          <a:p>
            <a:pPr algn="ctr" rtl="0"/>
            <a:r>
              <a:rPr lang="ru-RU" b="1" u="sng">
                <a:latin typeface="Times New Roman" pitchFamily="18" charset="0"/>
                <a:cs typeface="Times New Roman" pitchFamily="18" charset="0"/>
              </a:rPr>
              <a:t> depending on its morphological group or the group of BAS contained in it</a:t>
            </a:r>
          </a:p>
          <a:p>
            <a:pPr algn="l" rtl="0" eaLnBrk="0" hangingPunct="0"/>
            <a:endParaRPr lang="ru-RU">
              <a:cs typeface="Arial" charset="0"/>
            </a:endParaRPr>
          </a:p>
        </p:txBody>
      </p:sp>
    </p:spTree>
    <p:extLst>
      <p:ext uri="{BB962C8B-B14F-4D97-AF65-F5344CB8AC3E}">
        <p14:creationId xmlns:p14="http://schemas.microsoft.com/office/powerpoint/2010/main" val="814059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000100" y="2071678"/>
          <a:ext cx="7143800" cy="3871176"/>
        </p:xfrm>
        <a:graphic>
          <a:graphicData uri="http://schemas.openxmlformats.org/drawingml/2006/table">
            <a:tbl>
              <a:tblPr/>
              <a:tblGrid>
                <a:gridCol w="5655509">
                  <a:extLst>
                    <a:ext uri="{9D8B030D-6E8A-4147-A177-3AD203B41FA5}">
                      <a16:colId xmlns:a16="http://schemas.microsoft.com/office/drawing/2014/main" val="20000"/>
                    </a:ext>
                  </a:extLst>
                </a:gridCol>
                <a:gridCol w="1488291">
                  <a:extLst>
                    <a:ext uri="{9D8B030D-6E8A-4147-A177-3AD203B41FA5}">
                      <a16:colId xmlns:a16="http://schemas.microsoft.com/office/drawing/2014/main" val="20001"/>
                    </a:ext>
                  </a:extLst>
                </a:gridCol>
              </a:tblGrid>
              <a:tr h="1038990">
                <a:tc>
                  <a:txBody>
                    <a:bodyPr/>
                    <a:lstStyle/>
                    <a:p>
                      <a:pPr algn="ctr" rtl="0">
                        <a:lnSpc>
                          <a:spcPct val="115000"/>
                        </a:lnSpc>
                        <a:spcAft>
                          <a:spcPts val="0"/>
                        </a:spcAft>
                      </a:pPr>
                      <a:r>
                        <a:rPr lang="ru-RU" sz="1800" dirty="0">
                          <a:latin typeface="Times New Roman"/>
                          <a:ea typeface="Times New Roman"/>
                          <a:cs typeface="Times New Roman"/>
                        </a:rPr>
                        <a:t>Type of dried medicinal plant materials used</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ru-RU" sz="1800">
                          <a:latin typeface="Times New Roman"/>
                          <a:ea typeface="Times New Roman"/>
                          <a:cs typeface="Times New Roman"/>
                        </a:rPr>
                        <a:t>Particle size, mm</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9495">
                <a:tc>
                  <a:txBody>
                    <a:bodyPr/>
                    <a:lstStyle/>
                    <a:p>
                      <a:pPr algn="l" rtl="0">
                        <a:lnSpc>
                          <a:spcPct val="115000"/>
                        </a:lnSpc>
                        <a:spcAft>
                          <a:spcPts val="0"/>
                        </a:spcAft>
                      </a:pPr>
                      <a:r>
                        <a:rPr lang="ru-RU" sz="1800" dirty="0">
                          <a:latin typeface="Times New Roman"/>
                          <a:ea typeface="Times New Roman"/>
                          <a:cs typeface="Times New Roman"/>
                        </a:rPr>
                        <a:t>Leaves, herbs, flowers</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ru-RU" sz="1800">
                          <a:latin typeface="Times New Roman"/>
                          <a:ea typeface="Times New Roman"/>
                          <a:cs typeface="Times New Roman"/>
                        </a:rPr>
                        <a:t>4</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73701">
                <a:tc>
                  <a:txBody>
                    <a:bodyPr/>
                    <a:lstStyle/>
                    <a:p>
                      <a:pPr algn="l" rtl="0">
                        <a:lnSpc>
                          <a:spcPct val="115000"/>
                        </a:lnSpc>
                        <a:spcAft>
                          <a:spcPts val="0"/>
                        </a:spcAft>
                      </a:pPr>
                      <a:r>
                        <a:rPr lang="ru-RU" sz="1800" dirty="0">
                          <a:latin typeface="Times New Roman"/>
                          <a:ea typeface="Times New Roman"/>
                          <a:cs typeface="Times New Roman"/>
                        </a:rPr>
                        <a:t>Barks, shoots, underground organs (roots, rhizomes, tubers, corms, bulbs, etc.)</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ru-RU" sz="1800">
                          <a:latin typeface="Times New Roman"/>
                          <a:ea typeface="Times New Roman"/>
                          <a:cs typeface="Times New Roman"/>
                        </a:rPr>
                        <a:t>3</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9495">
                <a:tc>
                  <a:txBody>
                    <a:bodyPr/>
                    <a:lstStyle/>
                    <a:p>
                      <a:pPr algn="l" rtl="0">
                        <a:lnSpc>
                          <a:spcPct val="115000"/>
                        </a:lnSpc>
                        <a:spcAft>
                          <a:spcPts val="0"/>
                        </a:spcAft>
                      </a:pPr>
                      <a:r>
                        <a:rPr lang="ru-RU" sz="1800" dirty="0">
                          <a:latin typeface="Times New Roman"/>
                          <a:ea typeface="Times New Roman"/>
                          <a:cs typeface="Times New Roman"/>
                        </a:rPr>
                        <a:t>Fruits and seeds</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ru-RU" sz="1800" dirty="0">
                          <a:latin typeface="Times New Roman"/>
                          <a:ea typeface="Times New Roman"/>
                          <a:cs typeface="Times New Roman"/>
                        </a:rPr>
                        <a:t>2</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9495">
                <a:tc>
                  <a:txBody>
                    <a:bodyPr/>
                    <a:lstStyle/>
                    <a:p>
                      <a:pPr algn="l" rtl="0">
                        <a:lnSpc>
                          <a:spcPct val="115000"/>
                        </a:lnSpc>
                        <a:spcAft>
                          <a:spcPts val="0"/>
                        </a:spcAft>
                      </a:pPr>
                      <a:r>
                        <a:rPr lang="ru-RU" sz="1800">
                          <a:latin typeface="Times New Roman"/>
                          <a:ea typeface="Times New Roman"/>
                          <a:cs typeface="Times New Roman"/>
                        </a:rPr>
                        <a:t>Plant materials containing alkaloids</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ru-RU" sz="1800" dirty="0">
                          <a:latin typeface="Times New Roman"/>
                          <a:ea typeface="Times New Roman"/>
                          <a:cs typeface="Times New Roman"/>
                        </a:rPr>
                        <a:t>1</a:t>
                      </a:r>
                    </a:p>
                  </a:txBody>
                  <a:tcPr marL="65314" marR="653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25" name="Rectangle 1"/>
          <p:cNvSpPr>
            <a:spLocks noChangeArrowheads="1"/>
          </p:cNvSpPr>
          <p:nvPr/>
        </p:nvSpPr>
        <p:spPr bwMode="auto">
          <a:xfrm>
            <a:off x="1500166" y="500042"/>
            <a:ext cx="6929486" cy="1433069"/>
          </a:xfrm>
          <a:prstGeom prst="rect">
            <a:avLst/>
          </a:prstGeom>
          <a:noFill/>
          <a:ln w="9525">
            <a:noFill/>
            <a:miter lim="800000"/>
            <a:headEnd/>
            <a:tailEnd/>
          </a:ln>
          <a:effectLst/>
        </p:spPr>
        <p:txBody>
          <a:bodyPr vert="horz" wrap="square" lIns="91440" tIns="4761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chemeClr val="tx1"/>
                </a:solidFill>
                <a:effectLst/>
                <a:latin typeface="Times New Roman" pitchFamily="18" charset="0"/>
                <a:cs typeface="Times New Roman" pitchFamily="18" charset="0"/>
              </a:rPr>
              <a:t>The particle size of the dried raw materials of plant origin, depending 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smtClean="0">
                <a:ln>
                  <a:noFill/>
                </a:ln>
                <a:solidFill>
                  <a:schemeClr val="tx1"/>
                </a:solidFill>
                <a:effectLst/>
                <a:latin typeface="Times New Roman" pitchFamily="18" charset="0"/>
                <a:cs typeface="Times New Roman" pitchFamily="18" charset="0"/>
              </a:rPr>
              <a:t>from its morphological group or the group of biologically active substances contained in it (by order 751-n of 2015)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05827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fontScale="90000"/>
          </a:bodyPr>
          <a:lstStyle/>
          <a:p>
            <a:r>
              <a:rPr lang="ru-RU" dirty="0" err="1"/>
              <a:t>extraction</a:t>
            </a:r>
            <a:r>
              <a:rPr lang="ru-RU" dirty="0"/>
              <a:t> </a:t>
            </a:r>
            <a:r>
              <a:rPr lang="ru-RU" dirty="0" err="1"/>
              <a:t>time</a:t>
            </a:r>
            <a:r>
              <a:rPr lang="ru-RU" dirty="0"/>
              <a:t> </a:t>
            </a:r>
            <a:r>
              <a:rPr lang="ru-RU" dirty="0" err="1"/>
              <a:t>and</a:t>
            </a:r>
            <a:r>
              <a:rPr lang="ru-RU" dirty="0"/>
              <a:t> </a:t>
            </a:r>
            <a:r>
              <a:rPr lang="ru-RU" dirty="0" err="1"/>
              <a:t>duration</a:t>
            </a:r>
            <a:r>
              <a:rPr lang="ru-RU" dirty="0"/>
              <a:t> </a:t>
            </a:r>
            <a:r>
              <a:rPr lang="ru-RU" dirty="0" err="1"/>
              <a:t>of</a:t>
            </a:r>
            <a:r>
              <a:rPr lang="ru-RU" dirty="0"/>
              <a:t> </a:t>
            </a:r>
            <a:r>
              <a:rPr lang="ru-RU" dirty="0" err="1"/>
              <a:t>cooling</a:t>
            </a:r>
            <a:r>
              <a:rPr lang="ru-RU" dirty="0"/>
              <a:t/>
            </a:r>
            <a:br>
              <a:rPr lang="ru-RU" dirty="0"/>
            </a:br>
            <a:r>
              <a:rPr lang="en-US" dirty="0" smtClean="0"/>
              <a:t>How to prepare</a:t>
            </a:r>
            <a:r>
              <a:rPr lang="ru-RU" b="1" dirty="0" smtClean="0"/>
              <a:t> </a:t>
            </a:r>
            <a:r>
              <a:rPr lang="ru-RU" b="1" dirty="0" err="1" smtClean="0"/>
              <a:t>infusion</a:t>
            </a:r>
            <a:r>
              <a:rPr lang="en-US" b="1" dirty="0" smtClean="0"/>
              <a:t>s</a:t>
            </a:r>
            <a:r>
              <a:rPr lang="ru-RU" dirty="0" smtClean="0"/>
              <a:t> </a:t>
            </a:r>
            <a:r>
              <a:rPr lang="en-US" dirty="0" smtClean="0"/>
              <a:t> and</a:t>
            </a:r>
            <a:r>
              <a:rPr lang="ru-RU" dirty="0" smtClean="0"/>
              <a:t/>
            </a:r>
            <a:br>
              <a:rPr lang="ru-RU" dirty="0" smtClean="0"/>
            </a:br>
            <a:r>
              <a:rPr lang="en-US" b="1" dirty="0" smtClean="0"/>
              <a:t>decoctions</a:t>
            </a:r>
            <a:r>
              <a:rPr lang="en-US" dirty="0" smtClean="0"/>
              <a:t> </a:t>
            </a:r>
            <a:endParaRPr lang="ru-RU" dirty="0"/>
          </a:p>
        </p:txBody>
      </p:sp>
      <p:sp>
        <p:nvSpPr>
          <p:cNvPr id="3" name="Содержимое 2"/>
          <p:cNvSpPr>
            <a:spLocks noGrp="1"/>
          </p:cNvSpPr>
          <p:nvPr>
            <p:ph idx="1"/>
          </p:nvPr>
        </p:nvSpPr>
        <p:spPr>
          <a:xfrm>
            <a:off x="457200" y="2492896"/>
            <a:ext cx="8229600" cy="3633267"/>
          </a:xfrm>
        </p:spPr>
        <p:txBody>
          <a:bodyPr/>
          <a:lstStyle/>
          <a:p>
            <a:r>
              <a:rPr lang="en-US" b="1" dirty="0" smtClean="0"/>
              <a:t>To prepare </a:t>
            </a:r>
            <a:r>
              <a:rPr lang="ru-RU" b="1" dirty="0" err="1" smtClean="0"/>
              <a:t>infusion</a:t>
            </a:r>
            <a:r>
              <a:rPr lang="en-US" b="1" dirty="0" smtClean="0"/>
              <a:t>s we</a:t>
            </a:r>
            <a:r>
              <a:rPr lang="ru-RU" b="1" dirty="0" smtClean="0"/>
              <a:t> </a:t>
            </a:r>
            <a:r>
              <a:rPr lang="en-US" b="1" dirty="0" smtClean="0"/>
              <a:t>must heat on the water bath for 15 minutes and cool at room temperature for 45 minutes, then filter</a:t>
            </a:r>
          </a:p>
          <a:p>
            <a:r>
              <a:rPr lang="en-US" b="1" dirty="0" smtClean="0"/>
              <a:t>To prepare decoction we must heat 30 minutes </a:t>
            </a:r>
            <a:r>
              <a:rPr lang="en-US" b="1" dirty="0"/>
              <a:t>on the water bath and cool at room temperature </a:t>
            </a:r>
            <a:r>
              <a:rPr lang="en-US" b="1" dirty="0" smtClean="0"/>
              <a:t>for 10 minutes, then filter</a:t>
            </a:r>
            <a:endParaRPr lang="ru-RU" dirty="0"/>
          </a:p>
        </p:txBody>
      </p:sp>
      <p:sp>
        <p:nvSpPr>
          <p:cNvPr id="4" name="Номер слайда 3"/>
          <p:cNvSpPr>
            <a:spLocks noGrp="1"/>
          </p:cNvSpPr>
          <p:nvPr>
            <p:ph type="sldNum" sz="quarter" idx="12"/>
          </p:nvPr>
        </p:nvSpPr>
        <p:spPr/>
        <p:txBody>
          <a:bodyPr/>
          <a:lstStyle/>
          <a:p>
            <a:fld id="{8BA383ED-B7E4-449F-8721-FB7FB1FF1096}" type="slidenum">
              <a:rPr lang="ru-RU" smtClean="0"/>
              <a:pPr/>
              <a:t>18</a:t>
            </a:fld>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ru-RU" dirty="0" smtClean="0"/>
              <a:t>exceptions:</a:t>
            </a:r>
            <a:endParaRPr lang="ru-RU" dirty="0"/>
          </a:p>
        </p:txBody>
      </p:sp>
      <p:sp>
        <p:nvSpPr>
          <p:cNvPr id="3" name="Содержимое 2"/>
          <p:cNvSpPr>
            <a:spLocks noGrp="1"/>
          </p:cNvSpPr>
          <p:nvPr>
            <p:ph idx="1"/>
          </p:nvPr>
        </p:nvSpPr>
        <p:spPr>
          <a:xfrm>
            <a:off x="457200" y="908720"/>
            <a:ext cx="8229600" cy="5544616"/>
          </a:xfrm>
        </p:spPr>
        <p:txBody>
          <a:bodyPr>
            <a:normAutofit/>
          </a:bodyPr>
          <a:lstStyle/>
          <a:p>
            <a:r>
              <a:rPr lang="en-US" dirty="0" smtClean="0"/>
              <a:t>Decoctions</a:t>
            </a:r>
            <a:r>
              <a:rPr lang="ru-RU" dirty="0" smtClean="0"/>
              <a:t> from raw materials containing tannins insist 30 minutes in a boiling water bath and filtered without cooling </a:t>
            </a:r>
            <a:r>
              <a:rPr lang="ru-RU" sz="2000" i="1" dirty="0" smtClean="0"/>
              <a:t>(To </a:t>
            </a:r>
            <a:r>
              <a:rPr lang="ru-RU" sz="2000" i="1" dirty="0" err="1" smtClean="0"/>
              <a:t>prevent</a:t>
            </a:r>
            <a:r>
              <a:rPr lang="ru-RU" sz="2000" i="1" dirty="0" smtClean="0"/>
              <a:t> </a:t>
            </a:r>
            <a:r>
              <a:rPr lang="en-US" sz="2000" i="1" dirty="0" smtClean="0"/>
              <a:t>sedimentation</a:t>
            </a:r>
            <a:r>
              <a:rPr lang="ru-RU" sz="2000" i="1" dirty="0" smtClean="0"/>
              <a:t> of tannins)</a:t>
            </a:r>
          </a:p>
          <a:p>
            <a:endParaRPr lang="ru-RU" dirty="0" smtClean="0"/>
          </a:p>
          <a:p>
            <a:r>
              <a:rPr lang="ru-RU" dirty="0" smtClean="0"/>
              <a:t>Decoctions of the leaves </a:t>
            </a:r>
            <a:r>
              <a:rPr lang="ru-RU" dirty="0" err="1" smtClean="0"/>
              <a:t>senna</a:t>
            </a:r>
            <a:r>
              <a:rPr lang="ru-RU" dirty="0" smtClean="0"/>
              <a:t> cool completely </a:t>
            </a:r>
            <a:r>
              <a:rPr lang="ru-RU" sz="2000" i="1" dirty="0" smtClean="0"/>
              <a:t>(For complete precipitation of </a:t>
            </a:r>
            <a:r>
              <a:rPr lang="ru-RU" sz="2000" i="1" dirty="0" err="1" smtClean="0"/>
              <a:t>resinous</a:t>
            </a:r>
            <a:r>
              <a:rPr lang="ru-RU" sz="2000" i="1" dirty="0" smtClean="0"/>
              <a:t> </a:t>
            </a:r>
            <a:r>
              <a:rPr lang="en-US" sz="2000" i="1" dirty="0" smtClean="0"/>
              <a:t>substances</a:t>
            </a:r>
            <a:r>
              <a:rPr lang="ru-RU" sz="2000" i="1" dirty="0" smtClean="0"/>
              <a:t>)</a:t>
            </a:r>
          </a:p>
          <a:p>
            <a:endParaRPr lang="ru-RU" dirty="0" smtClean="0"/>
          </a:p>
          <a:p>
            <a:r>
              <a:rPr lang="ru-RU" dirty="0" smtClean="0"/>
              <a:t>Infusion </a:t>
            </a:r>
            <a:r>
              <a:rPr lang="ru-RU" dirty="0" err="1" smtClean="0"/>
              <a:t>prepared</a:t>
            </a:r>
            <a:r>
              <a:rPr lang="ru-RU" dirty="0" smtClean="0"/>
              <a:t> </a:t>
            </a:r>
            <a:r>
              <a:rPr lang="en-US" dirty="0" smtClean="0"/>
              <a:t>from </a:t>
            </a:r>
            <a:r>
              <a:rPr lang="ru-RU" dirty="0" err="1" smtClean="0"/>
              <a:t>marshmallow</a:t>
            </a:r>
            <a:r>
              <a:rPr lang="ru-RU" dirty="0" smtClean="0"/>
              <a:t> </a:t>
            </a:r>
            <a:r>
              <a:rPr lang="ru-RU" dirty="0" err="1" smtClean="0"/>
              <a:t>root</a:t>
            </a:r>
            <a:r>
              <a:rPr lang="ru-RU" dirty="0" smtClean="0"/>
              <a:t> </a:t>
            </a:r>
            <a:r>
              <a:rPr lang="en-US" dirty="0" smtClean="0"/>
              <a:t>by </a:t>
            </a:r>
            <a:r>
              <a:rPr lang="ru-RU" dirty="0" smtClean="0"/>
              <a:t>"</a:t>
            </a:r>
            <a:r>
              <a:rPr lang="ru-RU" dirty="0" err="1" smtClean="0"/>
              <a:t>cold</a:t>
            </a:r>
            <a:r>
              <a:rPr lang="ru-RU" dirty="0" smtClean="0"/>
              <a:t>" </a:t>
            </a:r>
            <a:r>
              <a:rPr lang="ru-RU" dirty="0" err="1" smtClean="0"/>
              <a:t>method</a:t>
            </a:r>
            <a:r>
              <a:rPr lang="en-US" dirty="0" smtClean="0"/>
              <a:t> without heating</a:t>
            </a:r>
            <a:endParaRPr lang="ru-RU" dirty="0"/>
          </a:p>
        </p:txBody>
      </p:sp>
      <p:sp>
        <p:nvSpPr>
          <p:cNvPr id="4" name="Номер слайда 3"/>
          <p:cNvSpPr>
            <a:spLocks noGrp="1"/>
          </p:cNvSpPr>
          <p:nvPr>
            <p:ph type="sldNum" sz="quarter" idx="12"/>
          </p:nvPr>
        </p:nvSpPr>
        <p:spPr/>
        <p:txBody>
          <a:bodyPr/>
          <a:lstStyle/>
          <a:p>
            <a:r>
              <a:rPr lang="ru-RU" smtClean="0"/>
              <a:t>16</a:t>
            </a: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88640"/>
            <a:ext cx="7772400" cy="1470025"/>
          </a:xfrm>
        </p:spPr>
        <p:txBody>
          <a:bodyPr/>
          <a:lstStyle/>
          <a:p>
            <a:r>
              <a:rPr lang="ru-RU" b="1" dirty="0" smtClean="0"/>
              <a:t>Infusions and decoctions</a:t>
            </a:r>
            <a:br>
              <a:rPr lang="ru-RU" b="1" dirty="0" smtClean="0"/>
            </a:br>
            <a:r>
              <a:rPr lang="ru-RU" b="1" dirty="0" smtClean="0"/>
              <a:t>(</a:t>
            </a:r>
            <a:r>
              <a:rPr lang="ru-RU" b="1" dirty="0" err="1" smtClean="0"/>
              <a:t>Aqueous</a:t>
            </a:r>
            <a:r>
              <a:rPr lang="ru-RU" b="1" dirty="0" smtClean="0"/>
              <a:t> </a:t>
            </a:r>
            <a:r>
              <a:rPr lang="ru-RU" b="1" dirty="0" err="1" smtClean="0"/>
              <a:t>extract</a:t>
            </a:r>
            <a:r>
              <a:rPr lang="en-US" b="1" dirty="0" smtClean="0"/>
              <a:t>s</a:t>
            </a:r>
            <a:r>
              <a:rPr lang="ru-RU" b="1" dirty="0" smtClean="0"/>
              <a:t>)</a:t>
            </a:r>
            <a:endParaRPr lang="ru-RU" b="1" dirty="0"/>
          </a:p>
        </p:txBody>
      </p:sp>
      <p:sp>
        <p:nvSpPr>
          <p:cNvPr id="3" name="Подзаголовок 2"/>
          <p:cNvSpPr>
            <a:spLocks noGrp="1"/>
          </p:cNvSpPr>
          <p:nvPr>
            <p:ph type="subTitle" idx="1"/>
          </p:nvPr>
        </p:nvSpPr>
        <p:spPr>
          <a:xfrm>
            <a:off x="323528" y="1700808"/>
            <a:ext cx="8568952" cy="4968552"/>
          </a:xfrm>
        </p:spPr>
        <p:txBody>
          <a:bodyPr/>
          <a:lstStyle/>
          <a:p>
            <a:r>
              <a:rPr lang="ru-RU" dirty="0" smtClean="0">
                <a:solidFill>
                  <a:schemeClr val="tx1"/>
                </a:solidFill>
              </a:rPr>
              <a:t>plan of the lecture</a:t>
            </a:r>
          </a:p>
          <a:p>
            <a:pPr marL="514350" indent="-514350" algn="l">
              <a:buAutoNum type="arabicPeriod"/>
            </a:pPr>
            <a:r>
              <a:rPr lang="ru-RU" dirty="0" smtClean="0">
                <a:solidFill>
                  <a:schemeClr val="tx1"/>
                </a:solidFill>
              </a:rPr>
              <a:t>Infusions and decoctions. Characteristic. Classification.</a:t>
            </a:r>
          </a:p>
          <a:p>
            <a:pPr marL="514350" indent="-514350" algn="l">
              <a:buAutoNum type="arabicPeriod"/>
            </a:pPr>
            <a:r>
              <a:rPr lang="ru-RU" dirty="0" smtClean="0">
                <a:solidFill>
                  <a:schemeClr val="tx1"/>
                </a:solidFill>
              </a:rPr>
              <a:t>The </a:t>
            </a:r>
            <a:r>
              <a:rPr lang="ru-RU" dirty="0" err="1" smtClean="0">
                <a:solidFill>
                  <a:schemeClr val="tx1"/>
                </a:solidFill>
              </a:rPr>
              <a:t>main</a:t>
            </a:r>
            <a:r>
              <a:rPr lang="ru-RU" dirty="0" smtClean="0">
                <a:solidFill>
                  <a:schemeClr val="tx1"/>
                </a:solidFill>
              </a:rPr>
              <a:t> </a:t>
            </a:r>
            <a:r>
              <a:rPr lang="en-US" dirty="0" smtClean="0">
                <a:solidFill>
                  <a:schemeClr val="tx1"/>
                </a:solidFill>
              </a:rPr>
              <a:t>stages</a:t>
            </a:r>
            <a:r>
              <a:rPr lang="ru-RU" dirty="0" smtClean="0">
                <a:solidFill>
                  <a:schemeClr val="tx1"/>
                </a:solidFill>
              </a:rPr>
              <a:t> of the </a:t>
            </a:r>
            <a:r>
              <a:rPr lang="ru-RU" dirty="0" err="1" smtClean="0">
                <a:solidFill>
                  <a:schemeClr val="tx1"/>
                </a:solidFill>
              </a:rPr>
              <a:t>extraction</a:t>
            </a:r>
            <a:r>
              <a:rPr lang="ru-RU" dirty="0" smtClean="0">
                <a:solidFill>
                  <a:schemeClr val="tx1"/>
                </a:solidFill>
              </a:rPr>
              <a:t> </a:t>
            </a:r>
            <a:r>
              <a:rPr lang="ru-RU" dirty="0" err="1" smtClean="0">
                <a:solidFill>
                  <a:schemeClr val="tx1"/>
                </a:solidFill>
              </a:rPr>
              <a:t>process</a:t>
            </a:r>
            <a:r>
              <a:rPr lang="ru-RU" dirty="0" smtClean="0">
                <a:solidFill>
                  <a:schemeClr val="tx1"/>
                </a:solidFill>
              </a:rPr>
              <a:t>.</a:t>
            </a:r>
          </a:p>
          <a:p>
            <a:pPr marL="514350" indent="-514350" algn="l">
              <a:buAutoNum type="arabicPeriod"/>
            </a:pPr>
            <a:r>
              <a:rPr lang="ru-RU" dirty="0" smtClean="0">
                <a:solidFill>
                  <a:schemeClr val="tx1"/>
                </a:solidFill>
              </a:rPr>
              <a:t>Factors </a:t>
            </a:r>
            <a:r>
              <a:rPr lang="ru-RU" dirty="0" err="1" smtClean="0">
                <a:solidFill>
                  <a:schemeClr val="tx1"/>
                </a:solidFill>
              </a:rPr>
              <a:t>affecting</a:t>
            </a:r>
            <a:r>
              <a:rPr lang="ru-RU" dirty="0" smtClean="0">
                <a:solidFill>
                  <a:schemeClr val="tx1"/>
                </a:solidFill>
              </a:rPr>
              <a:t> </a:t>
            </a:r>
            <a:r>
              <a:rPr lang="en-US" dirty="0" smtClean="0">
                <a:solidFill>
                  <a:schemeClr val="tx1"/>
                </a:solidFill>
              </a:rPr>
              <a:t>on </a:t>
            </a:r>
            <a:r>
              <a:rPr lang="ru-RU" dirty="0" err="1" smtClean="0">
                <a:solidFill>
                  <a:schemeClr val="tx1"/>
                </a:solidFill>
              </a:rPr>
              <a:t>the</a:t>
            </a:r>
            <a:r>
              <a:rPr lang="ru-RU" dirty="0" smtClean="0">
                <a:solidFill>
                  <a:schemeClr val="tx1"/>
                </a:solidFill>
              </a:rPr>
              <a:t> completeness of extraction</a:t>
            </a:r>
          </a:p>
          <a:p>
            <a:pPr marL="514350" indent="-514350" algn="l">
              <a:buAutoNum type="arabicPeriod"/>
            </a:pPr>
            <a:r>
              <a:rPr lang="ru-RU" dirty="0" err="1" smtClean="0">
                <a:solidFill>
                  <a:schemeClr val="tx1"/>
                </a:solidFill>
              </a:rPr>
              <a:t>Technolog</a:t>
            </a:r>
            <a:r>
              <a:rPr lang="en-US" dirty="0" smtClean="0">
                <a:solidFill>
                  <a:schemeClr val="tx1"/>
                </a:solidFill>
              </a:rPr>
              <a:t>y</a:t>
            </a:r>
            <a:r>
              <a:rPr lang="ru-RU" dirty="0" smtClean="0">
                <a:solidFill>
                  <a:schemeClr val="tx1"/>
                </a:solidFill>
              </a:rPr>
              <a:t>  </a:t>
            </a:r>
            <a:r>
              <a:rPr lang="en-US" dirty="0" smtClean="0">
                <a:solidFill>
                  <a:schemeClr val="tx1"/>
                </a:solidFill>
              </a:rPr>
              <a:t>of </a:t>
            </a:r>
            <a:r>
              <a:rPr lang="ru-RU" dirty="0" err="1" smtClean="0">
                <a:solidFill>
                  <a:schemeClr val="tx1"/>
                </a:solidFill>
              </a:rPr>
              <a:t>aqueous</a:t>
            </a:r>
            <a:r>
              <a:rPr lang="ru-RU" dirty="0" smtClean="0">
                <a:solidFill>
                  <a:schemeClr val="tx1"/>
                </a:solidFill>
              </a:rPr>
              <a:t> extracts</a:t>
            </a:r>
            <a:endParaRPr lang="ru-RU" dirty="0">
              <a:solidFill>
                <a:schemeClr val="tx1"/>
              </a:solidFill>
            </a:endParaRPr>
          </a:p>
        </p:txBody>
      </p:sp>
      <p:sp>
        <p:nvSpPr>
          <p:cNvPr id="4" name="Номер слайда 3"/>
          <p:cNvSpPr>
            <a:spLocks noGrp="1"/>
          </p:cNvSpPr>
          <p:nvPr>
            <p:ph type="sldNum" sz="quarter" idx="12"/>
          </p:nvPr>
        </p:nvSpPr>
        <p:spPr/>
        <p:txBody>
          <a:bodyPr/>
          <a:lstStyle/>
          <a:p>
            <a:r>
              <a:rPr lang="ru-RU" smtClean="0"/>
              <a:t>one</a:t>
            </a:r>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34082"/>
          </a:xfrm>
          <a:ln w="19050">
            <a:solidFill>
              <a:schemeClr val="tx1"/>
            </a:solidFill>
          </a:ln>
        </p:spPr>
        <p:txBody>
          <a:bodyPr>
            <a:noAutofit/>
          </a:bodyPr>
          <a:lstStyle/>
          <a:p>
            <a:r>
              <a:rPr lang="ru-RU" sz="2400" b="1" dirty="0" smtClean="0"/>
              <a:t>standardization of raw </a:t>
            </a:r>
            <a:r>
              <a:rPr lang="ru-RU" sz="2400" b="1" dirty="0" err="1" smtClean="0"/>
              <a:t>materials</a:t>
            </a:r>
            <a:r>
              <a:rPr lang="ru-RU" sz="2400" b="1" dirty="0" smtClean="0"/>
              <a:t> (</a:t>
            </a:r>
            <a:r>
              <a:rPr lang="en-US" sz="2400" b="1" dirty="0" err="1" smtClean="0"/>
              <a:t>RPh</a:t>
            </a:r>
            <a:r>
              <a:rPr lang="en-US" sz="2400" b="1" dirty="0" smtClean="0"/>
              <a:t>)</a:t>
            </a:r>
            <a:endParaRPr lang="ru-RU" sz="2400" b="1" dirty="0"/>
          </a:p>
        </p:txBody>
      </p:sp>
      <p:sp>
        <p:nvSpPr>
          <p:cNvPr id="8" name="Содержимое 7"/>
          <p:cNvSpPr>
            <a:spLocks noGrp="1"/>
          </p:cNvSpPr>
          <p:nvPr>
            <p:ph idx="1"/>
          </p:nvPr>
        </p:nvSpPr>
        <p:spPr>
          <a:xfrm>
            <a:off x="107504" y="1124744"/>
            <a:ext cx="8928992" cy="5616624"/>
          </a:xfrm>
        </p:spPr>
        <p:txBody>
          <a:bodyPr>
            <a:normAutofit fontScale="70000" lnSpcReduction="20000"/>
          </a:bodyPr>
          <a:lstStyle/>
          <a:p>
            <a:r>
              <a:rPr lang="ru-RU" sz="3800" dirty="0" smtClean="0"/>
              <a:t>In the manufacture of infusions of raw materials, </a:t>
            </a:r>
            <a:r>
              <a:rPr lang="ru-RU" sz="3800" b="1" dirty="0" smtClean="0"/>
              <a:t>comprising cardiac glycosides and alkaloids</a:t>
            </a:r>
            <a:r>
              <a:rPr lang="ru-RU" sz="3800" dirty="0" smtClean="0"/>
              <a:t>, Used vegetable raw </a:t>
            </a:r>
            <a:r>
              <a:rPr lang="ru-RU" sz="3800" dirty="0" err="1" smtClean="0"/>
              <a:t>material</a:t>
            </a:r>
            <a:r>
              <a:rPr lang="ru-RU" sz="3800" dirty="0" smtClean="0"/>
              <a:t> </a:t>
            </a:r>
            <a:r>
              <a:rPr lang="ru-RU" sz="3800" dirty="0" err="1" smtClean="0"/>
              <a:t>with</a:t>
            </a:r>
            <a:r>
              <a:rPr lang="ru-RU" sz="3800" dirty="0" smtClean="0"/>
              <a:t> a particular biological activity or with a particular alkaloid content</a:t>
            </a:r>
            <a:r>
              <a:rPr lang="ru-RU" dirty="0" smtClean="0"/>
              <a:t>.</a:t>
            </a:r>
          </a:p>
          <a:p>
            <a:pPr>
              <a:buNone/>
            </a:pPr>
            <a:endParaRPr lang="ru-RU" dirty="0" smtClean="0"/>
          </a:p>
          <a:p>
            <a:r>
              <a:rPr lang="ru-RU" dirty="0" smtClean="0"/>
              <a:t> </a:t>
            </a:r>
            <a:r>
              <a:rPr lang="ru-RU" sz="3800" b="1" dirty="0" smtClean="0">
                <a:solidFill>
                  <a:srgbClr val="C00000"/>
                </a:solidFill>
              </a:rPr>
              <a:t>Raw </a:t>
            </a:r>
            <a:r>
              <a:rPr lang="ru-RU" sz="3800" b="1" dirty="0" err="1" smtClean="0">
                <a:solidFill>
                  <a:srgbClr val="C00000"/>
                </a:solidFill>
              </a:rPr>
              <a:t>materials</a:t>
            </a:r>
            <a:r>
              <a:rPr lang="ru-RU" sz="3800" b="1" dirty="0" smtClean="0">
                <a:solidFill>
                  <a:srgbClr val="C00000"/>
                </a:solidFill>
              </a:rPr>
              <a:t> </a:t>
            </a:r>
            <a:r>
              <a:rPr lang="en-US" sz="3800" b="1" dirty="0" smtClean="0">
                <a:solidFill>
                  <a:srgbClr val="C00000"/>
                </a:solidFill>
              </a:rPr>
              <a:t>with </a:t>
            </a:r>
            <a:r>
              <a:rPr lang="ru-RU" sz="3800" b="1" dirty="0" err="1" smtClean="0">
                <a:solidFill>
                  <a:srgbClr val="C00000"/>
                </a:solidFill>
              </a:rPr>
              <a:t>more</a:t>
            </a:r>
            <a:r>
              <a:rPr lang="ru-RU" sz="3800" b="1" dirty="0" smtClean="0">
                <a:solidFill>
                  <a:srgbClr val="C00000"/>
                </a:solidFill>
              </a:rPr>
              <a:t> </a:t>
            </a:r>
            <a:r>
              <a:rPr lang="ru-RU" sz="3800" dirty="0" smtClean="0"/>
              <a:t>biological </a:t>
            </a:r>
            <a:r>
              <a:rPr lang="ru-RU" sz="3800" b="1" dirty="0" smtClean="0">
                <a:solidFill>
                  <a:srgbClr val="C00000"/>
                </a:solidFill>
              </a:rPr>
              <a:t>activity</a:t>
            </a:r>
            <a:r>
              <a:rPr lang="ru-RU" sz="3800" dirty="0" smtClean="0"/>
              <a:t> or a high content of </a:t>
            </a:r>
            <a:r>
              <a:rPr lang="ru-RU" sz="3800" dirty="0" err="1" smtClean="0"/>
              <a:t>alkaloids</a:t>
            </a:r>
            <a:r>
              <a:rPr lang="ru-RU" sz="3800" dirty="0" smtClean="0"/>
              <a:t> </a:t>
            </a:r>
            <a:r>
              <a:rPr lang="en-US" sz="3800" dirty="0" smtClean="0"/>
              <a:t>necessary to </a:t>
            </a:r>
            <a:r>
              <a:rPr lang="ru-RU" sz="3800" b="1" dirty="0" err="1" smtClean="0">
                <a:solidFill>
                  <a:srgbClr val="C00000"/>
                </a:solidFill>
              </a:rPr>
              <a:t>take</a:t>
            </a:r>
            <a:r>
              <a:rPr lang="ru-RU" sz="3800" b="1" dirty="0" smtClean="0">
                <a:solidFill>
                  <a:srgbClr val="C00000"/>
                </a:solidFill>
              </a:rPr>
              <a:t> </a:t>
            </a:r>
            <a:r>
              <a:rPr lang="ru-RU" sz="3800" b="1" dirty="0" err="1" smtClean="0">
                <a:solidFill>
                  <a:srgbClr val="C00000"/>
                </a:solidFill>
              </a:rPr>
              <a:t>less</a:t>
            </a:r>
            <a:endParaRPr lang="en-US" sz="3800" b="1" dirty="0" smtClean="0">
              <a:solidFill>
                <a:srgbClr val="C00000"/>
              </a:solidFill>
            </a:endParaRPr>
          </a:p>
          <a:p>
            <a:pPr>
              <a:buNone/>
            </a:pPr>
            <a:r>
              <a:rPr lang="en-US" sz="3800" b="1" dirty="0" smtClean="0">
                <a:solidFill>
                  <a:srgbClr val="C00000"/>
                </a:solidFill>
              </a:rPr>
              <a:t>     </a:t>
            </a:r>
            <a:r>
              <a:rPr lang="ru-RU" sz="3800" dirty="0" err="1" smtClean="0"/>
              <a:t>Making</a:t>
            </a:r>
            <a:r>
              <a:rPr lang="ru-RU" sz="3800" dirty="0" smtClean="0"/>
              <a:t> conversion from the formula: </a:t>
            </a:r>
            <a:r>
              <a:rPr lang="ru-RU" sz="3800" b="1" dirty="0" smtClean="0"/>
              <a:t>X = A • B / </a:t>
            </a:r>
            <a:r>
              <a:rPr lang="en-US" sz="3800" b="1" dirty="0" smtClean="0"/>
              <a:t>c</a:t>
            </a:r>
            <a:r>
              <a:rPr lang="ru-RU" sz="3800" b="1" dirty="0" smtClean="0"/>
              <a:t>, </a:t>
            </a:r>
            <a:r>
              <a:rPr lang="ru-RU" sz="3800" dirty="0" smtClean="0"/>
              <a:t>Where</a:t>
            </a:r>
            <a:br>
              <a:rPr lang="ru-RU" sz="3800" dirty="0" smtClean="0"/>
            </a:br>
            <a:r>
              <a:rPr lang="ru-RU" sz="3800" dirty="0" smtClean="0"/>
              <a:t>A - a prescribed number of </a:t>
            </a:r>
            <a:r>
              <a:rPr lang="ru-RU" sz="3800" dirty="0" err="1" smtClean="0"/>
              <a:t>medicinal</a:t>
            </a:r>
            <a:r>
              <a:rPr lang="ru-RU" sz="3800" dirty="0" smtClean="0"/>
              <a:t> </a:t>
            </a:r>
            <a:r>
              <a:rPr lang="ru-RU" sz="3800" dirty="0" err="1" smtClean="0"/>
              <a:t>herbs</a:t>
            </a:r>
            <a:r>
              <a:rPr lang="en-US" sz="3800" dirty="0" smtClean="0"/>
              <a:t>. gram</a:t>
            </a:r>
            <a:r>
              <a:rPr lang="ru-RU" sz="3800" dirty="0" smtClean="0"/>
              <a:t/>
            </a:r>
            <a:br>
              <a:rPr lang="ru-RU" sz="3800" dirty="0" smtClean="0"/>
            </a:br>
            <a:r>
              <a:rPr lang="ru-RU" sz="3800" dirty="0" smtClean="0"/>
              <a:t>B - the actual content of active substances in 1 g of raw</a:t>
            </a:r>
            <a:br>
              <a:rPr lang="ru-RU" sz="3800" dirty="0" smtClean="0"/>
            </a:br>
            <a:r>
              <a:rPr lang="en-US" sz="3800" dirty="0" smtClean="0"/>
              <a:t>c</a:t>
            </a:r>
            <a:r>
              <a:rPr lang="ru-RU" sz="3800" dirty="0" smtClean="0"/>
              <a:t> - standard contents of active substances in 1 g of raw material.</a:t>
            </a:r>
          </a:p>
          <a:p>
            <a:endParaRPr lang="ru-RU" dirty="0" smtClean="0"/>
          </a:p>
          <a:p>
            <a:r>
              <a:rPr lang="ru-RU" sz="3800" b="1" dirty="0" smtClean="0">
                <a:solidFill>
                  <a:srgbClr val="C00000"/>
                </a:solidFill>
              </a:rPr>
              <a:t>raw materials</a:t>
            </a:r>
            <a:r>
              <a:rPr lang="ru-RU" sz="3800" dirty="0" smtClean="0">
                <a:solidFill>
                  <a:srgbClr val="C00000"/>
                </a:solidFill>
              </a:rPr>
              <a:t> </a:t>
            </a:r>
            <a:r>
              <a:rPr lang="ru-RU" sz="3800" b="1" dirty="0" smtClean="0">
                <a:solidFill>
                  <a:srgbClr val="C00000"/>
                </a:solidFill>
              </a:rPr>
              <a:t>with less</a:t>
            </a:r>
            <a:r>
              <a:rPr lang="ru-RU" sz="3800" dirty="0" smtClean="0">
                <a:solidFill>
                  <a:srgbClr val="C00000"/>
                </a:solidFill>
              </a:rPr>
              <a:t> </a:t>
            </a:r>
            <a:r>
              <a:rPr lang="ru-RU" sz="3800" dirty="0" smtClean="0"/>
              <a:t>biological </a:t>
            </a:r>
            <a:r>
              <a:rPr lang="ru-RU" sz="3800" b="1" dirty="0" smtClean="0">
                <a:solidFill>
                  <a:srgbClr val="C00000"/>
                </a:solidFill>
              </a:rPr>
              <a:t>activity</a:t>
            </a:r>
            <a:r>
              <a:rPr lang="ru-RU" sz="3800" b="1" dirty="0" smtClean="0"/>
              <a:t> </a:t>
            </a:r>
            <a:r>
              <a:rPr lang="ru-RU" sz="3800" dirty="0" smtClean="0"/>
              <a:t>or with a lower content of alkaloids for </a:t>
            </a:r>
            <a:r>
              <a:rPr lang="ru-RU" sz="3800" dirty="0" err="1" smtClean="0"/>
              <a:t>producing</a:t>
            </a:r>
            <a:r>
              <a:rPr lang="ru-RU" sz="3800" dirty="0" smtClean="0"/>
              <a:t> </a:t>
            </a:r>
            <a:r>
              <a:rPr lang="ru-RU" sz="3800" dirty="0" err="1" smtClean="0"/>
              <a:t>infusions</a:t>
            </a:r>
            <a:r>
              <a:rPr lang="en-US" sz="3800" dirty="0" smtClean="0"/>
              <a:t> </a:t>
            </a:r>
            <a:r>
              <a:rPr lang="ru-RU" sz="3800" dirty="0" smtClean="0">
                <a:solidFill>
                  <a:srgbClr val="C00000"/>
                </a:solidFill>
              </a:rPr>
              <a:t> </a:t>
            </a:r>
            <a:r>
              <a:rPr lang="ru-RU" sz="3800" b="1" dirty="0" smtClean="0">
                <a:solidFill>
                  <a:srgbClr val="C00000"/>
                </a:solidFill>
              </a:rPr>
              <a:t>do not apply.</a:t>
            </a:r>
            <a:r>
              <a:rPr lang="ru-RU" b="1" dirty="0" smtClean="0"/>
              <a:t/>
            </a:r>
            <a:br>
              <a:rPr lang="ru-RU" b="1" dirty="0" smtClean="0"/>
            </a:br>
            <a:endParaRPr lang="ru-RU" b="1" dirty="0"/>
          </a:p>
        </p:txBody>
      </p:sp>
      <p:sp>
        <p:nvSpPr>
          <p:cNvPr id="4" name="Номер слайда 3"/>
          <p:cNvSpPr>
            <a:spLocks noGrp="1"/>
          </p:cNvSpPr>
          <p:nvPr>
            <p:ph type="sldNum" sz="quarter" idx="12"/>
          </p:nvPr>
        </p:nvSpPr>
        <p:spPr/>
        <p:txBody>
          <a:bodyPr/>
          <a:lstStyle/>
          <a:p>
            <a:r>
              <a:rPr lang="ru-RU" smtClean="0"/>
              <a:t>17</a:t>
            </a:r>
            <a:endParaRPr lang="ru-RU"/>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1858218"/>
          </a:xfrm>
          <a:ln w="19050">
            <a:solidFill>
              <a:schemeClr val="tx1"/>
            </a:solidFill>
          </a:ln>
        </p:spPr>
        <p:txBody>
          <a:bodyPr>
            <a:normAutofit/>
          </a:bodyPr>
          <a:lstStyle/>
          <a:p>
            <a:pPr algn="l"/>
            <a:r>
              <a:rPr lang="en-US" sz="2800" b="1" i="1" dirty="0" err="1" smtClean="0"/>
              <a:t>Rp</a:t>
            </a:r>
            <a:r>
              <a:rPr lang="en-US" sz="2800" b="1" i="1" dirty="0" smtClean="0"/>
              <a:t>.: </a:t>
            </a:r>
            <a:r>
              <a:rPr lang="en-US" sz="2800" b="1" i="1" dirty="0" err="1" smtClean="0"/>
              <a:t>Infusi</a:t>
            </a:r>
            <a:r>
              <a:rPr lang="en-US" sz="2800" b="1" i="1" dirty="0" smtClean="0"/>
              <a:t> </a:t>
            </a:r>
            <a:r>
              <a:rPr lang="en-US" sz="2800" b="1" i="1" dirty="0" err="1" smtClean="0"/>
              <a:t>herbae</a:t>
            </a:r>
            <a:r>
              <a:rPr lang="en-US" sz="2800" b="1" i="1" dirty="0" smtClean="0"/>
              <a:t> </a:t>
            </a:r>
            <a:r>
              <a:rPr lang="en-US" sz="2800" b="1" i="1" dirty="0" err="1" smtClean="0"/>
              <a:t>Adonidis</a:t>
            </a:r>
            <a:r>
              <a:rPr lang="en-US" sz="2800" b="1" i="1" dirty="0" smtClean="0"/>
              <a:t> </a:t>
            </a:r>
            <a:r>
              <a:rPr lang="en-US" sz="2800" b="1" i="1" dirty="0" err="1" smtClean="0"/>
              <a:t>vernalis</a:t>
            </a:r>
            <a:r>
              <a:rPr lang="en-US" sz="2800" b="1" i="1" dirty="0" smtClean="0"/>
              <a:t> ex 6.0 - 180.0</a:t>
            </a:r>
            <a:br>
              <a:rPr lang="en-US" sz="2800" b="1" i="1" dirty="0" smtClean="0"/>
            </a:br>
            <a:r>
              <a:rPr lang="en-US" sz="2800" b="1" i="1" dirty="0" smtClean="0"/>
              <a:t>        D.S.</a:t>
            </a:r>
            <a:r>
              <a:rPr lang="ru-RU" sz="2800" b="1" i="1" dirty="0" smtClean="0"/>
              <a:t>1 tbsp. spoon 3 times a day</a:t>
            </a:r>
            <a:endParaRPr lang="ru-RU" sz="2800" b="1" i="1" dirty="0"/>
          </a:p>
        </p:txBody>
      </p:sp>
      <p:sp>
        <p:nvSpPr>
          <p:cNvPr id="6" name="Содержимое 5"/>
          <p:cNvSpPr>
            <a:spLocks noGrp="1"/>
          </p:cNvSpPr>
          <p:nvPr>
            <p:ph idx="1"/>
          </p:nvPr>
        </p:nvSpPr>
        <p:spPr>
          <a:xfrm>
            <a:off x="457200" y="2060848"/>
            <a:ext cx="8229600" cy="4065315"/>
          </a:xfrm>
        </p:spPr>
        <p:txBody>
          <a:bodyPr/>
          <a:lstStyle/>
          <a:p>
            <a:r>
              <a:rPr lang="ru-RU" dirty="0" err="1" smtClean="0"/>
              <a:t>Standard</a:t>
            </a:r>
            <a:r>
              <a:rPr lang="ru-RU" dirty="0" smtClean="0"/>
              <a:t> </a:t>
            </a:r>
            <a:r>
              <a:rPr lang="ru-RU" dirty="0" err="1" smtClean="0"/>
              <a:t>content</a:t>
            </a:r>
            <a:r>
              <a:rPr lang="en-US" dirty="0" smtClean="0"/>
              <a:t> of </a:t>
            </a:r>
            <a:r>
              <a:rPr lang="ru-RU" dirty="0" smtClean="0"/>
              <a:t> cardiac glycosides 50-66 </a:t>
            </a:r>
            <a:r>
              <a:rPr lang="en-US" dirty="0" smtClean="0"/>
              <a:t>(average is 58)</a:t>
            </a:r>
            <a:r>
              <a:rPr lang="ru-RU" dirty="0" smtClean="0"/>
              <a:t> </a:t>
            </a:r>
          </a:p>
          <a:p>
            <a:r>
              <a:rPr lang="ru-RU" dirty="0" smtClean="0"/>
              <a:t>Actual raw Activity 75 </a:t>
            </a:r>
            <a:r>
              <a:rPr lang="en-US" dirty="0" smtClean="0"/>
              <a:t>units</a:t>
            </a:r>
            <a:endParaRPr lang="ru-RU" dirty="0" smtClean="0"/>
          </a:p>
          <a:p>
            <a:endParaRPr lang="ru-RU" dirty="0" smtClean="0"/>
          </a:p>
          <a:p>
            <a:pPr marL="0" indent="0">
              <a:buNone/>
            </a:pPr>
            <a:r>
              <a:rPr lang="ru-RU" dirty="0" smtClean="0"/>
              <a:t>of raw materials </a:t>
            </a:r>
            <a:r>
              <a:rPr lang="ru-RU" sz="2400" dirty="0" smtClean="0"/>
              <a:t>(75 ) </a:t>
            </a:r>
            <a:r>
              <a:rPr lang="ru-RU" dirty="0" smtClean="0"/>
              <a:t>= 6.0 </a:t>
            </a:r>
            <a:r>
              <a:rPr lang="ru-RU" b="1" dirty="0"/>
              <a:t>• </a:t>
            </a:r>
            <a:r>
              <a:rPr lang="ru-RU" dirty="0" smtClean="0"/>
              <a:t> </a:t>
            </a:r>
            <a:r>
              <a:rPr lang="en-US" dirty="0" smtClean="0"/>
              <a:t>58</a:t>
            </a:r>
            <a:r>
              <a:rPr lang="ru-RU" dirty="0" smtClean="0"/>
              <a:t>/75 = 4.</a:t>
            </a:r>
            <a:r>
              <a:rPr lang="en-US" dirty="0" smtClean="0"/>
              <a:t>64</a:t>
            </a:r>
            <a:r>
              <a:rPr lang="ru-RU" dirty="0" smtClean="0"/>
              <a:t> g</a:t>
            </a:r>
            <a:endParaRPr lang="ru-RU" dirty="0"/>
          </a:p>
        </p:txBody>
      </p:sp>
      <p:sp>
        <p:nvSpPr>
          <p:cNvPr id="4" name="Номер слайда 3"/>
          <p:cNvSpPr>
            <a:spLocks noGrp="1"/>
          </p:cNvSpPr>
          <p:nvPr>
            <p:ph type="sldNum" sz="quarter" idx="12"/>
          </p:nvPr>
        </p:nvSpPr>
        <p:spPr/>
        <p:txBody>
          <a:bodyPr/>
          <a:lstStyle/>
          <a:p>
            <a:r>
              <a:rPr lang="ru-RU" smtClean="0"/>
              <a:t>eighteen</a:t>
            </a:r>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417512"/>
          </a:xfrm>
        </p:spPr>
        <p:txBody>
          <a:bodyPr rtlCol="0">
            <a:normAutofit fontScale="90000"/>
          </a:bodyPr>
          <a:lstStyle/>
          <a:p>
            <a:pPr algn="l">
              <a:defRPr/>
            </a:pPr>
            <a:r>
              <a:rPr lang="ru-RU" sz="3100" b="1" dirty="0" smtClean="0"/>
              <a:t/>
            </a:r>
            <a:br>
              <a:rPr lang="ru-RU" sz="3100" b="1" dirty="0" smtClean="0"/>
            </a:br>
            <a:r>
              <a:rPr lang="en-US" sz="3100" b="1" dirty="0" smtClean="0"/>
              <a:t>R</a:t>
            </a:r>
            <a:r>
              <a:rPr lang="ru-RU" sz="3100" b="1" dirty="0" err="1" smtClean="0"/>
              <a:t>atio</a:t>
            </a:r>
            <a:r>
              <a:rPr lang="en-US" sz="3100" b="1" dirty="0" smtClean="0"/>
              <a:t> of </a:t>
            </a:r>
            <a:r>
              <a:rPr lang="ru-RU" sz="3100" b="1" dirty="0" smtClean="0"/>
              <a:t> </a:t>
            </a:r>
            <a:r>
              <a:rPr lang="ru-RU" sz="3100" b="1" dirty="0" err="1"/>
              <a:t>Raw</a:t>
            </a:r>
            <a:r>
              <a:rPr lang="ru-RU" sz="3100" b="1" dirty="0"/>
              <a:t> </a:t>
            </a:r>
            <a:r>
              <a:rPr lang="ru-RU" sz="3100" b="1" dirty="0" smtClean="0"/>
              <a:t>material mass to </a:t>
            </a:r>
            <a:r>
              <a:rPr lang="ru-RU" sz="3100" b="1" dirty="0" err="1" smtClean="0"/>
              <a:t>volume</a:t>
            </a:r>
            <a:r>
              <a:rPr lang="ru-RU" sz="3100" b="1" dirty="0" smtClean="0"/>
              <a:t> </a:t>
            </a:r>
            <a:r>
              <a:rPr lang="en-US" sz="3100" b="1" dirty="0" smtClean="0"/>
              <a:t>of </a:t>
            </a:r>
            <a:r>
              <a:rPr lang="ru-RU" sz="3100" b="1" dirty="0" err="1" smtClean="0"/>
              <a:t>extractant</a:t>
            </a:r>
            <a:r>
              <a:rPr lang="ru-RU" dirty="0" smtClean="0"/>
              <a:t/>
            </a:r>
            <a:br>
              <a:rPr lang="ru-RU" dirty="0" smtClean="0"/>
            </a:br>
            <a:endParaRPr lang="ru-RU" dirty="0"/>
          </a:p>
        </p:txBody>
      </p:sp>
      <p:graphicFrame>
        <p:nvGraphicFramePr>
          <p:cNvPr id="7" name="Содержимое 6"/>
          <p:cNvGraphicFramePr>
            <a:graphicFrameLocks noGrp="1"/>
          </p:cNvGraphicFramePr>
          <p:nvPr>
            <p:ph idx="1"/>
            <p:extLst>
              <p:ext uri="{D42A27DB-BD31-4B8C-83A1-F6EECF244321}">
                <p14:modId xmlns:p14="http://schemas.microsoft.com/office/powerpoint/2010/main" val="3160652349"/>
              </p:ext>
            </p:extLst>
          </p:nvPr>
        </p:nvGraphicFramePr>
        <p:xfrm>
          <a:off x="107950" y="908050"/>
          <a:ext cx="8928099" cy="5738291"/>
        </p:xfrm>
        <a:graphic>
          <a:graphicData uri="http://schemas.openxmlformats.org/drawingml/2006/table">
            <a:tbl>
              <a:tblPr firstRow="1" bandRow="1">
                <a:tableStyleId>{00000000-0000-0000-0000-000000000000}</a:tableStyleId>
              </a:tblPr>
              <a:tblGrid>
                <a:gridCol w="1223690">
                  <a:extLst>
                    <a:ext uri="{9D8B030D-6E8A-4147-A177-3AD203B41FA5}">
                      <a16:colId xmlns:a16="http://schemas.microsoft.com/office/drawing/2014/main" val="20000"/>
                    </a:ext>
                  </a:extLst>
                </a:gridCol>
                <a:gridCol w="7704409">
                  <a:extLst>
                    <a:ext uri="{9D8B030D-6E8A-4147-A177-3AD203B41FA5}">
                      <a16:colId xmlns:a16="http://schemas.microsoft.com/office/drawing/2014/main" val="20001"/>
                    </a:ext>
                  </a:extLst>
                </a:gridCol>
              </a:tblGrid>
              <a:tr h="705354">
                <a:tc>
                  <a:txBody>
                    <a:bodyPr/>
                    <a:lstStyle/>
                    <a:p>
                      <a:pPr algn="l" rtl="0"/>
                      <a:endParaRPr lang="ru-RU" dirty="0"/>
                    </a:p>
                  </a:txBody>
                  <a:tcPr/>
                </a:tc>
                <a:tc>
                  <a:txBody>
                    <a:bodyPr/>
                    <a:lstStyle/>
                    <a:p>
                      <a:pPr algn="ctr" rtl="0"/>
                      <a:r>
                        <a:rPr lang="en-US" sz="3200" dirty="0" err="1" smtClean="0"/>
                        <a:t>RPh</a:t>
                      </a:r>
                      <a:endParaRPr lang="ru-RU" sz="3200" dirty="0"/>
                    </a:p>
                  </a:txBody>
                  <a:tcPr/>
                </a:tc>
                <a:extLst>
                  <a:ext uri="{0D108BD9-81ED-4DB2-BD59-A6C34878D82A}">
                    <a16:rowId xmlns:a16="http://schemas.microsoft.com/office/drawing/2014/main" val="10000"/>
                  </a:ext>
                </a:extLst>
              </a:tr>
              <a:tr h="1217460">
                <a:tc>
                  <a:txBody>
                    <a:bodyPr/>
                    <a:lstStyle/>
                    <a:p>
                      <a:pPr algn="l" rtl="0"/>
                      <a:r>
                        <a:rPr lang="ru-RU" sz="2400" dirty="0" smtClean="0"/>
                        <a:t>1:10</a:t>
                      </a:r>
                      <a:endParaRPr lang="ru-RU" sz="2400" dirty="0"/>
                    </a:p>
                  </a:txBody>
                  <a:tcPr/>
                </a:tc>
                <a:tc>
                  <a:txBody>
                    <a:bodyPr/>
                    <a:lstStyle/>
                    <a:p>
                      <a:pPr algn="l" rtl="0"/>
                      <a:r>
                        <a:rPr lang="ru-RU" sz="2400" kern="1200" dirty="0" smtClean="0">
                          <a:solidFill>
                            <a:schemeClr val="tx1"/>
                          </a:solidFill>
                          <a:latin typeface="+mn-lt"/>
                          <a:ea typeface="+mn-ea"/>
                          <a:cs typeface="+mn-cs"/>
                        </a:rPr>
                        <a:t>in the absence of instructions on the amount of medicinal plant preparations, infusions and decoctions are prepared in a ratio of 1:10 (all plants, except for potent and specially specified ones)</a:t>
                      </a:r>
                      <a:endParaRPr lang="ru-RU" sz="2400" dirty="0"/>
                    </a:p>
                  </a:txBody>
                  <a:tcPr/>
                </a:tc>
                <a:extLst>
                  <a:ext uri="{0D108BD9-81ED-4DB2-BD59-A6C34878D82A}">
                    <a16:rowId xmlns:a16="http://schemas.microsoft.com/office/drawing/2014/main" val="10001"/>
                  </a:ext>
                </a:extLst>
              </a:tr>
              <a:tr h="1217460">
                <a:tc>
                  <a:txBody>
                    <a:bodyPr/>
                    <a:lstStyle/>
                    <a:p>
                      <a:pPr algn="l" rtl="0"/>
                      <a:r>
                        <a:rPr lang="ru-RU" sz="2400" dirty="0" smtClean="0"/>
                        <a:t>1:30</a:t>
                      </a:r>
                      <a:endParaRPr lang="ru-RU" sz="2400" dirty="0"/>
                    </a:p>
                  </a:txBody>
                  <a:tcPr/>
                </a:tc>
                <a:tc>
                  <a:txBody>
                    <a:bodyPr/>
                    <a:lstStyle/>
                    <a:p>
                      <a:pPr algn="l" rtl="0"/>
                      <a:r>
                        <a:rPr lang="ru-RU" sz="2400" kern="1200" dirty="0" smtClean="0">
                          <a:solidFill>
                            <a:schemeClr val="tx1"/>
                          </a:solidFill>
                          <a:latin typeface="+mn-lt"/>
                          <a:ea typeface="+mn-ea"/>
                          <a:cs typeface="+mn-cs"/>
                        </a:rPr>
                        <a:t>From adonis herb, rhizomes with valerian roots </a:t>
                      </a:r>
                      <a:endParaRPr lang="ru-RU" sz="2400" dirty="0"/>
                    </a:p>
                    <a:p>
                      <a:pPr algn="l" rtl="0"/>
                      <a:r>
                        <a:rPr lang="ru-RU" sz="2400" dirty="0" err="1" smtClean="0"/>
                        <a:t>roots</a:t>
                      </a:r>
                      <a:r>
                        <a:rPr lang="ru-RU" sz="2400" dirty="0" smtClean="0"/>
                        <a:t> of issthod, ergot horns,</a:t>
                      </a:r>
                      <a:r>
                        <a:rPr lang="ru-RU" sz="2400" baseline="0" dirty="0" smtClean="0"/>
                        <a:t> flax seeds, lily of the valley herb</a:t>
                      </a:r>
                      <a:endParaRPr lang="ru-RU" sz="2400" dirty="0"/>
                    </a:p>
                  </a:txBody>
                  <a:tcPr/>
                </a:tc>
                <a:extLst>
                  <a:ext uri="{0D108BD9-81ED-4DB2-BD59-A6C34878D82A}">
                    <a16:rowId xmlns:a16="http://schemas.microsoft.com/office/drawing/2014/main" val="10002"/>
                  </a:ext>
                </a:extLst>
              </a:tr>
              <a:tr h="2260997">
                <a:tc>
                  <a:txBody>
                    <a:bodyPr/>
                    <a:lstStyle/>
                    <a:p>
                      <a:pPr algn="l" rtl="0"/>
                      <a:r>
                        <a:rPr lang="ru-RU" sz="2400" dirty="0" smtClean="0"/>
                        <a:t>1: 400</a:t>
                      </a:r>
                      <a:endParaRPr lang="ru-RU" sz="2400" dirty="0"/>
                    </a:p>
                  </a:txBody>
                  <a:tcPr/>
                </a:tc>
                <a:tc>
                  <a:txBody>
                    <a:bodyPr/>
                    <a:lstStyle/>
                    <a:p>
                      <a:pPr algn="l" rtl="0"/>
                      <a:r>
                        <a:rPr lang="ru-RU" sz="2400" kern="1200" dirty="0" smtClean="0">
                          <a:solidFill>
                            <a:schemeClr val="tx1"/>
                          </a:solidFill>
                          <a:latin typeface="+mn-lt"/>
                          <a:ea typeface="+mn-ea"/>
                          <a:cs typeface="+mn-cs"/>
                        </a:rPr>
                        <a:t>From raw materials containing potent substances, infusions and decoctions are </a:t>
                      </a:r>
                      <a:r>
                        <a:rPr lang="ru-RU" sz="2400" kern="1200" dirty="0" err="1" smtClean="0">
                          <a:solidFill>
                            <a:schemeClr val="tx1"/>
                          </a:solidFill>
                          <a:latin typeface="+mn-lt"/>
                          <a:ea typeface="+mn-ea"/>
                          <a:cs typeface="+mn-cs"/>
                        </a:rPr>
                        <a:t>prepared</a:t>
                      </a:r>
                      <a:r>
                        <a:rPr lang="ru-RU" sz="2400" kern="1200" dirty="0" smtClean="0">
                          <a:solidFill>
                            <a:schemeClr val="tx1"/>
                          </a:solidFill>
                          <a:latin typeface="+mn-lt"/>
                          <a:ea typeface="+mn-ea"/>
                          <a:cs typeface="+mn-cs"/>
                        </a:rPr>
                        <a:t> </a:t>
                      </a:r>
                      <a:r>
                        <a:rPr lang="ru-RU" sz="2400" kern="1200" dirty="0" err="1" smtClean="0">
                          <a:solidFill>
                            <a:schemeClr val="tx1"/>
                          </a:solidFill>
                          <a:latin typeface="+mn-lt"/>
                          <a:ea typeface="+mn-ea"/>
                          <a:cs typeface="+mn-cs"/>
                        </a:rPr>
                        <a:t>in</a:t>
                      </a:r>
                      <a:r>
                        <a:rPr lang="ru-RU" sz="2400" kern="1200" dirty="0" smtClean="0">
                          <a:solidFill>
                            <a:schemeClr val="tx1"/>
                          </a:solidFill>
                          <a:latin typeface="+mn-lt"/>
                          <a:ea typeface="+mn-ea"/>
                          <a:cs typeface="+mn-cs"/>
                        </a:rPr>
                        <a:t> a ratio of 1: 400</a:t>
                      </a:r>
                      <a:endParaRPr lang="ru-RU" sz="2400" dirty="0"/>
                    </a:p>
                    <a:p>
                      <a:pPr algn="l" rtl="0"/>
                      <a:r>
                        <a:rPr lang="ru-RU" sz="2400" dirty="0" smtClean="0"/>
                        <a:t>All plants of the potent group (foxglove, thermopsis, ipecacuanha, etc.)</a:t>
                      </a:r>
                      <a:endParaRPr lang="ru-RU" sz="2400" dirty="0"/>
                    </a:p>
                  </a:txBody>
                  <a:tcPr/>
                </a:tc>
                <a:extLst>
                  <a:ext uri="{0D108BD9-81ED-4DB2-BD59-A6C34878D82A}">
                    <a16:rowId xmlns:a16="http://schemas.microsoft.com/office/drawing/2014/main" val="10003"/>
                  </a:ext>
                </a:extLst>
              </a:tr>
            </a:tbl>
          </a:graphicData>
        </a:graphic>
      </p:graphicFrame>
      <p:sp>
        <p:nvSpPr>
          <p:cNvPr id="4" name="Номер слайда 3"/>
          <p:cNvSpPr>
            <a:spLocks noGrp="1"/>
          </p:cNvSpPr>
          <p:nvPr>
            <p:ph type="sldNum" sz="quarter" idx="12"/>
          </p:nvPr>
        </p:nvSpPr>
        <p:spPr/>
        <p:txBody>
          <a:bodyPr/>
          <a:lstStyle/>
          <a:p>
            <a:pPr algn="l" rtl="0">
              <a:defRPr/>
            </a:pPr>
            <a:fld id="{8C734735-B107-4334-9262-B8B421ABCC3D}" type="slidenum">
              <a:rPr lang="ru-RU"/>
              <a:pPr algn="l" rtl="0">
                <a:defRPr/>
              </a:pPr>
              <a:t>22</a:t>
            </a:fld>
            <a:endParaRPr lang="ru-RU"/>
          </a:p>
        </p:txBody>
      </p:sp>
    </p:spTree>
    <p:extLst>
      <p:ext uri="{BB962C8B-B14F-4D97-AF65-F5344CB8AC3E}">
        <p14:creationId xmlns:p14="http://schemas.microsoft.com/office/powerpoint/2010/main" val="1094184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87"/>
          </a:xfrm>
        </p:spPr>
        <p:txBody>
          <a:bodyPr rtlCol="0">
            <a:normAutofit fontScale="90000"/>
          </a:bodyPr>
          <a:lstStyle/>
          <a:p>
            <a:pPr algn="l" rtl="0" fontAlgn="auto">
              <a:spcAft>
                <a:spcPts val="0"/>
              </a:spcAft>
              <a:defRPr/>
            </a:pPr>
            <a:r>
              <a:rPr lang="ru-RU" b="1" dirty="0" smtClean="0"/>
              <a:t/>
            </a:r>
            <a:br>
              <a:rPr lang="ru-RU" b="1" dirty="0" smtClean="0"/>
            </a:br>
            <a:r>
              <a:rPr lang="ru-RU" b="1" dirty="0" err="1" smtClean="0"/>
              <a:t>Power</a:t>
            </a:r>
            <a:r>
              <a:rPr lang="en-US" b="1" dirty="0" smtClean="0"/>
              <a:t> of </a:t>
            </a:r>
            <a:r>
              <a:rPr lang="ru-RU" b="1" dirty="0" smtClean="0"/>
              <a:t> </a:t>
            </a:r>
            <a:r>
              <a:rPr lang="ru-RU" b="1" dirty="0" err="1" smtClean="0"/>
              <a:t>water</a:t>
            </a:r>
            <a:r>
              <a:rPr lang="ru-RU" b="1" dirty="0" smtClean="0"/>
              <a:t> </a:t>
            </a:r>
            <a:r>
              <a:rPr lang="ru-RU" b="1" dirty="0" err="1" smtClean="0"/>
              <a:t>absorption</a:t>
            </a:r>
            <a:r>
              <a:rPr lang="ru-RU" b="1" i="1" dirty="0" smtClean="0"/>
              <a:t/>
            </a:r>
            <a:br>
              <a:rPr lang="ru-RU" b="1" i="1" dirty="0" smtClean="0"/>
            </a:br>
            <a:endParaRPr lang="ru-RU" dirty="0"/>
          </a:p>
        </p:txBody>
      </p:sp>
      <p:sp>
        <p:nvSpPr>
          <p:cNvPr id="3" name="Содержимое 2"/>
          <p:cNvSpPr>
            <a:spLocks noGrp="1"/>
          </p:cNvSpPr>
          <p:nvPr>
            <p:ph idx="1"/>
          </p:nvPr>
        </p:nvSpPr>
        <p:spPr>
          <a:xfrm>
            <a:off x="457200" y="1000125"/>
            <a:ext cx="8229600" cy="5643563"/>
          </a:xfrm>
        </p:spPr>
        <p:txBody>
          <a:bodyPr rtlCol="0">
            <a:normAutofit fontScale="85000" lnSpcReduction="10000"/>
          </a:bodyPr>
          <a:lstStyle/>
          <a:p>
            <a:pPr algn="l" rtl="0" fontAlgn="auto">
              <a:spcAft>
                <a:spcPts val="0"/>
              </a:spcAft>
              <a:buFont typeface="Arial" pitchFamily="34" charset="0"/>
              <a:buChar char="•"/>
              <a:defRPr/>
            </a:pPr>
            <a:r>
              <a:rPr lang="ru-RU" dirty="0" smtClean="0"/>
              <a:t>The amount of absorbed water depends on the morphological and anatomical characteristics of the raw material and the degree of grinding. </a:t>
            </a:r>
            <a:r>
              <a:rPr lang="ru-RU" dirty="0" err="1" smtClean="0"/>
              <a:t>The</a:t>
            </a:r>
            <a:r>
              <a:rPr lang="ru-RU" dirty="0" smtClean="0"/>
              <a:t> </a:t>
            </a:r>
            <a:r>
              <a:rPr lang="en-US" dirty="0" err="1" smtClean="0"/>
              <a:t>RPh</a:t>
            </a:r>
            <a:r>
              <a:rPr lang="ru-RU" dirty="0" smtClean="0"/>
              <a:t> gives </a:t>
            </a:r>
            <a:r>
              <a:rPr lang="ru-RU" dirty="0" err="1" smtClean="0"/>
              <a:t>the</a:t>
            </a:r>
            <a:r>
              <a:rPr lang="ru-RU" dirty="0" smtClean="0"/>
              <a:t> </a:t>
            </a:r>
            <a:r>
              <a:rPr lang="ru-RU" dirty="0" err="1" smtClean="0"/>
              <a:t>coefficients</a:t>
            </a:r>
            <a:r>
              <a:rPr lang="en-US" dirty="0" smtClean="0"/>
              <a:t> of </a:t>
            </a:r>
            <a:r>
              <a:rPr lang="ru-RU" dirty="0" err="1" smtClean="0"/>
              <a:t>water</a:t>
            </a:r>
            <a:r>
              <a:rPr lang="ru-RU" dirty="0" smtClean="0"/>
              <a:t> </a:t>
            </a:r>
            <a:r>
              <a:rPr lang="ru-RU" dirty="0" err="1" smtClean="0"/>
              <a:t>absorption</a:t>
            </a:r>
            <a:r>
              <a:rPr lang="ru-RU" dirty="0" smtClean="0"/>
              <a:t> for various types </a:t>
            </a:r>
            <a:r>
              <a:rPr lang="ru-RU" dirty="0" err="1" smtClean="0"/>
              <a:t>of</a:t>
            </a:r>
            <a:r>
              <a:rPr lang="ru-RU" dirty="0" smtClean="0"/>
              <a:t> </a:t>
            </a:r>
            <a:r>
              <a:rPr lang="en-US" dirty="0" smtClean="0"/>
              <a:t>plant</a:t>
            </a:r>
            <a:r>
              <a:rPr lang="ru-RU" dirty="0" smtClean="0"/>
              <a:t> raw materials, which show the amount of water retained by 1 g </a:t>
            </a:r>
            <a:r>
              <a:rPr lang="ru-RU" dirty="0" err="1" smtClean="0"/>
              <a:t>of</a:t>
            </a:r>
            <a:r>
              <a:rPr lang="ru-RU" dirty="0" smtClean="0"/>
              <a:t> </a:t>
            </a:r>
            <a:r>
              <a:rPr lang="en-US" dirty="0" smtClean="0"/>
              <a:t>plant</a:t>
            </a:r>
            <a:r>
              <a:rPr lang="ru-RU" dirty="0" smtClean="0"/>
              <a:t> raw materials of a standard degree of </a:t>
            </a:r>
            <a:r>
              <a:rPr lang="ru-RU" dirty="0" err="1" smtClean="0"/>
              <a:t>grinding</a:t>
            </a:r>
            <a:r>
              <a:rPr lang="ru-RU" dirty="0" smtClean="0"/>
              <a:t>  after it </a:t>
            </a:r>
            <a:r>
              <a:rPr lang="ru-RU" dirty="0" err="1" smtClean="0"/>
              <a:t>squeezes</a:t>
            </a:r>
            <a:r>
              <a:rPr lang="ru-RU" dirty="0" smtClean="0"/>
              <a:t> in a </a:t>
            </a:r>
            <a:r>
              <a:rPr lang="ru-RU" dirty="0" err="1" smtClean="0"/>
              <a:t>perforated</a:t>
            </a:r>
            <a:r>
              <a:rPr lang="ru-RU" dirty="0" smtClean="0"/>
              <a:t> </a:t>
            </a:r>
            <a:r>
              <a:rPr lang="en-US" dirty="0" smtClean="0"/>
              <a:t>cylinder</a:t>
            </a:r>
            <a:r>
              <a:rPr lang="ru-RU" dirty="0" smtClean="0"/>
              <a:t>. </a:t>
            </a:r>
            <a:endParaRPr lang="en-US" dirty="0" smtClean="0"/>
          </a:p>
          <a:p>
            <a:pPr algn="l" rtl="0" fontAlgn="auto">
              <a:spcAft>
                <a:spcPts val="0"/>
              </a:spcAft>
              <a:buFont typeface="Arial" pitchFamily="34" charset="0"/>
              <a:buChar char="•"/>
              <a:defRPr/>
            </a:pPr>
            <a:r>
              <a:rPr lang="ru-RU" dirty="0" err="1" smtClean="0"/>
              <a:t>The</a:t>
            </a:r>
            <a:r>
              <a:rPr lang="ru-RU" dirty="0" smtClean="0"/>
              <a:t> volume of water required to prepare </a:t>
            </a:r>
            <a:r>
              <a:rPr lang="ru-RU" dirty="0" err="1" smtClean="0"/>
              <a:t>the</a:t>
            </a:r>
            <a:r>
              <a:rPr lang="ru-RU" dirty="0" smtClean="0"/>
              <a:t> </a:t>
            </a:r>
            <a:r>
              <a:rPr lang="ru-RU" dirty="0" err="1" smtClean="0"/>
              <a:t>amount</a:t>
            </a:r>
            <a:r>
              <a:rPr lang="ru-RU" dirty="0" smtClean="0"/>
              <a:t> of infusion or decoction is determined by summing the amount of extraction indicated in </a:t>
            </a:r>
            <a:r>
              <a:rPr lang="ru-RU" dirty="0" err="1" smtClean="0"/>
              <a:t>the</a:t>
            </a:r>
            <a:r>
              <a:rPr lang="ru-RU" dirty="0" smtClean="0"/>
              <a:t> </a:t>
            </a:r>
            <a:r>
              <a:rPr lang="en-US" dirty="0" smtClean="0"/>
              <a:t>prescription</a:t>
            </a:r>
            <a:r>
              <a:rPr lang="ru-RU" dirty="0" smtClean="0"/>
              <a:t> and the additional amount of water. The latter are calculated by multiplying the prescribed amount of raw materials by a </a:t>
            </a:r>
            <a:r>
              <a:rPr lang="en-US" dirty="0" smtClean="0"/>
              <a:t>coefficient of </a:t>
            </a:r>
            <a:r>
              <a:rPr lang="ru-RU" dirty="0" err="1" smtClean="0"/>
              <a:t>water</a:t>
            </a:r>
            <a:r>
              <a:rPr lang="ru-RU" dirty="0" smtClean="0"/>
              <a:t> </a:t>
            </a:r>
            <a:r>
              <a:rPr lang="ru-RU" dirty="0" err="1" smtClean="0"/>
              <a:t>absorption</a:t>
            </a:r>
            <a:r>
              <a:rPr lang="ru-RU" dirty="0" smtClean="0"/>
              <a:t>.</a:t>
            </a:r>
          </a:p>
          <a:p>
            <a:pPr algn="l" rtl="0" fontAlgn="auto">
              <a:spcAft>
                <a:spcPts val="0"/>
              </a:spcAft>
              <a:buFont typeface="Arial" pitchFamily="34" charset="0"/>
              <a:buChar char="•"/>
              <a:defRPr/>
            </a:pPr>
            <a:endParaRPr lang="ru-RU" dirty="0"/>
          </a:p>
        </p:txBody>
      </p:sp>
    </p:spTree>
    <p:extLst>
      <p:ext uri="{BB962C8B-B14F-4D97-AF65-F5344CB8AC3E}">
        <p14:creationId xmlns:p14="http://schemas.microsoft.com/office/powerpoint/2010/main" val="357197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388" y="274638"/>
            <a:ext cx="8856662" cy="6467475"/>
          </a:xfrm>
        </p:spPr>
        <p:txBody>
          <a:bodyPr rtlCol="0">
            <a:normAutofit fontScale="90000"/>
          </a:bodyPr>
          <a:lstStyle/>
          <a:p>
            <a:pPr algn="l">
              <a:defRPr/>
            </a:pPr>
            <a:r>
              <a:rPr lang="ru-RU" sz="3200" dirty="0" smtClean="0"/>
              <a:t/>
            </a:r>
            <a:br>
              <a:rPr lang="ru-RU" sz="3200" dirty="0" smtClean="0"/>
            </a:br>
            <a:r>
              <a:rPr lang="ru-RU" sz="3200" dirty="0" smtClean="0"/>
              <a:t/>
            </a:r>
            <a:br>
              <a:rPr lang="ru-RU" sz="3200" dirty="0" smtClean="0"/>
            </a:br>
            <a:r>
              <a:rPr lang="ru-RU" sz="3200" dirty="0" smtClean="0"/>
              <a:t>Coefficient </a:t>
            </a:r>
            <a:r>
              <a:rPr lang="ru-RU" sz="3200" dirty="0" err="1" smtClean="0"/>
              <a:t>water</a:t>
            </a:r>
            <a:r>
              <a:rPr lang="ru-RU" sz="3200" dirty="0" smtClean="0"/>
              <a:t> </a:t>
            </a:r>
            <a:r>
              <a:rPr lang="ru-RU" sz="3200" dirty="0" err="1" smtClean="0"/>
              <a:t>absorption</a:t>
            </a:r>
            <a:r>
              <a:rPr lang="ru-RU" sz="3200" dirty="0" smtClean="0"/>
              <a:t> (</a:t>
            </a:r>
            <a:r>
              <a:rPr lang="en-US" sz="3200" dirty="0" smtClean="0"/>
              <a:t>K </a:t>
            </a:r>
            <a:r>
              <a:rPr lang="en-US" sz="1300" dirty="0" smtClean="0"/>
              <a:t>absorption </a:t>
            </a:r>
            <a:r>
              <a:rPr lang="ru-RU" sz="3200" dirty="0" smtClean="0"/>
              <a:t>) shows the volume of water (ml) held by 1 g of crushed plant material after being </a:t>
            </a:r>
            <a:r>
              <a:rPr lang="ru-RU" sz="3200" dirty="0" err="1" smtClean="0"/>
              <a:t>wrung</a:t>
            </a:r>
            <a:r>
              <a:rPr lang="ru-RU" sz="3200" dirty="0" smtClean="0"/>
              <a:t> </a:t>
            </a:r>
            <a:r>
              <a:rPr lang="ru-RU" sz="3200" dirty="0" err="1" smtClean="0"/>
              <a:t>out</a:t>
            </a:r>
            <a:r>
              <a:rPr lang="en-US" sz="3200" dirty="0" smtClean="0"/>
              <a:t> (</a:t>
            </a:r>
            <a:r>
              <a:rPr lang="en-US" sz="3200" dirty="0" err="1" smtClean="0"/>
              <a:t>squezzed</a:t>
            </a:r>
            <a:r>
              <a:rPr lang="en-US" sz="3200" dirty="0" smtClean="0"/>
              <a:t>)</a:t>
            </a:r>
            <a:r>
              <a:rPr lang="ru-RU" sz="3200" dirty="0" smtClean="0"/>
              <a:t> in a </a:t>
            </a:r>
            <a:r>
              <a:rPr lang="ru-RU" sz="3200" dirty="0" err="1" smtClean="0"/>
              <a:t>perforated</a:t>
            </a:r>
            <a:r>
              <a:rPr lang="ru-RU" sz="3200" dirty="0" smtClean="0"/>
              <a:t> </a:t>
            </a:r>
            <a:r>
              <a:rPr lang="en-US" sz="3200" dirty="0" smtClean="0"/>
              <a:t>cylinder</a:t>
            </a:r>
            <a:r>
              <a:rPr lang="ru-RU" sz="3200" dirty="0" smtClean="0"/>
              <a:t> </a:t>
            </a:r>
            <a:br>
              <a:rPr lang="ru-RU" sz="3200" dirty="0" smtClean="0"/>
            </a:br>
            <a:r>
              <a:rPr lang="ru-RU" sz="3200" dirty="0" smtClean="0"/>
              <a:t/>
            </a:r>
            <a:br>
              <a:rPr lang="ru-RU" sz="3200" dirty="0" smtClean="0"/>
            </a:br>
            <a:r>
              <a:rPr lang="ru-RU" sz="3200" dirty="0" smtClean="0"/>
              <a:t>The </a:t>
            </a:r>
            <a:r>
              <a:rPr lang="ru-RU" sz="3200" dirty="0" err="1" smtClean="0"/>
              <a:t>values</a:t>
            </a:r>
            <a:r>
              <a:rPr lang="ru-RU" sz="3200" dirty="0" smtClean="0"/>
              <a:t> </a:t>
            </a:r>
            <a:r>
              <a:rPr lang="en-US" sz="6000" dirty="0"/>
              <a:t>K </a:t>
            </a:r>
            <a:r>
              <a:rPr lang="en-US" sz="3200" dirty="0"/>
              <a:t>absorption </a:t>
            </a:r>
            <a:r>
              <a:rPr lang="ru-RU" sz="3200" dirty="0" err="1" smtClean="0"/>
              <a:t>are</a:t>
            </a:r>
            <a:r>
              <a:rPr lang="ru-RU" sz="3200" dirty="0" smtClean="0"/>
              <a:t> given in the tables.</a:t>
            </a:r>
            <a:br>
              <a:rPr lang="ru-RU" sz="3200" dirty="0" smtClean="0"/>
            </a:br>
            <a:r>
              <a:rPr lang="ru-RU" sz="3200" dirty="0" smtClean="0"/>
              <a:t/>
            </a:r>
            <a:br>
              <a:rPr lang="ru-RU" sz="3200" dirty="0" smtClean="0"/>
            </a:br>
            <a:r>
              <a:rPr lang="ru-RU" sz="3200" dirty="0" smtClean="0"/>
              <a:t>If a </a:t>
            </a:r>
            <a:r>
              <a:rPr lang="en-US" sz="5400" dirty="0"/>
              <a:t>K </a:t>
            </a:r>
            <a:r>
              <a:rPr lang="en-US" sz="2800" dirty="0"/>
              <a:t>absorption </a:t>
            </a:r>
            <a:r>
              <a:rPr lang="ru-RU" sz="2800" dirty="0" smtClean="0"/>
              <a:t> not in the table, use averages.</a:t>
            </a:r>
            <a:br>
              <a:rPr lang="ru-RU" sz="28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endParaRPr lang="ru-RU" sz="3200" dirty="0"/>
          </a:p>
        </p:txBody>
      </p:sp>
      <p:sp>
        <p:nvSpPr>
          <p:cNvPr id="4" name="Номер слайда 3"/>
          <p:cNvSpPr>
            <a:spLocks noGrp="1"/>
          </p:cNvSpPr>
          <p:nvPr>
            <p:ph type="sldNum" sz="quarter" idx="12"/>
          </p:nvPr>
        </p:nvSpPr>
        <p:spPr/>
        <p:txBody>
          <a:bodyPr/>
          <a:lstStyle/>
          <a:p>
            <a:pPr algn="l" rtl="0">
              <a:defRPr/>
            </a:pPr>
            <a:fld id="{39EC8490-FBDA-49E8-9D70-DF687A2EDEE6}" type="slidenum">
              <a:rPr lang="ru-RU"/>
              <a:pPr algn="l" rtl="0">
                <a:defRPr/>
              </a:pPr>
              <a:t>24</a:t>
            </a:fld>
            <a:endParaRPr lang="ru-RU"/>
          </a:p>
        </p:txBody>
      </p:sp>
      <p:graphicFrame>
        <p:nvGraphicFramePr>
          <p:cNvPr id="6" name="Таблица 5"/>
          <p:cNvGraphicFramePr>
            <a:graphicFrameLocks noGrp="1"/>
          </p:cNvGraphicFramePr>
          <p:nvPr/>
        </p:nvGraphicFramePr>
        <p:xfrm>
          <a:off x="357188" y="3786188"/>
          <a:ext cx="8496944" cy="2712720"/>
        </p:xfrm>
        <a:graphic>
          <a:graphicData uri="http://schemas.openxmlformats.org/drawingml/2006/table">
            <a:tbl>
              <a:tblPr firstRow="1" bandRow="1">
                <a:tableStyleId>{00000000-0000-0000-0000-000000000000}</a:tableStyleId>
              </a:tblPr>
              <a:tblGrid>
                <a:gridCol w="5400600">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tblGrid>
              <a:tr h="504056">
                <a:tc>
                  <a:txBody>
                    <a:bodyPr/>
                    <a:lstStyle/>
                    <a:p>
                      <a:pPr algn="l" rtl="0"/>
                      <a:r>
                        <a:rPr lang="ru-RU" sz="2800" dirty="0" smtClean="0"/>
                        <a:t>Type of raw material</a:t>
                      </a:r>
                      <a:endParaRPr lang="ru-RU"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Average values </a:t>
                      </a:r>
                      <a:r>
                        <a:rPr lang="ru-RU" sz="1800" kern="1200" dirty="0" err="1" smtClean="0"/>
                        <a:t>TO</a:t>
                      </a:r>
                      <a:r>
                        <a:rPr lang="ru-RU" sz="1800" kern="1200" baseline="-25000" dirty="0" err="1" smtClean="0"/>
                        <a:t>in</a:t>
                      </a:r>
                      <a:endParaRPr lang="ru-RU" sz="1800" kern="1200" dirty="0" smtClean="0"/>
                    </a:p>
                    <a:p>
                      <a:pPr algn="l" rtl="0"/>
                      <a:endParaRPr lang="ru-RU" dirty="0"/>
                    </a:p>
                  </a:txBody>
                  <a:tcPr/>
                </a:tc>
                <a:extLst>
                  <a:ext uri="{0D108BD9-81ED-4DB2-BD59-A6C34878D82A}">
                    <a16:rowId xmlns:a16="http://schemas.microsoft.com/office/drawing/2014/main" val="10000"/>
                  </a:ext>
                </a:extLst>
              </a:tr>
              <a:tr h="504056">
                <a:tc>
                  <a:txBody>
                    <a:bodyPr/>
                    <a:lstStyle/>
                    <a:p>
                      <a:pPr algn="l" rtl="0"/>
                      <a:r>
                        <a:rPr lang="ru-RU" sz="2800" dirty="0" smtClean="0"/>
                        <a:t>Roots, rhizomes</a:t>
                      </a:r>
                      <a:endParaRPr lang="ru-RU" sz="2800" dirty="0"/>
                    </a:p>
                  </a:txBody>
                  <a:tcPr/>
                </a:tc>
                <a:tc>
                  <a:txBody>
                    <a:bodyPr/>
                    <a:lstStyle/>
                    <a:p>
                      <a:pPr algn="l" rtl="0"/>
                      <a:r>
                        <a:rPr lang="ru-RU" sz="2800" dirty="0" smtClean="0"/>
                        <a:t>1.5</a:t>
                      </a:r>
                      <a:endParaRPr lang="ru-RU" sz="2800" dirty="0"/>
                    </a:p>
                  </a:txBody>
                  <a:tcPr/>
                </a:tc>
                <a:extLst>
                  <a:ext uri="{0D108BD9-81ED-4DB2-BD59-A6C34878D82A}">
                    <a16:rowId xmlns:a16="http://schemas.microsoft.com/office/drawing/2014/main" val="10001"/>
                  </a:ext>
                </a:extLst>
              </a:tr>
              <a:tr h="504056">
                <a:tc>
                  <a:txBody>
                    <a:bodyPr/>
                    <a:lstStyle/>
                    <a:p>
                      <a:pPr algn="l" rtl="0"/>
                      <a:r>
                        <a:rPr lang="ru-RU" sz="2800" dirty="0" smtClean="0"/>
                        <a:t>Bark, herbs, flowers, leaves</a:t>
                      </a:r>
                      <a:endParaRPr lang="ru-RU" sz="2800" dirty="0"/>
                    </a:p>
                  </a:txBody>
                  <a:tcPr/>
                </a:tc>
                <a:tc>
                  <a:txBody>
                    <a:bodyPr/>
                    <a:lstStyle/>
                    <a:p>
                      <a:pPr algn="l" rtl="0"/>
                      <a:r>
                        <a:rPr lang="ru-RU" sz="2800" dirty="0" smtClean="0"/>
                        <a:t>2.0</a:t>
                      </a:r>
                      <a:endParaRPr lang="ru-RU" sz="2800" dirty="0"/>
                    </a:p>
                  </a:txBody>
                  <a:tcPr/>
                </a:tc>
                <a:extLst>
                  <a:ext uri="{0D108BD9-81ED-4DB2-BD59-A6C34878D82A}">
                    <a16:rowId xmlns:a16="http://schemas.microsoft.com/office/drawing/2014/main" val="10002"/>
                  </a:ext>
                </a:extLst>
              </a:tr>
              <a:tr h="504056">
                <a:tc>
                  <a:txBody>
                    <a:bodyPr/>
                    <a:lstStyle/>
                    <a:p>
                      <a:pPr algn="l" rtl="0"/>
                      <a:r>
                        <a:rPr lang="ru-RU" sz="2800" dirty="0" smtClean="0"/>
                        <a:t>seed</a:t>
                      </a:r>
                      <a:endParaRPr lang="ru-RU" sz="2800" dirty="0"/>
                    </a:p>
                  </a:txBody>
                  <a:tcPr/>
                </a:tc>
                <a:tc>
                  <a:txBody>
                    <a:bodyPr/>
                    <a:lstStyle/>
                    <a:p>
                      <a:pPr algn="l" rtl="0"/>
                      <a:r>
                        <a:rPr lang="ru-RU" sz="2800" dirty="0" smtClean="0"/>
                        <a:t>3.0</a:t>
                      </a:r>
                      <a:endParaRPr lang="ru-RU" sz="2800" dirty="0"/>
                    </a:p>
                  </a:txBody>
                  <a:tcPr/>
                </a:tc>
                <a:extLst>
                  <a:ext uri="{0D108BD9-81ED-4DB2-BD59-A6C34878D82A}">
                    <a16:rowId xmlns:a16="http://schemas.microsoft.com/office/drawing/2014/main" val="10003"/>
                  </a:ext>
                </a:extLst>
              </a:tr>
              <a:tr h="371508">
                <a:tc>
                  <a:txBody>
                    <a:bodyPr/>
                    <a:lstStyle/>
                    <a:p>
                      <a:pPr algn="l" rtl="0"/>
                      <a:r>
                        <a:rPr lang="ru-RU" sz="2800" dirty="0" smtClean="0"/>
                        <a:t>Briquetted raw materials</a:t>
                      </a:r>
                      <a:endParaRPr lang="ru-RU" sz="2800" dirty="0"/>
                    </a:p>
                  </a:txBody>
                  <a:tcPr/>
                </a:tc>
                <a:tc>
                  <a:txBody>
                    <a:bodyPr/>
                    <a:lstStyle/>
                    <a:p>
                      <a:pPr algn="l" rtl="0"/>
                      <a:r>
                        <a:rPr lang="ru-RU" sz="2800" dirty="0" smtClean="0"/>
                        <a:t>2,3</a:t>
                      </a:r>
                      <a:endParaRPr lang="ru-RU" sz="28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85908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217455250"/>
              </p:ext>
            </p:extLst>
          </p:nvPr>
        </p:nvGraphicFramePr>
        <p:xfrm>
          <a:off x="785813" y="1214439"/>
          <a:ext cx="7810500" cy="5676776"/>
        </p:xfrm>
        <a:graphic>
          <a:graphicData uri="http://schemas.openxmlformats.org/drawingml/2006/table">
            <a:tbl>
              <a:tblPr/>
              <a:tblGrid>
                <a:gridCol w="641350">
                  <a:extLst>
                    <a:ext uri="{9D8B030D-6E8A-4147-A177-3AD203B41FA5}">
                      <a16:colId xmlns:a16="http://schemas.microsoft.com/office/drawing/2014/main" val="20000"/>
                    </a:ext>
                  </a:extLst>
                </a:gridCol>
                <a:gridCol w="2139950">
                  <a:extLst>
                    <a:ext uri="{9D8B030D-6E8A-4147-A177-3AD203B41FA5}">
                      <a16:colId xmlns:a16="http://schemas.microsoft.com/office/drawing/2014/main" val="20001"/>
                    </a:ext>
                  </a:extLst>
                </a:gridCol>
                <a:gridCol w="1390650">
                  <a:extLst>
                    <a:ext uri="{9D8B030D-6E8A-4147-A177-3AD203B41FA5}">
                      <a16:colId xmlns:a16="http://schemas.microsoft.com/office/drawing/2014/main" val="20002"/>
                    </a:ext>
                  </a:extLst>
                </a:gridCol>
                <a:gridCol w="2247900">
                  <a:extLst>
                    <a:ext uri="{9D8B030D-6E8A-4147-A177-3AD203B41FA5}">
                      <a16:colId xmlns:a16="http://schemas.microsoft.com/office/drawing/2014/main" val="20003"/>
                    </a:ext>
                  </a:extLst>
                </a:gridCol>
                <a:gridCol w="1390650">
                  <a:extLst>
                    <a:ext uri="{9D8B030D-6E8A-4147-A177-3AD203B41FA5}">
                      <a16:colId xmlns:a16="http://schemas.microsoft.com/office/drawing/2014/main" val="20004"/>
                    </a:ext>
                  </a:extLst>
                </a:gridCol>
              </a:tblGrid>
              <a:tr h="75569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No</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Name of medicinal plant raw materials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Water absorption coefficient</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Name of medicinal plant raw materials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Water absorption coefficient</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806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Calamus rhizome</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2.4</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Peppermint leaves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2.4</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802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Lingonberry leaves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1.5</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Plantain large leaves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2.8</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68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Valerian rhizomes with roots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2.9</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Wormwood herb</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2.1</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802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4.</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Spring adonis grass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2.8</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Motherwort herb</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806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Oak bark</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Chamomile flowers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3.4</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806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6.</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St. John's wort herb</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1.6</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Rowan fruit</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1.5</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06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7.</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Serpentine rhizome</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Senna leaves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1.8</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802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Viburnum bark</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Marsh grass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2.2</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806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9</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Nettle leaves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1.8</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Bearberry leaves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1.4</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806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10</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Buckthorn bark</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1.6</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Horsetail herb</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3.0</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968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11</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Lily of the valley</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2.5</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Bursts of grass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2.0</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3806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12</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Linden flowers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3.4</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Sage leaves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3.3</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9688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13.</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Mother and stepmother leaves</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3.0</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cs typeface="Times New Roman" pitchFamily="18" charset="0"/>
                        </a:rPr>
                        <a:t>Rosehip fruit</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1.1</a:t>
                      </a:r>
                    </a:p>
                  </a:txBody>
                  <a:tcPr marL="64420" marR="6442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56413" name="Rectangle 3"/>
          <p:cNvSpPr>
            <a:spLocks noChangeArrowheads="1"/>
          </p:cNvSpPr>
          <p:nvPr/>
        </p:nvSpPr>
        <p:spPr bwMode="auto">
          <a:xfrm>
            <a:off x="179512" y="101415"/>
            <a:ext cx="8712968" cy="1156071"/>
          </a:xfrm>
          <a:prstGeom prst="rect">
            <a:avLst/>
          </a:prstGeom>
          <a:noFill/>
          <a:ln w="9525">
            <a:noFill/>
            <a:miter lim="800000"/>
            <a:headEnd/>
            <a:tailEnd/>
          </a:ln>
        </p:spPr>
        <p:txBody>
          <a:bodyPr wrap="square" tIns="47610" bIns="0" anchor="ctr">
            <a:spAutoFit/>
          </a:bodyPr>
          <a:lstStyle/>
          <a:p>
            <a:pPr indent="457200"/>
            <a:r>
              <a:rPr lang="ru-RU" sz="2400" b="1" u="sng" dirty="0" err="1">
                <a:latin typeface="Times New Roman" pitchFamily="18" charset="0"/>
                <a:cs typeface="Times New Roman" pitchFamily="18" charset="0"/>
              </a:rPr>
              <a:t>Coefficients</a:t>
            </a:r>
            <a:r>
              <a:rPr lang="ru-RU" sz="2400" b="1" u="sng" dirty="0">
                <a:latin typeface="Times New Roman" pitchFamily="18" charset="0"/>
                <a:cs typeface="Times New Roman" pitchFamily="18" charset="0"/>
              </a:rPr>
              <a:t> </a:t>
            </a:r>
            <a:r>
              <a:rPr lang="ru-RU" sz="2400" b="1" u="sng" dirty="0" err="1">
                <a:latin typeface="Times New Roman" pitchFamily="18" charset="0"/>
                <a:cs typeface="Times New Roman" pitchFamily="18" charset="0"/>
              </a:rPr>
              <a:t>of</a:t>
            </a:r>
            <a:r>
              <a:rPr lang="ru-RU" sz="2400" b="1" u="sng" dirty="0">
                <a:latin typeface="Times New Roman" pitchFamily="18" charset="0"/>
                <a:cs typeface="Times New Roman" pitchFamily="18" charset="0"/>
              </a:rPr>
              <a:t> </a:t>
            </a:r>
            <a:r>
              <a:rPr lang="ru-RU" sz="2400" b="1" u="sng" dirty="0" err="1">
                <a:latin typeface="Times New Roman" pitchFamily="18" charset="0"/>
                <a:cs typeface="Times New Roman" pitchFamily="18" charset="0"/>
              </a:rPr>
              <a:t>water</a:t>
            </a:r>
            <a:r>
              <a:rPr lang="ru-RU" sz="2400" b="1" u="sng" dirty="0">
                <a:latin typeface="Times New Roman" pitchFamily="18" charset="0"/>
                <a:cs typeface="Times New Roman" pitchFamily="18" charset="0"/>
              </a:rPr>
              <a:t> </a:t>
            </a:r>
            <a:r>
              <a:rPr lang="ru-RU" sz="2400" b="1" u="sng" dirty="0" err="1">
                <a:latin typeface="Times New Roman" pitchFamily="18" charset="0"/>
                <a:cs typeface="Times New Roman" pitchFamily="18" charset="0"/>
              </a:rPr>
              <a:t>absorption</a:t>
            </a:r>
            <a:r>
              <a:rPr lang="ru-RU" sz="2400" b="1" u="sng" dirty="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a:t>
            </a:r>
            <a:r>
              <a:rPr lang="en-US" sz="4800" dirty="0" smtClean="0"/>
              <a:t>K </a:t>
            </a:r>
            <a:r>
              <a:rPr lang="en-US" sz="2400" dirty="0" smtClean="0"/>
              <a:t>absorption) </a:t>
            </a:r>
            <a:r>
              <a:rPr lang="ru-RU" sz="2400" b="1" u="sng" dirty="0" err="1" smtClean="0">
                <a:latin typeface="Times New Roman" pitchFamily="18" charset="0"/>
                <a:cs typeface="Times New Roman" pitchFamily="18" charset="0"/>
              </a:rPr>
              <a:t>of</a:t>
            </a:r>
            <a:r>
              <a:rPr lang="ru-RU" sz="2400" b="1" u="sng" dirty="0" smtClean="0">
                <a:latin typeface="Times New Roman" pitchFamily="18" charset="0"/>
                <a:cs typeface="Times New Roman" pitchFamily="18" charset="0"/>
              </a:rPr>
              <a:t> </a:t>
            </a:r>
            <a:r>
              <a:rPr lang="ru-RU" sz="2400" b="1" u="sng" dirty="0" err="1">
                <a:latin typeface="Times New Roman" pitchFamily="18" charset="0"/>
                <a:cs typeface="Times New Roman" pitchFamily="18" charset="0"/>
              </a:rPr>
              <a:t>medicinal</a:t>
            </a:r>
            <a:r>
              <a:rPr lang="ru-RU" sz="2400" b="1" u="sng" dirty="0">
                <a:latin typeface="Times New Roman" pitchFamily="18" charset="0"/>
                <a:cs typeface="Times New Roman" pitchFamily="18" charset="0"/>
              </a:rPr>
              <a:t> </a:t>
            </a:r>
            <a:r>
              <a:rPr lang="ru-RU" sz="2400" b="1" u="sng" dirty="0" err="1">
                <a:latin typeface="Times New Roman" pitchFamily="18" charset="0"/>
                <a:cs typeface="Times New Roman" pitchFamily="18" charset="0"/>
              </a:rPr>
              <a:t>plant</a:t>
            </a:r>
            <a:r>
              <a:rPr lang="ru-RU" sz="2400" b="1" u="sng" dirty="0">
                <a:latin typeface="Times New Roman" pitchFamily="18" charset="0"/>
                <a:cs typeface="Times New Roman" pitchFamily="18" charset="0"/>
              </a:rPr>
              <a:t> </a:t>
            </a:r>
            <a:r>
              <a:rPr lang="ru-RU" sz="2400" b="1" u="sng" dirty="0" err="1">
                <a:latin typeface="Times New Roman" pitchFamily="18" charset="0"/>
                <a:cs typeface="Times New Roman" pitchFamily="18" charset="0"/>
              </a:rPr>
              <a:t>materials</a:t>
            </a:r>
            <a:endParaRPr lang="ru-RU" sz="2400" b="1" u="sng" dirty="0">
              <a:latin typeface="Times New Roman" pitchFamily="18" charset="0"/>
              <a:cs typeface="Times New Roman" pitchFamily="18" charset="0"/>
            </a:endParaRPr>
          </a:p>
        </p:txBody>
      </p:sp>
      <p:sp>
        <p:nvSpPr>
          <p:cNvPr id="56414" name="Rectangle 5"/>
          <p:cNvSpPr>
            <a:spLocks noChangeArrowheads="1"/>
          </p:cNvSpPr>
          <p:nvPr/>
        </p:nvSpPr>
        <p:spPr bwMode="auto">
          <a:xfrm>
            <a:off x="3786188" y="571500"/>
            <a:ext cx="688975" cy="276225"/>
          </a:xfrm>
          <a:prstGeom prst="rect">
            <a:avLst/>
          </a:prstGeom>
          <a:noFill/>
          <a:ln w="9525">
            <a:noFill/>
            <a:miter lim="800000"/>
            <a:headEnd/>
            <a:tailEnd/>
          </a:ln>
        </p:spPr>
        <p:txBody>
          <a:bodyPr wrap="none" anchor="ctr">
            <a:spAutoFit/>
          </a:bodyPr>
          <a:lstStyle/>
          <a:p>
            <a:pPr indent="457200" algn="l" rtl="0"/>
            <a:r>
              <a:rPr lang="ru-RU" sz="1200">
                <a:ea typeface="Times New Roman" pitchFamily="18" charset="0"/>
                <a:cs typeface="Arial" charset="0"/>
              </a:rPr>
              <a:t> </a:t>
            </a:r>
            <a:endParaRPr lang="ru-RU">
              <a:ea typeface="Times New Roman" pitchFamily="18" charset="0"/>
              <a:cs typeface="Arial" charset="0"/>
            </a:endParaRPr>
          </a:p>
        </p:txBody>
      </p:sp>
    </p:spTree>
    <p:extLst>
      <p:ext uri="{BB962C8B-B14F-4D97-AF65-F5344CB8AC3E}">
        <p14:creationId xmlns:p14="http://schemas.microsoft.com/office/powerpoint/2010/main" val="1324851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778098"/>
          </a:xfrm>
          <a:ln w="38100">
            <a:solidFill>
              <a:schemeClr val="tx1"/>
            </a:solidFill>
          </a:ln>
        </p:spPr>
        <p:txBody>
          <a:bodyPr>
            <a:normAutofit fontScale="90000"/>
          </a:bodyPr>
          <a:lstStyle/>
          <a:p>
            <a:r>
              <a:rPr lang="ru-RU" sz="3200" dirty="0" err="1" smtClean="0"/>
              <a:t>Technological</a:t>
            </a:r>
            <a:r>
              <a:rPr lang="ru-RU" sz="3200" dirty="0" smtClean="0"/>
              <a:t> </a:t>
            </a:r>
            <a:r>
              <a:rPr lang="en-US" sz="3200" dirty="0" smtClean="0"/>
              <a:t>stages of</a:t>
            </a:r>
            <a:r>
              <a:rPr lang="ru-RU" sz="3200" dirty="0" smtClean="0"/>
              <a:t> manufacture of aqueous extracts</a:t>
            </a:r>
            <a:endParaRPr lang="ru-RU" sz="3200" dirty="0"/>
          </a:p>
        </p:txBody>
      </p:sp>
      <p:sp>
        <p:nvSpPr>
          <p:cNvPr id="6" name="Содержимое 5"/>
          <p:cNvSpPr>
            <a:spLocks noGrp="1"/>
          </p:cNvSpPr>
          <p:nvPr>
            <p:ph idx="1"/>
          </p:nvPr>
        </p:nvSpPr>
        <p:spPr>
          <a:xfrm>
            <a:off x="107504" y="1268760"/>
            <a:ext cx="8928992" cy="5472608"/>
          </a:xfrm>
        </p:spPr>
        <p:txBody>
          <a:bodyPr>
            <a:normAutofit/>
          </a:bodyPr>
          <a:lstStyle/>
          <a:p>
            <a:r>
              <a:rPr lang="ru-RU" dirty="0" err="1" smtClean="0"/>
              <a:t>Pharmaceutical</a:t>
            </a:r>
            <a:r>
              <a:rPr lang="ru-RU" dirty="0" smtClean="0"/>
              <a:t> </a:t>
            </a:r>
            <a:r>
              <a:rPr lang="ru-RU" dirty="0" err="1" smtClean="0"/>
              <a:t>expertise</a:t>
            </a:r>
            <a:r>
              <a:rPr lang="ru-RU" dirty="0" smtClean="0"/>
              <a:t> </a:t>
            </a:r>
            <a:r>
              <a:rPr lang="en-US" dirty="0" smtClean="0"/>
              <a:t>of </a:t>
            </a:r>
            <a:r>
              <a:rPr lang="ru-RU" dirty="0" err="1" smtClean="0"/>
              <a:t>prescription</a:t>
            </a:r>
            <a:r>
              <a:rPr lang="ru-RU" dirty="0" smtClean="0"/>
              <a:t> </a:t>
            </a:r>
          </a:p>
          <a:p>
            <a:r>
              <a:rPr lang="en-US" dirty="0" smtClean="0"/>
              <a:t>Heating of</a:t>
            </a:r>
            <a:r>
              <a:rPr lang="ru-RU" dirty="0" smtClean="0"/>
              <a:t> </a:t>
            </a:r>
            <a:r>
              <a:rPr lang="ru-RU" dirty="0" err="1" smtClean="0"/>
              <a:t>porcelain</a:t>
            </a:r>
            <a:r>
              <a:rPr lang="ru-RU" dirty="0" smtClean="0"/>
              <a:t> </a:t>
            </a:r>
            <a:r>
              <a:rPr lang="ru-RU" dirty="0" err="1" smtClean="0"/>
              <a:t>infundirk</a:t>
            </a:r>
            <a:r>
              <a:rPr lang="en-US" dirty="0" smtClean="0"/>
              <a:t>a</a:t>
            </a:r>
            <a:endParaRPr lang="ru-RU" dirty="0" smtClean="0"/>
          </a:p>
          <a:p>
            <a:r>
              <a:rPr lang="ru-RU" dirty="0" smtClean="0"/>
              <a:t>The calculations on the </a:t>
            </a:r>
            <a:r>
              <a:rPr lang="ru-RU" dirty="0" err="1" smtClean="0"/>
              <a:t>back</a:t>
            </a:r>
            <a:r>
              <a:rPr lang="ru-RU" dirty="0" smtClean="0"/>
              <a:t> </a:t>
            </a:r>
            <a:r>
              <a:rPr lang="en-US" dirty="0" smtClean="0"/>
              <a:t>side </a:t>
            </a:r>
            <a:r>
              <a:rPr lang="ru-RU" dirty="0" err="1" smtClean="0"/>
              <a:t>of</a:t>
            </a:r>
            <a:r>
              <a:rPr lang="ru-RU" dirty="0" smtClean="0"/>
              <a:t> </a:t>
            </a:r>
            <a:r>
              <a:rPr lang="ru-RU" dirty="0" err="1" smtClean="0"/>
              <a:t>the</a:t>
            </a:r>
            <a:r>
              <a:rPr lang="ru-RU" dirty="0" smtClean="0"/>
              <a:t> </a:t>
            </a:r>
            <a:r>
              <a:rPr lang="en-US" dirty="0" smtClean="0"/>
              <a:t>PWC</a:t>
            </a:r>
            <a:endParaRPr lang="ru-RU" dirty="0" smtClean="0"/>
          </a:p>
          <a:p>
            <a:r>
              <a:rPr lang="ru-RU" dirty="0" smtClean="0"/>
              <a:t>Grinding and sieving the raw materials</a:t>
            </a:r>
          </a:p>
          <a:p>
            <a:r>
              <a:rPr lang="ru-RU" dirty="0" err="1" smtClean="0"/>
              <a:t>Loading</a:t>
            </a:r>
            <a:r>
              <a:rPr lang="ru-RU" dirty="0" smtClean="0"/>
              <a:t> </a:t>
            </a:r>
            <a:r>
              <a:rPr lang="en-US" dirty="0" smtClean="0"/>
              <a:t>of </a:t>
            </a:r>
            <a:r>
              <a:rPr lang="ru-RU" dirty="0" err="1" smtClean="0"/>
              <a:t>infundir</a:t>
            </a:r>
            <a:r>
              <a:rPr lang="en-US" dirty="0" err="1" smtClean="0"/>
              <a:t>ki</a:t>
            </a:r>
            <a:r>
              <a:rPr lang="en-US" dirty="0" smtClean="0"/>
              <a:t> by </a:t>
            </a:r>
            <a:r>
              <a:rPr lang="ru-RU" dirty="0" err="1" smtClean="0"/>
              <a:t>raw</a:t>
            </a:r>
            <a:r>
              <a:rPr lang="ru-RU" dirty="0" smtClean="0"/>
              <a:t> material, water, </a:t>
            </a:r>
            <a:r>
              <a:rPr lang="ru-RU" dirty="0" err="1" smtClean="0"/>
              <a:t>auxiliar</a:t>
            </a:r>
            <a:r>
              <a:rPr lang="en-US" dirty="0" smtClean="0"/>
              <a:t>y substances</a:t>
            </a:r>
            <a:endParaRPr lang="ru-RU" dirty="0" smtClean="0"/>
          </a:p>
          <a:p>
            <a:r>
              <a:rPr lang="ru-RU" dirty="0" smtClean="0"/>
              <a:t>Insisting on a boiling </a:t>
            </a:r>
            <a:r>
              <a:rPr lang="ru-RU" dirty="0" err="1" smtClean="0"/>
              <a:t>water</a:t>
            </a:r>
            <a:r>
              <a:rPr lang="ru-RU" dirty="0" smtClean="0"/>
              <a:t> </a:t>
            </a:r>
            <a:r>
              <a:rPr lang="ru-RU" dirty="0" err="1" smtClean="0"/>
              <a:t>bath</a:t>
            </a:r>
            <a:r>
              <a:rPr lang="en-US" dirty="0" smtClean="0"/>
              <a:t> for a certain time</a:t>
            </a:r>
            <a:endParaRPr lang="ru-RU" dirty="0" smtClean="0"/>
          </a:p>
          <a:p>
            <a:r>
              <a:rPr lang="en-US" dirty="0" smtClean="0"/>
              <a:t>Cooling</a:t>
            </a:r>
            <a:r>
              <a:rPr lang="ru-RU" dirty="0" smtClean="0"/>
              <a:t> at </a:t>
            </a:r>
            <a:r>
              <a:rPr lang="ru-RU" dirty="0" err="1" smtClean="0"/>
              <a:t>room</a:t>
            </a:r>
            <a:r>
              <a:rPr lang="ru-RU" dirty="0" smtClean="0"/>
              <a:t> </a:t>
            </a:r>
            <a:r>
              <a:rPr lang="ru-RU" dirty="0" err="1" smtClean="0"/>
              <a:t>temperature</a:t>
            </a:r>
            <a:endParaRPr lang="en-US" dirty="0" smtClean="0"/>
          </a:p>
          <a:p>
            <a:endParaRPr lang="ru-RU" dirty="0"/>
          </a:p>
        </p:txBody>
      </p:sp>
      <p:sp>
        <p:nvSpPr>
          <p:cNvPr id="4" name="Номер слайда 3"/>
          <p:cNvSpPr>
            <a:spLocks noGrp="1"/>
          </p:cNvSpPr>
          <p:nvPr>
            <p:ph type="sldNum" sz="quarter" idx="12"/>
          </p:nvPr>
        </p:nvSpPr>
        <p:spPr/>
        <p:txBody>
          <a:bodyPr/>
          <a:lstStyle/>
          <a:p>
            <a:r>
              <a:rPr lang="ru-RU" smtClean="0"/>
              <a:t>19</a:t>
            </a: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778098"/>
          </a:xfrm>
          <a:ln w="38100">
            <a:solidFill>
              <a:schemeClr val="tx1"/>
            </a:solidFill>
          </a:ln>
        </p:spPr>
        <p:txBody>
          <a:bodyPr>
            <a:normAutofit fontScale="90000"/>
          </a:bodyPr>
          <a:lstStyle/>
          <a:p>
            <a:r>
              <a:rPr lang="ru-RU" sz="3200" dirty="0" err="1" smtClean="0"/>
              <a:t>Technological</a:t>
            </a:r>
            <a:r>
              <a:rPr lang="ru-RU" sz="3200" dirty="0" smtClean="0"/>
              <a:t> </a:t>
            </a:r>
            <a:r>
              <a:rPr lang="en-US" sz="3200" dirty="0" smtClean="0"/>
              <a:t>steps of</a:t>
            </a:r>
            <a:r>
              <a:rPr lang="ru-RU" sz="3200" dirty="0" smtClean="0"/>
              <a:t> manufacture of aqueous extracts</a:t>
            </a:r>
            <a:endParaRPr lang="ru-RU" sz="3200" dirty="0"/>
          </a:p>
        </p:txBody>
      </p:sp>
      <p:sp>
        <p:nvSpPr>
          <p:cNvPr id="6" name="Содержимое 5"/>
          <p:cNvSpPr>
            <a:spLocks noGrp="1"/>
          </p:cNvSpPr>
          <p:nvPr>
            <p:ph idx="1"/>
          </p:nvPr>
        </p:nvSpPr>
        <p:spPr>
          <a:xfrm>
            <a:off x="107504" y="1268760"/>
            <a:ext cx="8928992" cy="5472608"/>
          </a:xfrm>
        </p:spPr>
        <p:txBody>
          <a:bodyPr>
            <a:normAutofit/>
          </a:bodyPr>
          <a:lstStyle/>
          <a:p>
            <a:r>
              <a:rPr lang="ru-RU" dirty="0" smtClean="0"/>
              <a:t>Filtration with recovery </a:t>
            </a:r>
            <a:r>
              <a:rPr lang="ru-RU" dirty="0" err="1" smtClean="0"/>
              <a:t>depressing</a:t>
            </a:r>
            <a:r>
              <a:rPr lang="ru-RU" dirty="0" smtClean="0"/>
              <a:t> </a:t>
            </a:r>
            <a:r>
              <a:rPr lang="en-US" dirty="0" smtClean="0"/>
              <a:t>of </a:t>
            </a:r>
            <a:r>
              <a:rPr lang="ru-RU" dirty="0" err="1" smtClean="0"/>
              <a:t>raw</a:t>
            </a:r>
            <a:r>
              <a:rPr lang="ru-RU" dirty="0" smtClean="0"/>
              <a:t> </a:t>
            </a:r>
            <a:r>
              <a:rPr lang="ru-RU" dirty="0" err="1" smtClean="0"/>
              <a:t>materials</a:t>
            </a:r>
            <a:r>
              <a:rPr lang="en-US" dirty="0" smtClean="0"/>
              <a:t> in the </a:t>
            </a:r>
            <a:r>
              <a:rPr lang="en-US" smtClean="0"/>
              <a:t>perforated cylinder</a:t>
            </a:r>
            <a:endParaRPr lang="ru-RU" dirty="0" smtClean="0"/>
          </a:p>
          <a:p>
            <a:r>
              <a:rPr lang="ru-RU" dirty="0" smtClean="0"/>
              <a:t>Dissolution </a:t>
            </a:r>
            <a:r>
              <a:rPr lang="ru-RU" dirty="0" err="1" smtClean="0"/>
              <a:t>of</a:t>
            </a:r>
            <a:r>
              <a:rPr lang="ru-RU" dirty="0" smtClean="0"/>
              <a:t> </a:t>
            </a:r>
            <a:r>
              <a:rPr lang="ru-RU" dirty="0" err="1" smtClean="0"/>
              <a:t>drugs</a:t>
            </a:r>
            <a:r>
              <a:rPr lang="en-US" dirty="0" smtClean="0"/>
              <a:t> (if they were prescribed) </a:t>
            </a:r>
            <a:endParaRPr lang="ru-RU" dirty="0" smtClean="0"/>
          </a:p>
          <a:p>
            <a:r>
              <a:rPr lang="ru-RU" dirty="0" err="1" smtClean="0"/>
              <a:t>Bring</a:t>
            </a:r>
            <a:r>
              <a:rPr lang="ru-RU" dirty="0" smtClean="0"/>
              <a:t> up </a:t>
            </a:r>
            <a:r>
              <a:rPr lang="ru-RU" dirty="0" err="1" smtClean="0"/>
              <a:t>to</a:t>
            </a:r>
            <a:r>
              <a:rPr lang="ru-RU" dirty="0" smtClean="0"/>
              <a:t> </a:t>
            </a:r>
            <a:r>
              <a:rPr lang="ru-RU" dirty="0" err="1" smtClean="0"/>
              <a:t>volume</a:t>
            </a:r>
            <a:r>
              <a:rPr lang="en-US" dirty="0" smtClean="0"/>
              <a:t> in cylinder</a:t>
            </a:r>
            <a:endParaRPr lang="ru-RU" dirty="0" smtClean="0"/>
          </a:p>
          <a:p>
            <a:r>
              <a:rPr lang="ru-RU" dirty="0" smtClean="0"/>
              <a:t>Transfusion of infusion in </a:t>
            </a:r>
            <a:r>
              <a:rPr lang="ru-RU" dirty="0" err="1" smtClean="0"/>
              <a:t>a</a:t>
            </a:r>
            <a:r>
              <a:rPr lang="ru-RU" dirty="0" smtClean="0"/>
              <a:t> </a:t>
            </a:r>
            <a:r>
              <a:rPr lang="en-US" dirty="0" smtClean="0"/>
              <a:t>packaging bottle</a:t>
            </a:r>
            <a:endParaRPr lang="ru-RU" dirty="0" smtClean="0"/>
          </a:p>
          <a:p>
            <a:r>
              <a:rPr lang="ru-RU" dirty="0" smtClean="0"/>
              <a:t>Introduction galenic preparations (tinctures, </a:t>
            </a:r>
            <a:r>
              <a:rPr lang="ru-RU" dirty="0" err="1" smtClean="0"/>
              <a:t>extracts</a:t>
            </a:r>
            <a:r>
              <a:rPr lang="en-US" dirty="0" smtClean="0"/>
              <a:t> if they were prescribed</a:t>
            </a:r>
            <a:r>
              <a:rPr lang="ru-RU" dirty="0" smtClean="0"/>
              <a:t>)</a:t>
            </a:r>
          </a:p>
          <a:p>
            <a:r>
              <a:rPr lang="ru-RU" dirty="0" smtClean="0"/>
              <a:t>The closure </a:t>
            </a:r>
            <a:r>
              <a:rPr lang="ru-RU" dirty="0" err="1" smtClean="0"/>
              <a:t>and</a:t>
            </a:r>
            <a:r>
              <a:rPr lang="ru-RU" dirty="0" smtClean="0"/>
              <a:t> </a:t>
            </a:r>
            <a:r>
              <a:rPr lang="en-US" dirty="0" smtClean="0"/>
              <a:t>labeling</a:t>
            </a:r>
            <a:endParaRPr lang="ru-RU" dirty="0" smtClean="0"/>
          </a:p>
          <a:p>
            <a:r>
              <a:rPr lang="ru-RU" dirty="0" smtClean="0"/>
              <a:t>Making the </a:t>
            </a:r>
            <a:r>
              <a:rPr lang="ru-RU" dirty="0" err="1" smtClean="0"/>
              <a:t>front</a:t>
            </a:r>
            <a:r>
              <a:rPr lang="ru-RU" dirty="0" smtClean="0"/>
              <a:t> </a:t>
            </a:r>
            <a:r>
              <a:rPr lang="en-US" dirty="0" smtClean="0"/>
              <a:t>side </a:t>
            </a:r>
            <a:r>
              <a:rPr lang="ru-RU" dirty="0" err="1" smtClean="0"/>
              <a:t>of</a:t>
            </a:r>
            <a:r>
              <a:rPr lang="ru-RU" dirty="0" smtClean="0"/>
              <a:t> </a:t>
            </a:r>
            <a:r>
              <a:rPr lang="ru-RU" dirty="0" err="1" smtClean="0"/>
              <a:t>the</a:t>
            </a:r>
            <a:r>
              <a:rPr lang="ru-RU" dirty="0" smtClean="0"/>
              <a:t> </a:t>
            </a:r>
            <a:r>
              <a:rPr lang="en-US" dirty="0" smtClean="0"/>
              <a:t>PWC</a:t>
            </a:r>
            <a:endParaRPr lang="ru-RU" dirty="0"/>
          </a:p>
        </p:txBody>
      </p:sp>
      <p:sp>
        <p:nvSpPr>
          <p:cNvPr id="4" name="Номер слайда 3"/>
          <p:cNvSpPr>
            <a:spLocks noGrp="1"/>
          </p:cNvSpPr>
          <p:nvPr>
            <p:ph type="sldNum" sz="quarter" idx="12"/>
          </p:nvPr>
        </p:nvSpPr>
        <p:spPr/>
        <p:txBody>
          <a:bodyPr/>
          <a:lstStyle/>
          <a:p>
            <a:r>
              <a:rPr lang="ru-RU" smtClean="0"/>
              <a:t>twenty</a:t>
            </a: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0063" y="188640"/>
            <a:ext cx="8229600" cy="1149623"/>
          </a:xfrm>
          <a:ln w="28575">
            <a:solidFill>
              <a:schemeClr val="tx1"/>
            </a:solidFill>
          </a:ln>
        </p:spPr>
        <p:txBody>
          <a:bodyPr rtlCol="0">
            <a:normAutofit fontScale="90000"/>
          </a:bodyPr>
          <a:lstStyle/>
          <a:p>
            <a:pPr algn="l" rtl="0" fontAlgn="auto">
              <a:spcAft>
                <a:spcPts val="0"/>
              </a:spcAft>
              <a:defRPr/>
            </a:pPr>
            <a:r>
              <a:rPr lang="ru-RU" sz="3600" b="1" dirty="0" smtClean="0"/>
              <a:t/>
            </a:r>
            <a:br>
              <a:rPr lang="ru-RU" sz="3600" b="1" dirty="0" smtClean="0"/>
            </a:br>
            <a:r>
              <a:rPr lang="ru-RU" sz="3100" b="1" dirty="0" smtClean="0"/>
              <a:t>Manufacturing of mixtures containing aqueous extracts from medicinal products and medicinal substances</a:t>
            </a:r>
            <a:r>
              <a:rPr lang="ru-RU" dirty="0" smtClean="0"/>
              <a:t/>
            </a:r>
            <a:br>
              <a:rPr lang="ru-RU" dirty="0" smtClean="0"/>
            </a:br>
            <a:endParaRPr lang="ru-RU" dirty="0"/>
          </a:p>
        </p:txBody>
      </p:sp>
      <p:sp>
        <p:nvSpPr>
          <p:cNvPr id="5" name="Содержимое 4"/>
          <p:cNvSpPr>
            <a:spLocks noGrp="1"/>
          </p:cNvSpPr>
          <p:nvPr>
            <p:ph idx="1"/>
          </p:nvPr>
        </p:nvSpPr>
        <p:spPr>
          <a:xfrm>
            <a:off x="457200" y="1357313"/>
            <a:ext cx="8229600" cy="5311775"/>
          </a:xfrm>
        </p:spPr>
        <p:txBody>
          <a:bodyPr rtlCol="0">
            <a:normAutofit fontScale="70000" lnSpcReduction="20000"/>
          </a:bodyPr>
          <a:lstStyle/>
          <a:p>
            <a:pPr>
              <a:defRPr/>
            </a:pPr>
            <a:r>
              <a:rPr lang="ru-RU" sz="4100" dirty="0" err="1" smtClean="0"/>
              <a:t>When</a:t>
            </a:r>
            <a:r>
              <a:rPr lang="ru-RU" sz="4100" dirty="0" smtClean="0"/>
              <a:t> </a:t>
            </a:r>
            <a:r>
              <a:rPr lang="en-US" sz="4100" dirty="0" smtClean="0"/>
              <a:t>we prepare</a:t>
            </a:r>
            <a:r>
              <a:rPr lang="ru-RU" sz="4100" dirty="0" smtClean="0"/>
              <a:t> </a:t>
            </a:r>
            <a:r>
              <a:rPr lang="ru-RU" sz="4100" dirty="0"/>
              <a:t>of water extracts from raw materials, the use </a:t>
            </a:r>
            <a:r>
              <a:rPr lang="ru-RU" sz="4100" dirty="0" err="1"/>
              <a:t>of</a:t>
            </a:r>
            <a:r>
              <a:rPr lang="ru-RU" sz="4100" dirty="0"/>
              <a:t> </a:t>
            </a:r>
            <a:r>
              <a:rPr lang="ru-RU" sz="4100" dirty="0" err="1"/>
              <a:t>solutions</a:t>
            </a:r>
            <a:r>
              <a:rPr lang="ru-RU" sz="4100" dirty="0"/>
              <a:t> </a:t>
            </a:r>
            <a:r>
              <a:rPr lang="en-US" sz="4100" dirty="0" smtClean="0"/>
              <a:t>in high </a:t>
            </a:r>
            <a:r>
              <a:rPr lang="ru-RU" sz="4100" dirty="0" err="1" smtClean="0"/>
              <a:t>concentrat</a:t>
            </a:r>
            <a:r>
              <a:rPr lang="en-US" sz="4100" dirty="0" smtClean="0"/>
              <a:t>ion</a:t>
            </a:r>
            <a:r>
              <a:rPr lang="ru-RU" sz="4100" dirty="0" smtClean="0"/>
              <a:t> </a:t>
            </a:r>
            <a:r>
              <a:rPr lang="ru-RU" sz="4100" dirty="0" err="1" smtClean="0"/>
              <a:t>of</a:t>
            </a:r>
            <a:r>
              <a:rPr lang="ru-RU" sz="4100" dirty="0" smtClean="0"/>
              <a:t> </a:t>
            </a:r>
            <a:r>
              <a:rPr lang="ru-RU" sz="4100" dirty="0"/>
              <a:t>medicinal substances is not allowed.</a:t>
            </a:r>
          </a:p>
          <a:p>
            <a:pPr algn="l" rtl="0" fontAlgn="auto">
              <a:spcAft>
                <a:spcPts val="0"/>
              </a:spcAft>
              <a:buFont typeface="Arial" pitchFamily="34" charset="0"/>
              <a:buChar char="•"/>
              <a:defRPr/>
            </a:pPr>
            <a:r>
              <a:rPr lang="ru-RU" sz="4100" dirty="0"/>
              <a:t>The drug solids are dissolved in the finished aqueous extract.</a:t>
            </a:r>
          </a:p>
          <a:p>
            <a:pPr algn="l" rtl="0" fontAlgn="auto">
              <a:spcAft>
                <a:spcPts val="0"/>
              </a:spcAft>
              <a:buFont typeface="Arial" pitchFamily="34" charset="0"/>
              <a:buChar char="•"/>
              <a:defRPr/>
            </a:pPr>
            <a:r>
              <a:rPr lang="ru-RU" sz="4100" dirty="0"/>
              <a:t>The resulting solution is filtered into a </a:t>
            </a:r>
            <a:r>
              <a:rPr lang="en-US" sz="4100" dirty="0" smtClean="0"/>
              <a:t>packaging </a:t>
            </a:r>
            <a:r>
              <a:rPr lang="ru-RU" sz="4100" dirty="0" err="1" smtClean="0"/>
              <a:t>bottle</a:t>
            </a:r>
            <a:r>
              <a:rPr lang="ru-RU" sz="4100" dirty="0" smtClean="0"/>
              <a:t> </a:t>
            </a:r>
            <a:r>
              <a:rPr lang="ru-RU" sz="4100" dirty="0"/>
              <a:t>for </a:t>
            </a:r>
            <a:r>
              <a:rPr lang="ru-RU" sz="4100" dirty="0" err="1"/>
              <a:t>dispensing</a:t>
            </a:r>
            <a:r>
              <a:rPr lang="ru-RU" sz="4100" dirty="0"/>
              <a:t> </a:t>
            </a:r>
            <a:r>
              <a:rPr lang="en-US" sz="4100" dirty="0" smtClean="0"/>
              <a:t>after dissolving the solids</a:t>
            </a:r>
            <a:r>
              <a:rPr lang="ru-RU" sz="4100" dirty="0" smtClean="0"/>
              <a:t>.</a:t>
            </a:r>
            <a:endParaRPr lang="ru-RU" sz="4100" dirty="0"/>
          </a:p>
          <a:p>
            <a:pPr algn="l" rtl="0" fontAlgn="auto">
              <a:spcAft>
                <a:spcPts val="0"/>
              </a:spcAft>
              <a:buFont typeface="Arial" pitchFamily="34" charset="0"/>
              <a:buChar char="•"/>
              <a:defRPr/>
            </a:pPr>
            <a:r>
              <a:rPr lang="ru-RU" sz="4100" dirty="0"/>
              <a:t>If necessary, the volume of the dosage form is adjusted with purified water to the specified </a:t>
            </a:r>
            <a:r>
              <a:rPr lang="ru-RU" sz="4100" dirty="0" smtClean="0"/>
              <a:t>in </a:t>
            </a:r>
            <a:r>
              <a:rPr lang="ru-RU" sz="4100" dirty="0" err="1" smtClean="0"/>
              <a:t>the</a:t>
            </a:r>
            <a:r>
              <a:rPr lang="ru-RU" sz="4100" dirty="0" smtClean="0"/>
              <a:t> </a:t>
            </a:r>
            <a:r>
              <a:rPr lang="en-US" sz="4100" dirty="0" smtClean="0"/>
              <a:t>prescription</a:t>
            </a:r>
            <a:r>
              <a:rPr lang="ru-RU" sz="4100" dirty="0" smtClean="0"/>
              <a:t>. </a:t>
            </a:r>
          </a:p>
          <a:p>
            <a:pPr algn="l" rtl="0" fontAlgn="auto">
              <a:spcAft>
                <a:spcPts val="0"/>
              </a:spcAft>
              <a:buFont typeface="Arial" pitchFamily="34" charset="0"/>
              <a:buNone/>
              <a:defRPr/>
            </a:pPr>
            <a:r>
              <a:rPr lang="ru-RU" sz="4100" dirty="0" smtClean="0"/>
              <a:t> </a:t>
            </a:r>
            <a:r>
              <a:rPr lang="ru-RU" sz="4100" dirty="0"/>
              <a:t> </a:t>
            </a:r>
          </a:p>
          <a:p>
            <a:pPr algn="l" rtl="0" fontAlgn="auto">
              <a:spcAft>
                <a:spcPts val="0"/>
              </a:spcAft>
              <a:buFont typeface="Arial" pitchFamily="34" charset="0"/>
              <a:buChar char="•"/>
              <a:defRPr/>
            </a:pPr>
            <a:endParaRPr lang="ru-RU" dirty="0"/>
          </a:p>
        </p:txBody>
      </p:sp>
      <p:sp>
        <p:nvSpPr>
          <p:cNvPr id="6" name="Номер слайда 5"/>
          <p:cNvSpPr>
            <a:spLocks noGrp="1"/>
          </p:cNvSpPr>
          <p:nvPr>
            <p:ph type="sldNum" sz="quarter" idx="12"/>
          </p:nvPr>
        </p:nvSpPr>
        <p:spPr/>
        <p:txBody>
          <a:bodyPr/>
          <a:lstStyle/>
          <a:p>
            <a:pPr algn="l" rtl="0">
              <a:defRPr/>
            </a:pPr>
            <a:fld id="{C5875659-9AD1-4517-B70B-C976FBF0AF86}" type="slidenum">
              <a:rPr lang="ru-RU"/>
              <a:pPr algn="l" rtl="0">
                <a:defRPr/>
              </a:pPr>
              <a:t>28</a:t>
            </a:fld>
            <a:endParaRPr lang="ru-RU"/>
          </a:p>
        </p:txBody>
      </p:sp>
    </p:spTree>
    <p:extLst>
      <p:ext uri="{BB962C8B-B14F-4D97-AF65-F5344CB8AC3E}">
        <p14:creationId xmlns:p14="http://schemas.microsoft.com/office/powerpoint/2010/main" val="1872946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Заголовок 1"/>
          <p:cNvSpPr>
            <a:spLocks noGrp="1"/>
          </p:cNvSpPr>
          <p:nvPr>
            <p:ph type="title"/>
          </p:nvPr>
        </p:nvSpPr>
        <p:spPr>
          <a:xfrm>
            <a:off x="457200" y="274638"/>
            <a:ext cx="8229600" cy="706437"/>
          </a:xfrm>
        </p:spPr>
        <p:txBody>
          <a:bodyPr>
            <a:normAutofit/>
          </a:bodyPr>
          <a:lstStyle/>
          <a:p>
            <a:r>
              <a:rPr lang="en-US" sz="3200" dirty="0" smtClean="0"/>
              <a:t>Labeling</a:t>
            </a:r>
            <a:r>
              <a:rPr lang="ru-RU" sz="3200" dirty="0" smtClean="0"/>
              <a:t> </a:t>
            </a:r>
            <a:r>
              <a:rPr lang="en-US" sz="3200" dirty="0" smtClean="0"/>
              <a:t> </a:t>
            </a:r>
            <a:r>
              <a:rPr lang="ru-RU" sz="3200" dirty="0" smtClean="0"/>
              <a:t>infusions and </a:t>
            </a:r>
            <a:r>
              <a:rPr lang="ru-RU" sz="3200" dirty="0" err="1" smtClean="0"/>
              <a:t>decoctions</a:t>
            </a:r>
            <a:r>
              <a:rPr lang="ru-RU" sz="3200" dirty="0" smtClean="0"/>
              <a:t> </a:t>
            </a:r>
          </a:p>
        </p:txBody>
      </p:sp>
      <p:sp>
        <p:nvSpPr>
          <p:cNvPr id="5" name="Содержимое 4"/>
          <p:cNvSpPr>
            <a:spLocks noGrp="1"/>
          </p:cNvSpPr>
          <p:nvPr>
            <p:ph sz="half" idx="2"/>
          </p:nvPr>
        </p:nvSpPr>
        <p:spPr>
          <a:xfrm>
            <a:off x="107504" y="1052736"/>
            <a:ext cx="8713787" cy="1152128"/>
          </a:xfrm>
          <a:ln w="28575">
            <a:solidFill>
              <a:schemeClr val="tx1"/>
            </a:solidFill>
          </a:ln>
        </p:spPr>
        <p:txBody>
          <a:bodyPr rtlCol="0">
            <a:normAutofit fontScale="85000" lnSpcReduction="20000"/>
          </a:bodyPr>
          <a:lstStyle/>
          <a:p>
            <a:pPr>
              <a:buNone/>
              <a:defRPr/>
            </a:pPr>
            <a:r>
              <a:rPr lang="ru-RU" b="1" dirty="0" smtClean="0"/>
              <a:t>Key labels</a:t>
            </a:r>
            <a:r>
              <a:rPr lang="ru-RU" dirty="0" smtClean="0"/>
              <a:t>: </a:t>
            </a:r>
            <a:r>
              <a:rPr lang="ru-RU" sz="4300" b="1" dirty="0" smtClean="0">
                <a:solidFill>
                  <a:srgbClr val="00B050"/>
                </a:solidFill>
              </a:rPr>
              <a:t>"Internal" </a:t>
            </a:r>
            <a:r>
              <a:rPr lang="ru-RU" sz="2600" dirty="0" smtClean="0"/>
              <a:t>or</a:t>
            </a:r>
            <a:r>
              <a:rPr lang="ru-RU" sz="3200" b="1" dirty="0" smtClean="0">
                <a:solidFill>
                  <a:schemeClr val="accent6">
                    <a:lumMod val="75000"/>
                  </a:schemeClr>
                </a:solidFill>
              </a:rPr>
              <a:t> </a:t>
            </a:r>
          </a:p>
          <a:p>
            <a:pPr>
              <a:buNone/>
              <a:defRPr/>
            </a:pPr>
            <a:r>
              <a:rPr lang="ru-RU" sz="4200" b="1" dirty="0" smtClean="0">
                <a:solidFill>
                  <a:schemeClr val="accent6">
                    <a:lumMod val="75000"/>
                  </a:schemeClr>
                </a:solidFill>
              </a:rPr>
              <a:t> </a:t>
            </a:r>
            <a:r>
              <a:rPr lang="ru-RU" sz="4200" b="1" dirty="0" smtClean="0">
                <a:solidFill>
                  <a:srgbClr val="FF9900"/>
                </a:solidFill>
              </a:rPr>
              <a:t>"EXTERNAL</a:t>
            </a:r>
            <a:r>
              <a:rPr lang="ru-RU" sz="4200" dirty="0" smtClean="0">
                <a:solidFill>
                  <a:srgbClr val="FF9900"/>
                </a:solidFill>
              </a:rPr>
              <a:t>" </a:t>
            </a:r>
            <a:endParaRPr lang="ru-RU" sz="4200" b="1" dirty="0">
              <a:solidFill>
                <a:srgbClr val="FF9900"/>
              </a:solidFill>
            </a:endParaRPr>
          </a:p>
        </p:txBody>
      </p:sp>
      <p:sp>
        <p:nvSpPr>
          <p:cNvPr id="47108" name="Текст 5"/>
          <p:cNvSpPr>
            <a:spLocks noGrp="1"/>
          </p:cNvSpPr>
          <p:nvPr>
            <p:ph type="body" sz="quarter" idx="3"/>
          </p:nvPr>
        </p:nvSpPr>
        <p:spPr>
          <a:xfrm>
            <a:off x="107950" y="2714621"/>
            <a:ext cx="8793163" cy="2658596"/>
          </a:xfrm>
          <a:ln w="19050">
            <a:solidFill>
              <a:schemeClr val="tx1"/>
            </a:solidFill>
          </a:ln>
        </p:spPr>
        <p:txBody>
          <a:bodyPr>
            <a:normAutofit fontScale="25000" lnSpcReduction="20000"/>
          </a:bodyPr>
          <a:lstStyle/>
          <a:p>
            <a:endParaRPr lang="ru-RU" sz="2800" dirty="0" smtClean="0"/>
          </a:p>
          <a:p>
            <a:endParaRPr lang="ru-RU" sz="2800" dirty="0" smtClean="0"/>
          </a:p>
          <a:p>
            <a:endParaRPr lang="ru-RU" sz="2800" dirty="0" smtClean="0"/>
          </a:p>
          <a:p>
            <a:endParaRPr lang="ru-RU" sz="12800" dirty="0" smtClean="0"/>
          </a:p>
          <a:p>
            <a:endParaRPr lang="ru-RU" sz="12800" dirty="0" smtClean="0"/>
          </a:p>
          <a:p>
            <a:endParaRPr lang="ru-RU" sz="12800" dirty="0" smtClean="0"/>
          </a:p>
          <a:p>
            <a:endParaRPr lang="ru-RU" sz="12800" dirty="0" smtClean="0"/>
          </a:p>
          <a:p>
            <a:endParaRPr lang="ru-RU" sz="12800" dirty="0" smtClean="0"/>
          </a:p>
          <a:p>
            <a:endParaRPr lang="ru-RU" sz="12800" dirty="0" smtClean="0"/>
          </a:p>
          <a:p>
            <a:endParaRPr lang="ru-RU" sz="12800" dirty="0" smtClean="0"/>
          </a:p>
          <a:p>
            <a:endParaRPr lang="ru-RU" sz="12800" dirty="0" smtClean="0"/>
          </a:p>
          <a:p>
            <a:endParaRPr lang="ru-RU" sz="12800" dirty="0" smtClean="0"/>
          </a:p>
          <a:p>
            <a:endParaRPr lang="ru-RU" sz="12800" dirty="0" smtClean="0"/>
          </a:p>
          <a:p>
            <a:endParaRPr lang="ru-RU" sz="12800" dirty="0" smtClean="0"/>
          </a:p>
          <a:p>
            <a:endParaRPr lang="ru-RU" sz="12800" dirty="0" smtClean="0"/>
          </a:p>
          <a:p>
            <a:endParaRPr lang="ru-RU" sz="12800" dirty="0" smtClean="0"/>
          </a:p>
          <a:p>
            <a:r>
              <a:rPr lang="ru-RU" sz="12800" dirty="0" smtClean="0"/>
              <a:t> </a:t>
            </a:r>
          </a:p>
          <a:p>
            <a:endParaRPr lang="ru-RU" sz="12800" dirty="0" smtClean="0"/>
          </a:p>
          <a:p>
            <a:endParaRPr lang="ru-RU" sz="12800" dirty="0" smtClean="0"/>
          </a:p>
          <a:p>
            <a:endParaRPr lang="ru-RU" sz="12800" dirty="0" smtClean="0"/>
          </a:p>
          <a:p>
            <a:endParaRPr lang="ru-RU" sz="12800" dirty="0" smtClean="0"/>
          </a:p>
          <a:p>
            <a:endParaRPr lang="ru-RU" sz="12800" dirty="0" smtClean="0"/>
          </a:p>
          <a:p>
            <a:endParaRPr lang="ru-RU" sz="12800" dirty="0" smtClean="0"/>
          </a:p>
          <a:p>
            <a:endParaRPr lang="ru-RU" sz="12800" dirty="0" smtClean="0"/>
          </a:p>
          <a:p>
            <a:endParaRPr lang="ru-RU" sz="12800" dirty="0" smtClean="0"/>
          </a:p>
          <a:p>
            <a:endParaRPr lang="en-US" sz="12800" dirty="0" smtClean="0"/>
          </a:p>
          <a:p>
            <a:endParaRPr lang="en-US" sz="12800" dirty="0" smtClean="0"/>
          </a:p>
          <a:p>
            <a:endParaRPr lang="en-US" sz="12800" dirty="0" smtClean="0"/>
          </a:p>
          <a:p>
            <a:r>
              <a:rPr lang="ru-RU" sz="12800" dirty="0" err="1" smtClean="0"/>
              <a:t>Additional</a:t>
            </a:r>
            <a:r>
              <a:rPr lang="ru-RU" sz="12800" dirty="0" smtClean="0"/>
              <a:t> labels: </a:t>
            </a:r>
          </a:p>
          <a:p>
            <a:endParaRPr lang="ru-RU" sz="12800" dirty="0" smtClean="0"/>
          </a:p>
          <a:p>
            <a:r>
              <a:rPr lang="ru-RU" sz="12800" u="sng" dirty="0" smtClean="0"/>
              <a:t>"Before the use to shake up" !!!</a:t>
            </a:r>
          </a:p>
          <a:p>
            <a:endParaRPr lang="ru-RU" sz="12800" u="sng" dirty="0" smtClean="0"/>
          </a:p>
          <a:p>
            <a:r>
              <a:rPr lang="ru-RU" sz="12800" dirty="0" smtClean="0"/>
              <a:t>"Keep in a cool, </a:t>
            </a:r>
            <a:r>
              <a:rPr lang="ru-RU" sz="12800" dirty="0" err="1" smtClean="0"/>
              <a:t>dark</a:t>
            </a:r>
            <a:r>
              <a:rPr lang="ru-RU" sz="12800" dirty="0" smtClean="0"/>
              <a:t> </a:t>
            </a:r>
            <a:r>
              <a:rPr lang="ru-RU" sz="12800" dirty="0" err="1" smtClean="0"/>
              <a:t>place</a:t>
            </a:r>
            <a:r>
              <a:rPr lang="ru-RU" sz="12800" dirty="0" smtClean="0"/>
              <a:t>“</a:t>
            </a:r>
            <a:endParaRPr lang="en-US" sz="12800" dirty="0" smtClean="0"/>
          </a:p>
          <a:p>
            <a:r>
              <a:rPr lang="en-US" sz="12800" dirty="0" smtClean="0"/>
              <a:t>“Keep away from </a:t>
            </a:r>
            <a:r>
              <a:rPr lang="en-US" sz="12800" dirty="0" err="1" smtClean="0"/>
              <a:t>chidren</a:t>
            </a:r>
            <a:r>
              <a:rPr lang="en-US" sz="12800" dirty="0" smtClean="0"/>
              <a:t>”</a:t>
            </a:r>
            <a:endParaRPr lang="ru-RU" sz="12800" dirty="0" smtClean="0"/>
          </a:p>
        </p:txBody>
      </p:sp>
      <p:sp>
        <p:nvSpPr>
          <p:cNvPr id="47109" name="Содержимое 6"/>
          <p:cNvSpPr>
            <a:spLocks noGrp="1"/>
          </p:cNvSpPr>
          <p:nvPr>
            <p:ph sz="quarter" idx="4"/>
          </p:nvPr>
        </p:nvSpPr>
        <p:spPr>
          <a:xfrm>
            <a:off x="179388" y="5589240"/>
            <a:ext cx="8713787" cy="1113185"/>
          </a:xfrm>
          <a:ln w="28575">
            <a:solidFill>
              <a:schemeClr val="tx1"/>
            </a:solidFill>
          </a:ln>
        </p:spPr>
        <p:txBody>
          <a:bodyPr/>
          <a:lstStyle/>
          <a:p>
            <a:pPr algn="ctr">
              <a:buFont typeface="Arial" charset="0"/>
              <a:buNone/>
            </a:pPr>
            <a:r>
              <a:rPr lang="ru-RU" b="1" dirty="0" smtClean="0"/>
              <a:t>Shelf life of infusions, decoctions, mucus, </a:t>
            </a:r>
          </a:p>
          <a:p>
            <a:pPr algn="ctr">
              <a:buFont typeface="Arial" charset="0"/>
              <a:buNone/>
            </a:pPr>
            <a:r>
              <a:rPr lang="ru-RU" b="1" dirty="0" smtClean="0"/>
              <a:t>manufactured in pharmacies - 2 </a:t>
            </a:r>
            <a:r>
              <a:rPr lang="ru-RU" b="1" dirty="0" err="1" smtClean="0"/>
              <a:t>day</a:t>
            </a:r>
            <a:r>
              <a:rPr lang="en-US" b="1" dirty="0" smtClean="0"/>
              <a:t>s</a:t>
            </a:r>
            <a:endParaRPr lang="ru-RU" b="1" dirty="0" smtClean="0"/>
          </a:p>
        </p:txBody>
      </p:sp>
      <p:sp>
        <p:nvSpPr>
          <p:cNvPr id="7" name="Номер слайда 6"/>
          <p:cNvSpPr>
            <a:spLocks noGrp="1"/>
          </p:cNvSpPr>
          <p:nvPr>
            <p:ph type="sldNum" sz="quarter" idx="12"/>
          </p:nvPr>
        </p:nvSpPr>
        <p:spPr/>
        <p:txBody>
          <a:bodyPr/>
          <a:lstStyle/>
          <a:p>
            <a:r>
              <a:rPr lang="ru-RU" smtClean="0"/>
              <a:t>24</a:t>
            </a: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072230"/>
          </a:xfrm>
        </p:spPr>
        <p:txBody>
          <a:bodyPr>
            <a:normAutofit fontScale="92500" lnSpcReduction="20000"/>
          </a:bodyPr>
          <a:lstStyle/>
          <a:p>
            <a:pPr>
              <a:buNone/>
            </a:pPr>
            <a:r>
              <a:rPr lang="en-US" dirty="0" smtClean="0"/>
              <a:t>Aqueous extracts of plant material are among the oldest pharmaceutical preparations. </a:t>
            </a:r>
          </a:p>
          <a:p>
            <a:pPr>
              <a:buNone/>
            </a:pPr>
            <a:r>
              <a:rPr lang="en-US" dirty="0" smtClean="0"/>
              <a:t>Often such preparations are quickly and strongly contaminated by microorganisms and, in addition,</a:t>
            </a:r>
          </a:p>
          <a:p>
            <a:pPr>
              <a:buNone/>
            </a:pPr>
            <a:r>
              <a:rPr lang="en-US" dirty="0" smtClean="0"/>
              <a:t>many pharmacologically active substances show severely limited stability in aqueous solutions. For these reasons, aqueous plant extracts should be immediately consumed </a:t>
            </a:r>
            <a:r>
              <a:rPr lang="la-Latn" dirty="0" smtClean="0"/>
              <a:t>after preparation (e.g., a medicinal tea).</a:t>
            </a:r>
          </a:p>
          <a:p>
            <a:pPr>
              <a:buNone/>
            </a:pPr>
            <a:r>
              <a:rPr lang="en-US" dirty="0" smtClean="0"/>
              <a:t>When not prescribed otherwise, aqueous extracts are prepared from 1 part of herbal material and 10 parts of water</a:t>
            </a:r>
            <a:r>
              <a:rPr lang="ru-RU" dirty="0" smtClean="0"/>
              <a:t> (</a:t>
            </a:r>
            <a:r>
              <a:rPr lang="en-US" dirty="0" smtClean="0"/>
              <a:t>there are some exclusions from this rule). </a:t>
            </a:r>
            <a:endParaRPr lang="ru-RU" dirty="0"/>
          </a:p>
        </p:txBody>
      </p:sp>
      <p:sp>
        <p:nvSpPr>
          <p:cNvPr id="4" name="Номер слайда 3"/>
          <p:cNvSpPr>
            <a:spLocks noGrp="1"/>
          </p:cNvSpPr>
          <p:nvPr>
            <p:ph type="sldNum" sz="quarter" idx="12"/>
          </p:nvPr>
        </p:nvSpPr>
        <p:spPr/>
        <p:txBody>
          <a:bodyPr/>
          <a:lstStyle/>
          <a:p>
            <a:fld id="{8BA383ED-B7E4-449F-8721-FB7FB1FF1096}" type="slidenum">
              <a:rPr lang="ru-RU" smtClean="0"/>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250706"/>
          </a:xfrm>
        </p:spPr>
        <p:txBody>
          <a:bodyPr/>
          <a:lstStyle/>
          <a:p>
            <a:pPr algn="l"/>
            <a:r>
              <a:rPr lang="en-US" b="1" i="1" dirty="0" err="1" smtClean="0"/>
              <a:t>Rp</a:t>
            </a:r>
            <a:r>
              <a:rPr lang="en-US" b="1" i="1" dirty="0" smtClean="0"/>
              <a:t>.: </a:t>
            </a:r>
            <a:r>
              <a:rPr lang="en-US" b="1" i="1" dirty="0" err="1" smtClean="0"/>
              <a:t>Infusi</a:t>
            </a:r>
            <a:r>
              <a:rPr lang="en-US" b="1" i="1" dirty="0" smtClean="0"/>
              <a:t> </a:t>
            </a:r>
            <a:r>
              <a:rPr lang="ru-RU" b="1" i="1" dirty="0" smtClean="0"/>
              <a:t>H</a:t>
            </a:r>
            <a:r>
              <a:rPr lang="en-US" b="1" i="1" dirty="0" err="1" smtClean="0"/>
              <a:t>erbae</a:t>
            </a:r>
            <a:r>
              <a:rPr lang="en-US" b="1" i="1" dirty="0" smtClean="0"/>
              <a:t> </a:t>
            </a:r>
            <a:r>
              <a:rPr lang="en-US" b="1" i="1" dirty="0" err="1" smtClean="0"/>
              <a:t>Leonuri</a:t>
            </a:r>
            <a:r>
              <a:rPr lang="ru-RU" b="1" i="1" dirty="0" smtClean="0"/>
              <a:t> 2</a:t>
            </a:r>
            <a:r>
              <a:rPr lang="en-US" b="1" i="1" dirty="0" smtClean="0"/>
              <a:t>00.0</a:t>
            </a:r>
            <a:br>
              <a:rPr lang="en-US" b="1" i="1" dirty="0" smtClean="0"/>
            </a:br>
            <a:r>
              <a:rPr lang="en-US" b="1" i="1" dirty="0" smtClean="0"/>
              <a:t>        Da.</a:t>
            </a:r>
            <a:br>
              <a:rPr lang="en-US" b="1" i="1" dirty="0" smtClean="0"/>
            </a:br>
            <a:r>
              <a:rPr lang="en-US" b="1" i="1" dirty="0" smtClean="0"/>
              <a:t>        </a:t>
            </a:r>
            <a:r>
              <a:rPr lang="en-US" b="1" i="1" dirty="0" err="1" smtClean="0"/>
              <a:t>Signa</a:t>
            </a:r>
            <a:r>
              <a:rPr lang="en-US" b="1" i="1" dirty="0" smtClean="0"/>
              <a:t>. </a:t>
            </a:r>
            <a:r>
              <a:rPr lang="ru-RU" b="1" i="1" dirty="0" smtClean="0"/>
              <a:t>1 </a:t>
            </a:r>
            <a:r>
              <a:rPr lang="ru-RU" b="1" i="1" dirty="0" err="1" smtClean="0"/>
              <a:t>tablespoon</a:t>
            </a:r>
            <a:r>
              <a:rPr lang="ru-RU" b="1" i="1" dirty="0" smtClean="0"/>
              <a:t/>
            </a:r>
            <a:br>
              <a:rPr lang="ru-RU" b="1" i="1" dirty="0" smtClean="0"/>
            </a:br>
            <a:r>
              <a:rPr lang="ru-RU" b="1" i="1" dirty="0" smtClean="0"/>
              <a:t> </a:t>
            </a:r>
            <a:r>
              <a:rPr lang="en-US" b="1" i="1" dirty="0" smtClean="0"/>
              <a:t>                   </a:t>
            </a:r>
            <a:r>
              <a:rPr lang="ru-RU" b="1" i="1" dirty="0" smtClean="0"/>
              <a:t>3 times a day</a:t>
            </a:r>
            <a:br>
              <a:rPr lang="ru-RU" b="1" i="1" dirty="0" smtClean="0"/>
            </a:br>
            <a:endParaRPr lang="ru-RU" dirty="0"/>
          </a:p>
        </p:txBody>
      </p:sp>
      <p:sp>
        <p:nvSpPr>
          <p:cNvPr id="4" name="Номер слайда 3"/>
          <p:cNvSpPr>
            <a:spLocks noGrp="1"/>
          </p:cNvSpPr>
          <p:nvPr>
            <p:ph type="sldNum" sz="quarter" idx="12"/>
          </p:nvPr>
        </p:nvSpPr>
        <p:spPr/>
        <p:txBody>
          <a:bodyPr/>
          <a:lstStyle/>
          <a:p>
            <a:r>
              <a:rPr lang="ru-RU" smtClean="0"/>
              <a:t>25</a:t>
            </a:r>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6322714"/>
          </a:xfrm>
        </p:spPr>
        <p:txBody>
          <a:bodyPr>
            <a:normAutofit fontScale="90000"/>
          </a:bodyPr>
          <a:lstStyle/>
          <a:p>
            <a:pPr algn="l"/>
            <a:r>
              <a:rPr lang="ru-RU" sz="3600" dirty="0" smtClean="0"/>
              <a:t> Infusion of herbs Leonurus</a:t>
            </a:r>
            <a:r>
              <a:rPr lang="en-US" sz="3600" dirty="0" smtClean="0"/>
              <a:t> </a:t>
            </a:r>
            <a:r>
              <a:rPr lang="ru-RU" sz="3600" dirty="0" smtClean="0"/>
              <a:t>It is prepared in a ratio of</a:t>
            </a:r>
            <a:r>
              <a:rPr lang="en-US" sz="3600" dirty="0" smtClean="0"/>
              <a:t> </a:t>
            </a:r>
            <a:r>
              <a:rPr lang="ru-RU" sz="3600" dirty="0" smtClean="0"/>
              <a:t> 1:10</a:t>
            </a:r>
            <a:br>
              <a:rPr lang="ru-RU" sz="3600" dirty="0" smtClean="0"/>
            </a:br>
            <a:r>
              <a:rPr lang="ru-RU" sz="3600" dirty="0" smtClean="0"/>
              <a:t> The degree of milling of raw material - 7 mm </a:t>
            </a:r>
            <a:br>
              <a:rPr lang="ru-RU" sz="3600" dirty="0" smtClean="0"/>
            </a:br>
            <a:r>
              <a:rPr lang="ru-RU" dirty="0" smtClean="0"/>
              <a:t> </a:t>
            </a:r>
            <a:br>
              <a:rPr lang="ru-RU" dirty="0" smtClean="0"/>
            </a:br>
            <a:r>
              <a:rPr lang="ru-RU" dirty="0" smtClean="0"/>
              <a:t> </a:t>
            </a:r>
            <a:r>
              <a:rPr lang="en-US" sz="4800" b="1" dirty="0" smtClean="0"/>
              <a:t>V</a:t>
            </a:r>
            <a:r>
              <a:rPr lang="ru-RU" sz="4800" b="1" baseline="-25000" dirty="0" err="1" smtClean="0"/>
              <a:t>water</a:t>
            </a:r>
            <a:r>
              <a:rPr lang="ru-RU" sz="4800" b="1" dirty="0" err="1" smtClean="0"/>
              <a:t>=</a:t>
            </a:r>
            <a:r>
              <a:rPr lang="ru-RU" sz="4800" b="1" dirty="0" smtClean="0"/>
              <a:t> </a:t>
            </a:r>
            <a:r>
              <a:rPr lang="en-US" sz="4800" b="1" dirty="0" err="1" smtClean="0"/>
              <a:t>V</a:t>
            </a:r>
            <a:r>
              <a:rPr lang="en-US" sz="1600" b="1" dirty="0" err="1" smtClean="0"/>
              <a:t>formulation</a:t>
            </a:r>
            <a:r>
              <a:rPr lang="ru-RU" sz="4800" b="1" dirty="0" smtClean="0"/>
              <a:t> + </a:t>
            </a:r>
            <a:r>
              <a:rPr lang="en-US" sz="4800" b="1" dirty="0" smtClean="0"/>
              <a:t>Mass of plant</a:t>
            </a:r>
            <a:r>
              <a:rPr lang="ru-RU" sz="4800" b="1" baseline="-25000" dirty="0" smtClean="0"/>
              <a:t> </a:t>
            </a:r>
            <a:r>
              <a:rPr lang="ru-RU" sz="4800" b="1" dirty="0" smtClean="0"/>
              <a:t>·</a:t>
            </a:r>
            <a:r>
              <a:rPr lang="en-US" sz="4800" b="1" dirty="0" smtClean="0"/>
              <a:t>K</a:t>
            </a:r>
            <a:r>
              <a:rPr lang="ru-RU" sz="4800" dirty="0" smtClean="0"/>
              <a:t> </a:t>
            </a:r>
            <a:r>
              <a:rPr lang="ru-RU" sz="1800" dirty="0" err="1" smtClean="0"/>
              <a:t>absorption</a:t>
            </a:r>
            <a:r>
              <a:rPr lang="en-US" sz="4800" b="1" dirty="0" smtClean="0"/>
              <a:t> </a:t>
            </a:r>
            <a:r>
              <a:rPr lang="ru-RU" sz="4800" b="1" baseline="-25000" dirty="0" smtClean="0"/>
              <a:t>, </a:t>
            </a:r>
            <a:r>
              <a:rPr lang="ru-RU" baseline="-25000" dirty="0" smtClean="0"/>
              <a:t>Where</a:t>
            </a:r>
            <a:br>
              <a:rPr lang="ru-RU" baseline="-25000" dirty="0" smtClean="0"/>
            </a:br>
            <a:r>
              <a:rPr lang="en-US" dirty="0" smtClean="0"/>
              <a:t> </a:t>
            </a:r>
            <a:r>
              <a:rPr lang="ru-RU" dirty="0" smtClean="0"/>
              <a:t/>
            </a:r>
            <a:br>
              <a:rPr lang="ru-RU" dirty="0" smtClean="0"/>
            </a:br>
            <a:r>
              <a:rPr lang="en-US" sz="4000" dirty="0" smtClean="0"/>
              <a:t>V</a:t>
            </a:r>
            <a:r>
              <a:rPr lang="ru-RU" sz="4000" dirty="0" smtClean="0"/>
              <a:t> </a:t>
            </a:r>
            <a:r>
              <a:rPr lang="en-US" sz="1600" b="1" dirty="0" smtClean="0"/>
              <a:t>formulation</a:t>
            </a:r>
            <a:r>
              <a:rPr lang="ru-RU" sz="4000" dirty="0" smtClean="0"/>
              <a:t>- volume of the aqueous extract</a:t>
            </a:r>
            <a:br>
              <a:rPr lang="ru-RU" sz="4000" dirty="0" smtClean="0"/>
            </a:br>
            <a:r>
              <a:rPr lang="en-US" sz="4000" dirty="0" smtClean="0"/>
              <a:t>Mass</a:t>
            </a:r>
            <a:r>
              <a:rPr lang="ru-RU" sz="4000" baseline="-25000" dirty="0" smtClean="0"/>
              <a:t> </a:t>
            </a:r>
            <a:r>
              <a:rPr lang="ru-RU" sz="4000" dirty="0" smtClean="0"/>
              <a:t>- the mass of </a:t>
            </a:r>
            <a:r>
              <a:rPr lang="ru-RU" sz="4000" dirty="0" err="1" smtClean="0"/>
              <a:t>the</a:t>
            </a:r>
            <a:r>
              <a:rPr lang="ru-RU" sz="4000" dirty="0" smtClean="0"/>
              <a:t> </a:t>
            </a:r>
            <a:r>
              <a:rPr lang="en-US" sz="4000" dirty="0" smtClean="0"/>
              <a:t>plant</a:t>
            </a:r>
            <a:r>
              <a:rPr lang="ru-RU" sz="4000" dirty="0" smtClean="0"/>
              <a:t> </a:t>
            </a:r>
            <a:r>
              <a:rPr lang="ru-RU" sz="4000" baseline="-25000" dirty="0" smtClean="0"/>
              <a:t/>
            </a:r>
            <a:br>
              <a:rPr lang="ru-RU" sz="4000" baseline="-25000" dirty="0" smtClean="0"/>
            </a:br>
            <a:r>
              <a:rPr lang="en-US" sz="4000" dirty="0" smtClean="0"/>
              <a:t>K</a:t>
            </a:r>
            <a:r>
              <a:rPr lang="ru-RU" sz="4000" baseline="-25000" dirty="0" smtClean="0"/>
              <a:t> </a:t>
            </a:r>
            <a:r>
              <a:rPr lang="ru-RU" sz="1600" dirty="0" err="1" smtClean="0"/>
              <a:t>absorption</a:t>
            </a:r>
            <a:r>
              <a:rPr lang="ru-RU" sz="4000" dirty="0" smtClean="0"/>
              <a:t> - </a:t>
            </a:r>
            <a:r>
              <a:rPr lang="ru-RU" sz="4000" dirty="0" err="1" smtClean="0"/>
              <a:t>coefficient</a:t>
            </a:r>
            <a:r>
              <a:rPr lang="ru-RU" sz="4000" dirty="0" smtClean="0"/>
              <a:t> </a:t>
            </a:r>
            <a:r>
              <a:rPr lang="en-US" sz="4000" dirty="0" smtClean="0"/>
              <a:t>of </a:t>
            </a:r>
            <a:r>
              <a:rPr lang="ru-RU" sz="4000" dirty="0" err="1" smtClean="0"/>
              <a:t>water</a:t>
            </a:r>
            <a:r>
              <a:rPr lang="ru-RU" sz="4000" dirty="0" smtClean="0"/>
              <a:t> </a:t>
            </a:r>
            <a:r>
              <a:rPr lang="ru-RU" sz="4000" dirty="0" err="1" smtClean="0"/>
              <a:t>absorption</a:t>
            </a:r>
            <a:r>
              <a:rPr lang="ru-RU" sz="4000" dirty="0" smtClean="0"/>
              <a:t> </a:t>
            </a:r>
            <a:r>
              <a:rPr lang="en-US" sz="4000" dirty="0" smtClean="0"/>
              <a:t> for raw material</a:t>
            </a:r>
            <a:r>
              <a:rPr lang="ru-RU" sz="4000" dirty="0" smtClean="0"/>
              <a:t/>
            </a:r>
            <a:br>
              <a:rPr lang="ru-RU" sz="4000" dirty="0" smtClean="0"/>
            </a:br>
            <a:endParaRPr lang="ru-RU" sz="4000" dirty="0"/>
          </a:p>
        </p:txBody>
      </p:sp>
      <p:sp>
        <p:nvSpPr>
          <p:cNvPr id="3" name="Номер слайда 2"/>
          <p:cNvSpPr>
            <a:spLocks noGrp="1"/>
          </p:cNvSpPr>
          <p:nvPr>
            <p:ph type="sldNum" sz="quarter" idx="12"/>
          </p:nvPr>
        </p:nvSpPr>
        <p:spPr/>
        <p:txBody>
          <a:bodyPr/>
          <a:lstStyle/>
          <a:p>
            <a:r>
              <a:rPr lang="ru-RU" smtClean="0"/>
              <a:t>26</a:t>
            </a:r>
            <a:endParaRPr lang="ru-RU"/>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The calculations on the back of </a:t>
            </a:r>
            <a:r>
              <a:rPr lang="ru-RU" dirty="0" err="1" smtClean="0"/>
              <a:t>the</a:t>
            </a:r>
            <a:r>
              <a:rPr lang="ru-RU" dirty="0" smtClean="0"/>
              <a:t> </a:t>
            </a:r>
            <a:r>
              <a:rPr lang="en-US" dirty="0" smtClean="0"/>
              <a:t>PWC</a:t>
            </a:r>
            <a:endParaRPr lang="ru-RU" dirty="0"/>
          </a:p>
        </p:txBody>
      </p:sp>
      <p:sp>
        <p:nvSpPr>
          <p:cNvPr id="3" name="Номер слайда 2"/>
          <p:cNvSpPr>
            <a:spLocks noGrp="1"/>
          </p:cNvSpPr>
          <p:nvPr>
            <p:ph type="sldNum" sz="quarter" idx="12"/>
          </p:nvPr>
        </p:nvSpPr>
        <p:spPr/>
        <p:txBody>
          <a:bodyPr/>
          <a:lstStyle/>
          <a:p>
            <a:r>
              <a:rPr lang="ru-RU" smtClean="0"/>
              <a:t>27</a:t>
            </a:r>
            <a:endParaRPr lang="ru-RU"/>
          </a:p>
        </p:txBody>
      </p:sp>
      <p:sp>
        <p:nvSpPr>
          <p:cNvPr id="4" name="Прямоугольник 3"/>
          <p:cNvSpPr/>
          <p:nvPr/>
        </p:nvSpPr>
        <p:spPr>
          <a:xfrm>
            <a:off x="107504" y="1340768"/>
            <a:ext cx="9036496"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pPr>
            <a:r>
              <a:rPr lang="en-US" sz="3600" dirty="0" err="1" smtClean="0"/>
              <a:t>Vtotal</a:t>
            </a:r>
            <a:r>
              <a:rPr lang="ru-RU" sz="3600" dirty="0" smtClean="0"/>
              <a:t> = 200 ml</a:t>
            </a:r>
          </a:p>
          <a:p>
            <a:pPr>
              <a:buNone/>
            </a:pPr>
            <a:endParaRPr lang="ru-RU" sz="3600" dirty="0" smtClean="0"/>
          </a:p>
          <a:p>
            <a:pPr>
              <a:buNone/>
            </a:pPr>
            <a:r>
              <a:rPr lang="ru-RU" sz="3600" dirty="0" smtClean="0"/>
              <a:t>M</a:t>
            </a:r>
            <a:r>
              <a:rPr lang="en-US" sz="3600" dirty="0" smtClean="0"/>
              <a:t> herb of </a:t>
            </a:r>
            <a:r>
              <a:rPr lang="en-US" sz="3600" dirty="0" err="1" smtClean="0"/>
              <a:t>leonuri</a:t>
            </a:r>
            <a:r>
              <a:rPr lang="ru-RU" sz="3600" dirty="0" smtClean="0"/>
              <a:t> = </a:t>
            </a:r>
            <a:r>
              <a:rPr lang="en-US" sz="3600" dirty="0" smtClean="0"/>
              <a:t>200,0/10,0 = </a:t>
            </a:r>
            <a:r>
              <a:rPr lang="ru-RU" sz="3600" dirty="0" smtClean="0"/>
              <a:t>20.0</a:t>
            </a:r>
            <a:r>
              <a:rPr lang="en-US" sz="3600" dirty="0" smtClean="0"/>
              <a:t> gr</a:t>
            </a:r>
            <a:endParaRPr lang="ru-RU" sz="3600" dirty="0" smtClean="0"/>
          </a:p>
          <a:p>
            <a:pPr>
              <a:buNone/>
            </a:pPr>
            <a:endParaRPr lang="ru-RU" sz="3600" dirty="0" smtClean="0"/>
          </a:p>
          <a:p>
            <a:pPr>
              <a:buNone/>
            </a:pPr>
            <a:r>
              <a:rPr lang="en-US" sz="3600" dirty="0" smtClean="0"/>
              <a:t>K </a:t>
            </a:r>
            <a:r>
              <a:rPr lang="en-US" sz="3600" dirty="0" err="1" smtClean="0"/>
              <a:t>absorbtion</a:t>
            </a:r>
            <a:r>
              <a:rPr lang="en-US" sz="3600" dirty="0" smtClean="0"/>
              <a:t> herb of </a:t>
            </a:r>
            <a:r>
              <a:rPr lang="en-US" sz="3600" dirty="0" err="1" smtClean="0"/>
              <a:t>leonuri</a:t>
            </a:r>
            <a:r>
              <a:rPr lang="ru-RU" sz="3600" dirty="0" smtClean="0"/>
              <a:t> </a:t>
            </a:r>
            <a:r>
              <a:rPr lang="en-US" sz="3600" dirty="0" smtClean="0"/>
              <a:t>(in the table) </a:t>
            </a:r>
            <a:r>
              <a:rPr lang="ru-RU" sz="3600" dirty="0" smtClean="0"/>
              <a:t>= </a:t>
            </a:r>
            <a:r>
              <a:rPr lang="en-US" sz="3600" dirty="0" smtClean="0"/>
              <a:t>2</a:t>
            </a:r>
            <a:r>
              <a:rPr lang="ru-RU" sz="3600" dirty="0" smtClean="0"/>
              <a:t>.0</a:t>
            </a:r>
          </a:p>
          <a:p>
            <a:pPr>
              <a:buNone/>
            </a:pPr>
            <a:r>
              <a:rPr lang="en-US" sz="3600" dirty="0" smtClean="0"/>
              <a:t>V</a:t>
            </a:r>
            <a:r>
              <a:rPr lang="ru-RU" sz="3600" dirty="0" smtClean="0"/>
              <a:t> </a:t>
            </a:r>
            <a:r>
              <a:rPr lang="ru-RU" sz="3600" dirty="0" err="1" smtClean="0"/>
              <a:t>water</a:t>
            </a:r>
            <a:r>
              <a:rPr lang="ru-RU" sz="3600" dirty="0" smtClean="0"/>
              <a:t> = 200.0 </a:t>
            </a:r>
            <a:r>
              <a:rPr lang="en-US" sz="3600" dirty="0" smtClean="0"/>
              <a:t>+</a:t>
            </a:r>
            <a:r>
              <a:rPr lang="ru-RU" sz="3600" dirty="0" smtClean="0"/>
              <a:t> (20,0</a:t>
            </a:r>
            <a:r>
              <a:rPr lang="en-US" sz="3600" dirty="0" smtClean="0"/>
              <a:t> x </a:t>
            </a:r>
            <a:r>
              <a:rPr lang="ru-RU" sz="3600" dirty="0" smtClean="0"/>
              <a:t>2,0) = 240.0</a:t>
            </a:r>
          </a:p>
          <a:p>
            <a:pPr>
              <a:buNone/>
            </a:pPr>
            <a:r>
              <a:rPr lang="en-US" sz="3600" dirty="0" smtClean="0"/>
              <a:t>I</a:t>
            </a:r>
            <a:r>
              <a:rPr lang="ru-RU" sz="3600" dirty="0" err="1" smtClean="0"/>
              <a:t>nsist</a:t>
            </a:r>
            <a:r>
              <a:rPr lang="en-US" sz="3600" dirty="0" smtClean="0"/>
              <a:t> on water for </a:t>
            </a:r>
            <a:r>
              <a:rPr lang="ru-RU" sz="3600" dirty="0" smtClean="0"/>
              <a:t> 15 min</a:t>
            </a:r>
          </a:p>
          <a:p>
            <a:pPr>
              <a:buNone/>
            </a:pPr>
            <a:r>
              <a:rPr lang="ru-RU" sz="3600" dirty="0" err="1" smtClean="0"/>
              <a:t>Cool</a:t>
            </a:r>
            <a:r>
              <a:rPr lang="en-US" sz="3600" dirty="0" smtClean="0"/>
              <a:t> at room temperature</a:t>
            </a:r>
            <a:r>
              <a:rPr lang="ru-RU" sz="3600" dirty="0" smtClean="0"/>
              <a:t> 45 min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90066"/>
          </a:xfrm>
        </p:spPr>
        <p:txBody>
          <a:bodyPr>
            <a:normAutofit fontScale="90000"/>
          </a:bodyPr>
          <a:lstStyle/>
          <a:p>
            <a:r>
              <a:rPr lang="en-US" dirty="0" smtClean="0"/>
              <a:t>Technology</a:t>
            </a:r>
            <a:endParaRPr lang="ru-RU" dirty="0"/>
          </a:p>
        </p:txBody>
      </p:sp>
      <p:sp>
        <p:nvSpPr>
          <p:cNvPr id="5" name="Объект 4"/>
          <p:cNvSpPr>
            <a:spLocks noGrp="1"/>
          </p:cNvSpPr>
          <p:nvPr>
            <p:ph idx="1"/>
          </p:nvPr>
        </p:nvSpPr>
        <p:spPr>
          <a:xfrm>
            <a:off x="457200" y="764704"/>
            <a:ext cx="8229600" cy="5361459"/>
          </a:xfrm>
        </p:spPr>
        <p:txBody>
          <a:bodyPr>
            <a:normAutofit fontScale="92500"/>
          </a:bodyPr>
          <a:lstStyle/>
          <a:p>
            <a:r>
              <a:rPr lang="en-US" dirty="0"/>
              <a:t>Heating of</a:t>
            </a:r>
            <a:r>
              <a:rPr lang="ru-RU" dirty="0"/>
              <a:t> </a:t>
            </a:r>
            <a:r>
              <a:rPr lang="ru-RU" dirty="0" err="1"/>
              <a:t>porcelain</a:t>
            </a:r>
            <a:r>
              <a:rPr lang="ru-RU" dirty="0"/>
              <a:t> </a:t>
            </a:r>
            <a:r>
              <a:rPr lang="ru-RU" dirty="0" err="1"/>
              <a:t>infundirki</a:t>
            </a:r>
            <a:endParaRPr lang="ru-RU" dirty="0"/>
          </a:p>
          <a:p>
            <a:r>
              <a:rPr lang="en-US" dirty="0" smtClean="0"/>
              <a:t>Weigh 20,0 grams of </a:t>
            </a:r>
            <a:r>
              <a:rPr lang="en-US" dirty="0" err="1" smtClean="0"/>
              <a:t>herbae</a:t>
            </a:r>
            <a:r>
              <a:rPr lang="en-US" dirty="0" smtClean="0"/>
              <a:t> </a:t>
            </a:r>
            <a:r>
              <a:rPr lang="en-US" dirty="0" err="1" smtClean="0"/>
              <a:t>Leonuri</a:t>
            </a:r>
            <a:r>
              <a:rPr lang="en-US" dirty="0" smtClean="0"/>
              <a:t> and put in the </a:t>
            </a:r>
            <a:r>
              <a:rPr lang="ru-RU" dirty="0" err="1" smtClean="0"/>
              <a:t>infundir</a:t>
            </a:r>
            <a:r>
              <a:rPr lang="en-US" dirty="0" err="1" smtClean="0"/>
              <a:t>ka</a:t>
            </a:r>
            <a:r>
              <a:rPr lang="ru-RU" dirty="0" smtClean="0"/>
              <a:t>,</a:t>
            </a:r>
            <a:r>
              <a:rPr lang="en-US" dirty="0" smtClean="0"/>
              <a:t> measure 240 ml of purified</a:t>
            </a:r>
            <a:r>
              <a:rPr lang="ru-RU" dirty="0" smtClean="0"/>
              <a:t> </a:t>
            </a:r>
            <a:r>
              <a:rPr lang="ru-RU" dirty="0" err="1" smtClean="0"/>
              <a:t>water</a:t>
            </a:r>
            <a:r>
              <a:rPr lang="en-US" dirty="0" smtClean="0"/>
              <a:t> and add to </a:t>
            </a:r>
            <a:r>
              <a:rPr lang="en-US" dirty="0" err="1" smtClean="0"/>
              <a:t>herba</a:t>
            </a:r>
            <a:endParaRPr lang="ru-RU" dirty="0"/>
          </a:p>
          <a:p>
            <a:r>
              <a:rPr lang="ru-RU" dirty="0" err="1"/>
              <a:t>Insisting</a:t>
            </a:r>
            <a:r>
              <a:rPr lang="ru-RU" dirty="0"/>
              <a:t> </a:t>
            </a:r>
            <a:r>
              <a:rPr lang="ru-RU" dirty="0" err="1"/>
              <a:t>on</a:t>
            </a:r>
            <a:r>
              <a:rPr lang="ru-RU" dirty="0"/>
              <a:t> a </a:t>
            </a:r>
            <a:r>
              <a:rPr lang="ru-RU" dirty="0" err="1"/>
              <a:t>boiling</a:t>
            </a:r>
            <a:r>
              <a:rPr lang="ru-RU" dirty="0"/>
              <a:t> </a:t>
            </a:r>
            <a:r>
              <a:rPr lang="ru-RU" dirty="0" err="1"/>
              <a:t>water</a:t>
            </a:r>
            <a:r>
              <a:rPr lang="ru-RU" dirty="0"/>
              <a:t> </a:t>
            </a:r>
            <a:r>
              <a:rPr lang="ru-RU" dirty="0" err="1"/>
              <a:t>bath</a:t>
            </a:r>
            <a:r>
              <a:rPr lang="en-US" dirty="0"/>
              <a:t> for a </a:t>
            </a:r>
            <a:r>
              <a:rPr lang="en-US" dirty="0" smtClean="0"/>
              <a:t>15 minutes</a:t>
            </a:r>
            <a:endParaRPr lang="ru-RU" dirty="0"/>
          </a:p>
          <a:p>
            <a:r>
              <a:rPr lang="en-US" dirty="0"/>
              <a:t>Cooling</a:t>
            </a:r>
            <a:r>
              <a:rPr lang="ru-RU" dirty="0"/>
              <a:t> </a:t>
            </a:r>
            <a:r>
              <a:rPr lang="ru-RU" dirty="0" err="1"/>
              <a:t>at</a:t>
            </a:r>
            <a:r>
              <a:rPr lang="ru-RU" dirty="0"/>
              <a:t> </a:t>
            </a:r>
            <a:r>
              <a:rPr lang="ru-RU" dirty="0" err="1"/>
              <a:t>room</a:t>
            </a:r>
            <a:r>
              <a:rPr lang="ru-RU" dirty="0"/>
              <a:t> </a:t>
            </a:r>
            <a:r>
              <a:rPr lang="ru-RU" dirty="0" err="1" smtClean="0"/>
              <a:t>temperature</a:t>
            </a:r>
            <a:r>
              <a:rPr lang="en-US" dirty="0" smtClean="0"/>
              <a:t> for 45 minutes</a:t>
            </a:r>
            <a:endParaRPr lang="en-US" dirty="0"/>
          </a:p>
          <a:p>
            <a:r>
              <a:rPr lang="ru-RU" dirty="0" err="1" smtClean="0"/>
              <a:t>Filt</a:t>
            </a:r>
            <a:r>
              <a:rPr lang="en-US" dirty="0" smtClean="0"/>
              <a:t>e</a:t>
            </a:r>
            <a:r>
              <a:rPr lang="ru-RU" dirty="0" smtClean="0"/>
              <a:t>r</a:t>
            </a:r>
            <a:r>
              <a:rPr lang="en-US" dirty="0" smtClean="0"/>
              <a:t> through cotton material </a:t>
            </a:r>
            <a:r>
              <a:rPr lang="ru-RU" dirty="0" err="1"/>
              <a:t>Bring</a:t>
            </a:r>
            <a:r>
              <a:rPr lang="ru-RU" dirty="0"/>
              <a:t> </a:t>
            </a:r>
            <a:r>
              <a:rPr lang="ru-RU" dirty="0" err="1"/>
              <a:t>up</a:t>
            </a:r>
            <a:r>
              <a:rPr lang="ru-RU" dirty="0"/>
              <a:t> </a:t>
            </a:r>
            <a:r>
              <a:rPr lang="ru-RU" dirty="0" err="1"/>
              <a:t>to</a:t>
            </a:r>
            <a:r>
              <a:rPr lang="ru-RU" dirty="0"/>
              <a:t> </a:t>
            </a:r>
            <a:r>
              <a:rPr lang="ru-RU" dirty="0" err="1"/>
              <a:t>volume</a:t>
            </a:r>
            <a:r>
              <a:rPr lang="en-US" dirty="0"/>
              <a:t> in </a:t>
            </a:r>
            <a:r>
              <a:rPr lang="en-US" dirty="0" smtClean="0"/>
              <a:t>cylinder and put in </a:t>
            </a:r>
            <a:r>
              <a:rPr lang="en-US" dirty="0"/>
              <a:t>the </a:t>
            </a:r>
            <a:r>
              <a:rPr lang="en-US" dirty="0" smtClean="0"/>
              <a:t>packaging bottle</a:t>
            </a:r>
            <a:endParaRPr lang="ru-RU" dirty="0"/>
          </a:p>
          <a:p>
            <a:r>
              <a:rPr lang="ru-RU" dirty="0" err="1" smtClean="0"/>
              <a:t>The</a:t>
            </a:r>
            <a:r>
              <a:rPr lang="ru-RU" dirty="0" smtClean="0"/>
              <a:t> </a:t>
            </a:r>
            <a:r>
              <a:rPr lang="ru-RU" dirty="0" err="1"/>
              <a:t>closure</a:t>
            </a:r>
            <a:r>
              <a:rPr lang="ru-RU" dirty="0"/>
              <a:t> </a:t>
            </a:r>
            <a:r>
              <a:rPr lang="ru-RU" dirty="0" err="1"/>
              <a:t>and</a:t>
            </a:r>
            <a:r>
              <a:rPr lang="ru-RU" dirty="0"/>
              <a:t> </a:t>
            </a:r>
            <a:r>
              <a:rPr lang="en-US" dirty="0"/>
              <a:t>labeling</a:t>
            </a:r>
            <a:endParaRPr lang="ru-RU" dirty="0"/>
          </a:p>
          <a:p>
            <a:r>
              <a:rPr lang="ru-RU" dirty="0" err="1"/>
              <a:t>Making</a:t>
            </a:r>
            <a:r>
              <a:rPr lang="ru-RU" dirty="0"/>
              <a:t> </a:t>
            </a:r>
            <a:r>
              <a:rPr lang="ru-RU" dirty="0" err="1"/>
              <a:t>the</a:t>
            </a:r>
            <a:r>
              <a:rPr lang="ru-RU" dirty="0"/>
              <a:t> </a:t>
            </a:r>
            <a:r>
              <a:rPr lang="ru-RU" dirty="0" err="1"/>
              <a:t>front</a:t>
            </a:r>
            <a:r>
              <a:rPr lang="ru-RU" dirty="0"/>
              <a:t> </a:t>
            </a:r>
            <a:r>
              <a:rPr lang="en-US" dirty="0"/>
              <a:t>side </a:t>
            </a:r>
            <a:r>
              <a:rPr lang="ru-RU" dirty="0" err="1"/>
              <a:t>of</a:t>
            </a:r>
            <a:r>
              <a:rPr lang="ru-RU" dirty="0"/>
              <a:t> </a:t>
            </a:r>
            <a:r>
              <a:rPr lang="ru-RU" dirty="0" err="1"/>
              <a:t>the</a:t>
            </a:r>
            <a:r>
              <a:rPr lang="ru-RU" dirty="0"/>
              <a:t> </a:t>
            </a:r>
            <a:r>
              <a:rPr lang="en-US" dirty="0"/>
              <a:t>PWC</a:t>
            </a:r>
            <a:endParaRPr lang="ru-RU" dirty="0"/>
          </a:p>
          <a:p>
            <a:endParaRPr lang="ru-RU" dirty="0"/>
          </a:p>
        </p:txBody>
      </p:sp>
      <p:sp>
        <p:nvSpPr>
          <p:cNvPr id="3" name="Номер слайда 2"/>
          <p:cNvSpPr>
            <a:spLocks noGrp="1"/>
          </p:cNvSpPr>
          <p:nvPr>
            <p:ph type="sldNum" sz="quarter" idx="12"/>
          </p:nvPr>
        </p:nvSpPr>
        <p:spPr/>
        <p:txBody>
          <a:bodyPr/>
          <a:lstStyle/>
          <a:p>
            <a:fld id="{8BA383ED-B7E4-449F-8721-FB7FB1FF1096}" type="slidenum">
              <a:rPr lang="ru-RU" smtClean="0"/>
              <a:pPr/>
              <a:t>33</a:t>
            </a:fld>
            <a:endParaRPr lang="ru-RU"/>
          </a:p>
        </p:txBody>
      </p:sp>
    </p:spTree>
    <p:extLst>
      <p:ext uri="{BB962C8B-B14F-4D97-AF65-F5344CB8AC3E}">
        <p14:creationId xmlns:p14="http://schemas.microsoft.com/office/powerpoint/2010/main" val="675567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P</a:t>
            </a:r>
            <a:r>
              <a:rPr lang="en-US" dirty="0" smtClean="0"/>
              <a:t>WC</a:t>
            </a:r>
            <a:r>
              <a:rPr lang="ru-RU" dirty="0" smtClean="0"/>
              <a:t> front side</a:t>
            </a:r>
            <a:br>
              <a:rPr lang="ru-RU" dirty="0" smtClean="0"/>
            </a:br>
            <a:endParaRPr lang="ru-RU" dirty="0"/>
          </a:p>
        </p:txBody>
      </p:sp>
      <p:sp>
        <p:nvSpPr>
          <p:cNvPr id="8" name="Содержимое 7"/>
          <p:cNvSpPr>
            <a:spLocks noGrp="1"/>
          </p:cNvSpPr>
          <p:nvPr>
            <p:ph sz="quarter" idx="4"/>
          </p:nvPr>
        </p:nvSpPr>
        <p:spPr>
          <a:xfrm>
            <a:off x="1259633" y="1412776"/>
            <a:ext cx="6768751" cy="4713387"/>
          </a:xfrm>
          <a:ln w="19050">
            <a:solidFill>
              <a:schemeClr val="tx1"/>
            </a:solidFill>
          </a:ln>
        </p:spPr>
        <p:txBody>
          <a:bodyPr>
            <a:normAutofit/>
          </a:bodyPr>
          <a:lstStyle/>
          <a:p>
            <a:pPr>
              <a:buNone/>
            </a:pPr>
            <a:r>
              <a:rPr lang="en-US" dirty="0" smtClean="0"/>
              <a:t>05/11/2020</a:t>
            </a:r>
            <a:r>
              <a:rPr lang="ru-RU" dirty="0" smtClean="0"/>
              <a:t> </a:t>
            </a:r>
            <a:r>
              <a:rPr lang="en-US" dirty="0" smtClean="0"/>
              <a:t>                     </a:t>
            </a:r>
            <a:r>
              <a:rPr lang="ru-RU" dirty="0" err="1" smtClean="0"/>
              <a:t>number</a:t>
            </a:r>
            <a:r>
              <a:rPr lang="ru-RU" dirty="0" smtClean="0"/>
              <a:t> </a:t>
            </a:r>
            <a:r>
              <a:rPr lang="en-US" dirty="0" smtClean="0"/>
              <a:t> of prescription 1</a:t>
            </a:r>
            <a:endParaRPr lang="ru-RU" dirty="0" smtClean="0"/>
          </a:p>
          <a:p>
            <a:pPr>
              <a:buNone/>
            </a:pPr>
            <a:endParaRPr lang="ru-RU" dirty="0" smtClean="0"/>
          </a:p>
          <a:p>
            <a:pPr>
              <a:buNone/>
            </a:pPr>
            <a:r>
              <a:rPr lang="en-US" sz="3200" dirty="0" err="1" smtClean="0"/>
              <a:t>Herba</a:t>
            </a:r>
            <a:r>
              <a:rPr lang="en-US" sz="3200" dirty="0" smtClean="0"/>
              <a:t> </a:t>
            </a:r>
            <a:r>
              <a:rPr lang="en-US" sz="3200" dirty="0" err="1" smtClean="0"/>
              <a:t>Leonuri</a:t>
            </a:r>
            <a:r>
              <a:rPr lang="ru-RU" sz="3200" dirty="0" smtClean="0"/>
              <a:t> 20.0</a:t>
            </a:r>
          </a:p>
          <a:p>
            <a:pPr>
              <a:buNone/>
            </a:pPr>
            <a:r>
              <a:rPr lang="en-US" sz="3200" dirty="0" smtClean="0"/>
              <a:t>Aqua </a:t>
            </a:r>
            <a:r>
              <a:rPr lang="en-US" sz="3200" dirty="0" err="1" smtClean="0"/>
              <a:t>purificata</a:t>
            </a:r>
            <a:r>
              <a:rPr lang="ru-RU" sz="3200" dirty="0" smtClean="0"/>
              <a:t> 240.0</a:t>
            </a:r>
          </a:p>
          <a:p>
            <a:pPr>
              <a:buNone/>
            </a:pPr>
            <a:endParaRPr lang="ru-RU" sz="3200" dirty="0" smtClean="0"/>
          </a:p>
          <a:p>
            <a:pPr>
              <a:buNone/>
            </a:pPr>
            <a:r>
              <a:rPr lang="en-US" sz="3200" dirty="0" smtClean="0"/>
              <a:t>V total</a:t>
            </a:r>
            <a:r>
              <a:rPr lang="ru-RU" sz="3200" dirty="0" smtClean="0"/>
              <a:t> = 200.0</a:t>
            </a:r>
          </a:p>
          <a:p>
            <a:pPr>
              <a:buNone/>
            </a:pPr>
            <a:endParaRPr lang="ru-RU" dirty="0" smtClean="0"/>
          </a:p>
          <a:p>
            <a:pPr>
              <a:buNone/>
            </a:pPr>
            <a:r>
              <a:rPr lang="ru-RU" smtClean="0"/>
              <a:t>prepared</a:t>
            </a:r>
            <a:r>
              <a:rPr lang="ru-RU" dirty="0" smtClean="0"/>
              <a:t>:</a:t>
            </a:r>
          </a:p>
          <a:p>
            <a:pPr>
              <a:buNone/>
            </a:pPr>
            <a:r>
              <a:rPr lang="ru-RU" dirty="0" smtClean="0"/>
              <a:t>Check:</a:t>
            </a:r>
          </a:p>
          <a:p>
            <a:pPr>
              <a:buNone/>
            </a:pPr>
            <a:endParaRPr lang="ru-RU" dirty="0"/>
          </a:p>
        </p:txBody>
      </p:sp>
      <p:sp>
        <p:nvSpPr>
          <p:cNvPr id="3" name="Номер слайда 2"/>
          <p:cNvSpPr>
            <a:spLocks noGrp="1"/>
          </p:cNvSpPr>
          <p:nvPr>
            <p:ph type="sldNum" sz="quarter" idx="12"/>
          </p:nvPr>
        </p:nvSpPr>
        <p:spPr/>
        <p:txBody>
          <a:bodyPr/>
          <a:lstStyle/>
          <a:p>
            <a:r>
              <a:rPr lang="ru-RU" smtClean="0"/>
              <a:t>28</a:t>
            </a:r>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07950" y="260350"/>
            <a:ext cx="9036050" cy="1223963"/>
          </a:xfrm>
          <a:solidFill>
            <a:srgbClr val="92D050"/>
          </a:solidFill>
        </p:spPr>
        <p:txBody>
          <a:bodyPr rtlCol="0">
            <a:normAutofit fontScale="90000"/>
          </a:bodyPr>
          <a:lstStyle/>
          <a:p>
            <a:pPr algn="l" rtl="0" fontAlgn="auto">
              <a:spcAft>
                <a:spcPts val="0"/>
              </a:spcAft>
              <a:defRPr/>
            </a:pPr>
            <a:r>
              <a:rPr lang="ru-RU" sz="2800" dirty="0" smtClean="0"/>
              <a:t>Medicinal plant products containing essential oils (chamomile flowers, anise fruits, rhizomes with valerian roots, peppermint leaves,  etc.) </a:t>
            </a:r>
            <a:endParaRPr lang="ru-RU" sz="2800" dirty="0"/>
          </a:p>
        </p:txBody>
      </p:sp>
      <p:sp>
        <p:nvSpPr>
          <p:cNvPr id="6" name="Содержимое 5"/>
          <p:cNvSpPr>
            <a:spLocks noGrp="1"/>
          </p:cNvSpPr>
          <p:nvPr>
            <p:ph idx="1"/>
          </p:nvPr>
        </p:nvSpPr>
        <p:spPr>
          <a:xfrm>
            <a:off x="214313" y="1857375"/>
            <a:ext cx="4972050" cy="4281488"/>
          </a:xfrm>
        </p:spPr>
        <p:txBody>
          <a:bodyPr rtlCol="0">
            <a:normAutofit fontScale="77500" lnSpcReduction="20000"/>
          </a:bodyPr>
          <a:lstStyle/>
          <a:p>
            <a:pPr algn="l" rtl="0" fontAlgn="auto">
              <a:spcAft>
                <a:spcPts val="0"/>
              </a:spcAft>
              <a:buFont typeface="Arial" pitchFamily="34" charset="0"/>
              <a:buNone/>
              <a:defRPr/>
            </a:pPr>
            <a:r>
              <a:rPr lang="ru-RU" dirty="0" smtClean="0"/>
              <a:t> </a:t>
            </a:r>
          </a:p>
          <a:p>
            <a:pPr algn="l" rtl="0" fontAlgn="auto">
              <a:spcAft>
                <a:spcPts val="0"/>
              </a:spcAft>
              <a:buFont typeface="Arial" pitchFamily="34" charset="0"/>
              <a:buNone/>
              <a:defRPr/>
            </a:pPr>
            <a:r>
              <a:rPr lang="ru-RU" dirty="0" smtClean="0"/>
              <a:t>To maximize the preservation of essential oils and other volatile components, only infusions are prepared from raw materials, the extraction is not stirred either when infused in a water bath or when cooled. </a:t>
            </a:r>
          </a:p>
          <a:p>
            <a:pPr algn="l" rtl="0" fontAlgn="auto">
              <a:spcAft>
                <a:spcPts val="0"/>
              </a:spcAft>
              <a:buFont typeface="Arial" pitchFamily="34" charset="0"/>
              <a:buNone/>
              <a:defRPr/>
            </a:pPr>
            <a:r>
              <a:rPr lang="ru-RU" dirty="0" smtClean="0"/>
              <a:t>Raw </a:t>
            </a:r>
            <a:r>
              <a:rPr lang="ru-RU" dirty="0" err="1" smtClean="0"/>
              <a:t>materials</a:t>
            </a:r>
            <a:r>
              <a:rPr lang="ru-RU" dirty="0" smtClean="0"/>
              <a:t> </a:t>
            </a:r>
            <a:r>
              <a:rPr lang="en-US" dirty="0" smtClean="0"/>
              <a:t>are </a:t>
            </a:r>
            <a:r>
              <a:rPr lang="ru-RU" dirty="0" err="1" smtClean="0"/>
              <a:t>non-potent</a:t>
            </a:r>
            <a:r>
              <a:rPr lang="ru-RU" dirty="0" smtClean="0"/>
              <a:t>, cook in a ratio of 1:10, except for the infusion of rhizomes with valerian roots, which is prepared in a ratio of 1:30.</a:t>
            </a:r>
            <a:endParaRPr lang="ru-RU" dirty="0"/>
          </a:p>
        </p:txBody>
      </p:sp>
      <p:sp>
        <p:nvSpPr>
          <p:cNvPr id="4" name="Номер слайда 3"/>
          <p:cNvSpPr>
            <a:spLocks noGrp="1"/>
          </p:cNvSpPr>
          <p:nvPr>
            <p:ph type="sldNum" sz="quarter" idx="12"/>
          </p:nvPr>
        </p:nvSpPr>
        <p:spPr/>
        <p:txBody>
          <a:bodyPr/>
          <a:lstStyle/>
          <a:p>
            <a:pPr algn="l" rtl="0">
              <a:defRPr/>
            </a:pPr>
            <a:fld id="{92D39CB7-B50E-4427-816D-F1117E005929}" type="slidenum">
              <a:rPr lang="ru-RU"/>
              <a:pPr algn="l" rtl="0">
                <a:defRPr/>
              </a:pPr>
              <a:t>35</a:t>
            </a:fld>
            <a:endParaRPr lang="ru-RU"/>
          </a:p>
        </p:txBody>
      </p:sp>
      <p:pic>
        <p:nvPicPr>
          <p:cNvPr id="71684" name="Picture 2" descr="C:\Users\User\Pictures\Romashka-1024x768.jpg"/>
          <p:cNvPicPr>
            <a:picLocks noChangeAspect="1" noChangeArrowheads="1"/>
          </p:cNvPicPr>
          <p:nvPr/>
        </p:nvPicPr>
        <p:blipFill>
          <a:blip r:embed="rId2"/>
          <a:srcRect/>
          <a:stretch>
            <a:fillRect/>
          </a:stretch>
        </p:blipFill>
        <p:spPr bwMode="auto">
          <a:xfrm>
            <a:off x="5286375" y="2286000"/>
            <a:ext cx="3643313" cy="3392488"/>
          </a:xfrm>
          <a:prstGeom prst="rect">
            <a:avLst/>
          </a:prstGeom>
          <a:noFill/>
          <a:ln w="9525">
            <a:noFill/>
            <a:miter lim="800000"/>
            <a:headEnd/>
            <a:tailEnd/>
          </a:ln>
        </p:spPr>
      </p:pic>
    </p:spTree>
    <p:extLst>
      <p:ext uri="{BB962C8B-B14F-4D97-AF65-F5344CB8AC3E}">
        <p14:creationId xmlns:p14="http://schemas.microsoft.com/office/powerpoint/2010/main" val="888065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1498600"/>
          </a:xfrm>
          <a:solidFill>
            <a:schemeClr val="accent2">
              <a:lumMod val="60000"/>
              <a:lumOff val="40000"/>
            </a:schemeClr>
          </a:solidFill>
        </p:spPr>
        <p:txBody>
          <a:bodyPr rtlCol="0">
            <a:normAutofit fontScale="90000"/>
          </a:bodyPr>
          <a:lstStyle/>
          <a:p>
            <a:pPr algn="l" rtl="0" fontAlgn="auto">
              <a:spcAft>
                <a:spcPts val="0"/>
              </a:spcAft>
              <a:defRPr/>
            </a:pPr>
            <a:r>
              <a:rPr lang="ru-RU" sz="3200" dirty="0" smtClean="0"/>
              <a:t>Medicinal plant raw materials containing tannins (oak bark, burnet roots, cherry fruits, serpentine and cinquefoil rhizomes, bearberry leaves, etc.)</a:t>
            </a:r>
            <a:endParaRPr lang="ru-RU" sz="3200" dirty="0"/>
          </a:p>
        </p:txBody>
      </p:sp>
      <p:sp>
        <p:nvSpPr>
          <p:cNvPr id="6" name="Содержимое 5"/>
          <p:cNvSpPr>
            <a:spLocks noGrp="1"/>
          </p:cNvSpPr>
          <p:nvPr>
            <p:ph idx="1"/>
          </p:nvPr>
        </p:nvSpPr>
        <p:spPr>
          <a:xfrm>
            <a:off x="457200" y="1928813"/>
            <a:ext cx="4829175" cy="4643437"/>
          </a:xfrm>
        </p:spPr>
        <p:txBody>
          <a:bodyPr rtlCol="0">
            <a:normAutofit fontScale="85000" lnSpcReduction="10000"/>
          </a:bodyPr>
          <a:lstStyle/>
          <a:p>
            <a:pPr algn="l" rtl="0" fontAlgn="auto">
              <a:spcAft>
                <a:spcPts val="0"/>
              </a:spcAft>
              <a:buFont typeface="Arial" pitchFamily="34" charset="0"/>
              <a:buChar char="•"/>
              <a:defRPr/>
            </a:pPr>
            <a:endParaRPr lang="ru-RU" dirty="0" smtClean="0"/>
          </a:p>
          <a:p>
            <a:pPr algn="l" rtl="0" fontAlgn="auto">
              <a:spcAft>
                <a:spcPts val="0"/>
              </a:spcAft>
              <a:buFont typeface="Arial" pitchFamily="34" charset="0"/>
              <a:buChar char="•"/>
              <a:defRPr/>
            </a:pPr>
            <a:r>
              <a:rPr lang="ru-RU" dirty="0" smtClean="0"/>
              <a:t>Only decoctions are prepared</a:t>
            </a:r>
          </a:p>
          <a:p>
            <a:pPr algn="l" rtl="0" fontAlgn="auto">
              <a:spcAft>
                <a:spcPts val="0"/>
              </a:spcAft>
              <a:buFont typeface="Arial" pitchFamily="34" charset="0"/>
              <a:buChar char="•"/>
              <a:defRPr/>
            </a:pPr>
            <a:r>
              <a:rPr lang="ru-RU" dirty="0" smtClean="0"/>
              <a:t>To maximize the preservation of tannins, the extraction is filtered immediately after being removed from the water bath (when cooled, tannins precipitate and can be adsorbed by medicinal plant raw materials and retained by the filtering material)</a:t>
            </a:r>
            <a:endParaRPr lang="ru-RU" dirty="0"/>
          </a:p>
        </p:txBody>
      </p:sp>
      <p:sp>
        <p:nvSpPr>
          <p:cNvPr id="4" name="Номер слайда 3"/>
          <p:cNvSpPr>
            <a:spLocks noGrp="1"/>
          </p:cNvSpPr>
          <p:nvPr>
            <p:ph type="sldNum" sz="quarter" idx="12"/>
          </p:nvPr>
        </p:nvSpPr>
        <p:spPr/>
        <p:txBody>
          <a:bodyPr/>
          <a:lstStyle/>
          <a:p>
            <a:pPr algn="l" rtl="0">
              <a:defRPr/>
            </a:pPr>
            <a:fld id="{95149D81-62E2-441D-8E29-BCE65815154D}" type="slidenum">
              <a:rPr lang="ru-RU"/>
              <a:pPr algn="l" rtl="0">
                <a:defRPr/>
              </a:pPr>
              <a:t>36</a:t>
            </a:fld>
            <a:endParaRPr lang="ru-RU"/>
          </a:p>
        </p:txBody>
      </p:sp>
      <p:pic>
        <p:nvPicPr>
          <p:cNvPr id="72708" name="Picture 2" descr="C:\Users\User\Pictures\kora-duba-v-borbe-za-zdorovyie-volosyi.jpg"/>
          <p:cNvPicPr>
            <a:picLocks noChangeAspect="1" noChangeArrowheads="1"/>
          </p:cNvPicPr>
          <p:nvPr/>
        </p:nvPicPr>
        <p:blipFill>
          <a:blip r:embed="rId2"/>
          <a:srcRect/>
          <a:stretch>
            <a:fillRect/>
          </a:stretch>
        </p:blipFill>
        <p:spPr bwMode="auto">
          <a:xfrm>
            <a:off x="5643563" y="2000250"/>
            <a:ext cx="3214687" cy="3857625"/>
          </a:xfrm>
          <a:prstGeom prst="rect">
            <a:avLst/>
          </a:prstGeom>
          <a:noFill/>
          <a:ln w="9525">
            <a:noFill/>
            <a:miter lim="800000"/>
            <a:headEnd/>
            <a:tailEnd/>
          </a:ln>
        </p:spPr>
      </p:pic>
    </p:spTree>
    <p:extLst>
      <p:ext uri="{BB962C8B-B14F-4D97-AF65-F5344CB8AC3E}">
        <p14:creationId xmlns:p14="http://schemas.microsoft.com/office/powerpoint/2010/main" val="5891742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15888"/>
            <a:ext cx="8229600" cy="1873250"/>
          </a:xfrm>
          <a:solidFill>
            <a:schemeClr val="accent1">
              <a:lumMod val="20000"/>
              <a:lumOff val="80000"/>
            </a:schemeClr>
          </a:solidFill>
          <a:ln w="28575">
            <a:solidFill>
              <a:schemeClr val="tx1"/>
            </a:solidFill>
          </a:ln>
        </p:spPr>
        <p:txBody>
          <a:bodyPr rtlCol="0">
            <a:normAutofit fontScale="90000"/>
          </a:bodyPr>
          <a:lstStyle/>
          <a:p>
            <a:pPr algn="l" rtl="0" fontAlgn="auto">
              <a:spcAft>
                <a:spcPts val="0"/>
              </a:spcAft>
              <a:defRPr/>
            </a:pPr>
            <a:r>
              <a:rPr lang="ru-RU" sz="3200" dirty="0" smtClean="0"/>
              <a:t>MP containing cardiac glycosides (foxglove leaves 50-66 ICE, spring adonis herb 50-66 </a:t>
            </a:r>
            <a:r>
              <a:rPr lang="en-US" sz="3200" dirty="0" smtClean="0"/>
              <a:t>active unites</a:t>
            </a:r>
            <a:r>
              <a:rPr lang="ru-RU" sz="3200" dirty="0" smtClean="0"/>
              <a:t>, lily of the valley </a:t>
            </a:r>
            <a:r>
              <a:rPr lang="ru-RU" sz="3200" dirty="0" err="1" smtClean="0"/>
              <a:t>leaves</a:t>
            </a:r>
            <a:r>
              <a:rPr lang="ru-RU" sz="3200" dirty="0" smtClean="0"/>
              <a:t> 90, jaundice herb 500 ICE)</a:t>
            </a:r>
            <a:endParaRPr lang="ru-RU" sz="3200" dirty="0"/>
          </a:p>
        </p:txBody>
      </p:sp>
      <p:sp>
        <p:nvSpPr>
          <p:cNvPr id="6" name="Содержимое 5"/>
          <p:cNvSpPr>
            <a:spLocks noGrp="1"/>
          </p:cNvSpPr>
          <p:nvPr>
            <p:ph idx="1"/>
          </p:nvPr>
        </p:nvSpPr>
        <p:spPr>
          <a:xfrm>
            <a:off x="107950" y="2214563"/>
            <a:ext cx="5464175" cy="4383087"/>
          </a:xfrm>
        </p:spPr>
        <p:txBody>
          <a:bodyPr rtlCol="0">
            <a:normAutofit fontScale="70000" lnSpcReduction="20000"/>
          </a:bodyPr>
          <a:lstStyle/>
          <a:p>
            <a:pPr algn="l" rtl="0" fontAlgn="auto">
              <a:spcAft>
                <a:spcPts val="0"/>
              </a:spcAft>
              <a:buFont typeface="Arial" pitchFamily="34" charset="0"/>
              <a:buChar char="•"/>
              <a:defRPr/>
            </a:pPr>
            <a:endParaRPr lang="ru-RU" dirty="0" smtClean="0"/>
          </a:p>
          <a:p>
            <a:pPr algn="l" rtl="0" fontAlgn="auto">
              <a:spcAft>
                <a:spcPts val="0"/>
              </a:spcAft>
              <a:buFont typeface="Arial" pitchFamily="34" charset="0"/>
              <a:buChar char="•"/>
              <a:defRPr/>
            </a:pPr>
            <a:r>
              <a:rPr lang="ru-RU" dirty="0" smtClean="0"/>
              <a:t>Prepare infusions taking into account </a:t>
            </a:r>
            <a:r>
              <a:rPr lang="ru-RU" dirty="0" err="1" smtClean="0"/>
              <a:t>thermolability</a:t>
            </a:r>
            <a:r>
              <a:rPr lang="ru-RU" dirty="0" smtClean="0"/>
              <a:t> cardiac glycosides (do not overheat !!!)</a:t>
            </a:r>
          </a:p>
          <a:p>
            <a:pPr algn="l" rtl="0" fontAlgn="auto">
              <a:spcAft>
                <a:spcPts val="0"/>
              </a:spcAft>
              <a:buFont typeface="Arial" pitchFamily="34" charset="0"/>
              <a:buChar char="•"/>
              <a:defRPr/>
            </a:pPr>
            <a:r>
              <a:rPr lang="ru-RU" dirty="0" smtClean="0"/>
              <a:t>The content of active ingredients in the raw materials used is taken into account. Raw materials with a low content of cardiac glycosides are not used. Raw materials with a high content of cardiac glycosides take less, making a recalculation according to the formula:</a:t>
            </a:r>
            <a:r>
              <a:rPr lang="ru-RU" b="1" dirty="0" smtClean="0"/>
              <a:t>X = A </a:t>
            </a:r>
            <a:r>
              <a:rPr lang="ru-RU" b="1" dirty="0" err="1" smtClean="0"/>
              <a:t>x</a:t>
            </a:r>
            <a:r>
              <a:rPr lang="ru-RU" b="1" dirty="0" smtClean="0"/>
              <a:t> V / B</a:t>
            </a:r>
          </a:p>
          <a:p>
            <a:pPr algn="l" rtl="0" fontAlgn="auto">
              <a:spcAft>
                <a:spcPts val="0"/>
              </a:spcAft>
              <a:buFont typeface="Arial" pitchFamily="34" charset="0"/>
              <a:buChar char="•"/>
              <a:defRPr/>
            </a:pPr>
            <a:r>
              <a:rPr lang="ru-RU" dirty="0" smtClean="0"/>
              <a:t>Temperature and time conditions of extraction are strictly observed.</a:t>
            </a:r>
            <a:endParaRPr lang="ru-RU" dirty="0"/>
          </a:p>
        </p:txBody>
      </p:sp>
      <p:sp>
        <p:nvSpPr>
          <p:cNvPr id="4" name="Номер слайда 3"/>
          <p:cNvSpPr>
            <a:spLocks noGrp="1"/>
          </p:cNvSpPr>
          <p:nvPr>
            <p:ph type="sldNum" sz="quarter" idx="12"/>
          </p:nvPr>
        </p:nvSpPr>
        <p:spPr/>
        <p:txBody>
          <a:bodyPr/>
          <a:lstStyle/>
          <a:p>
            <a:pPr algn="l" rtl="0">
              <a:defRPr/>
            </a:pPr>
            <a:fld id="{17914510-5F20-4533-B7E0-48A7EBAA4E7F}" type="slidenum">
              <a:rPr lang="ru-RU"/>
              <a:pPr algn="l" rtl="0">
                <a:defRPr/>
              </a:pPr>
              <a:t>37</a:t>
            </a:fld>
            <a:endParaRPr lang="ru-RU"/>
          </a:p>
        </p:txBody>
      </p:sp>
      <p:pic>
        <p:nvPicPr>
          <p:cNvPr id="75780" name="Picture 2" descr="C:\Users\User\Pictures\Наперстянка.jpg"/>
          <p:cNvPicPr>
            <a:picLocks noChangeAspect="1" noChangeArrowheads="1"/>
          </p:cNvPicPr>
          <p:nvPr/>
        </p:nvPicPr>
        <p:blipFill>
          <a:blip r:embed="rId3"/>
          <a:srcRect/>
          <a:stretch>
            <a:fillRect/>
          </a:stretch>
        </p:blipFill>
        <p:spPr bwMode="auto">
          <a:xfrm>
            <a:off x="5715000" y="2286000"/>
            <a:ext cx="3286125" cy="4143375"/>
          </a:xfrm>
          <a:prstGeom prst="rect">
            <a:avLst/>
          </a:prstGeom>
          <a:noFill/>
          <a:ln w="9525">
            <a:noFill/>
            <a:miter lim="800000"/>
            <a:headEnd/>
            <a:tailEnd/>
          </a:ln>
        </p:spPr>
      </p:pic>
    </p:spTree>
    <p:extLst>
      <p:ext uri="{BB962C8B-B14F-4D97-AF65-F5344CB8AC3E}">
        <p14:creationId xmlns:p14="http://schemas.microsoft.com/office/powerpoint/2010/main" val="3113077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388" y="274638"/>
            <a:ext cx="8713787" cy="1425575"/>
          </a:xfrm>
          <a:solidFill>
            <a:schemeClr val="accent6">
              <a:lumMod val="20000"/>
              <a:lumOff val="80000"/>
            </a:schemeClr>
          </a:solidFill>
          <a:ln w="28575">
            <a:solidFill>
              <a:schemeClr val="tx1"/>
            </a:solidFill>
          </a:ln>
        </p:spPr>
        <p:txBody>
          <a:bodyPr rtlCol="0">
            <a:normAutofit fontScale="90000"/>
          </a:bodyPr>
          <a:lstStyle/>
          <a:p>
            <a:pPr algn="l" rtl="0" fontAlgn="auto">
              <a:spcAft>
                <a:spcPts val="0"/>
              </a:spcAft>
              <a:defRPr/>
            </a:pPr>
            <a:r>
              <a:rPr lang="ru-RU" sz="3600" dirty="0" smtClean="0"/>
              <a:t>Medicinal product containing </a:t>
            </a:r>
            <a:r>
              <a:rPr lang="ru-RU" sz="3600" dirty="0" err="1" smtClean="0"/>
              <a:t>anthraglycosides</a:t>
            </a:r>
            <a:r>
              <a:rPr lang="ru-RU" sz="3600" dirty="0" smtClean="0"/>
              <a:t> (buckthorn bark, zhostera fruits, rhubarb roots, rhizomes and roots of madder dye, etc.)</a:t>
            </a:r>
            <a:endParaRPr lang="ru-RU" sz="3600" dirty="0"/>
          </a:p>
        </p:txBody>
      </p:sp>
      <p:sp>
        <p:nvSpPr>
          <p:cNvPr id="6" name="Содержимое 5"/>
          <p:cNvSpPr>
            <a:spLocks noGrp="1"/>
          </p:cNvSpPr>
          <p:nvPr>
            <p:ph idx="1"/>
          </p:nvPr>
        </p:nvSpPr>
        <p:spPr>
          <a:xfrm>
            <a:off x="457200" y="1989138"/>
            <a:ext cx="8229600" cy="4137025"/>
          </a:xfrm>
        </p:spPr>
        <p:txBody>
          <a:bodyPr rtlCol="0">
            <a:normAutofit fontScale="92500" lnSpcReduction="10000"/>
          </a:bodyPr>
          <a:lstStyle/>
          <a:p>
            <a:pPr algn="l" rtl="0" fontAlgn="auto">
              <a:spcAft>
                <a:spcPts val="0"/>
              </a:spcAft>
              <a:buFont typeface="Arial" pitchFamily="34" charset="0"/>
              <a:buChar char="•"/>
              <a:defRPr/>
            </a:pPr>
            <a:r>
              <a:rPr lang="ru-RU" dirty="0" smtClean="0"/>
              <a:t>Decoctions are prepared (infusion time when heated no more than 30 minutes, in order to avoid decomposition of anthracene derivatives)</a:t>
            </a:r>
          </a:p>
          <a:p>
            <a:pPr algn="l" rtl="0" fontAlgn="auto">
              <a:spcAft>
                <a:spcPts val="0"/>
              </a:spcAft>
              <a:buFont typeface="Arial" pitchFamily="34" charset="0"/>
              <a:buChar char="•"/>
              <a:defRPr/>
            </a:pPr>
            <a:r>
              <a:rPr lang="ru-RU" dirty="0" smtClean="0"/>
              <a:t>The broths are filtered immediately after removal </a:t>
            </a:r>
            <a:r>
              <a:rPr lang="ru-RU" dirty="0" err="1" smtClean="0"/>
              <a:t>infunits</a:t>
            </a:r>
            <a:r>
              <a:rPr lang="ru-RU" dirty="0" smtClean="0"/>
              <a:t> from a water bath</a:t>
            </a:r>
          </a:p>
          <a:p>
            <a:pPr algn="l" rtl="0" fontAlgn="auto">
              <a:spcAft>
                <a:spcPts val="0"/>
              </a:spcAft>
              <a:buFont typeface="Arial" pitchFamily="34" charset="0"/>
              <a:buChar char="•"/>
              <a:defRPr/>
            </a:pPr>
            <a:r>
              <a:rPr lang="ru-RU" dirty="0" smtClean="0"/>
              <a:t>Decoction of rhubarb root and leaves </a:t>
            </a:r>
            <a:r>
              <a:rPr lang="ru-RU" dirty="0" err="1" smtClean="0"/>
              <a:t>senna</a:t>
            </a:r>
            <a:r>
              <a:rPr lang="ru-RU" dirty="0" smtClean="0"/>
              <a:t> cooled completely to precipitate and remove tannins (rhubarb) and resinous substances (</a:t>
            </a:r>
            <a:r>
              <a:rPr lang="ru-RU" dirty="0" err="1" smtClean="0"/>
              <a:t>senna</a:t>
            </a:r>
            <a:r>
              <a:rPr lang="ru-RU" dirty="0" smtClean="0"/>
              <a:t>).</a:t>
            </a:r>
            <a:endParaRPr lang="ru-RU" dirty="0"/>
          </a:p>
        </p:txBody>
      </p:sp>
      <p:sp>
        <p:nvSpPr>
          <p:cNvPr id="4" name="Номер слайда 3"/>
          <p:cNvSpPr>
            <a:spLocks noGrp="1"/>
          </p:cNvSpPr>
          <p:nvPr>
            <p:ph type="sldNum" sz="quarter" idx="12"/>
          </p:nvPr>
        </p:nvSpPr>
        <p:spPr/>
        <p:txBody>
          <a:bodyPr/>
          <a:lstStyle/>
          <a:p>
            <a:pPr algn="l" rtl="0">
              <a:defRPr/>
            </a:pPr>
            <a:fld id="{37B36B5D-52C9-479E-B0C3-43651E32456B}" type="slidenum">
              <a:rPr lang="ru-RU"/>
              <a:pPr algn="l" rtl="0">
                <a:defRPr/>
              </a:pPr>
              <a:t>38</a:t>
            </a:fld>
            <a:endParaRPr lang="ru-RU"/>
          </a:p>
        </p:txBody>
      </p:sp>
    </p:spTree>
    <p:extLst>
      <p:ext uri="{BB962C8B-B14F-4D97-AF65-F5344CB8AC3E}">
        <p14:creationId xmlns:p14="http://schemas.microsoft.com/office/powerpoint/2010/main" val="25126881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5288" y="260350"/>
            <a:ext cx="8229600" cy="1368425"/>
          </a:xfrm>
          <a:solidFill>
            <a:schemeClr val="accent3">
              <a:lumMod val="40000"/>
              <a:lumOff val="60000"/>
            </a:schemeClr>
          </a:solidFill>
        </p:spPr>
        <p:txBody>
          <a:bodyPr rtlCol="0">
            <a:normAutofit fontScale="90000"/>
          </a:bodyPr>
          <a:lstStyle/>
          <a:p>
            <a:pPr algn="l" rtl="0" fontAlgn="auto">
              <a:spcAft>
                <a:spcPts val="0"/>
              </a:spcAft>
              <a:defRPr/>
            </a:pPr>
            <a:r>
              <a:rPr lang="ru-RU" sz="3200" dirty="0" smtClean="0"/>
              <a:t>MP containing saponins (licorice root, rhizomes with cyanosis roots, istode roots, aralia roots, etc.)</a:t>
            </a:r>
            <a:endParaRPr lang="ru-RU" sz="3200" dirty="0"/>
          </a:p>
        </p:txBody>
      </p:sp>
      <p:sp>
        <p:nvSpPr>
          <p:cNvPr id="6" name="Содержимое 5"/>
          <p:cNvSpPr>
            <a:spLocks noGrp="1"/>
          </p:cNvSpPr>
          <p:nvPr>
            <p:ph idx="1"/>
          </p:nvPr>
        </p:nvSpPr>
        <p:spPr>
          <a:xfrm>
            <a:off x="457200" y="1600200"/>
            <a:ext cx="5257800" cy="4525963"/>
          </a:xfrm>
        </p:spPr>
        <p:txBody>
          <a:bodyPr rtlCol="0">
            <a:normAutofit fontScale="92500" lnSpcReduction="20000"/>
          </a:bodyPr>
          <a:lstStyle/>
          <a:p>
            <a:pPr algn="l" rtl="0" fontAlgn="auto">
              <a:spcAft>
                <a:spcPts val="0"/>
              </a:spcAft>
              <a:buFont typeface="Arial" pitchFamily="34" charset="0"/>
              <a:buChar char="•"/>
              <a:defRPr/>
            </a:pPr>
            <a:endParaRPr lang="ru-RU" dirty="0" smtClean="0"/>
          </a:p>
          <a:p>
            <a:pPr algn="l" rtl="0" fontAlgn="auto">
              <a:spcAft>
                <a:spcPts val="0"/>
              </a:spcAft>
              <a:buFont typeface="Arial" pitchFamily="34" charset="0"/>
              <a:buChar char="•"/>
              <a:defRPr/>
            </a:pPr>
            <a:r>
              <a:rPr lang="ru-RU" dirty="0" smtClean="0"/>
              <a:t>Prepare decoctions</a:t>
            </a:r>
          </a:p>
          <a:p>
            <a:pPr algn="l" rtl="0" fontAlgn="auto">
              <a:spcAft>
                <a:spcPts val="0"/>
              </a:spcAft>
              <a:buFont typeface="Arial" pitchFamily="34" charset="0"/>
              <a:buChar char="•"/>
              <a:defRPr/>
            </a:pPr>
            <a:endParaRPr lang="ru-RU" dirty="0" smtClean="0"/>
          </a:p>
          <a:p>
            <a:pPr algn="l" rtl="0" fontAlgn="auto">
              <a:spcAft>
                <a:spcPts val="0"/>
              </a:spcAft>
              <a:buFont typeface="Arial" pitchFamily="34" charset="0"/>
              <a:buChar char="•"/>
              <a:defRPr/>
            </a:pPr>
            <a:r>
              <a:rPr lang="ru-RU" dirty="0" smtClean="0"/>
              <a:t>The extraction of saponins takes place better in an alkaline environment, for this add sodium bicarbonate in an amount </a:t>
            </a:r>
          </a:p>
          <a:p>
            <a:pPr algn="l" rtl="0" fontAlgn="auto">
              <a:spcAft>
                <a:spcPts val="0"/>
              </a:spcAft>
              <a:buFont typeface="Arial" pitchFamily="34" charset="0"/>
              <a:buNone/>
              <a:defRPr/>
            </a:pPr>
            <a:r>
              <a:rPr lang="ru-RU" dirty="0" smtClean="0"/>
              <a:t> 1 g per 10 g of </a:t>
            </a:r>
            <a:r>
              <a:rPr lang="ru-RU" dirty="0" err="1" smtClean="0"/>
              <a:t>raw</a:t>
            </a:r>
            <a:r>
              <a:rPr lang="ru-RU" dirty="0" smtClean="0"/>
              <a:t> </a:t>
            </a:r>
            <a:r>
              <a:rPr lang="ru-RU" dirty="0" err="1" smtClean="0"/>
              <a:t>material</a:t>
            </a:r>
            <a:endParaRPr lang="en-US" dirty="0" smtClean="0"/>
          </a:p>
          <a:p>
            <a:pPr algn="l" rtl="0" fontAlgn="auto">
              <a:spcAft>
                <a:spcPts val="0"/>
              </a:spcAft>
              <a:buFont typeface="Arial" pitchFamily="34" charset="0"/>
              <a:buNone/>
              <a:defRPr/>
            </a:pPr>
            <a:r>
              <a:rPr lang="en-US" dirty="0" smtClean="0"/>
              <a:t>Before heating</a:t>
            </a:r>
            <a:endParaRPr lang="ru-RU" dirty="0" smtClean="0"/>
          </a:p>
          <a:p>
            <a:pPr algn="l" rtl="0" fontAlgn="auto">
              <a:spcAft>
                <a:spcPts val="0"/>
              </a:spcAft>
              <a:buFont typeface="Arial" pitchFamily="34" charset="0"/>
              <a:buChar char="•"/>
              <a:defRPr/>
            </a:pPr>
            <a:endParaRPr lang="ru-RU" dirty="0"/>
          </a:p>
        </p:txBody>
      </p:sp>
      <p:sp>
        <p:nvSpPr>
          <p:cNvPr id="4" name="Номер слайда 3"/>
          <p:cNvSpPr>
            <a:spLocks noGrp="1"/>
          </p:cNvSpPr>
          <p:nvPr>
            <p:ph type="sldNum" sz="quarter" idx="12"/>
          </p:nvPr>
        </p:nvSpPr>
        <p:spPr/>
        <p:txBody>
          <a:bodyPr/>
          <a:lstStyle/>
          <a:p>
            <a:pPr algn="l" rtl="0">
              <a:defRPr/>
            </a:pPr>
            <a:fld id="{173FC6C8-965C-4EAB-AC4A-644E95E88836}" type="slidenum">
              <a:rPr lang="ru-RU"/>
              <a:pPr algn="l" rtl="0">
                <a:defRPr/>
              </a:pPr>
              <a:t>39</a:t>
            </a:fld>
            <a:endParaRPr lang="ru-RU"/>
          </a:p>
        </p:txBody>
      </p:sp>
      <p:pic>
        <p:nvPicPr>
          <p:cNvPr id="79876" name="Picture 2" descr="C:\Users\User\Pictures\solodka-trava.jpg"/>
          <p:cNvPicPr>
            <a:picLocks noChangeAspect="1" noChangeArrowheads="1"/>
          </p:cNvPicPr>
          <p:nvPr/>
        </p:nvPicPr>
        <p:blipFill>
          <a:blip r:embed="rId2"/>
          <a:srcRect/>
          <a:stretch>
            <a:fillRect/>
          </a:stretch>
        </p:blipFill>
        <p:spPr bwMode="auto">
          <a:xfrm>
            <a:off x="5786438" y="1981200"/>
            <a:ext cx="3000375" cy="3805238"/>
          </a:xfrm>
          <a:prstGeom prst="rect">
            <a:avLst/>
          </a:prstGeom>
          <a:noFill/>
          <a:ln w="9525">
            <a:noFill/>
            <a:miter lim="800000"/>
            <a:headEnd/>
            <a:tailEnd/>
          </a:ln>
        </p:spPr>
      </p:pic>
    </p:spTree>
    <p:extLst>
      <p:ext uri="{BB962C8B-B14F-4D97-AF65-F5344CB8AC3E}">
        <p14:creationId xmlns:p14="http://schemas.microsoft.com/office/powerpoint/2010/main" val="513032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6322714"/>
          </a:xfrm>
        </p:spPr>
        <p:txBody>
          <a:bodyPr>
            <a:normAutofit/>
          </a:bodyPr>
          <a:lstStyle/>
          <a:p>
            <a:r>
              <a:rPr lang="ru-RU" sz="3200" b="1" dirty="0" smtClean="0"/>
              <a:t>Infusions and decoctions - </a:t>
            </a:r>
            <a:r>
              <a:rPr lang="en-US" sz="3200" b="1" dirty="0" err="1" smtClean="0"/>
              <a:t>Infusa</a:t>
            </a:r>
            <a:r>
              <a:rPr lang="en-US" sz="3200" b="1" dirty="0" smtClean="0"/>
              <a:t> et </a:t>
            </a:r>
            <a:r>
              <a:rPr lang="en-US" sz="3200" b="1" dirty="0" err="1" smtClean="0"/>
              <a:t>Decocta</a:t>
            </a:r>
            <a:r>
              <a:rPr lang="en-US" sz="3200" b="1" dirty="0" smtClean="0"/>
              <a:t> </a:t>
            </a:r>
            <a:r>
              <a:rPr lang="en-US" sz="3200" dirty="0" smtClean="0"/>
              <a:t>- </a:t>
            </a:r>
            <a:br>
              <a:rPr lang="en-US" sz="3200" dirty="0" smtClean="0"/>
            </a:br>
            <a:r>
              <a:rPr lang="ru-RU" sz="3200" dirty="0" smtClean="0"/>
              <a:t>liquid </a:t>
            </a:r>
            <a:r>
              <a:rPr lang="ru-RU" sz="3200" dirty="0" err="1" smtClean="0"/>
              <a:t>dosage</a:t>
            </a:r>
            <a:r>
              <a:rPr lang="ru-RU" sz="3200" dirty="0" smtClean="0"/>
              <a:t> </a:t>
            </a:r>
            <a:r>
              <a:rPr lang="ru-RU" sz="3200" dirty="0" err="1" smtClean="0"/>
              <a:t>form</a:t>
            </a:r>
            <a:r>
              <a:rPr lang="en-US" sz="3200" dirty="0" smtClean="0"/>
              <a:t>. There are </a:t>
            </a:r>
            <a:r>
              <a:rPr lang="ru-RU" sz="3200" dirty="0" err="1" smtClean="0"/>
              <a:t>an</a:t>
            </a:r>
            <a:r>
              <a:rPr lang="ru-RU" sz="3200" dirty="0" smtClean="0"/>
              <a:t> </a:t>
            </a:r>
            <a:r>
              <a:rPr lang="ru-RU" sz="3200" dirty="0" err="1" smtClean="0"/>
              <a:t>aqueous</a:t>
            </a:r>
            <a:r>
              <a:rPr lang="ru-RU" sz="3200" dirty="0" smtClean="0"/>
              <a:t> </a:t>
            </a:r>
            <a:r>
              <a:rPr lang="ru-RU" sz="3200" dirty="0" err="1" smtClean="0"/>
              <a:t>extract</a:t>
            </a:r>
            <a:r>
              <a:rPr lang="en-US" sz="3200" dirty="0" smtClean="0"/>
              <a:t>s</a:t>
            </a:r>
            <a:r>
              <a:rPr lang="ru-RU" sz="3200" dirty="0" smtClean="0"/>
              <a:t> </a:t>
            </a:r>
            <a:r>
              <a:rPr lang="en-US" sz="3200" dirty="0" smtClean="0"/>
              <a:t>from</a:t>
            </a:r>
            <a:r>
              <a:rPr lang="ru-RU" sz="3200" dirty="0" smtClean="0"/>
              <a:t> medicinal plants, as well as aqueous solutions of liquid or </a:t>
            </a:r>
            <a:r>
              <a:rPr lang="ru-RU" sz="3200" dirty="0" err="1" smtClean="0"/>
              <a:t>dry</a:t>
            </a:r>
            <a:r>
              <a:rPr lang="ru-RU" sz="3200" dirty="0" smtClean="0"/>
              <a:t> </a:t>
            </a:r>
            <a:r>
              <a:rPr lang="en-US" sz="3200" dirty="0" smtClean="0"/>
              <a:t/>
            </a:r>
            <a:br>
              <a:rPr lang="en-US" sz="3200" dirty="0" smtClean="0"/>
            </a:br>
            <a:r>
              <a:rPr lang="ru-RU" sz="3200" dirty="0" err="1" smtClean="0"/>
              <a:t>extracts</a:t>
            </a:r>
            <a:r>
              <a:rPr lang="en-US" sz="3200" dirty="0" smtClean="0"/>
              <a:t> –</a:t>
            </a:r>
            <a:r>
              <a:rPr lang="ru-RU" sz="3200" dirty="0" err="1" smtClean="0"/>
              <a:t>concentrates</a:t>
            </a:r>
            <a:r>
              <a:rPr lang="en-US" sz="3200" dirty="0" smtClean="0"/>
              <a:t> (</a:t>
            </a:r>
            <a:r>
              <a:rPr lang="en-US" sz="3200" dirty="0" err="1" smtClean="0"/>
              <a:t>RPh</a:t>
            </a:r>
            <a:r>
              <a:rPr lang="en-US" sz="3200" dirty="0" smtClean="0"/>
              <a:t>)</a:t>
            </a: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ru-RU" sz="3200" b="1" dirty="0" smtClean="0"/>
              <a:t> </a:t>
            </a:r>
            <a:r>
              <a:rPr lang="ru-RU" sz="3200" dirty="0" err="1" smtClean="0"/>
              <a:t>Infusions</a:t>
            </a:r>
            <a:r>
              <a:rPr lang="ru-RU" sz="3200" dirty="0" smtClean="0"/>
              <a:t> </a:t>
            </a:r>
            <a:r>
              <a:rPr lang="ru-RU" sz="3200" dirty="0" err="1" smtClean="0"/>
              <a:t>and</a:t>
            </a:r>
            <a:r>
              <a:rPr lang="ru-RU" sz="3200" dirty="0" smtClean="0"/>
              <a:t> </a:t>
            </a:r>
            <a:r>
              <a:rPr lang="ru-RU" sz="3200" dirty="0" err="1" smtClean="0"/>
              <a:t>decoctions</a:t>
            </a:r>
            <a:r>
              <a:rPr lang="ru-RU" sz="3200" dirty="0" smtClean="0"/>
              <a:t> </a:t>
            </a:r>
            <a:r>
              <a:rPr lang="en-US" sz="3200" dirty="0" smtClean="0"/>
              <a:t> - </a:t>
            </a:r>
            <a:r>
              <a:rPr lang="ru-RU" sz="3200" dirty="0" err="1" smtClean="0"/>
              <a:t>polydisperse</a:t>
            </a:r>
            <a:r>
              <a:rPr lang="ru-RU" sz="3200" dirty="0" smtClean="0"/>
              <a:t> systems with liquid dispersion medium</a:t>
            </a:r>
            <a:endParaRPr lang="ru-RU" sz="3200" dirty="0"/>
          </a:p>
        </p:txBody>
      </p:sp>
      <p:sp>
        <p:nvSpPr>
          <p:cNvPr id="5" name="Номер слайда 4"/>
          <p:cNvSpPr>
            <a:spLocks noGrp="1"/>
          </p:cNvSpPr>
          <p:nvPr>
            <p:ph type="sldNum" sz="quarter" idx="12"/>
          </p:nvPr>
        </p:nvSpPr>
        <p:spPr/>
        <p:txBody>
          <a:bodyPr/>
          <a:lstStyle/>
          <a:p>
            <a:r>
              <a:rPr lang="ru-RU" smtClean="0"/>
              <a:t>2</a:t>
            </a:r>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1858962"/>
          </a:xfrm>
          <a:solidFill>
            <a:schemeClr val="accent2">
              <a:lumMod val="20000"/>
              <a:lumOff val="80000"/>
            </a:schemeClr>
          </a:solidFill>
        </p:spPr>
        <p:txBody>
          <a:bodyPr rtlCol="0">
            <a:normAutofit fontScale="90000"/>
          </a:bodyPr>
          <a:lstStyle/>
          <a:p>
            <a:pPr algn="l" rtl="0" fontAlgn="auto">
              <a:spcAft>
                <a:spcPts val="0"/>
              </a:spcAft>
              <a:defRPr/>
            </a:pPr>
            <a:r>
              <a:rPr lang="ru-RU" sz="3200" dirty="0" smtClean="0"/>
              <a:t>Medicinal product containing </a:t>
            </a:r>
            <a:r>
              <a:rPr lang="ru-RU" sz="3200" dirty="0" err="1" smtClean="0"/>
              <a:t>flavonoids</a:t>
            </a:r>
            <a:r>
              <a:rPr lang="ru-RU" sz="3200" dirty="0" smtClean="0"/>
              <a:t> (flowers of tansy, sandy immortelle, linden, three-leafed watch, knotweed grass, motherwort, field horsetail, etc.)</a:t>
            </a:r>
            <a:endParaRPr lang="ru-RU" sz="3200" dirty="0"/>
          </a:p>
        </p:txBody>
      </p:sp>
      <p:sp>
        <p:nvSpPr>
          <p:cNvPr id="80898" name="Содержимое 5"/>
          <p:cNvSpPr>
            <a:spLocks noGrp="1"/>
          </p:cNvSpPr>
          <p:nvPr>
            <p:ph idx="1"/>
          </p:nvPr>
        </p:nvSpPr>
        <p:spPr>
          <a:xfrm>
            <a:off x="457200" y="2286000"/>
            <a:ext cx="3328988" cy="2286000"/>
          </a:xfrm>
        </p:spPr>
        <p:txBody>
          <a:bodyPr>
            <a:normAutofit fontScale="92500"/>
          </a:bodyPr>
          <a:lstStyle/>
          <a:p>
            <a:pPr algn="l" rtl="0"/>
            <a:r>
              <a:rPr lang="ru-RU" smtClean="0"/>
              <a:t>Prepare infusions </a:t>
            </a:r>
          </a:p>
          <a:p>
            <a:pPr algn="l" rtl="0"/>
            <a:r>
              <a:rPr lang="ru-RU" smtClean="0"/>
              <a:t>From the roots of steel - decoctions</a:t>
            </a:r>
          </a:p>
        </p:txBody>
      </p:sp>
      <p:sp>
        <p:nvSpPr>
          <p:cNvPr id="4" name="Номер слайда 3"/>
          <p:cNvSpPr>
            <a:spLocks noGrp="1"/>
          </p:cNvSpPr>
          <p:nvPr>
            <p:ph type="sldNum" sz="quarter" idx="12"/>
          </p:nvPr>
        </p:nvSpPr>
        <p:spPr>
          <a:xfrm>
            <a:off x="7500938" y="6356350"/>
            <a:ext cx="1185862" cy="365125"/>
          </a:xfrm>
        </p:spPr>
        <p:txBody>
          <a:bodyPr/>
          <a:lstStyle/>
          <a:p>
            <a:pPr algn="l" rtl="0">
              <a:defRPr/>
            </a:pPr>
            <a:fld id="{3D3D96C2-F014-4422-B0E8-060B341A60F2}" type="slidenum">
              <a:rPr lang="ru-RU"/>
              <a:pPr algn="l" rtl="0">
                <a:defRPr/>
              </a:pPr>
              <a:t>40</a:t>
            </a:fld>
            <a:endParaRPr lang="ru-RU"/>
          </a:p>
        </p:txBody>
      </p:sp>
      <p:pic>
        <p:nvPicPr>
          <p:cNvPr id="80900" name="Picture 2" descr="C:\Users\User\Pictures\equisetum-arvense-wikimedia.jpg"/>
          <p:cNvPicPr>
            <a:picLocks noChangeAspect="1" noChangeArrowheads="1"/>
          </p:cNvPicPr>
          <p:nvPr/>
        </p:nvPicPr>
        <p:blipFill>
          <a:blip r:embed="rId2"/>
          <a:srcRect/>
          <a:stretch>
            <a:fillRect/>
          </a:stretch>
        </p:blipFill>
        <p:spPr bwMode="auto">
          <a:xfrm>
            <a:off x="4857750" y="2357438"/>
            <a:ext cx="3857625" cy="3643312"/>
          </a:xfrm>
          <a:prstGeom prst="rect">
            <a:avLst/>
          </a:prstGeom>
          <a:noFill/>
          <a:ln w="9525">
            <a:noFill/>
            <a:miter lim="800000"/>
            <a:headEnd/>
            <a:tailEnd/>
          </a:ln>
        </p:spPr>
      </p:pic>
      <p:pic>
        <p:nvPicPr>
          <p:cNvPr id="80901" name="Picture 3" descr="C:\Users\User\Pictures\69.jpg"/>
          <p:cNvPicPr>
            <a:picLocks noChangeAspect="1" noChangeArrowheads="1"/>
          </p:cNvPicPr>
          <p:nvPr/>
        </p:nvPicPr>
        <p:blipFill>
          <a:blip r:embed="rId3"/>
          <a:srcRect/>
          <a:stretch>
            <a:fillRect/>
          </a:stretch>
        </p:blipFill>
        <p:spPr bwMode="auto">
          <a:xfrm>
            <a:off x="3214688" y="3429000"/>
            <a:ext cx="2622550" cy="3157538"/>
          </a:xfrm>
          <a:prstGeom prst="rect">
            <a:avLst/>
          </a:prstGeom>
          <a:noFill/>
          <a:ln w="9525">
            <a:noFill/>
            <a:miter lim="800000"/>
            <a:headEnd/>
            <a:tailEnd/>
          </a:ln>
        </p:spPr>
      </p:pic>
      <p:pic>
        <p:nvPicPr>
          <p:cNvPr id="80902" name="Picture 4" descr="C:\Users\User\Pictures\pizhma.jpg"/>
          <p:cNvPicPr>
            <a:picLocks noChangeAspect="1" noChangeArrowheads="1"/>
          </p:cNvPicPr>
          <p:nvPr/>
        </p:nvPicPr>
        <p:blipFill>
          <a:blip r:embed="rId4"/>
          <a:srcRect/>
          <a:stretch>
            <a:fillRect/>
          </a:stretch>
        </p:blipFill>
        <p:spPr bwMode="auto">
          <a:xfrm>
            <a:off x="142875" y="4429125"/>
            <a:ext cx="2928938" cy="2141538"/>
          </a:xfrm>
          <a:prstGeom prst="rect">
            <a:avLst/>
          </a:prstGeom>
          <a:noFill/>
          <a:ln w="9525">
            <a:noFill/>
            <a:miter lim="800000"/>
            <a:headEnd/>
            <a:tailEnd/>
          </a:ln>
        </p:spPr>
      </p:pic>
    </p:spTree>
    <p:extLst>
      <p:ext uri="{BB962C8B-B14F-4D97-AF65-F5344CB8AC3E}">
        <p14:creationId xmlns:p14="http://schemas.microsoft.com/office/powerpoint/2010/main" val="13353767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388" y="274638"/>
            <a:ext cx="8856662" cy="939800"/>
          </a:xfrm>
          <a:solidFill>
            <a:schemeClr val="accent1">
              <a:lumMod val="60000"/>
              <a:lumOff val="40000"/>
            </a:schemeClr>
          </a:solidFill>
          <a:ln w="28575">
            <a:solidFill>
              <a:schemeClr val="tx1"/>
            </a:solidFill>
          </a:ln>
        </p:spPr>
        <p:txBody>
          <a:bodyPr rtlCol="0">
            <a:normAutofit fontScale="90000"/>
          </a:bodyPr>
          <a:lstStyle/>
          <a:p>
            <a:pPr algn="l" rtl="0" fontAlgn="auto">
              <a:spcAft>
                <a:spcPts val="0"/>
              </a:spcAft>
              <a:defRPr/>
            </a:pPr>
            <a:r>
              <a:rPr lang="ru-RU" sz="3200" dirty="0" smtClean="0"/>
              <a:t>MPs containing alkaloids (celandine herb, thermopsis, belladonna leaves, henbane, dope, etc.)</a:t>
            </a:r>
            <a:endParaRPr lang="ru-RU" sz="3200" dirty="0"/>
          </a:p>
        </p:txBody>
      </p:sp>
      <p:sp>
        <p:nvSpPr>
          <p:cNvPr id="6" name="Содержимое 5"/>
          <p:cNvSpPr>
            <a:spLocks noGrp="1"/>
          </p:cNvSpPr>
          <p:nvPr>
            <p:ph idx="1"/>
          </p:nvPr>
        </p:nvSpPr>
        <p:spPr>
          <a:xfrm>
            <a:off x="214313" y="1557338"/>
            <a:ext cx="6000750" cy="4967287"/>
          </a:xfrm>
        </p:spPr>
        <p:txBody>
          <a:bodyPr rtlCol="0">
            <a:normAutofit fontScale="85000" lnSpcReduction="20000"/>
          </a:bodyPr>
          <a:lstStyle/>
          <a:p>
            <a:pPr algn="l" rtl="0" fontAlgn="auto">
              <a:spcAft>
                <a:spcPts val="0"/>
              </a:spcAft>
              <a:buFont typeface="Arial" pitchFamily="34" charset="0"/>
              <a:buChar char="•"/>
              <a:defRPr/>
            </a:pPr>
            <a:r>
              <a:rPr lang="ru-RU" dirty="0" smtClean="0"/>
              <a:t>Prepare infusions.</a:t>
            </a:r>
          </a:p>
          <a:p>
            <a:pPr algn="l" rtl="0" fontAlgn="auto">
              <a:spcAft>
                <a:spcPts val="0"/>
              </a:spcAft>
              <a:buFont typeface="Arial" pitchFamily="34" charset="0"/>
              <a:buChar char="•"/>
              <a:defRPr/>
            </a:pPr>
            <a:r>
              <a:rPr lang="ru-RU" dirty="0" smtClean="0"/>
              <a:t>The content of active ingredients in the raw materials used is taken into account. Raw materials with a low content of alkaloids are not used. Raw materials with a high content of alkaloids take less, making a recalculation according to the formula:</a:t>
            </a:r>
            <a:r>
              <a:rPr lang="ru-RU" b="1" dirty="0" smtClean="0"/>
              <a:t>X = </a:t>
            </a:r>
            <a:r>
              <a:rPr lang="ru-RU" b="1" dirty="0" err="1" smtClean="0"/>
              <a:t>AxB</a:t>
            </a:r>
            <a:r>
              <a:rPr lang="ru-RU" b="1" dirty="0" smtClean="0"/>
              <a:t>/ B</a:t>
            </a:r>
          </a:p>
          <a:p>
            <a:pPr algn="l" rtl="0" fontAlgn="auto">
              <a:spcAft>
                <a:spcPts val="0"/>
              </a:spcAft>
              <a:buFont typeface="Arial" pitchFamily="34" charset="0"/>
              <a:buChar char="•"/>
              <a:defRPr/>
            </a:pPr>
            <a:r>
              <a:rPr lang="ru-RU" dirty="0" smtClean="0"/>
              <a:t>To extract alkaloids, use purified water, acidified with citric or hydrochloric </a:t>
            </a:r>
            <a:r>
              <a:rPr lang="ru-RU" dirty="0" err="1" smtClean="0"/>
              <a:t>acid</a:t>
            </a:r>
            <a:r>
              <a:rPr lang="ru-RU" dirty="0" smtClean="0"/>
              <a:t> </a:t>
            </a:r>
            <a:r>
              <a:rPr lang="ru-RU" dirty="0" err="1" smtClean="0"/>
              <a:t>in</a:t>
            </a:r>
            <a:r>
              <a:rPr lang="ru-RU" dirty="0" smtClean="0"/>
              <a:t> an amount equal to the amount of alkaloids in the raw material (to convert </a:t>
            </a:r>
            <a:r>
              <a:rPr lang="ru-RU" dirty="0" err="1" smtClean="0"/>
              <a:t>the</a:t>
            </a:r>
            <a:r>
              <a:rPr lang="ru-RU" dirty="0" smtClean="0"/>
              <a:t> </a:t>
            </a:r>
            <a:r>
              <a:rPr lang="ru-RU" dirty="0" err="1" smtClean="0"/>
              <a:t>base</a:t>
            </a:r>
            <a:r>
              <a:rPr lang="en-US" dirty="0" smtClean="0"/>
              <a:t> of </a:t>
            </a:r>
            <a:r>
              <a:rPr lang="en-US" dirty="0" err="1" smtClean="0"/>
              <a:t>alcaloids</a:t>
            </a:r>
            <a:r>
              <a:rPr lang="en-US" dirty="0" smtClean="0"/>
              <a:t> in</a:t>
            </a:r>
            <a:r>
              <a:rPr lang="ru-RU" dirty="0" err="1" smtClean="0"/>
              <a:t>to</a:t>
            </a:r>
            <a:r>
              <a:rPr lang="ru-RU" dirty="0" smtClean="0"/>
              <a:t> salt).</a:t>
            </a:r>
          </a:p>
          <a:p>
            <a:pPr algn="l" rtl="0" fontAlgn="auto">
              <a:spcAft>
                <a:spcPts val="0"/>
              </a:spcAft>
              <a:buFont typeface="Arial" pitchFamily="34" charset="0"/>
              <a:buChar char="•"/>
              <a:defRPr/>
            </a:pPr>
            <a:endParaRPr lang="ru-RU" dirty="0"/>
          </a:p>
        </p:txBody>
      </p:sp>
      <p:sp>
        <p:nvSpPr>
          <p:cNvPr id="4" name="Номер слайда 3"/>
          <p:cNvSpPr>
            <a:spLocks noGrp="1"/>
          </p:cNvSpPr>
          <p:nvPr>
            <p:ph type="sldNum" sz="quarter" idx="12"/>
          </p:nvPr>
        </p:nvSpPr>
        <p:spPr/>
        <p:txBody>
          <a:bodyPr/>
          <a:lstStyle/>
          <a:p>
            <a:pPr algn="l" rtl="0">
              <a:defRPr/>
            </a:pPr>
            <a:fld id="{9C1C7A8F-12A4-4CD1-8283-9D973CFF3362}" type="slidenum">
              <a:rPr lang="ru-RU"/>
              <a:pPr algn="l" rtl="0">
                <a:defRPr/>
              </a:pPr>
              <a:t>41</a:t>
            </a:fld>
            <a:endParaRPr lang="ru-RU"/>
          </a:p>
        </p:txBody>
      </p:sp>
      <p:pic>
        <p:nvPicPr>
          <p:cNvPr id="81924" name="Picture 2" descr="C:\Users\User\Pictures\74510672_01406.jpg"/>
          <p:cNvPicPr>
            <a:picLocks noChangeAspect="1" noChangeArrowheads="1"/>
          </p:cNvPicPr>
          <p:nvPr/>
        </p:nvPicPr>
        <p:blipFill>
          <a:blip r:embed="rId2"/>
          <a:srcRect/>
          <a:stretch>
            <a:fillRect/>
          </a:stretch>
        </p:blipFill>
        <p:spPr bwMode="auto">
          <a:xfrm>
            <a:off x="6357938" y="2286000"/>
            <a:ext cx="2571750" cy="2928938"/>
          </a:xfrm>
          <a:prstGeom prst="rect">
            <a:avLst/>
          </a:prstGeom>
          <a:noFill/>
          <a:ln w="9525">
            <a:noFill/>
            <a:miter lim="800000"/>
            <a:headEnd/>
            <a:tailEnd/>
          </a:ln>
        </p:spPr>
      </p:pic>
    </p:spTree>
    <p:extLst>
      <p:ext uri="{BB962C8B-B14F-4D97-AF65-F5344CB8AC3E}">
        <p14:creationId xmlns:p14="http://schemas.microsoft.com/office/powerpoint/2010/main" val="20193939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rtlCol="0">
            <a:normAutofit fontScale="90000"/>
          </a:bodyPr>
          <a:lstStyle/>
          <a:p>
            <a:pPr algn="l" rtl="0" fontAlgn="auto">
              <a:spcAft>
                <a:spcPts val="0"/>
              </a:spcAft>
              <a:defRPr/>
            </a:pPr>
            <a:r>
              <a:rPr lang="ru-RU" sz="4000" b="1" i="1" dirty="0" smtClean="0"/>
              <a:t/>
            </a:r>
            <a:br>
              <a:rPr lang="ru-RU" sz="4000" b="1" i="1" dirty="0" smtClean="0"/>
            </a:br>
            <a:r>
              <a:rPr lang="en-US" sz="4000" b="1" i="1" dirty="0" err="1" smtClean="0"/>
              <a:t>Rp</a:t>
            </a:r>
            <a:r>
              <a:rPr lang="en-US" sz="4000" b="1" i="1" dirty="0" smtClean="0"/>
              <a:t>.: </a:t>
            </a:r>
            <a:r>
              <a:rPr lang="en-US" sz="4000" b="1" i="1" dirty="0" err="1" smtClean="0"/>
              <a:t>Infusi</a:t>
            </a:r>
            <a:r>
              <a:rPr lang="en-US" sz="4000" b="1" i="1" dirty="0" smtClean="0"/>
              <a:t> </a:t>
            </a:r>
            <a:r>
              <a:rPr lang="en-US" sz="4000" b="1" i="1" dirty="0" err="1" smtClean="0"/>
              <a:t>foliorum</a:t>
            </a:r>
            <a:r>
              <a:rPr lang="en-US" sz="4000" b="1" i="1" dirty="0" smtClean="0"/>
              <a:t> </a:t>
            </a:r>
            <a:r>
              <a:rPr lang="en-US" sz="4000" b="1" i="1" dirty="0" err="1" smtClean="0"/>
              <a:t>Belladonnae</a:t>
            </a:r>
            <a:r>
              <a:rPr lang="en-US" sz="4000" b="1" i="1" dirty="0" smtClean="0"/>
              <a:t> 200.0</a:t>
            </a:r>
            <a:r>
              <a:rPr lang="ru-RU" sz="4000" dirty="0" smtClean="0"/>
              <a:t/>
            </a:r>
            <a:br>
              <a:rPr lang="ru-RU" sz="4000" dirty="0" smtClean="0"/>
            </a:br>
            <a:r>
              <a:rPr lang="ru-RU" sz="4000" b="1" i="1" dirty="0" smtClean="0"/>
              <a:t> </a:t>
            </a:r>
            <a:r>
              <a:rPr lang="en-US" sz="4000" b="1" i="1" dirty="0" smtClean="0"/>
              <a:t>       D</a:t>
            </a:r>
            <a:r>
              <a:rPr lang="ru-RU" sz="4000" b="1" i="1" dirty="0" smtClean="0"/>
              <a:t>.</a:t>
            </a:r>
            <a:r>
              <a:rPr lang="en-US" sz="4000" b="1" i="1" dirty="0" smtClean="0"/>
              <a:t>S</a:t>
            </a:r>
            <a:r>
              <a:rPr lang="ru-RU" sz="4000" b="1" i="1" dirty="0" smtClean="0"/>
              <a:t>.</a:t>
            </a:r>
            <a:r>
              <a:rPr lang="en-US" sz="4000" b="1" i="1" dirty="0" smtClean="0"/>
              <a:t> By 1 tablespoon 3 times a day</a:t>
            </a:r>
            <a:r>
              <a:rPr lang="ru-RU" dirty="0" smtClean="0"/>
              <a:t/>
            </a:r>
            <a:br>
              <a:rPr lang="ru-RU" dirty="0" smtClean="0"/>
            </a:br>
            <a:endParaRPr lang="ru-RU" dirty="0"/>
          </a:p>
        </p:txBody>
      </p:sp>
      <p:sp>
        <p:nvSpPr>
          <p:cNvPr id="6" name="Содержимое 5"/>
          <p:cNvSpPr>
            <a:spLocks noGrp="1"/>
          </p:cNvSpPr>
          <p:nvPr>
            <p:ph idx="1"/>
          </p:nvPr>
        </p:nvSpPr>
        <p:spPr/>
        <p:txBody>
          <a:bodyPr rtlCol="0">
            <a:normAutofit fontScale="70000" lnSpcReduction="20000"/>
          </a:bodyPr>
          <a:lstStyle/>
          <a:p>
            <a:pPr algn="l" rtl="0" fontAlgn="auto">
              <a:spcAft>
                <a:spcPts val="0"/>
              </a:spcAft>
              <a:buFont typeface="Arial" pitchFamily="34" charset="0"/>
              <a:buChar char="•"/>
              <a:defRPr/>
            </a:pPr>
            <a:r>
              <a:rPr lang="ru-RU" dirty="0" smtClean="0"/>
              <a:t>The alkaloids </a:t>
            </a:r>
            <a:r>
              <a:rPr lang="ru-RU" dirty="0" err="1" smtClean="0"/>
              <a:t>content</a:t>
            </a:r>
            <a:r>
              <a:rPr lang="ru-RU" dirty="0" smtClean="0"/>
              <a:t> </a:t>
            </a:r>
            <a:r>
              <a:rPr lang="en-US" dirty="0" smtClean="0"/>
              <a:t>in the Folia of </a:t>
            </a:r>
            <a:r>
              <a:rPr lang="en-US" dirty="0" err="1" smtClean="0"/>
              <a:t>Belladonnae</a:t>
            </a:r>
            <a:r>
              <a:rPr lang="en-US" dirty="0" smtClean="0"/>
              <a:t> </a:t>
            </a:r>
            <a:r>
              <a:rPr lang="ru-RU" dirty="0" err="1" smtClean="0"/>
              <a:t>is</a:t>
            </a:r>
            <a:r>
              <a:rPr lang="ru-RU" dirty="0" smtClean="0"/>
              <a:t> 0.3%.</a:t>
            </a:r>
          </a:p>
          <a:p>
            <a:pPr algn="l" rtl="0" fontAlgn="auto">
              <a:spcAft>
                <a:spcPts val="0"/>
              </a:spcAft>
              <a:buFont typeface="Arial" pitchFamily="34" charset="0"/>
              <a:buChar char="•"/>
              <a:defRPr/>
            </a:pPr>
            <a:r>
              <a:rPr lang="ru-RU" dirty="0" smtClean="0"/>
              <a:t>We prepare the infusion in a ratio </a:t>
            </a:r>
            <a:r>
              <a:rPr lang="ru-RU" dirty="0" err="1" smtClean="0"/>
              <a:t>of</a:t>
            </a:r>
            <a:r>
              <a:rPr lang="ru-RU" dirty="0" smtClean="0"/>
              <a:t> </a:t>
            </a:r>
            <a:r>
              <a:rPr lang="en-US" dirty="0" smtClean="0"/>
              <a:t>  </a:t>
            </a:r>
            <a:r>
              <a:rPr lang="ru-RU" dirty="0" smtClean="0"/>
              <a:t>1: 400, </a:t>
            </a:r>
          </a:p>
          <a:p>
            <a:pPr algn="l" rtl="0" fontAlgn="auto">
              <a:spcAft>
                <a:spcPts val="0"/>
              </a:spcAft>
              <a:buFont typeface="Arial" pitchFamily="34" charset="0"/>
              <a:buChar char="•"/>
              <a:defRPr/>
            </a:pPr>
            <a:r>
              <a:rPr lang="ru-RU" dirty="0" err="1" smtClean="0"/>
              <a:t>Raw</a:t>
            </a:r>
            <a:r>
              <a:rPr lang="ru-RU" dirty="0" smtClean="0"/>
              <a:t> </a:t>
            </a:r>
            <a:r>
              <a:rPr lang="ru-RU" dirty="0" err="1" smtClean="0"/>
              <a:t>materials</a:t>
            </a:r>
            <a:r>
              <a:rPr lang="ru-RU" dirty="0" smtClean="0"/>
              <a:t> = </a:t>
            </a:r>
            <a:r>
              <a:rPr lang="en-US" dirty="0" smtClean="0"/>
              <a:t>200,0 / 400 = </a:t>
            </a:r>
            <a:r>
              <a:rPr lang="ru-RU" dirty="0" smtClean="0"/>
              <a:t>0.5</a:t>
            </a:r>
          </a:p>
          <a:p>
            <a:pPr algn="l" rtl="0" fontAlgn="auto">
              <a:spcAft>
                <a:spcPts val="0"/>
              </a:spcAft>
              <a:buFont typeface="Arial" pitchFamily="34" charset="0"/>
              <a:buChar char="•"/>
              <a:defRPr/>
            </a:pPr>
            <a:r>
              <a:rPr lang="ru-RU" dirty="0" smtClean="0"/>
              <a:t>0.3 </a:t>
            </a:r>
            <a:r>
              <a:rPr lang="en-US" dirty="0" smtClean="0"/>
              <a:t>gr </a:t>
            </a:r>
            <a:r>
              <a:rPr lang="ru-RU" dirty="0" err="1" smtClean="0"/>
              <a:t>alc</a:t>
            </a:r>
            <a:r>
              <a:rPr lang="en-US" dirty="0" err="1" smtClean="0"/>
              <a:t>aloids</a:t>
            </a:r>
            <a:r>
              <a:rPr lang="en-US" dirty="0" smtClean="0"/>
              <a:t> </a:t>
            </a:r>
            <a:r>
              <a:rPr lang="ru-RU" dirty="0" smtClean="0"/>
              <a:t> - 100.0 raw materials</a:t>
            </a:r>
          </a:p>
          <a:p>
            <a:pPr algn="l" rtl="0" fontAlgn="auto">
              <a:spcAft>
                <a:spcPts val="0"/>
              </a:spcAft>
              <a:buFont typeface="Arial" pitchFamily="34" charset="0"/>
              <a:buNone/>
              <a:defRPr/>
            </a:pPr>
            <a:r>
              <a:rPr lang="ru-RU" dirty="0" smtClean="0"/>
              <a:t> </a:t>
            </a:r>
            <a:r>
              <a:rPr lang="en-US" dirty="0" smtClean="0"/>
              <a:t>         </a:t>
            </a:r>
            <a:r>
              <a:rPr lang="ru-RU" dirty="0" smtClean="0"/>
              <a:t>X ---------- </a:t>
            </a:r>
            <a:r>
              <a:rPr lang="en-US" dirty="0" smtClean="0"/>
              <a:t>          </a:t>
            </a:r>
            <a:r>
              <a:rPr lang="ru-RU" dirty="0" smtClean="0"/>
              <a:t>0.5 </a:t>
            </a:r>
            <a:r>
              <a:rPr lang="en-US" dirty="0" smtClean="0"/>
              <a:t>                                </a:t>
            </a:r>
            <a:r>
              <a:rPr lang="ru-RU" dirty="0" smtClean="0"/>
              <a:t>X = 0.00</a:t>
            </a:r>
            <a:r>
              <a:rPr lang="en-US" dirty="0" smtClean="0"/>
              <a:t>15 gram</a:t>
            </a:r>
            <a:endParaRPr lang="ru-RU" dirty="0" smtClean="0"/>
          </a:p>
          <a:p>
            <a:pPr algn="l" rtl="0" fontAlgn="auto">
              <a:spcAft>
                <a:spcPts val="0"/>
              </a:spcAft>
              <a:buFont typeface="Arial" pitchFamily="34" charset="0"/>
              <a:buChar char="•"/>
              <a:defRPr/>
            </a:pPr>
            <a:r>
              <a:rPr lang="ru-RU" dirty="0" smtClean="0"/>
              <a:t>Citric </a:t>
            </a:r>
            <a:r>
              <a:rPr lang="ru-RU" dirty="0" err="1" smtClean="0"/>
              <a:t>acid</a:t>
            </a:r>
            <a:r>
              <a:rPr lang="ru-RU" dirty="0" smtClean="0"/>
              <a:t> </a:t>
            </a:r>
            <a:r>
              <a:rPr lang="en-US" dirty="0" smtClean="0"/>
              <a:t>necessary to take in amount </a:t>
            </a:r>
            <a:r>
              <a:rPr lang="ru-RU" dirty="0" smtClean="0"/>
              <a:t>0.00</a:t>
            </a:r>
            <a:r>
              <a:rPr lang="en-US" dirty="0" smtClean="0"/>
              <a:t>15 grams to acidify the water </a:t>
            </a:r>
            <a:r>
              <a:rPr lang="ru-RU" dirty="0" smtClean="0"/>
              <a:t> (it is impossible to weigh out, we use a 1% </a:t>
            </a:r>
            <a:r>
              <a:rPr lang="ru-RU" dirty="0" err="1" smtClean="0"/>
              <a:t>solution</a:t>
            </a:r>
            <a:r>
              <a:rPr lang="en-US" dirty="0" smtClean="0"/>
              <a:t> (1:100) 0,0015 x 100 = </a:t>
            </a:r>
            <a:r>
              <a:rPr lang="ru-RU" dirty="0" smtClean="0"/>
              <a:t> 0.</a:t>
            </a:r>
            <a:r>
              <a:rPr lang="en-US" dirty="0" smtClean="0"/>
              <a:t>15</a:t>
            </a:r>
            <a:r>
              <a:rPr lang="ru-RU" dirty="0" smtClean="0"/>
              <a:t> </a:t>
            </a:r>
            <a:r>
              <a:rPr lang="ru-RU" dirty="0" err="1" smtClean="0"/>
              <a:t>ml</a:t>
            </a:r>
            <a:r>
              <a:rPr lang="ru-RU" dirty="0" smtClean="0"/>
              <a:t> </a:t>
            </a:r>
            <a:r>
              <a:rPr lang="ru-RU" dirty="0" err="1" smtClean="0"/>
              <a:t>or</a:t>
            </a:r>
            <a:r>
              <a:rPr lang="en-US" smtClean="0"/>
              <a:t> 3</a:t>
            </a:r>
            <a:r>
              <a:rPr lang="ru-RU" dirty="0" smtClean="0"/>
              <a:t> </a:t>
            </a:r>
            <a:r>
              <a:rPr lang="ru-RU" dirty="0" smtClean="0"/>
              <a:t>drops, measured with a </a:t>
            </a:r>
            <a:r>
              <a:rPr lang="ru-RU" dirty="0" err="1" smtClean="0"/>
              <a:t>standard</a:t>
            </a:r>
            <a:r>
              <a:rPr lang="ru-RU" dirty="0" smtClean="0"/>
              <a:t> </a:t>
            </a:r>
            <a:r>
              <a:rPr lang="en-US" dirty="0" err="1" smtClean="0"/>
              <a:t>pipett</a:t>
            </a:r>
            <a:endParaRPr lang="ru-RU" dirty="0" smtClean="0"/>
          </a:p>
          <a:p>
            <a:pPr algn="l" rtl="0" fontAlgn="auto">
              <a:spcAft>
                <a:spcPts val="0"/>
              </a:spcAft>
              <a:buFont typeface="Arial" pitchFamily="34" charset="0"/>
              <a:buChar char="•"/>
              <a:defRPr/>
            </a:pPr>
            <a:r>
              <a:rPr lang="en-US" dirty="0" smtClean="0"/>
              <a:t>If we add </a:t>
            </a:r>
            <a:r>
              <a:rPr lang="ru-RU" dirty="0" smtClean="0"/>
              <a:t> hydrochloric acid solution containing 0.83% hydrogen chloride: </a:t>
            </a:r>
          </a:p>
          <a:p>
            <a:pPr algn="l" rtl="0" fontAlgn="auto">
              <a:spcAft>
                <a:spcPts val="0"/>
              </a:spcAft>
              <a:buFont typeface="Arial" pitchFamily="34" charset="0"/>
              <a:buNone/>
              <a:defRPr/>
            </a:pPr>
            <a:r>
              <a:rPr lang="ru-RU" dirty="0" smtClean="0"/>
              <a:t> 0.83% </a:t>
            </a:r>
            <a:r>
              <a:rPr lang="en-US" dirty="0" err="1" smtClean="0"/>
              <a:t>HCl</a:t>
            </a:r>
            <a:r>
              <a:rPr lang="ru-RU" dirty="0" smtClean="0"/>
              <a:t>--------- 100 ml</a:t>
            </a:r>
          </a:p>
          <a:p>
            <a:pPr algn="l" rtl="0" fontAlgn="auto">
              <a:spcAft>
                <a:spcPts val="0"/>
              </a:spcAft>
              <a:buFont typeface="Arial" pitchFamily="34" charset="0"/>
              <a:buNone/>
              <a:defRPr/>
            </a:pPr>
            <a:r>
              <a:rPr lang="ru-RU" dirty="0" smtClean="0"/>
              <a:t> 0.00</a:t>
            </a:r>
            <a:r>
              <a:rPr lang="en-US" dirty="0" smtClean="0"/>
              <a:t>15</a:t>
            </a:r>
            <a:r>
              <a:rPr lang="ru-RU" dirty="0" smtClean="0"/>
              <a:t> -------------- X </a:t>
            </a:r>
            <a:r>
              <a:rPr lang="en-US" dirty="0" smtClean="0"/>
              <a:t>                       </a:t>
            </a:r>
            <a:r>
              <a:rPr lang="ru-RU" dirty="0" smtClean="0"/>
              <a:t>X = 0.</a:t>
            </a:r>
            <a:r>
              <a:rPr lang="en-US" dirty="0" smtClean="0"/>
              <a:t>18</a:t>
            </a:r>
            <a:r>
              <a:rPr lang="ru-RU" dirty="0" smtClean="0"/>
              <a:t> ml </a:t>
            </a:r>
          </a:p>
          <a:p>
            <a:pPr algn="l" rtl="0" fontAlgn="auto">
              <a:spcAft>
                <a:spcPts val="0"/>
              </a:spcAft>
              <a:buFont typeface="Arial" pitchFamily="34" charset="0"/>
              <a:buChar char="•"/>
              <a:defRPr/>
            </a:pPr>
            <a:endParaRPr lang="ru-RU" dirty="0"/>
          </a:p>
        </p:txBody>
      </p:sp>
      <p:sp>
        <p:nvSpPr>
          <p:cNvPr id="4" name="Номер слайда 3"/>
          <p:cNvSpPr>
            <a:spLocks noGrp="1"/>
          </p:cNvSpPr>
          <p:nvPr>
            <p:ph type="sldNum" sz="quarter" idx="12"/>
          </p:nvPr>
        </p:nvSpPr>
        <p:spPr/>
        <p:txBody>
          <a:bodyPr/>
          <a:lstStyle/>
          <a:p>
            <a:pPr algn="l" rtl="0">
              <a:defRPr/>
            </a:pPr>
            <a:fld id="{F6D0F13B-AC5F-43E7-BAA4-08416BF1C419}" type="slidenum">
              <a:rPr lang="ru-RU"/>
              <a:pPr algn="l" rtl="0">
                <a:defRPr/>
              </a:pPr>
              <a:t>42</a:t>
            </a:fld>
            <a:endParaRPr lang="ru-RU"/>
          </a:p>
        </p:txBody>
      </p:sp>
    </p:spTree>
    <p:extLst>
      <p:ext uri="{BB962C8B-B14F-4D97-AF65-F5344CB8AC3E}">
        <p14:creationId xmlns:p14="http://schemas.microsoft.com/office/powerpoint/2010/main" val="40104593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50"/>
          </a:xfrm>
        </p:spPr>
        <p:txBody>
          <a:bodyPr rtlCol="0">
            <a:normAutofit fontScale="90000"/>
          </a:bodyPr>
          <a:lstStyle/>
          <a:p>
            <a:pPr algn="l" rtl="0" fontAlgn="auto">
              <a:spcAft>
                <a:spcPts val="0"/>
              </a:spcAft>
              <a:defRPr/>
            </a:pPr>
            <a:r>
              <a:rPr lang="ru-RU" dirty="0" smtClean="0"/>
              <a:t>Water extraction technology</a:t>
            </a:r>
            <a:endParaRPr lang="ru-RU" dirty="0"/>
          </a:p>
        </p:txBody>
      </p:sp>
      <p:sp>
        <p:nvSpPr>
          <p:cNvPr id="3" name="Содержимое 2"/>
          <p:cNvSpPr>
            <a:spLocks noGrp="1"/>
          </p:cNvSpPr>
          <p:nvPr>
            <p:ph idx="1"/>
          </p:nvPr>
        </p:nvSpPr>
        <p:spPr>
          <a:xfrm>
            <a:off x="457200" y="1000125"/>
            <a:ext cx="8229600" cy="5126038"/>
          </a:xfrm>
        </p:spPr>
        <p:txBody>
          <a:bodyPr rtlCol="0">
            <a:normAutofit fontScale="85000" lnSpcReduction="10000"/>
          </a:bodyPr>
          <a:lstStyle/>
          <a:p>
            <a:pPr algn="l" rtl="0" fontAlgn="auto">
              <a:spcAft>
                <a:spcPts val="0"/>
              </a:spcAft>
              <a:buFont typeface="Arial" pitchFamily="34" charset="0"/>
              <a:buNone/>
              <a:defRPr/>
            </a:pPr>
            <a:r>
              <a:rPr lang="ru-RU" dirty="0" smtClean="0"/>
              <a:t>The raw material must be crushed to a size of 1 mm.</a:t>
            </a:r>
          </a:p>
          <a:p>
            <a:pPr algn="l" rtl="0" fontAlgn="auto">
              <a:spcAft>
                <a:spcPts val="0"/>
              </a:spcAft>
              <a:buFont typeface="Arial" pitchFamily="34" charset="0"/>
              <a:buNone/>
              <a:defRPr/>
            </a:pPr>
            <a:r>
              <a:rPr lang="ru-RU" dirty="0" smtClean="0"/>
              <a:t>In warmed </a:t>
            </a:r>
            <a:r>
              <a:rPr lang="ru-RU" dirty="0" err="1" smtClean="0"/>
              <a:t>up</a:t>
            </a:r>
            <a:r>
              <a:rPr lang="ru-RU" dirty="0" smtClean="0"/>
              <a:t> </a:t>
            </a:r>
            <a:r>
              <a:rPr lang="ru-RU" dirty="0" err="1" smtClean="0"/>
              <a:t>inf</a:t>
            </a:r>
            <a:r>
              <a:rPr lang="en-US" dirty="0" err="1" smtClean="0"/>
              <a:t>undirka</a:t>
            </a:r>
            <a:r>
              <a:rPr lang="ru-RU" dirty="0" smtClean="0"/>
              <a:t> is weighed with 0.5 grams of belladonna leaves, 200 ml of purified water is poured in (since the raw material is less than 1 gram, the coefficient </a:t>
            </a:r>
            <a:r>
              <a:rPr lang="ru-RU" dirty="0" err="1" smtClean="0"/>
              <a:t>water</a:t>
            </a:r>
            <a:r>
              <a:rPr lang="ru-RU" dirty="0" smtClean="0"/>
              <a:t> </a:t>
            </a:r>
            <a:r>
              <a:rPr lang="ru-RU" dirty="0" err="1" smtClean="0"/>
              <a:t>absorption</a:t>
            </a:r>
            <a:r>
              <a:rPr lang="en-US" dirty="0" smtClean="0"/>
              <a:t> to </a:t>
            </a:r>
            <a:r>
              <a:rPr lang="ru-RU" dirty="0" err="1" smtClean="0"/>
              <a:t>take</a:t>
            </a:r>
            <a:r>
              <a:rPr lang="ru-RU" dirty="0" smtClean="0"/>
              <a:t> into account inappropriate). Next, </a:t>
            </a:r>
            <a:r>
              <a:rPr lang="ru-RU" dirty="0" err="1" smtClean="0"/>
              <a:t>we</a:t>
            </a:r>
            <a:r>
              <a:rPr lang="ru-RU" dirty="0" smtClean="0"/>
              <a:t> </a:t>
            </a:r>
            <a:r>
              <a:rPr lang="en-US" dirty="0" smtClean="0"/>
              <a:t>add</a:t>
            </a:r>
            <a:r>
              <a:rPr lang="ru-RU" dirty="0" smtClean="0"/>
              <a:t> 3 drops of a 1% solution of citric acid, </a:t>
            </a:r>
            <a:r>
              <a:rPr lang="ru-RU" dirty="0" err="1" smtClean="0"/>
              <a:t>place</a:t>
            </a:r>
            <a:r>
              <a:rPr lang="en-US" dirty="0" smtClean="0"/>
              <a:t> </a:t>
            </a:r>
            <a:r>
              <a:rPr lang="ru-RU" dirty="0" err="1" smtClean="0"/>
              <a:t>in</a:t>
            </a:r>
            <a:r>
              <a:rPr lang="en-US" dirty="0" smtClean="0"/>
              <a:t>side, put</a:t>
            </a:r>
            <a:r>
              <a:rPr lang="ru-RU" dirty="0" smtClean="0"/>
              <a:t> in a boiling water bath and leave for 15 minutes. Then remove and cool for 45 minutes, filter, pour into a cylinder and bring to a volume of 200 ml. We pour it into a </a:t>
            </a:r>
            <a:r>
              <a:rPr lang="en-US" dirty="0" smtClean="0"/>
              <a:t>packaging</a:t>
            </a:r>
            <a:r>
              <a:rPr lang="ru-RU" dirty="0" smtClean="0"/>
              <a:t> bottle </a:t>
            </a:r>
            <a:r>
              <a:rPr lang="ru-RU" dirty="0" err="1" smtClean="0"/>
              <a:t>and</a:t>
            </a:r>
            <a:r>
              <a:rPr lang="ru-RU" dirty="0" smtClean="0"/>
              <a:t> </a:t>
            </a:r>
            <a:r>
              <a:rPr lang="en-US" dirty="0" smtClean="0"/>
              <a:t>put m</a:t>
            </a:r>
            <a:r>
              <a:rPr lang="ru-RU" dirty="0" err="1" smtClean="0"/>
              <a:t>ain</a:t>
            </a:r>
            <a:r>
              <a:rPr lang="ru-RU" dirty="0" smtClean="0"/>
              <a:t> label "Internal", additional "Store in a cool place", shelf life 2 days.</a:t>
            </a:r>
            <a:endParaRPr lang="ru-RU" dirty="0"/>
          </a:p>
        </p:txBody>
      </p:sp>
    </p:spTree>
    <p:extLst>
      <p:ext uri="{BB962C8B-B14F-4D97-AF65-F5344CB8AC3E}">
        <p14:creationId xmlns:p14="http://schemas.microsoft.com/office/powerpoint/2010/main" val="35714780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Заголовок 1"/>
          <p:cNvSpPr>
            <a:spLocks noGrp="1"/>
          </p:cNvSpPr>
          <p:nvPr>
            <p:ph type="title"/>
          </p:nvPr>
        </p:nvSpPr>
        <p:spPr/>
        <p:txBody>
          <a:bodyPr/>
          <a:lstStyle/>
          <a:p>
            <a:pPr algn="l" rtl="0"/>
            <a:r>
              <a:rPr lang="ru-RU" dirty="0" smtClean="0"/>
              <a:t>P</a:t>
            </a:r>
            <a:r>
              <a:rPr lang="en-US" dirty="0" smtClean="0"/>
              <a:t>WC</a:t>
            </a:r>
            <a:endParaRPr lang="ru-RU" dirty="0" smtClean="0"/>
          </a:p>
        </p:txBody>
      </p:sp>
      <p:sp>
        <p:nvSpPr>
          <p:cNvPr id="119810" name="Содержимое 2"/>
          <p:cNvSpPr>
            <a:spLocks noGrp="1"/>
          </p:cNvSpPr>
          <p:nvPr>
            <p:ph idx="1"/>
          </p:nvPr>
        </p:nvSpPr>
        <p:spPr/>
        <p:txBody>
          <a:bodyPr/>
          <a:lstStyle/>
          <a:p>
            <a:pPr algn="l" rtl="0">
              <a:buFont typeface="Arial" charset="0"/>
              <a:buNone/>
            </a:pPr>
            <a:r>
              <a:rPr lang="en-US" dirty="0" smtClean="0"/>
              <a:t>05</a:t>
            </a:r>
            <a:r>
              <a:rPr lang="ru-RU" dirty="0" smtClean="0"/>
              <a:t>.1</a:t>
            </a:r>
            <a:r>
              <a:rPr lang="en-US" dirty="0" smtClean="0"/>
              <a:t>1</a:t>
            </a:r>
            <a:r>
              <a:rPr lang="ru-RU" dirty="0" smtClean="0"/>
              <a:t>.</a:t>
            </a:r>
            <a:r>
              <a:rPr lang="en-US" dirty="0" smtClean="0"/>
              <a:t>20</a:t>
            </a:r>
            <a:r>
              <a:rPr lang="ru-RU" dirty="0" smtClean="0"/>
              <a:t> No. </a:t>
            </a:r>
            <a:r>
              <a:rPr lang="en-US" dirty="0" smtClean="0"/>
              <a:t>6</a:t>
            </a:r>
            <a:endParaRPr lang="ru-RU" dirty="0" smtClean="0"/>
          </a:p>
          <a:p>
            <a:pPr algn="l" rtl="0">
              <a:buFont typeface="Arial" charset="0"/>
              <a:buNone/>
            </a:pPr>
            <a:r>
              <a:rPr lang="en-US" dirty="0" smtClean="0"/>
              <a:t>Folium </a:t>
            </a:r>
            <a:r>
              <a:rPr lang="en-US" dirty="0" err="1" smtClean="0"/>
              <a:t>Belladonnae</a:t>
            </a:r>
            <a:r>
              <a:rPr lang="en-US" dirty="0" smtClean="0"/>
              <a:t> 0.5</a:t>
            </a:r>
          </a:p>
          <a:p>
            <a:pPr algn="l" rtl="0">
              <a:buFont typeface="Arial" charset="0"/>
              <a:buNone/>
            </a:pPr>
            <a:r>
              <a:rPr lang="en-US" dirty="0" smtClean="0"/>
              <a:t>Aqua </a:t>
            </a:r>
            <a:r>
              <a:rPr lang="en-US" dirty="0" err="1" smtClean="0"/>
              <a:t>purificata</a:t>
            </a:r>
            <a:r>
              <a:rPr lang="en-US" dirty="0" smtClean="0"/>
              <a:t> 200.0</a:t>
            </a:r>
          </a:p>
          <a:p>
            <a:pPr algn="l" rtl="0">
              <a:buFont typeface="Arial" charset="0"/>
              <a:buNone/>
            </a:pPr>
            <a:r>
              <a:rPr lang="en-US" dirty="0" smtClean="0"/>
              <a:t>Sol. </a:t>
            </a:r>
            <a:r>
              <a:rPr lang="en-US" dirty="0" err="1" smtClean="0"/>
              <a:t>Acidi</a:t>
            </a:r>
            <a:r>
              <a:rPr lang="en-US" dirty="0" smtClean="0"/>
              <a:t> </a:t>
            </a:r>
            <a:r>
              <a:rPr lang="en-US" dirty="0" err="1" smtClean="0"/>
              <a:t>citrici</a:t>
            </a:r>
            <a:r>
              <a:rPr lang="en-US" dirty="0" smtClean="0"/>
              <a:t> 1% - </a:t>
            </a:r>
            <a:r>
              <a:rPr lang="en-US" dirty="0" err="1" smtClean="0"/>
              <a:t>guttas</a:t>
            </a:r>
            <a:r>
              <a:rPr lang="en-US" dirty="0" smtClean="0"/>
              <a:t> III</a:t>
            </a:r>
          </a:p>
          <a:p>
            <a:pPr algn="l" rtl="0">
              <a:buFont typeface="Arial" charset="0"/>
              <a:buNone/>
            </a:pPr>
            <a:r>
              <a:rPr lang="en-US" dirty="0" smtClean="0"/>
              <a:t>V</a:t>
            </a:r>
            <a:r>
              <a:rPr lang="ru-RU" dirty="0" smtClean="0"/>
              <a:t> total 200.0</a:t>
            </a:r>
          </a:p>
          <a:p>
            <a:pPr algn="l" rtl="0">
              <a:buFont typeface="Arial" charset="0"/>
              <a:buNone/>
            </a:pPr>
            <a:r>
              <a:rPr lang="ru-RU" dirty="0" smtClean="0"/>
              <a:t>Prepared</a:t>
            </a:r>
            <a:br>
              <a:rPr lang="ru-RU" dirty="0" smtClean="0"/>
            </a:br>
            <a:r>
              <a:rPr lang="ru-RU" dirty="0" smtClean="0"/>
              <a:t>Checked</a:t>
            </a:r>
          </a:p>
        </p:txBody>
      </p:sp>
    </p:spTree>
    <p:extLst>
      <p:ext uri="{BB962C8B-B14F-4D97-AF65-F5344CB8AC3E}">
        <p14:creationId xmlns:p14="http://schemas.microsoft.com/office/powerpoint/2010/main" val="39290778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Заголовок 4"/>
          <p:cNvSpPr>
            <a:spLocks noGrp="1"/>
          </p:cNvSpPr>
          <p:nvPr>
            <p:ph type="title"/>
          </p:nvPr>
        </p:nvSpPr>
        <p:spPr>
          <a:ln w="28575">
            <a:solidFill>
              <a:schemeClr val="tx1"/>
            </a:solidFill>
          </a:ln>
        </p:spPr>
        <p:txBody>
          <a:bodyPr/>
          <a:lstStyle/>
          <a:p>
            <a:pPr algn="l" rtl="0"/>
            <a:r>
              <a:rPr lang="ru-RU" sz="3200" dirty="0" smtClean="0"/>
              <a:t>MP </a:t>
            </a:r>
            <a:r>
              <a:rPr lang="ru-RU" sz="3200" dirty="0" err="1" smtClean="0"/>
              <a:t>containing</a:t>
            </a:r>
            <a:r>
              <a:rPr lang="ru-RU" sz="3200" dirty="0" smtClean="0"/>
              <a:t> </a:t>
            </a:r>
            <a:r>
              <a:rPr lang="ru-RU" sz="3200" dirty="0" err="1" smtClean="0"/>
              <a:t>polysaccharides</a:t>
            </a:r>
            <a:endParaRPr lang="ru-RU" sz="3200" dirty="0" smtClean="0"/>
          </a:p>
        </p:txBody>
      </p:sp>
      <p:sp>
        <p:nvSpPr>
          <p:cNvPr id="6" name="Содержимое 5"/>
          <p:cNvSpPr>
            <a:spLocks noGrp="1"/>
          </p:cNvSpPr>
          <p:nvPr>
            <p:ph idx="1"/>
          </p:nvPr>
        </p:nvSpPr>
        <p:spPr>
          <a:xfrm>
            <a:off x="107950" y="1600200"/>
            <a:ext cx="8928100" cy="4997450"/>
          </a:xfrm>
        </p:spPr>
        <p:txBody>
          <a:bodyPr rtlCol="0">
            <a:normAutofit fontScale="92500" lnSpcReduction="20000"/>
          </a:bodyPr>
          <a:lstStyle/>
          <a:p>
            <a:pPr algn="l" rtl="0" fontAlgn="auto">
              <a:spcAft>
                <a:spcPts val="0"/>
              </a:spcAft>
              <a:buFont typeface="Arial" pitchFamily="34" charset="0"/>
              <a:buNone/>
              <a:defRPr/>
            </a:pPr>
            <a:r>
              <a:rPr lang="en-US" b="1" i="1" dirty="0" err="1" smtClean="0"/>
              <a:t>Rp</a:t>
            </a:r>
            <a:r>
              <a:rPr lang="en-US" b="1" i="1" dirty="0" smtClean="0"/>
              <a:t>.: </a:t>
            </a:r>
            <a:r>
              <a:rPr lang="en-US" b="1" i="1" dirty="0" err="1" smtClean="0"/>
              <a:t>Infusi</a:t>
            </a:r>
            <a:r>
              <a:rPr lang="en-US" b="1" i="1" dirty="0" smtClean="0"/>
              <a:t> </a:t>
            </a:r>
            <a:r>
              <a:rPr lang="en-US" b="1" i="1" dirty="0" err="1" smtClean="0"/>
              <a:t>radicis</a:t>
            </a:r>
            <a:r>
              <a:rPr lang="en-US" b="1" i="1" dirty="0" smtClean="0"/>
              <a:t> </a:t>
            </a:r>
            <a:r>
              <a:rPr lang="en-US" b="1" i="1" dirty="0" err="1" smtClean="0"/>
              <a:t>Althaeae</a:t>
            </a:r>
            <a:r>
              <a:rPr lang="ru-RU" b="1" i="1" dirty="0" smtClean="0"/>
              <a:t> </a:t>
            </a:r>
            <a:r>
              <a:rPr lang="en-US" b="1" i="1" dirty="0" smtClean="0"/>
              <a:t> 100.0</a:t>
            </a:r>
            <a:endParaRPr lang="ru-RU" b="1" i="1" dirty="0" smtClean="0"/>
          </a:p>
          <a:p>
            <a:pPr algn="l" rtl="0" fontAlgn="auto">
              <a:spcAft>
                <a:spcPts val="0"/>
              </a:spcAft>
              <a:buFont typeface="Arial" pitchFamily="34" charset="0"/>
              <a:buNone/>
              <a:defRPr/>
            </a:pPr>
            <a:r>
              <a:rPr lang="en-US" b="1" i="1" dirty="0" smtClean="0"/>
              <a:t>        </a:t>
            </a:r>
            <a:r>
              <a:rPr lang="en-US" b="1" i="1" dirty="0" err="1" smtClean="0"/>
              <a:t>Sirupi</a:t>
            </a:r>
            <a:r>
              <a:rPr lang="en-US" b="1" i="1" dirty="0" smtClean="0"/>
              <a:t> </a:t>
            </a:r>
            <a:r>
              <a:rPr lang="en-US" b="1" i="1" dirty="0" err="1" smtClean="0"/>
              <a:t>simplicis</a:t>
            </a:r>
            <a:r>
              <a:rPr lang="en-US" b="1" i="1" dirty="0" smtClean="0"/>
              <a:t> 10.0</a:t>
            </a:r>
            <a:endParaRPr lang="ru-RU" b="1" i="1" dirty="0" smtClean="0"/>
          </a:p>
          <a:p>
            <a:pPr algn="l" rtl="0" fontAlgn="auto">
              <a:spcAft>
                <a:spcPts val="0"/>
              </a:spcAft>
              <a:buFont typeface="Arial" pitchFamily="34" charset="0"/>
              <a:buNone/>
              <a:defRPr/>
            </a:pPr>
            <a:r>
              <a:rPr lang="en-US" b="1" i="1" dirty="0" smtClean="0"/>
              <a:t>       </a:t>
            </a:r>
            <a:r>
              <a:rPr lang="en-US" b="1" i="1" dirty="0" err="1" smtClean="0"/>
              <a:t>Liquoris</a:t>
            </a:r>
            <a:r>
              <a:rPr lang="en-US" b="1" i="1" dirty="0" smtClean="0"/>
              <a:t> </a:t>
            </a:r>
            <a:r>
              <a:rPr lang="en-US" b="1" i="1" dirty="0" err="1" smtClean="0"/>
              <a:t>Ammonii</a:t>
            </a:r>
            <a:r>
              <a:rPr lang="en-US" b="1" i="1" dirty="0" smtClean="0"/>
              <a:t> </a:t>
            </a:r>
            <a:r>
              <a:rPr lang="en-US" b="1" i="1" dirty="0" err="1" smtClean="0"/>
              <a:t>anisati</a:t>
            </a:r>
            <a:r>
              <a:rPr lang="en-US" b="1" i="1" dirty="0" smtClean="0"/>
              <a:t> 5.0</a:t>
            </a:r>
            <a:endParaRPr lang="ru-RU" b="1" i="1" dirty="0" smtClean="0"/>
          </a:p>
          <a:p>
            <a:pPr algn="l" rtl="0" fontAlgn="auto">
              <a:spcAft>
                <a:spcPts val="0"/>
              </a:spcAft>
              <a:buFont typeface="Arial" pitchFamily="34" charset="0"/>
              <a:buNone/>
              <a:defRPr/>
            </a:pPr>
            <a:r>
              <a:rPr lang="ru-RU" b="1" i="1" dirty="0" smtClean="0"/>
              <a:t> </a:t>
            </a:r>
            <a:r>
              <a:rPr lang="en-US" b="1" i="1" dirty="0" smtClean="0"/>
              <a:t>      M</a:t>
            </a:r>
            <a:r>
              <a:rPr lang="ru-RU" b="1" i="1" dirty="0" smtClean="0"/>
              <a:t>.</a:t>
            </a:r>
            <a:r>
              <a:rPr lang="en-US" b="1" i="1" dirty="0" smtClean="0"/>
              <a:t>D</a:t>
            </a:r>
            <a:r>
              <a:rPr lang="ru-RU" b="1" i="1" dirty="0" smtClean="0"/>
              <a:t>.</a:t>
            </a:r>
            <a:r>
              <a:rPr lang="en-US" b="1" i="1" dirty="0" smtClean="0"/>
              <a:t>S</a:t>
            </a:r>
            <a:r>
              <a:rPr lang="ru-RU" b="1" i="1" dirty="0" smtClean="0"/>
              <a:t>. 1 teaspoon 3 times a day</a:t>
            </a:r>
          </a:p>
          <a:p>
            <a:pPr algn="l" rtl="0" fontAlgn="auto">
              <a:spcAft>
                <a:spcPts val="0"/>
              </a:spcAft>
              <a:buFont typeface="Arial" pitchFamily="34" charset="0"/>
              <a:buNone/>
              <a:defRPr/>
            </a:pPr>
            <a:endParaRPr lang="ru-RU" b="1" i="1" dirty="0" smtClean="0"/>
          </a:p>
          <a:p>
            <a:pPr algn="l" rtl="0" fontAlgn="auto">
              <a:spcAft>
                <a:spcPts val="0"/>
              </a:spcAft>
              <a:buFont typeface="Arial" pitchFamily="34" charset="0"/>
              <a:buNone/>
              <a:defRPr/>
            </a:pPr>
            <a:r>
              <a:rPr lang="ru-RU" dirty="0" smtClean="0"/>
              <a:t>Marshmallow root contains </a:t>
            </a:r>
            <a:r>
              <a:rPr lang="ru-RU" dirty="0" smtClean="0">
                <a:solidFill>
                  <a:srgbClr val="C00000"/>
                </a:solidFill>
              </a:rPr>
              <a:t>35% mucus </a:t>
            </a:r>
            <a:r>
              <a:rPr lang="ru-RU" dirty="0" smtClean="0"/>
              <a:t>and </a:t>
            </a:r>
            <a:endParaRPr lang="en-US" dirty="0" smtClean="0"/>
          </a:p>
          <a:p>
            <a:pPr algn="l" rtl="0" fontAlgn="auto">
              <a:spcAft>
                <a:spcPts val="0"/>
              </a:spcAft>
              <a:buFont typeface="Arial" pitchFamily="34" charset="0"/>
              <a:buNone/>
              <a:defRPr/>
            </a:pPr>
            <a:r>
              <a:rPr lang="en-US" dirty="0" smtClean="0"/>
              <a:t> </a:t>
            </a:r>
            <a:r>
              <a:rPr lang="ru-RU" dirty="0" smtClean="0">
                <a:solidFill>
                  <a:srgbClr val="C00000"/>
                </a:solidFill>
              </a:rPr>
              <a:t>37% starch</a:t>
            </a:r>
            <a:endParaRPr lang="en-US" dirty="0" smtClean="0">
              <a:solidFill>
                <a:srgbClr val="C00000"/>
              </a:solidFill>
            </a:endParaRPr>
          </a:p>
          <a:p>
            <a:pPr algn="l" rtl="0" fontAlgn="auto">
              <a:spcAft>
                <a:spcPts val="0"/>
              </a:spcAft>
              <a:buFont typeface="Arial" pitchFamily="34" charset="0"/>
              <a:buNone/>
              <a:defRPr/>
            </a:pPr>
            <a:r>
              <a:rPr lang="ru-RU" dirty="0" smtClean="0"/>
              <a:t>An infusion is prepared from the roots of the marshmallow in a cold way (insisted for 30 minutes at room </a:t>
            </a:r>
            <a:r>
              <a:rPr lang="ru-RU" dirty="0" err="1" smtClean="0"/>
              <a:t>temperature</a:t>
            </a:r>
            <a:r>
              <a:rPr lang="ru-RU" dirty="0" smtClean="0"/>
              <a:t>)</a:t>
            </a:r>
            <a:endParaRPr lang="en-US" dirty="0" smtClean="0"/>
          </a:p>
          <a:p>
            <a:pPr algn="l" rtl="0" fontAlgn="auto">
              <a:spcAft>
                <a:spcPts val="0"/>
              </a:spcAft>
              <a:buFont typeface="Arial" pitchFamily="34" charset="0"/>
              <a:buNone/>
              <a:defRPr/>
            </a:pPr>
            <a:r>
              <a:rPr lang="en-US" dirty="0" smtClean="0"/>
              <a:t>We prepare in the ratio 1:20</a:t>
            </a:r>
            <a:endParaRPr lang="ru-RU" dirty="0"/>
          </a:p>
        </p:txBody>
      </p:sp>
      <p:sp>
        <p:nvSpPr>
          <p:cNvPr id="4" name="Номер слайда 3"/>
          <p:cNvSpPr>
            <a:spLocks noGrp="1"/>
          </p:cNvSpPr>
          <p:nvPr>
            <p:ph type="sldNum" sz="quarter" idx="12"/>
          </p:nvPr>
        </p:nvSpPr>
        <p:spPr/>
        <p:txBody>
          <a:bodyPr/>
          <a:lstStyle/>
          <a:p>
            <a:pPr algn="l" rtl="0">
              <a:defRPr/>
            </a:pPr>
            <a:fld id="{DB36411A-BD15-4801-8BE9-86E1AA74D3E9}" type="slidenum">
              <a:rPr lang="ru-RU"/>
              <a:pPr algn="l" rtl="0">
                <a:defRPr/>
              </a:pPr>
              <a:t>45</a:t>
            </a:fld>
            <a:endParaRPr lang="ru-RU"/>
          </a:p>
        </p:txBody>
      </p:sp>
    </p:spTree>
    <p:extLst>
      <p:ext uri="{BB962C8B-B14F-4D97-AF65-F5344CB8AC3E}">
        <p14:creationId xmlns:p14="http://schemas.microsoft.com/office/powerpoint/2010/main" val="34378802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87"/>
          </a:xfrm>
        </p:spPr>
        <p:txBody>
          <a:bodyPr rtlCol="0">
            <a:normAutofit fontScale="90000"/>
          </a:bodyPr>
          <a:lstStyle/>
          <a:p>
            <a:pPr algn="l" rtl="0" fontAlgn="auto">
              <a:spcAft>
                <a:spcPts val="0"/>
              </a:spcAft>
              <a:defRPr/>
            </a:pPr>
            <a:r>
              <a:rPr lang="ru-RU" sz="3200" dirty="0" smtClean="0"/>
              <a:t>Features of water extraction from marshmallow root</a:t>
            </a:r>
            <a:endParaRPr lang="ru-RU" sz="3200" dirty="0"/>
          </a:p>
        </p:txBody>
      </p:sp>
      <p:sp>
        <p:nvSpPr>
          <p:cNvPr id="3" name="Содержимое 2"/>
          <p:cNvSpPr>
            <a:spLocks noGrp="1"/>
          </p:cNvSpPr>
          <p:nvPr>
            <p:ph idx="1"/>
          </p:nvPr>
        </p:nvSpPr>
        <p:spPr>
          <a:xfrm>
            <a:off x="457200" y="857250"/>
            <a:ext cx="8229600" cy="5715000"/>
          </a:xfrm>
        </p:spPr>
        <p:txBody>
          <a:bodyPr rtlCol="0">
            <a:normAutofit fontScale="62500" lnSpcReduction="20000"/>
          </a:bodyPr>
          <a:lstStyle/>
          <a:p>
            <a:pPr algn="l" rtl="0" fontAlgn="auto">
              <a:spcAft>
                <a:spcPts val="0"/>
              </a:spcAft>
              <a:buFont typeface="Arial" pitchFamily="34" charset="0"/>
              <a:buChar char="•"/>
              <a:defRPr/>
            </a:pPr>
            <a:r>
              <a:rPr lang="ru-RU" dirty="0" smtClean="0"/>
              <a:t>For medicinal purposes, mucus is used as an emollient, enveloping and expectorant agent. Starch is a ballast. So that only mucus passes into the extraction, the infusion is carried out at room temperature for 30 </a:t>
            </a:r>
            <a:r>
              <a:rPr lang="ru-RU" dirty="0" err="1" smtClean="0"/>
              <a:t>minutes</a:t>
            </a:r>
            <a:r>
              <a:rPr lang="en-US" dirty="0" smtClean="0"/>
              <a:t> (because in cold water starch can not be dissolved)</a:t>
            </a:r>
            <a:r>
              <a:rPr lang="ru-RU" dirty="0" smtClean="0"/>
              <a:t>.</a:t>
            </a:r>
          </a:p>
          <a:p>
            <a:pPr algn="l" rtl="0" fontAlgn="auto">
              <a:spcAft>
                <a:spcPts val="0"/>
              </a:spcAft>
              <a:buFont typeface="Arial" pitchFamily="34" charset="0"/>
              <a:buChar char="•"/>
              <a:defRPr/>
            </a:pPr>
            <a:r>
              <a:rPr lang="ru-RU" dirty="0" smtClean="0"/>
              <a:t>Marshmallow root is not crushed so that starch does not pass into the extraction</a:t>
            </a:r>
          </a:p>
          <a:p>
            <a:pPr algn="l" rtl="0" fontAlgn="auto">
              <a:spcAft>
                <a:spcPts val="0"/>
              </a:spcAft>
              <a:buFont typeface="Arial" pitchFamily="34" charset="0"/>
              <a:buChar char="•"/>
              <a:defRPr/>
            </a:pPr>
            <a:r>
              <a:rPr lang="ru-RU" dirty="0" smtClean="0"/>
              <a:t>After insisting, the marshmallow root is not squeezed out, also in order not to </a:t>
            </a:r>
            <a:r>
              <a:rPr lang="ru-RU" dirty="0" err="1" smtClean="0"/>
              <a:t>was</a:t>
            </a:r>
            <a:r>
              <a:rPr lang="ru-RU" dirty="0" smtClean="0"/>
              <a:t> </a:t>
            </a:r>
            <a:r>
              <a:rPr lang="ru-RU" dirty="0" err="1" smtClean="0"/>
              <a:t>passing</a:t>
            </a:r>
            <a:r>
              <a:rPr lang="ru-RU" dirty="0" smtClean="0"/>
              <a:t> </a:t>
            </a:r>
            <a:r>
              <a:rPr lang="ru-RU" dirty="0" err="1" smtClean="0"/>
              <a:t>starch</a:t>
            </a:r>
            <a:r>
              <a:rPr lang="ru-RU" dirty="0" smtClean="0"/>
              <a:t> </a:t>
            </a:r>
            <a:r>
              <a:rPr lang="en-US" dirty="0" smtClean="0"/>
              <a:t>in </a:t>
            </a:r>
            <a:r>
              <a:rPr lang="ru-RU" dirty="0" err="1" smtClean="0"/>
              <a:t>xtraction</a:t>
            </a:r>
            <a:endParaRPr lang="ru-RU" dirty="0" smtClean="0"/>
          </a:p>
          <a:p>
            <a:pPr algn="l" rtl="0" fontAlgn="auto">
              <a:spcAft>
                <a:spcPts val="0"/>
              </a:spcAft>
              <a:buFont typeface="Arial" pitchFamily="34" charset="0"/>
              <a:buChar char="•"/>
              <a:defRPr/>
            </a:pPr>
            <a:r>
              <a:rPr lang="ru-RU" dirty="0" smtClean="0"/>
              <a:t>If the doctor does not indicate the ratio of raw materials </a:t>
            </a:r>
            <a:r>
              <a:rPr lang="ru-RU" dirty="0" err="1" smtClean="0"/>
              <a:t>and</a:t>
            </a:r>
            <a:r>
              <a:rPr lang="ru-RU" dirty="0" smtClean="0"/>
              <a:t> </a:t>
            </a:r>
            <a:r>
              <a:rPr lang="ru-RU" dirty="0" err="1" smtClean="0"/>
              <a:t>extractant</a:t>
            </a:r>
            <a:r>
              <a:rPr lang="en-US" dirty="0" smtClean="0"/>
              <a:t> </a:t>
            </a:r>
            <a:r>
              <a:rPr lang="ru-RU" dirty="0" err="1" smtClean="0"/>
              <a:t>then</a:t>
            </a:r>
            <a:r>
              <a:rPr lang="ru-RU" dirty="0" smtClean="0"/>
              <a:t> cook 1:20. This ratio for the water extract of marshmallow root is accepted by many pharmacopoeias of foreign countries.</a:t>
            </a:r>
          </a:p>
          <a:p>
            <a:pPr algn="l" rtl="0" fontAlgn="auto">
              <a:spcAft>
                <a:spcPts val="0"/>
              </a:spcAft>
              <a:buFont typeface="Arial" pitchFamily="34" charset="0"/>
              <a:buChar char="•"/>
              <a:defRPr/>
            </a:pPr>
            <a:r>
              <a:rPr lang="ru-RU" dirty="0" smtClean="0"/>
              <a:t>In order to obtain 100 ml of extract, it is necessary to increase the amount of water. And in order to maintain the ratio of raw </a:t>
            </a:r>
            <a:r>
              <a:rPr lang="ru-RU" dirty="0" err="1" smtClean="0"/>
              <a:t>materials</a:t>
            </a:r>
            <a:r>
              <a:rPr lang="ru-RU" dirty="0" smtClean="0"/>
              <a:t> </a:t>
            </a:r>
            <a:r>
              <a:rPr lang="ru-RU" dirty="0" err="1" smtClean="0"/>
              <a:t>and</a:t>
            </a:r>
            <a:r>
              <a:rPr lang="en-US" dirty="0" smtClean="0"/>
              <a:t> </a:t>
            </a:r>
            <a:r>
              <a:rPr lang="ru-RU" dirty="0" err="1" smtClean="0"/>
              <a:t>extractant</a:t>
            </a:r>
            <a:r>
              <a:rPr lang="ru-RU" dirty="0" smtClean="0"/>
              <a:t>, respectively, increase the amount of raw materials. Thus, when making an infusion of marshmallow root, </a:t>
            </a:r>
            <a:r>
              <a:rPr lang="ru-RU" dirty="0" err="1" smtClean="0"/>
              <a:t>use</a:t>
            </a:r>
            <a:r>
              <a:rPr lang="en-US" dirty="0" smtClean="0"/>
              <a:t> </a:t>
            </a:r>
            <a:r>
              <a:rPr lang="ru-RU" dirty="0" err="1" smtClean="0">
                <a:solidFill>
                  <a:srgbClr val="FF0000"/>
                </a:solidFill>
              </a:rPr>
              <a:t>consumption</a:t>
            </a:r>
            <a:r>
              <a:rPr lang="ru-RU" dirty="0" smtClean="0">
                <a:solidFill>
                  <a:srgbClr val="FF0000"/>
                </a:solidFill>
              </a:rPr>
              <a:t> coefficient.</a:t>
            </a:r>
            <a:r>
              <a:rPr lang="ru-RU" dirty="0" smtClean="0"/>
              <a:t> It shows how many times it is necessary to increase the amount of raw materials </a:t>
            </a:r>
            <a:r>
              <a:rPr lang="ru-RU" dirty="0" err="1" smtClean="0"/>
              <a:t>and</a:t>
            </a:r>
            <a:r>
              <a:rPr lang="ru-RU" dirty="0" smtClean="0"/>
              <a:t> </a:t>
            </a:r>
            <a:r>
              <a:rPr lang="ru-RU" dirty="0" err="1" smtClean="0"/>
              <a:t>extractant</a:t>
            </a:r>
            <a:r>
              <a:rPr lang="en-US" dirty="0" smtClean="0"/>
              <a:t> </a:t>
            </a:r>
            <a:r>
              <a:rPr lang="ru-RU" dirty="0" err="1" smtClean="0"/>
              <a:t>to</a:t>
            </a:r>
            <a:r>
              <a:rPr lang="ru-RU" dirty="0" smtClean="0"/>
              <a:t> get the required recovery. For a ratio of 1: 20</a:t>
            </a:r>
            <a:r>
              <a:rPr lang="en-US" dirty="0" smtClean="0"/>
              <a:t> </a:t>
            </a:r>
            <a:r>
              <a:rPr lang="en-US" dirty="0" err="1" smtClean="0"/>
              <a:t>K</a:t>
            </a:r>
            <a:r>
              <a:rPr lang="en-US" baseline="-25000" dirty="0" err="1" smtClean="0"/>
              <a:t>consumption</a:t>
            </a:r>
            <a:r>
              <a:rPr lang="en-US" baseline="-25000" dirty="0" smtClean="0"/>
              <a:t> </a:t>
            </a:r>
            <a:r>
              <a:rPr lang="ru-RU" dirty="0" smtClean="0"/>
              <a:t> = 1.3.</a:t>
            </a:r>
          </a:p>
          <a:p>
            <a:pPr algn="l" rtl="0" fontAlgn="auto">
              <a:spcAft>
                <a:spcPts val="0"/>
              </a:spcAft>
              <a:buFont typeface="Arial" pitchFamily="34" charset="0"/>
              <a:buChar char="•"/>
              <a:defRPr/>
            </a:pPr>
            <a:endParaRPr lang="ru-RU" dirty="0"/>
          </a:p>
        </p:txBody>
      </p:sp>
    </p:spTree>
    <p:extLst>
      <p:ext uri="{BB962C8B-B14F-4D97-AF65-F5344CB8AC3E}">
        <p14:creationId xmlns:p14="http://schemas.microsoft.com/office/powerpoint/2010/main" val="2652609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730432101"/>
              </p:ext>
            </p:extLst>
          </p:nvPr>
        </p:nvGraphicFramePr>
        <p:xfrm>
          <a:off x="1285875" y="2727325"/>
          <a:ext cx="5929313" cy="3230880"/>
        </p:xfrm>
        <a:graphic>
          <a:graphicData uri="http://schemas.openxmlformats.org/drawingml/2006/table">
            <a:tbl>
              <a:tblPr/>
              <a:tblGrid>
                <a:gridCol w="3087688">
                  <a:extLst>
                    <a:ext uri="{9D8B030D-6E8A-4147-A177-3AD203B41FA5}">
                      <a16:colId xmlns:a16="http://schemas.microsoft.com/office/drawing/2014/main" val="20000"/>
                    </a:ext>
                  </a:extLst>
                </a:gridCol>
                <a:gridCol w="2841625">
                  <a:extLst>
                    <a:ext uri="{9D8B030D-6E8A-4147-A177-3AD203B41FA5}">
                      <a16:colId xmlns:a16="http://schemas.microsoft.com/office/drawing/2014/main" val="20001"/>
                    </a:ext>
                  </a:extLst>
                </a:gridCol>
              </a:tblGrid>
              <a:tr h="0">
                <a:tc>
                  <a:txBody>
                    <a:bodyPr/>
                    <a:lstStyle/>
                    <a:p>
                      <a:pPr marL="179388" marR="0" lvl="0" indent="20638" algn="ctr" defTabSz="914400" rtl="0" eaLnBrk="1" fontAlgn="base" latinLnBrk="0" hangingPunct="1">
                        <a:lnSpc>
                          <a:spcPct val="100000"/>
                        </a:lnSpc>
                        <a:spcBef>
                          <a:spcPct val="0"/>
                        </a:spcBef>
                        <a:spcAft>
                          <a:spcPts val="600"/>
                        </a:spcAft>
                        <a:buClrTx/>
                        <a:buSzTx/>
                        <a:buFontTx/>
                        <a:buNone/>
                        <a:tabLst/>
                      </a:pPr>
                      <a:r>
                        <a:rPr kumimoji="0" lang="ru-RU" sz="3200" b="0" i="0" u="none" strike="noStrike" cap="none" normalizeH="0" baseline="0" smtClean="0">
                          <a:ln>
                            <a:noFill/>
                          </a:ln>
                          <a:solidFill>
                            <a:schemeClr val="tx1"/>
                          </a:solidFill>
                          <a:effectLst/>
                          <a:latin typeface="Times New Roman" pitchFamily="18" charset="0"/>
                          <a:cs typeface="Times New Roman" pitchFamily="18" charset="0"/>
                        </a:rPr>
                        <a:t>Ratio</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9388" marR="0" lvl="0" indent="20638" algn="ctr" defTabSz="914400" rtl="0" eaLnBrk="1" fontAlgn="base" latinLnBrk="0" hangingPunct="1">
                        <a:lnSpc>
                          <a:spcPct val="100000"/>
                        </a:lnSpc>
                        <a:spcBef>
                          <a:spcPct val="0"/>
                        </a:spcBef>
                        <a:spcAft>
                          <a:spcPts val="60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K consumption</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0">
                <a:tc>
                  <a:txBody>
                    <a:bodyPr/>
                    <a:lstStyle/>
                    <a:p>
                      <a:pPr marL="179388" marR="0" lvl="0" indent="20638" algn="ctr" defTabSz="914400" rtl="0" eaLnBrk="1" fontAlgn="base" latinLnBrk="0" hangingPunct="1">
                        <a:lnSpc>
                          <a:spcPct val="100000"/>
                        </a:lnSpc>
                        <a:spcBef>
                          <a:spcPct val="0"/>
                        </a:spcBef>
                        <a:spcAft>
                          <a:spcPts val="600"/>
                        </a:spcAft>
                        <a:buClrTx/>
                        <a:buSzTx/>
                        <a:buFontTx/>
                        <a:buNone/>
                        <a:tabLst/>
                      </a:pPr>
                      <a:r>
                        <a:rPr kumimoji="0" lang="ru-RU" sz="3200" b="0" i="0" u="none" strike="noStrike" cap="none" normalizeH="0" baseline="0" smtClean="0">
                          <a:ln>
                            <a:noFill/>
                          </a:ln>
                          <a:solidFill>
                            <a:schemeClr val="tx1"/>
                          </a:solidFill>
                          <a:effectLst/>
                          <a:latin typeface="Times New Roman" pitchFamily="18" charset="0"/>
                          <a:cs typeface="Times New Roman" pitchFamily="18" charset="0"/>
                        </a:rPr>
                        <a:t>1: 100</a:t>
                      </a:r>
                    </a:p>
                    <a:p>
                      <a:pPr marL="179388" marR="0" lvl="0" indent="20638" algn="ctr" defTabSz="914400" rtl="0" eaLnBrk="1" fontAlgn="base" latinLnBrk="0" hangingPunct="1">
                        <a:lnSpc>
                          <a:spcPct val="100000"/>
                        </a:lnSpc>
                        <a:spcBef>
                          <a:spcPct val="0"/>
                        </a:spcBef>
                        <a:spcAft>
                          <a:spcPts val="600"/>
                        </a:spcAft>
                        <a:buClrTx/>
                        <a:buSzTx/>
                        <a:buFontTx/>
                        <a:buNone/>
                        <a:tabLst/>
                      </a:pPr>
                      <a:r>
                        <a:rPr kumimoji="0" lang="ru-RU" sz="3200" b="0" i="0" u="none" strike="noStrike" cap="none" normalizeH="0" baseline="0" smtClean="0">
                          <a:ln>
                            <a:noFill/>
                          </a:ln>
                          <a:solidFill>
                            <a:schemeClr val="tx1"/>
                          </a:solidFill>
                          <a:effectLst/>
                          <a:latin typeface="Times New Roman" pitchFamily="18" charset="0"/>
                          <a:cs typeface="Times New Roman" pitchFamily="18" charset="0"/>
                        </a:rPr>
                        <a:t>2: 100</a:t>
                      </a:r>
                    </a:p>
                    <a:p>
                      <a:pPr marL="179388" marR="0" lvl="0" indent="20638" algn="ctr" defTabSz="914400" rtl="0" eaLnBrk="1" fontAlgn="base" latinLnBrk="0" hangingPunct="1">
                        <a:lnSpc>
                          <a:spcPct val="100000"/>
                        </a:lnSpc>
                        <a:spcBef>
                          <a:spcPct val="0"/>
                        </a:spcBef>
                        <a:spcAft>
                          <a:spcPts val="600"/>
                        </a:spcAft>
                        <a:buClrTx/>
                        <a:buSzTx/>
                        <a:buFontTx/>
                        <a:buNone/>
                        <a:tabLst/>
                      </a:pPr>
                      <a:r>
                        <a:rPr kumimoji="0" lang="ru-RU" sz="3200" b="0" i="0" u="none" strike="noStrike" cap="none" normalizeH="0" baseline="0" smtClean="0">
                          <a:ln>
                            <a:noFill/>
                          </a:ln>
                          <a:solidFill>
                            <a:schemeClr val="tx1"/>
                          </a:solidFill>
                          <a:effectLst/>
                          <a:latin typeface="Times New Roman" pitchFamily="18" charset="0"/>
                          <a:cs typeface="Times New Roman" pitchFamily="18" charset="0"/>
                        </a:rPr>
                        <a:t>3: 100</a:t>
                      </a:r>
                    </a:p>
                    <a:p>
                      <a:pPr marL="179388" marR="0" lvl="0" indent="20638" algn="ctr" defTabSz="914400" rtl="0" eaLnBrk="1" fontAlgn="base" latinLnBrk="0" hangingPunct="1">
                        <a:lnSpc>
                          <a:spcPct val="100000"/>
                        </a:lnSpc>
                        <a:spcBef>
                          <a:spcPct val="0"/>
                        </a:spcBef>
                        <a:spcAft>
                          <a:spcPts val="600"/>
                        </a:spcAft>
                        <a:buClrTx/>
                        <a:buSzTx/>
                        <a:buFontTx/>
                        <a:buNone/>
                        <a:tabLst/>
                      </a:pPr>
                      <a:r>
                        <a:rPr kumimoji="0" lang="ru-RU" sz="3200" b="0" i="0" u="none" strike="noStrike" cap="none" normalizeH="0" baseline="0" smtClean="0">
                          <a:ln>
                            <a:noFill/>
                          </a:ln>
                          <a:solidFill>
                            <a:schemeClr val="tx1"/>
                          </a:solidFill>
                          <a:effectLst/>
                          <a:latin typeface="Times New Roman" pitchFamily="18" charset="0"/>
                          <a:cs typeface="Times New Roman" pitchFamily="18" charset="0"/>
                        </a:rPr>
                        <a:t>4: 100</a:t>
                      </a:r>
                    </a:p>
                    <a:p>
                      <a:pPr marL="179388" marR="0" lvl="0" indent="20638" algn="ctr" defTabSz="914400" rtl="0" eaLnBrk="1" fontAlgn="base" latinLnBrk="0" hangingPunct="1">
                        <a:lnSpc>
                          <a:spcPct val="100000"/>
                        </a:lnSpc>
                        <a:spcBef>
                          <a:spcPct val="0"/>
                        </a:spcBef>
                        <a:spcAft>
                          <a:spcPts val="600"/>
                        </a:spcAft>
                        <a:buClrTx/>
                        <a:buSzTx/>
                        <a:buFontTx/>
                        <a:buNone/>
                        <a:tabLst/>
                      </a:pPr>
                      <a:r>
                        <a:rPr kumimoji="0" lang="ru-RU" sz="3200" b="0" i="0" u="none" strike="noStrike" cap="none" normalizeH="0" baseline="0" smtClean="0">
                          <a:ln>
                            <a:noFill/>
                          </a:ln>
                          <a:solidFill>
                            <a:schemeClr val="tx1"/>
                          </a:solidFill>
                          <a:effectLst/>
                          <a:latin typeface="Times New Roman" pitchFamily="18" charset="0"/>
                          <a:cs typeface="Times New Roman" pitchFamily="18" charset="0"/>
                        </a:rPr>
                        <a:t>5: 100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79388" marR="0" lvl="0" indent="20638" algn="ctr" defTabSz="914400" rtl="0" eaLnBrk="1" fontAlgn="base" latinLnBrk="0" hangingPunct="1">
                        <a:lnSpc>
                          <a:spcPct val="100000"/>
                        </a:lnSpc>
                        <a:spcBef>
                          <a:spcPct val="0"/>
                        </a:spcBef>
                        <a:spcAft>
                          <a:spcPts val="60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cs typeface="Times New Roman" pitchFamily="18" charset="0"/>
                        </a:rPr>
                        <a:t>1.05</a:t>
                      </a:r>
                    </a:p>
                    <a:p>
                      <a:pPr marL="179388" marR="0" lvl="0" indent="20638" algn="ctr" defTabSz="914400" rtl="0" eaLnBrk="1" fontAlgn="base" latinLnBrk="0" hangingPunct="1">
                        <a:lnSpc>
                          <a:spcPct val="100000"/>
                        </a:lnSpc>
                        <a:spcBef>
                          <a:spcPct val="0"/>
                        </a:spcBef>
                        <a:spcAft>
                          <a:spcPts val="60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cs typeface="Times New Roman" pitchFamily="18" charset="0"/>
                        </a:rPr>
                        <a:t>1.1</a:t>
                      </a:r>
                    </a:p>
                    <a:p>
                      <a:pPr marL="179388" marR="0" lvl="0" indent="20638" algn="ctr" defTabSz="914400" rtl="0" eaLnBrk="1" fontAlgn="base" latinLnBrk="0" hangingPunct="1">
                        <a:lnSpc>
                          <a:spcPct val="100000"/>
                        </a:lnSpc>
                        <a:spcBef>
                          <a:spcPct val="0"/>
                        </a:spcBef>
                        <a:spcAft>
                          <a:spcPts val="60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cs typeface="Times New Roman" pitchFamily="18" charset="0"/>
                        </a:rPr>
                        <a:t>1.15</a:t>
                      </a:r>
                    </a:p>
                    <a:p>
                      <a:pPr marL="179388" marR="0" lvl="0" indent="20638" algn="ctr" defTabSz="914400" rtl="0" eaLnBrk="1" fontAlgn="base" latinLnBrk="0" hangingPunct="1">
                        <a:lnSpc>
                          <a:spcPct val="100000"/>
                        </a:lnSpc>
                        <a:spcBef>
                          <a:spcPct val="0"/>
                        </a:spcBef>
                        <a:spcAft>
                          <a:spcPts val="60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cs typeface="Times New Roman" pitchFamily="18" charset="0"/>
                        </a:rPr>
                        <a:t>1,2</a:t>
                      </a:r>
                    </a:p>
                    <a:p>
                      <a:pPr marL="179388" marR="0" lvl="0" indent="20638" algn="ctr" defTabSz="914400" rtl="0" eaLnBrk="1" fontAlgn="base" latinLnBrk="0" hangingPunct="1">
                        <a:lnSpc>
                          <a:spcPct val="100000"/>
                        </a:lnSpc>
                        <a:spcBef>
                          <a:spcPct val="0"/>
                        </a:spcBef>
                        <a:spcAft>
                          <a:spcPts val="60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cs typeface="Times New Roman" pitchFamily="18" charset="0"/>
                        </a:rPr>
                        <a:t>1.3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23916" name="Rectangle 1"/>
          <p:cNvSpPr>
            <a:spLocks noChangeArrowheads="1"/>
          </p:cNvSpPr>
          <p:nvPr/>
        </p:nvSpPr>
        <p:spPr bwMode="auto">
          <a:xfrm>
            <a:off x="928688" y="571500"/>
            <a:ext cx="7358062" cy="2062163"/>
          </a:xfrm>
          <a:prstGeom prst="rect">
            <a:avLst/>
          </a:prstGeom>
          <a:noFill/>
          <a:ln w="9525">
            <a:noFill/>
            <a:miter lim="800000"/>
            <a:headEnd/>
            <a:tailEnd/>
          </a:ln>
        </p:spPr>
        <p:txBody>
          <a:bodyPr anchor="ctr">
            <a:spAutoFit/>
          </a:bodyPr>
          <a:lstStyle/>
          <a:p>
            <a:pPr indent="457200" algn="ctr" rtl="0"/>
            <a:r>
              <a:rPr lang="ru-RU" sz="1200">
                <a:ea typeface="Times New Roman" pitchFamily="18" charset="0"/>
                <a:cs typeface="Arial" charset="0"/>
              </a:rPr>
              <a:t> </a:t>
            </a:r>
            <a:r>
              <a:rPr lang="ru-RU" sz="3200" i="1">
                <a:ea typeface="Times New Roman" pitchFamily="18" charset="0"/>
                <a:cs typeface="Arial" charset="0"/>
              </a:rPr>
              <a:t>Consumption coefficients</a:t>
            </a:r>
            <a:endParaRPr lang="ru-RU" sz="3200">
              <a:ea typeface="Times New Roman" pitchFamily="18" charset="0"/>
              <a:cs typeface="Arial" charset="0"/>
            </a:endParaRPr>
          </a:p>
          <a:p>
            <a:pPr indent="457200" algn="ctr" rtl="0" eaLnBrk="0" hangingPunct="0"/>
            <a:r>
              <a:rPr lang="ru-RU" sz="3200" i="1">
                <a:ea typeface="Times New Roman" pitchFamily="18" charset="0"/>
                <a:cs typeface="Arial" charset="0"/>
              </a:rPr>
              <a:t>for the preparation of infusions of marshmallow root</a:t>
            </a:r>
            <a:endParaRPr lang="ru-RU" sz="3200">
              <a:cs typeface="Arial" charset="0"/>
            </a:endParaRPr>
          </a:p>
          <a:p>
            <a:pPr indent="457200" algn="l" rtl="0" eaLnBrk="0" hangingPunct="0"/>
            <a:endParaRPr lang="ru-RU" sz="3200">
              <a:cs typeface="Arial" charset="0"/>
            </a:endParaRPr>
          </a:p>
        </p:txBody>
      </p:sp>
    </p:spTree>
    <p:extLst>
      <p:ext uri="{BB962C8B-B14F-4D97-AF65-F5344CB8AC3E}">
        <p14:creationId xmlns:p14="http://schemas.microsoft.com/office/powerpoint/2010/main" val="2034371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2074862"/>
          </a:xfrm>
        </p:spPr>
        <p:txBody>
          <a:bodyPr rtlCol="0">
            <a:normAutofit fontScale="90000"/>
          </a:bodyPr>
          <a:lstStyle/>
          <a:p>
            <a:pPr algn="l" rtl="0" fontAlgn="auto">
              <a:spcAft>
                <a:spcPts val="0"/>
              </a:spcAft>
              <a:defRPr/>
            </a:pPr>
            <a:r>
              <a:rPr lang="ru-RU" sz="3600" dirty="0" smtClean="0"/>
              <a:t>Calculations on the back of </a:t>
            </a:r>
            <a:r>
              <a:rPr lang="ru-RU" sz="3600" dirty="0" err="1" smtClean="0"/>
              <a:t>the</a:t>
            </a:r>
            <a:r>
              <a:rPr lang="ru-RU" sz="3600" dirty="0" smtClean="0"/>
              <a:t> P</a:t>
            </a:r>
            <a:r>
              <a:rPr lang="en-US" sz="3600" dirty="0" smtClean="0"/>
              <a:t>WC</a:t>
            </a:r>
            <a:r>
              <a:rPr lang="ru-RU" sz="3600" dirty="0" smtClean="0"/>
              <a:t/>
            </a:r>
            <a:br>
              <a:rPr lang="ru-RU" sz="3600" dirty="0" smtClean="0"/>
            </a:br>
            <a:r>
              <a:rPr lang="ru-RU" sz="3600" dirty="0" smtClean="0"/>
              <a:t>(</a:t>
            </a:r>
            <a:r>
              <a:rPr lang="en-US" sz="3600" dirty="0" smtClean="0"/>
              <a:t>we </a:t>
            </a:r>
            <a:r>
              <a:rPr lang="ru-RU" sz="3600" dirty="0" err="1" smtClean="0"/>
              <a:t>increase</a:t>
            </a:r>
            <a:r>
              <a:rPr lang="ru-RU" sz="3600" dirty="0" smtClean="0"/>
              <a:t> the mass of raw materials </a:t>
            </a:r>
            <a:r>
              <a:rPr lang="ru-RU" sz="3600" dirty="0" err="1" smtClean="0"/>
              <a:t>and</a:t>
            </a:r>
            <a:r>
              <a:rPr lang="ru-RU" sz="3600" dirty="0" smtClean="0"/>
              <a:t> </a:t>
            </a:r>
            <a:r>
              <a:rPr lang="ru-RU" sz="3600" dirty="0" err="1" smtClean="0"/>
              <a:t>extractant</a:t>
            </a:r>
            <a:r>
              <a:rPr lang="en-US" sz="3600" dirty="0" smtClean="0"/>
              <a:t> </a:t>
            </a:r>
            <a:r>
              <a:rPr lang="ru-RU" sz="3600" dirty="0" err="1" smtClean="0"/>
              <a:t>taking</a:t>
            </a:r>
            <a:r>
              <a:rPr lang="ru-RU" sz="3600" dirty="0" smtClean="0"/>
              <a:t> into </a:t>
            </a:r>
            <a:r>
              <a:rPr lang="ru-RU" sz="3600" dirty="0" err="1" smtClean="0"/>
              <a:t>account</a:t>
            </a:r>
            <a:r>
              <a:rPr lang="ru-RU" sz="3600" dirty="0" smtClean="0"/>
              <a:t> K</a:t>
            </a:r>
            <a:r>
              <a:rPr lang="en-US" sz="3600" dirty="0" smtClean="0"/>
              <a:t>consumption</a:t>
            </a:r>
            <a:r>
              <a:rPr lang="ru-RU" sz="3600" dirty="0" smtClean="0"/>
              <a:t>)</a:t>
            </a:r>
            <a:br>
              <a:rPr lang="ru-RU" sz="3600" dirty="0" smtClean="0"/>
            </a:br>
            <a:endParaRPr lang="ru-RU" sz="3600" dirty="0"/>
          </a:p>
        </p:txBody>
      </p:sp>
      <p:sp>
        <p:nvSpPr>
          <p:cNvPr id="84994" name="Содержимое 5"/>
          <p:cNvSpPr>
            <a:spLocks noGrp="1"/>
          </p:cNvSpPr>
          <p:nvPr>
            <p:ph idx="1"/>
          </p:nvPr>
        </p:nvSpPr>
        <p:spPr>
          <a:xfrm>
            <a:off x="457200" y="2349500"/>
            <a:ext cx="8229600" cy="3776663"/>
          </a:xfrm>
        </p:spPr>
        <p:txBody>
          <a:bodyPr/>
          <a:lstStyle/>
          <a:p>
            <a:pPr algn="l" rtl="0"/>
            <a:r>
              <a:rPr lang="en-US" dirty="0" smtClean="0"/>
              <a:t>K</a:t>
            </a:r>
            <a:r>
              <a:rPr lang="ru-RU" baseline="-25000" dirty="0" err="1" smtClean="0"/>
              <a:t>cons</a:t>
            </a:r>
            <a:r>
              <a:rPr lang="ru-RU" baseline="-25000" dirty="0" smtClean="0"/>
              <a:t>.</a:t>
            </a:r>
            <a:r>
              <a:rPr lang="ru-RU" dirty="0" smtClean="0"/>
              <a:t>= 1.3</a:t>
            </a:r>
          </a:p>
          <a:p>
            <a:pPr algn="l" rtl="0"/>
            <a:r>
              <a:rPr lang="ru-RU" dirty="0" err="1" smtClean="0"/>
              <a:t>Marshmallow</a:t>
            </a:r>
            <a:r>
              <a:rPr lang="ru-RU" dirty="0" smtClean="0"/>
              <a:t> </a:t>
            </a:r>
            <a:r>
              <a:rPr lang="ru-RU" dirty="0" err="1" smtClean="0"/>
              <a:t>roots</a:t>
            </a:r>
            <a:r>
              <a:rPr lang="ru-RU" dirty="0" smtClean="0"/>
              <a:t> 5.0x1.3 = 6.5</a:t>
            </a:r>
          </a:p>
          <a:p>
            <a:pPr algn="l" rtl="0"/>
            <a:r>
              <a:rPr lang="en-US" dirty="0" smtClean="0"/>
              <a:t>V</a:t>
            </a:r>
            <a:r>
              <a:rPr lang="ru-RU" dirty="0" err="1" smtClean="0"/>
              <a:t>water</a:t>
            </a:r>
            <a:r>
              <a:rPr lang="ru-RU" dirty="0" smtClean="0"/>
              <a:t> = 100x1.3 = 130.0</a:t>
            </a:r>
          </a:p>
          <a:p>
            <a:pPr algn="l" rtl="0"/>
            <a:r>
              <a:rPr lang="en-US" dirty="0" smtClean="0"/>
              <a:t>V</a:t>
            </a:r>
            <a:r>
              <a:rPr lang="ru-RU" dirty="0" err="1" smtClean="0"/>
              <a:t>sugar</a:t>
            </a:r>
            <a:r>
              <a:rPr lang="ru-RU" dirty="0" smtClean="0"/>
              <a:t> </a:t>
            </a:r>
            <a:r>
              <a:rPr lang="ru-RU" dirty="0" err="1" smtClean="0"/>
              <a:t>syrup</a:t>
            </a:r>
            <a:r>
              <a:rPr lang="ru-RU" dirty="0" smtClean="0"/>
              <a:t> = 10.0</a:t>
            </a:r>
          </a:p>
          <a:p>
            <a:r>
              <a:rPr lang="en-US" dirty="0" smtClean="0"/>
              <a:t>V</a:t>
            </a:r>
            <a:r>
              <a:rPr lang="en-US" b="1" i="1" dirty="0"/>
              <a:t> </a:t>
            </a:r>
            <a:r>
              <a:rPr lang="en-US" b="1" i="1" dirty="0" err="1"/>
              <a:t>Liquoris</a:t>
            </a:r>
            <a:r>
              <a:rPr lang="en-US" b="1" i="1" dirty="0"/>
              <a:t> </a:t>
            </a:r>
            <a:r>
              <a:rPr lang="en-US" b="1" i="1" dirty="0" err="1"/>
              <a:t>Ammonii</a:t>
            </a:r>
            <a:r>
              <a:rPr lang="en-US" b="1" i="1" dirty="0"/>
              <a:t> </a:t>
            </a:r>
            <a:r>
              <a:rPr lang="en-US" b="1" i="1" dirty="0" err="1"/>
              <a:t>anisati</a:t>
            </a:r>
            <a:r>
              <a:rPr lang="ru-RU" dirty="0" smtClean="0"/>
              <a:t> = 5.0</a:t>
            </a:r>
          </a:p>
          <a:p>
            <a:pPr algn="l" rtl="0"/>
            <a:r>
              <a:rPr lang="en-US" dirty="0" smtClean="0"/>
              <a:t>V</a:t>
            </a:r>
            <a:r>
              <a:rPr lang="ru-RU" dirty="0" err="1" smtClean="0"/>
              <a:t>total</a:t>
            </a:r>
            <a:r>
              <a:rPr lang="ru-RU" dirty="0" smtClean="0"/>
              <a:t> = 115 </a:t>
            </a:r>
            <a:r>
              <a:rPr lang="ru-RU" dirty="0" err="1" smtClean="0"/>
              <a:t>ml</a:t>
            </a:r>
            <a:endParaRPr lang="ru-RU" dirty="0" smtClean="0"/>
          </a:p>
          <a:p>
            <a:pPr algn="l" rtl="0">
              <a:buFont typeface="Arial" charset="0"/>
              <a:buNone/>
            </a:pPr>
            <a:endParaRPr lang="ru-RU" dirty="0" smtClean="0"/>
          </a:p>
        </p:txBody>
      </p:sp>
      <p:sp>
        <p:nvSpPr>
          <p:cNvPr id="4" name="Номер слайда 3"/>
          <p:cNvSpPr>
            <a:spLocks noGrp="1"/>
          </p:cNvSpPr>
          <p:nvPr>
            <p:ph type="sldNum" sz="quarter" idx="12"/>
          </p:nvPr>
        </p:nvSpPr>
        <p:spPr/>
        <p:txBody>
          <a:bodyPr/>
          <a:lstStyle/>
          <a:p>
            <a:pPr algn="l" rtl="0">
              <a:defRPr/>
            </a:pPr>
            <a:fld id="{8AE2DA79-DE1B-443C-B9FC-63C42E33E2C1}" type="slidenum">
              <a:rPr lang="ru-RU"/>
              <a:pPr algn="l" rtl="0">
                <a:defRPr/>
              </a:pPr>
              <a:t>48</a:t>
            </a:fld>
            <a:endParaRPr lang="ru-RU"/>
          </a:p>
        </p:txBody>
      </p:sp>
    </p:spTree>
    <p:extLst>
      <p:ext uri="{BB962C8B-B14F-4D97-AF65-F5344CB8AC3E}">
        <p14:creationId xmlns:p14="http://schemas.microsoft.com/office/powerpoint/2010/main" val="2363539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Заголовок 1"/>
          <p:cNvSpPr>
            <a:spLocks noGrp="1"/>
          </p:cNvSpPr>
          <p:nvPr>
            <p:ph type="title"/>
          </p:nvPr>
        </p:nvSpPr>
        <p:spPr/>
        <p:txBody>
          <a:bodyPr/>
          <a:lstStyle/>
          <a:p>
            <a:pPr algn="l" rtl="0"/>
            <a:r>
              <a:rPr lang="ru-RU" smtClean="0"/>
              <a:t>Technology</a:t>
            </a:r>
          </a:p>
        </p:txBody>
      </p:sp>
      <p:sp>
        <p:nvSpPr>
          <p:cNvPr id="3" name="Содержимое 2"/>
          <p:cNvSpPr>
            <a:spLocks noGrp="1"/>
          </p:cNvSpPr>
          <p:nvPr>
            <p:ph idx="1"/>
          </p:nvPr>
        </p:nvSpPr>
        <p:spPr/>
        <p:txBody>
          <a:bodyPr rtlCol="0">
            <a:normAutofit fontScale="85000" lnSpcReduction="20000"/>
          </a:bodyPr>
          <a:lstStyle/>
          <a:p>
            <a:pPr algn="l" rtl="0" fontAlgn="auto">
              <a:spcAft>
                <a:spcPts val="0"/>
              </a:spcAft>
              <a:buFont typeface="Arial" pitchFamily="34" charset="0"/>
              <a:buChar char="•"/>
              <a:defRPr/>
            </a:pPr>
            <a:r>
              <a:rPr lang="ru-RU" dirty="0" smtClean="0"/>
              <a:t>Marshmallow root is not crushed, 6.5 grams are weighed, placed in a flask, 130 ml of purified water are measured, infused at room temperature for 30 minutes, constantly shaking. The raw material is filtered, without squeezing, so that starch does not pass into the extraction, it is poured into a measuring cylinder, the volume of the extract is brought to 100 ml with purified water. The finished extract is transferred into a bottle for dispensing. Then, in a separate glass, 10 ml of sugar syrup and 5 ml of ammonia-anise drops are mixed, shaken thoroughly and poured into a dispensing bottle. The contents are mixed and the bottle is made out for release.</a:t>
            </a:r>
          </a:p>
          <a:p>
            <a:pPr algn="l" rtl="0" fontAlgn="auto">
              <a:spcAft>
                <a:spcPts val="0"/>
              </a:spcAft>
              <a:buFont typeface="Arial" pitchFamily="34" charset="0"/>
              <a:buChar char="•"/>
              <a:defRPr/>
            </a:pPr>
            <a:endParaRPr lang="ru-RU" dirty="0"/>
          </a:p>
        </p:txBody>
      </p:sp>
    </p:spTree>
    <p:extLst>
      <p:ext uri="{BB962C8B-B14F-4D97-AF65-F5344CB8AC3E}">
        <p14:creationId xmlns:p14="http://schemas.microsoft.com/office/powerpoint/2010/main" val="233719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214290"/>
            <a:ext cx="8229600" cy="5911873"/>
          </a:xfrm>
        </p:spPr>
        <p:txBody>
          <a:bodyPr>
            <a:normAutofit fontScale="92500"/>
          </a:bodyPr>
          <a:lstStyle/>
          <a:p>
            <a:pPr>
              <a:buNone/>
            </a:pPr>
            <a:r>
              <a:rPr lang="ru-RU" b="1" dirty="0" smtClean="0"/>
              <a:t> </a:t>
            </a:r>
            <a:r>
              <a:rPr lang="ru-RU" dirty="0" err="1" smtClean="0"/>
              <a:t>Infusions</a:t>
            </a:r>
            <a:r>
              <a:rPr lang="ru-RU" dirty="0" smtClean="0"/>
              <a:t> </a:t>
            </a:r>
            <a:r>
              <a:rPr lang="ru-RU" dirty="0" err="1" smtClean="0"/>
              <a:t>and</a:t>
            </a:r>
            <a:r>
              <a:rPr lang="ru-RU" dirty="0" smtClean="0"/>
              <a:t> </a:t>
            </a:r>
            <a:r>
              <a:rPr lang="ru-RU" dirty="0" err="1" smtClean="0"/>
              <a:t>decoctions</a:t>
            </a:r>
            <a:r>
              <a:rPr lang="ru-RU" dirty="0" smtClean="0"/>
              <a:t> </a:t>
            </a:r>
            <a:r>
              <a:rPr lang="en-US" dirty="0" smtClean="0"/>
              <a:t>can be obtained by </a:t>
            </a:r>
            <a:r>
              <a:rPr lang="la-Latn" dirty="0" smtClean="0"/>
              <a:t>remov</a:t>
            </a:r>
            <a:r>
              <a:rPr lang="en-US" dirty="0" err="1" smtClean="0"/>
              <a:t>ing</a:t>
            </a:r>
            <a:r>
              <a:rPr lang="la-Latn" dirty="0" smtClean="0"/>
              <a:t> the active</a:t>
            </a:r>
            <a:r>
              <a:rPr lang="en-US" dirty="0" smtClean="0"/>
              <a:t> substances from the dried and powdered plant.</a:t>
            </a:r>
          </a:p>
          <a:p>
            <a:pPr>
              <a:buNone/>
            </a:pPr>
            <a:r>
              <a:rPr lang="en-US" dirty="0" smtClean="0"/>
              <a:t>This is achieved mainly by the process of </a:t>
            </a:r>
            <a:r>
              <a:rPr lang="en-US" i="1" dirty="0" smtClean="0"/>
              <a:t>extraction.</a:t>
            </a:r>
          </a:p>
          <a:p>
            <a:pPr>
              <a:buNone/>
            </a:pPr>
            <a:r>
              <a:rPr lang="en-US" dirty="0" smtClean="0"/>
              <a:t>In its most common form, extraction process consists of soaking the powdered material in a liquid </a:t>
            </a:r>
            <a:r>
              <a:rPr lang="la-Latn" dirty="0" smtClean="0"/>
              <a:t>solvent</a:t>
            </a:r>
            <a:r>
              <a:rPr lang="en-US" dirty="0" smtClean="0"/>
              <a:t> (usually </a:t>
            </a:r>
            <a:r>
              <a:rPr lang="la-Latn" dirty="0" smtClean="0"/>
              <a:t>aqueous</a:t>
            </a:r>
            <a:r>
              <a:rPr lang="en-US" dirty="0" smtClean="0"/>
              <a:t> in </a:t>
            </a:r>
            <a:r>
              <a:rPr lang="en-US" dirty="0" err="1" smtClean="0"/>
              <a:t>farmacy</a:t>
            </a:r>
            <a:r>
              <a:rPr lang="la-Latn" dirty="0" smtClean="0"/>
              <a:t>).</a:t>
            </a:r>
            <a:endParaRPr lang="en-US" dirty="0" smtClean="0"/>
          </a:p>
          <a:p>
            <a:pPr>
              <a:buNone/>
            </a:pPr>
            <a:r>
              <a:rPr lang="la-Latn" dirty="0" smtClean="0"/>
              <a:t>The solvent diffuses</a:t>
            </a:r>
            <a:r>
              <a:rPr lang="en-US" dirty="0" smtClean="0"/>
              <a:t> into the powdered material, dissolves the ingredients  which then diffuse out into the liquid. Decreasing of particle size of the plant matrix will increase extraction of biologically active substances.</a:t>
            </a:r>
            <a:endParaRPr lang="ru-RU" dirty="0"/>
          </a:p>
        </p:txBody>
      </p:sp>
      <p:sp>
        <p:nvSpPr>
          <p:cNvPr id="3" name="Номер слайда 2"/>
          <p:cNvSpPr>
            <a:spLocks noGrp="1"/>
          </p:cNvSpPr>
          <p:nvPr>
            <p:ph type="sldNum" sz="quarter" idx="12"/>
          </p:nvPr>
        </p:nvSpPr>
        <p:spPr/>
        <p:txBody>
          <a:bodyPr/>
          <a:lstStyle/>
          <a:p>
            <a:fld id="{8BA383ED-B7E4-449F-8721-FB7FB1FF1096}" type="slidenum">
              <a:rPr lang="ru-RU" smtClean="0"/>
              <a:pPr/>
              <a:t>5</a:t>
            </a:fld>
            <a:endParaRPr lang="ru-RU"/>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Заголовок 1"/>
          <p:cNvSpPr>
            <a:spLocks noGrp="1"/>
          </p:cNvSpPr>
          <p:nvPr>
            <p:ph type="title"/>
          </p:nvPr>
        </p:nvSpPr>
        <p:spPr/>
        <p:txBody>
          <a:bodyPr/>
          <a:lstStyle/>
          <a:p>
            <a:pPr algn="l" rtl="0"/>
            <a:r>
              <a:rPr lang="ru-RU" sz="3200" dirty="0" smtClean="0"/>
              <a:t>P</a:t>
            </a:r>
            <a:r>
              <a:rPr lang="en-US" sz="3200" dirty="0" smtClean="0"/>
              <a:t>WC</a:t>
            </a:r>
            <a:br>
              <a:rPr lang="en-US" sz="3200" dirty="0" smtClean="0"/>
            </a:br>
            <a:r>
              <a:rPr lang="en-US" sz="3200" dirty="0" smtClean="0"/>
              <a:t>05.11.2020         </a:t>
            </a:r>
            <a:r>
              <a:rPr lang="ru-RU" sz="3200" dirty="0" smtClean="0"/>
              <a:t> </a:t>
            </a:r>
            <a:r>
              <a:rPr lang="en-US" sz="3200" dirty="0" smtClean="0"/>
              <a:t>prescription </a:t>
            </a:r>
            <a:r>
              <a:rPr lang="ru-RU" sz="3200" dirty="0" smtClean="0"/>
              <a:t> </a:t>
            </a:r>
            <a:r>
              <a:rPr lang="ru-RU" sz="3200" dirty="0" err="1" smtClean="0"/>
              <a:t>no</a:t>
            </a:r>
            <a:r>
              <a:rPr lang="ru-RU" sz="3200" dirty="0" smtClean="0"/>
              <a:t>.</a:t>
            </a:r>
            <a:r>
              <a:rPr lang="en-US" sz="3200" dirty="0" smtClean="0"/>
              <a:t> 2</a:t>
            </a:r>
            <a:endParaRPr lang="ru-RU" sz="3200" dirty="0" smtClean="0"/>
          </a:p>
        </p:txBody>
      </p:sp>
      <p:sp>
        <p:nvSpPr>
          <p:cNvPr id="3" name="Содержимое 2"/>
          <p:cNvSpPr>
            <a:spLocks noGrp="1"/>
          </p:cNvSpPr>
          <p:nvPr>
            <p:ph idx="1"/>
          </p:nvPr>
        </p:nvSpPr>
        <p:spPr/>
        <p:txBody>
          <a:bodyPr rtlCol="0">
            <a:normAutofit lnSpcReduction="10000"/>
          </a:bodyPr>
          <a:lstStyle/>
          <a:p>
            <a:pPr algn="l" rtl="0" fontAlgn="auto">
              <a:spcAft>
                <a:spcPts val="0"/>
              </a:spcAft>
              <a:buFont typeface="Arial" pitchFamily="34" charset="0"/>
              <a:buNone/>
              <a:defRPr/>
            </a:pPr>
            <a:r>
              <a:rPr lang="ru-RU" dirty="0" smtClean="0"/>
              <a:t> </a:t>
            </a:r>
            <a:r>
              <a:rPr lang="en-US" dirty="0" smtClean="0"/>
              <a:t>Radices </a:t>
            </a:r>
            <a:r>
              <a:rPr lang="en-US" dirty="0" err="1" smtClean="0"/>
              <a:t>Althaeae</a:t>
            </a:r>
            <a:r>
              <a:rPr lang="en-US" dirty="0" smtClean="0"/>
              <a:t> 6.5</a:t>
            </a:r>
            <a:endParaRPr lang="ru-RU" dirty="0" smtClean="0"/>
          </a:p>
          <a:p>
            <a:pPr algn="l" rtl="0" fontAlgn="auto">
              <a:spcAft>
                <a:spcPts val="0"/>
              </a:spcAft>
              <a:buFont typeface="Arial" pitchFamily="34" charset="0"/>
              <a:buNone/>
              <a:defRPr/>
            </a:pPr>
            <a:r>
              <a:rPr lang="en-US" dirty="0" smtClean="0"/>
              <a:t> Aqua </a:t>
            </a:r>
            <a:r>
              <a:rPr lang="en-US" dirty="0" err="1" smtClean="0"/>
              <a:t>purificata</a:t>
            </a:r>
            <a:r>
              <a:rPr lang="en-US" dirty="0" smtClean="0"/>
              <a:t> 130.0</a:t>
            </a:r>
            <a:endParaRPr lang="ru-RU" dirty="0" smtClean="0"/>
          </a:p>
          <a:p>
            <a:pPr algn="l" rtl="0" fontAlgn="auto">
              <a:spcAft>
                <a:spcPts val="0"/>
              </a:spcAft>
              <a:buFont typeface="Arial" pitchFamily="34" charset="0"/>
              <a:buNone/>
              <a:defRPr/>
            </a:pPr>
            <a:r>
              <a:rPr lang="en-US" dirty="0" smtClean="0"/>
              <a:t> </a:t>
            </a:r>
            <a:r>
              <a:rPr lang="en-US" dirty="0" err="1" smtClean="0"/>
              <a:t>Sirupi</a:t>
            </a:r>
            <a:r>
              <a:rPr lang="en-US" dirty="0" smtClean="0"/>
              <a:t> </a:t>
            </a:r>
            <a:r>
              <a:rPr lang="en-US" dirty="0" err="1" smtClean="0"/>
              <a:t>simplicis</a:t>
            </a:r>
            <a:r>
              <a:rPr lang="en-US" dirty="0" smtClean="0"/>
              <a:t> 10.0</a:t>
            </a:r>
            <a:endParaRPr lang="ru-RU" dirty="0" smtClean="0"/>
          </a:p>
          <a:p>
            <a:pPr algn="l" rtl="0" fontAlgn="auto">
              <a:spcAft>
                <a:spcPts val="0"/>
              </a:spcAft>
              <a:buFont typeface="Arial" pitchFamily="34" charset="0"/>
              <a:buNone/>
              <a:defRPr/>
            </a:pPr>
            <a:r>
              <a:rPr lang="en-US" dirty="0" smtClean="0"/>
              <a:t> </a:t>
            </a:r>
            <a:r>
              <a:rPr lang="en-US" dirty="0" err="1" smtClean="0"/>
              <a:t>Liquoris</a:t>
            </a:r>
            <a:r>
              <a:rPr lang="en-US" dirty="0" smtClean="0"/>
              <a:t> </a:t>
            </a:r>
            <a:r>
              <a:rPr lang="en-US" dirty="0" err="1" smtClean="0"/>
              <a:t>Ammonii</a:t>
            </a:r>
            <a:r>
              <a:rPr lang="en-US" dirty="0" smtClean="0"/>
              <a:t> </a:t>
            </a:r>
            <a:r>
              <a:rPr lang="en-US" dirty="0" err="1" smtClean="0"/>
              <a:t>anisati</a:t>
            </a:r>
            <a:r>
              <a:rPr lang="en-US" dirty="0" smtClean="0"/>
              <a:t> 5.0</a:t>
            </a:r>
            <a:endParaRPr lang="ru-RU" dirty="0" smtClean="0"/>
          </a:p>
          <a:p>
            <a:pPr algn="l" rtl="0" fontAlgn="auto">
              <a:spcAft>
                <a:spcPts val="0"/>
              </a:spcAft>
              <a:buFont typeface="Arial" pitchFamily="34" charset="0"/>
              <a:buNone/>
              <a:defRPr/>
            </a:pPr>
            <a:r>
              <a:rPr lang="ru-RU" dirty="0" smtClean="0"/>
              <a:t> </a:t>
            </a:r>
            <a:r>
              <a:rPr lang="en-US" dirty="0" smtClean="0"/>
              <a:t>V</a:t>
            </a:r>
            <a:r>
              <a:rPr lang="ru-RU" dirty="0" smtClean="0"/>
              <a:t>total 115.0</a:t>
            </a:r>
          </a:p>
          <a:p>
            <a:pPr algn="l" rtl="0" fontAlgn="auto">
              <a:spcAft>
                <a:spcPts val="0"/>
              </a:spcAft>
              <a:buFont typeface="Arial" pitchFamily="34" charset="0"/>
              <a:buNone/>
              <a:defRPr/>
            </a:pPr>
            <a:endParaRPr lang="ru-RU" dirty="0" smtClean="0"/>
          </a:p>
          <a:p>
            <a:pPr algn="l" rtl="0" fontAlgn="auto">
              <a:spcAft>
                <a:spcPts val="0"/>
              </a:spcAft>
              <a:buFont typeface="Arial" pitchFamily="34" charset="0"/>
              <a:buNone/>
              <a:defRPr/>
            </a:pPr>
            <a:r>
              <a:rPr lang="ru-RU" dirty="0" smtClean="0"/>
              <a:t> Prepared:</a:t>
            </a:r>
          </a:p>
          <a:p>
            <a:pPr algn="l" rtl="0" fontAlgn="auto">
              <a:spcAft>
                <a:spcPts val="0"/>
              </a:spcAft>
              <a:buFont typeface="Arial" pitchFamily="34" charset="0"/>
              <a:buNone/>
              <a:defRPr/>
            </a:pPr>
            <a:r>
              <a:rPr lang="ru-RU" dirty="0" smtClean="0"/>
              <a:t> Checked:</a:t>
            </a:r>
          </a:p>
          <a:p>
            <a:pPr algn="l" rtl="0" fontAlgn="auto">
              <a:spcAft>
                <a:spcPts val="0"/>
              </a:spcAft>
              <a:buFont typeface="Arial" pitchFamily="34" charset="0"/>
              <a:buChar char="•"/>
              <a:defRPr/>
            </a:pPr>
            <a:endParaRPr lang="ru-RU" dirty="0"/>
          </a:p>
        </p:txBody>
      </p:sp>
      <p:sp>
        <p:nvSpPr>
          <p:cNvPr id="4" name="Номер слайда 3"/>
          <p:cNvSpPr>
            <a:spLocks noGrp="1"/>
          </p:cNvSpPr>
          <p:nvPr>
            <p:ph type="sldNum" sz="quarter" idx="12"/>
          </p:nvPr>
        </p:nvSpPr>
        <p:spPr/>
        <p:txBody>
          <a:bodyPr/>
          <a:lstStyle/>
          <a:p>
            <a:pPr algn="l" rtl="0">
              <a:defRPr/>
            </a:pPr>
            <a:fld id="{082EA834-7385-45EF-9CFD-1EBE410CAEF6}" type="slidenum">
              <a:rPr lang="ru-RU"/>
              <a:pPr algn="l" rtl="0">
                <a:defRPr/>
              </a:pPr>
              <a:t>50</a:t>
            </a:fld>
            <a:endParaRPr lang="ru-RU"/>
          </a:p>
        </p:txBody>
      </p:sp>
      <p:sp>
        <p:nvSpPr>
          <p:cNvPr id="5" name="Левая фигурная скобка 4"/>
          <p:cNvSpPr/>
          <p:nvPr/>
        </p:nvSpPr>
        <p:spPr>
          <a:xfrm>
            <a:off x="1187450" y="2781300"/>
            <a:ext cx="71438" cy="863600"/>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rtl="0" fontAlgn="auto">
              <a:spcBef>
                <a:spcPts val="0"/>
              </a:spcBef>
              <a:spcAft>
                <a:spcPts val="0"/>
              </a:spcAft>
              <a:defRPr/>
            </a:pPr>
            <a:endParaRPr lang="ru-RU"/>
          </a:p>
        </p:txBody>
      </p:sp>
    </p:spTree>
    <p:extLst>
      <p:ext uri="{BB962C8B-B14F-4D97-AF65-F5344CB8AC3E}">
        <p14:creationId xmlns:p14="http://schemas.microsoft.com/office/powerpoint/2010/main" val="6923475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Заголовок 3"/>
          <p:cNvSpPr>
            <a:spLocks noGrp="1"/>
          </p:cNvSpPr>
          <p:nvPr>
            <p:ph type="title"/>
          </p:nvPr>
        </p:nvSpPr>
        <p:spPr>
          <a:xfrm>
            <a:off x="457200" y="274638"/>
            <a:ext cx="8229600" cy="6249987"/>
          </a:xfrm>
        </p:spPr>
        <p:txBody>
          <a:bodyPr/>
          <a:lstStyle/>
          <a:p>
            <a:pPr algn="l" rtl="0"/>
            <a:r>
              <a:rPr lang="en-US" b="1" i="1" dirty="0" err="1" smtClean="0"/>
              <a:t>Rp</a:t>
            </a:r>
            <a:r>
              <a:rPr lang="ru-RU" b="1" i="1" dirty="0" smtClean="0"/>
              <a:t>.: </a:t>
            </a:r>
            <a:r>
              <a:rPr lang="en-US" b="1" i="1" dirty="0" err="1" smtClean="0"/>
              <a:t>Infusi</a:t>
            </a:r>
            <a:r>
              <a:rPr lang="en-US" b="1" i="1" dirty="0" smtClean="0"/>
              <a:t> </a:t>
            </a:r>
            <a:r>
              <a:rPr lang="ru-RU" b="1" i="1" dirty="0" smtClean="0"/>
              <a:t>H</a:t>
            </a:r>
            <a:r>
              <a:rPr lang="en-US" b="1" i="1" dirty="0" err="1" smtClean="0"/>
              <a:t>erbae</a:t>
            </a:r>
            <a:r>
              <a:rPr lang="en-US" b="1" i="1" dirty="0" smtClean="0"/>
              <a:t> </a:t>
            </a:r>
            <a:r>
              <a:rPr lang="en-US" b="1" i="1" dirty="0" err="1" smtClean="0"/>
              <a:t>Leonuri</a:t>
            </a:r>
            <a:r>
              <a:rPr lang="en-US" b="1" i="1" dirty="0" smtClean="0"/>
              <a:t> </a:t>
            </a:r>
            <a:r>
              <a:rPr lang="ru-RU" b="1" i="1" dirty="0" smtClean="0"/>
              <a:t>200.0</a:t>
            </a:r>
            <a:br>
              <a:rPr lang="ru-RU" b="1" i="1" dirty="0" smtClean="0"/>
            </a:br>
            <a:r>
              <a:rPr lang="ru-RU" b="1" i="1" dirty="0" smtClean="0"/>
              <a:t> </a:t>
            </a:r>
            <a:r>
              <a:rPr lang="en-US" b="1" i="1" dirty="0" smtClean="0"/>
              <a:t>       </a:t>
            </a:r>
            <a:r>
              <a:rPr lang="en-US" b="1" i="1" dirty="0" err="1" smtClean="0"/>
              <a:t>Natrii</a:t>
            </a:r>
            <a:r>
              <a:rPr lang="en-US" b="1" i="1" dirty="0" smtClean="0"/>
              <a:t> </a:t>
            </a:r>
            <a:r>
              <a:rPr lang="en-US" b="1" i="1" dirty="0" err="1" smtClean="0"/>
              <a:t>bromidi</a:t>
            </a:r>
            <a:r>
              <a:rPr lang="ru-RU" b="1" i="1" dirty="0" smtClean="0"/>
              <a:t> 4.0</a:t>
            </a:r>
            <a:r>
              <a:rPr lang="ru-RU" dirty="0" smtClean="0"/>
              <a:t/>
            </a:r>
            <a:br>
              <a:rPr lang="ru-RU" dirty="0" smtClean="0"/>
            </a:br>
            <a:r>
              <a:rPr lang="ru-RU" b="1" i="1" dirty="0" smtClean="0"/>
              <a:t> </a:t>
            </a:r>
            <a:r>
              <a:rPr lang="en-US" b="1" i="1" dirty="0" smtClean="0"/>
              <a:t>       </a:t>
            </a:r>
            <a:r>
              <a:rPr lang="en-US" b="1" i="1" dirty="0" err="1" smtClean="0"/>
              <a:t>Glucosi</a:t>
            </a:r>
            <a:r>
              <a:rPr lang="ru-RU" b="1" i="1" dirty="0" smtClean="0"/>
              <a:t> 10.0</a:t>
            </a:r>
            <a:br>
              <a:rPr lang="ru-RU" b="1" i="1" dirty="0" smtClean="0"/>
            </a:br>
            <a:r>
              <a:rPr lang="ru-RU" b="1" i="1" dirty="0" smtClean="0"/>
              <a:t> </a:t>
            </a:r>
            <a:r>
              <a:rPr lang="en-US" b="1" i="1" dirty="0" smtClean="0"/>
              <a:t>       </a:t>
            </a:r>
            <a:r>
              <a:rPr lang="en-US" b="1" i="1" dirty="0" err="1" smtClean="0"/>
              <a:t>Tincturae</a:t>
            </a:r>
            <a:r>
              <a:rPr lang="en-US" b="1" i="1" dirty="0" smtClean="0"/>
              <a:t> </a:t>
            </a:r>
            <a:r>
              <a:rPr lang="en-US" b="1" i="1" dirty="0" err="1" smtClean="0"/>
              <a:t>Valerianae</a:t>
            </a:r>
            <a:r>
              <a:rPr lang="en-US" b="1" i="1" dirty="0" smtClean="0"/>
              <a:t> </a:t>
            </a:r>
            <a:r>
              <a:rPr lang="ru-RU" b="1" i="1" dirty="0" smtClean="0"/>
              <a:t> 5.0</a:t>
            </a:r>
            <a:br>
              <a:rPr lang="ru-RU" b="1" i="1" dirty="0" smtClean="0"/>
            </a:br>
            <a:r>
              <a:rPr lang="ru-RU" b="1" i="1" dirty="0" smtClean="0"/>
              <a:t> </a:t>
            </a:r>
            <a:r>
              <a:rPr lang="en-US" b="1" i="1" dirty="0" smtClean="0"/>
              <a:t>       </a:t>
            </a:r>
            <a:r>
              <a:rPr lang="en-US" b="1" i="1" dirty="0" err="1" smtClean="0"/>
              <a:t>Misce</a:t>
            </a:r>
            <a:r>
              <a:rPr lang="ru-RU" b="1" i="1" dirty="0" smtClean="0"/>
              <a:t>. </a:t>
            </a:r>
            <a:r>
              <a:rPr lang="en-US" b="1" i="1" dirty="0" smtClean="0"/>
              <a:t>Da</a:t>
            </a:r>
            <a:r>
              <a:rPr lang="ru-RU" b="1" i="1" dirty="0" smtClean="0"/>
              <a:t>.</a:t>
            </a:r>
            <a:br>
              <a:rPr lang="ru-RU" b="1" i="1" dirty="0" smtClean="0"/>
            </a:br>
            <a:r>
              <a:rPr lang="ru-RU" b="1" i="1" dirty="0" smtClean="0"/>
              <a:t> </a:t>
            </a:r>
            <a:r>
              <a:rPr lang="en-US" b="1" i="1" dirty="0" smtClean="0"/>
              <a:t>       </a:t>
            </a:r>
            <a:r>
              <a:rPr lang="en-US" b="1" i="1" dirty="0" err="1" smtClean="0"/>
              <a:t>Signa</a:t>
            </a:r>
            <a:r>
              <a:rPr lang="ru-RU" b="1" i="1" dirty="0" smtClean="0"/>
              <a:t>. 1 </a:t>
            </a:r>
            <a:r>
              <a:rPr lang="ru-RU" b="1" i="1" dirty="0" err="1" smtClean="0"/>
              <a:t>tablespoon</a:t>
            </a:r>
            <a:r>
              <a:rPr lang="ru-RU" b="1" i="1" dirty="0" smtClean="0"/>
              <a:t> 3</a:t>
            </a:r>
            <a:r>
              <a:rPr lang="en-US" b="1" i="1" dirty="0" smtClean="0"/>
              <a:t> times</a:t>
            </a:r>
            <a:r>
              <a:rPr lang="ru-RU" b="1" i="1" dirty="0" smtClean="0"/>
              <a:t/>
            </a:r>
            <a:br>
              <a:rPr lang="ru-RU" b="1" i="1" dirty="0" smtClean="0"/>
            </a:br>
            <a:r>
              <a:rPr lang="ru-RU" b="1" i="1" dirty="0" smtClean="0"/>
              <a:t> </a:t>
            </a:r>
            <a:r>
              <a:rPr lang="en-US" b="1" i="1" dirty="0" smtClean="0"/>
              <a:t>                  </a:t>
            </a:r>
            <a:r>
              <a:rPr lang="ru-RU" b="1" i="1" dirty="0" smtClean="0"/>
              <a:t> a </a:t>
            </a:r>
            <a:r>
              <a:rPr lang="ru-RU" b="1" i="1" dirty="0" err="1" smtClean="0"/>
              <a:t>day</a:t>
            </a:r>
            <a:r>
              <a:rPr lang="ru-RU" dirty="0" smtClean="0"/>
              <a:t/>
            </a:r>
            <a:br>
              <a:rPr lang="ru-RU" dirty="0" smtClean="0"/>
            </a:br>
            <a:endParaRPr lang="ru-RU" dirty="0" smtClean="0"/>
          </a:p>
        </p:txBody>
      </p:sp>
      <p:sp>
        <p:nvSpPr>
          <p:cNvPr id="3" name="Номер слайда 2"/>
          <p:cNvSpPr>
            <a:spLocks noGrp="1"/>
          </p:cNvSpPr>
          <p:nvPr>
            <p:ph type="sldNum" sz="quarter" idx="12"/>
          </p:nvPr>
        </p:nvSpPr>
        <p:spPr/>
        <p:txBody>
          <a:bodyPr/>
          <a:lstStyle/>
          <a:p>
            <a:pPr algn="l" rtl="0">
              <a:defRPr/>
            </a:pPr>
            <a:fld id="{A4E34595-D0B6-49F8-BDEF-698ED1CE75C0}" type="slidenum">
              <a:rPr lang="ru-RU"/>
              <a:pPr algn="l" rtl="0">
                <a:defRPr/>
              </a:pPr>
              <a:t>51</a:t>
            </a:fld>
            <a:endParaRPr lang="ru-RU"/>
          </a:p>
        </p:txBody>
      </p:sp>
    </p:spTree>
    <p:extLst>
      <p:ext uri="{BB962C8B-B14F-4D97-AF65-F5344CB8AC3E}">
        <p14:creationId xmlns:p14="http://schemas.microsoft.com/office/powerpoint/2010/main" val="41288911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993775"/>
          </a:xfrm>
          <a:ln w="19050">
            <a:solidFill>
              <a:schemeClr val="tx1"/>
            </a:solidFill>
          </a:ln>
        </p:spPr>
        <p:txBody>
          <a:bodyPr rtlCol="0">
            <a:normAutofit fontScale="90000"/>
          </a:bodyPr>
          <a:lstStyle/>
          <a:p>
            <a:pPr algn="l" rtl="0" fontAlgn="auto">
              <a:spcAft>
                <a:spcPts val="0"/>
              </a:spcAft>
              <a:defRPr/>
            </a:pPr>
            <a:r>
              <a:rPr lang="ru-RU" sz="3600" dirty="0" smtClean="0"/>
              <a:t/>
            </a:r>
            <a:br>
              <a:rPr lang="ru-RU" sz="3600" dirty="0" smtClean="0"/>
            </a:br>
            <a:r>
              <a:rPr lang="ru-RU" sz="3600" dirty="0"/>
              <a:t/>
            </a:r>
            <a:br>
              <a:rPr lang="ru-RU" sz="3600" dirty="0"/>
            </a:br>
            <a:r>
              <a:rPr lang="ru-RU" sz="3600" dirty="0" smtClean="0"/>
              <a:t/>
            </a:r>
            <a:br>
              <a:rPr lang="ru-RU" sz="3600" dirty="0" smtClean="0"/>
            </a:br>
            <a:r>
              <a:rPr lang="ru-RU" sz="3600" dirty="0"/>
              <a:t/>
            </a:r>
            <a:br>
              <a:rPr lang="ru-RU" sz="3600" dirty="0"/>
            </a:br>
            <a:r>
              <a:rPr lang="ru-RU" sz="3600" dirty="0" smtClean="0"/>
              <a:t/>
            </a:r>
            <a:br>
              <a:rPr lang="ru-RU" sz="3600" dirty="0" smtClean="0"/>
            </a:br>
            <a:r>
              <a:rPr lang="ru-RU" sz="3600" dirty="0"/>
              <a:t/>
            </a:r>
            <a:br>
              <a:rPr lang="ru-RU" sz="3600" dirty="0"/>
            </a:br>
            <a:r>
              <a:rPr lang="ru-RU" sz="3600" dirty="0" smtClean="0"/>
              <a:t/>
            </a:r>
            <a:br>
              <a:rPr lang="ru-RU" sz="3600" dirty="0" smtClean="0"/>
            </a:br>
            <a:r>
              <a:rPr lang="ru-RU" sz="3600" dirty="0"/>
              <a:t/>
            </a:r>
            <a:br>
              <a:rPr lang="ru-RU" sz="3600" dirty="0"/>
            </a:br>
            <a:r>
              <a:rPr lang="ru-RU" sz="3600" dirty="0" smtClean="0"/>
              <a:t>Water extraction and two or more solids</a:t>
            </a:r>
            <a:br>
              <a:rPr lang="ru-RU" sz="3600" dirty="0" smtClean="0"/>
            </a:br>
            <a:r>
              <a:rPr lang="ru-RU" baseline="-25000" dirty="0" smtClean="0"/>
              <a:t/>
            </a:r>
            <a:br>
              <a:rPr lang="ru-RU" baseline="-25000" dirty="0" smtClean="0"/>
            </a:br>
            <a:r>
              <a:rPr lang="ru-RU" baseline="-25000" dirty="0"/>
              <a:t/>
            </a:r>
            <a:br>
              <a:rPr lang="ru-RU" baseline="-25000" dirty="0"/>
            </a:br>
            <a:r>
              <a:rPr lang="ru-RU" baseline="-25000" dirty="0" smtClean="0"/>
              <a:t/>
            </a:r>
            <a:br>
              <a:rPr lang="ru-RU" baseline="-25000" dirty="0" smtClean="0"/>
            </a:br>
            <a:r>
              <a:rPr lang="ru-RU" baseline="-25000" dirty="0"/>
              <a:t/>
            </a:r>
            <a:br>
              <a:rPr lang="ru-RU" baseline="-25000" dirty="0"/>
            </a:br>
            <a:r>
              <a:rPr lang="ru-RU" baseline="-25000" dirty="0" smtClean="0"/>
              <a:t/>
            </a:r>
            <a:br>
              <a:rPr lang="ru-RU" baseline="-25000" dirty="0" smtClean="0"/>
            </a:br>
            <a:r>
              <a:rPr lang="ru-RU" dirty="0"/>
              <a:t/>
            </a:r>
            <a:br>
              <a:rPr lang="ru-RU" dirty="0"/>
            </a:br>
            <a:r>
              <a:rPr lang="ru-RU" dirty="0"/>
              <a:t/>
            </a:r>
            <a:br>
              <a:rPr lang="ru-RU" dirty="0"/>
            </a:br>
            <a:endParaRPr lang="ru-RU" dirty="0"/>
          </a:p>
        </p:txBody>
      </p:sp>
      <p:sp>
        <p:nvSpPr>
          <p:cNvPr id="4" name="Содержимое 3"/>
          <p:cNvSpPr>
            <a:spLocks noGrp="1"/>
          </p:cNvSpPr>
          <p:nvPr>
            <p:ph idx="1"/>
          </p:nvPr>
        </p:nvSpPr>
        <p:spPr>
          <a:xfrm>
            <a:off x="457200" y="1412875"/>
            <a:ext cx="8229600" cy="5230813"/>
          </a:xfrm>
        </p:spPr>
        <p:txBody>
          <a:bodyPr rtlCol="0">
            <a:normAutofit fontScale="47500" lnSpcReduction="20000"/>
          </a:bodyPr>
          <a:lstStyle/>
          <a:p>
            <a:pPr algn="l" rtl="0" fontAlgn="auto">
              <a:spcAft>
                <a:spcPts val="0"/>
              </a:spcAft>
              <a:buFont typeface="Arial" pitchFamily="34" charset="0"/>
              <a:buNone/>
              <a:defRPr/>
            </a:pPr>
            <a:r>
              <a:rPr lang="ru-RU" dirty="0" smtClean="0"/>
              <a:t>The calculation of the volume of the solvent is carried out taking into account the </a:t>
            </a:r>
            <a:r>
              <a:rPr lang="ru-RU" dirty="0" err="1" smtClean="0"/>
              <a:t>coefficient</a:t>
            </a:r>
            <a:r>
              <a:rPr lang="ru-RU" dirty="0" smtClean="0"/>
              <a:t> </a:t>
            </a:r>
            <a:r>
              <a:rPr lang="en-US" dirty="0" smtClean="0"/>
              <a:t>of </a:t>
            </a:r>
            <a:r>
              <a:rPr lang="ru-RU" dirty="0" err="1" smtClean="0"/>
              <a:t>water</a:t>
            </a:r>
            <a:r>
              <a:rPr lang="ru-RU" dirty="0" smtClean="0"/>
              <a:t> </a:t>
            </a:r>
            <a:r>
              <a:rPr lang="ru-RU" dirty="0" err="1" smtClean="0"/>
              <a:t>absorption</a:t>
            </a:r>
            <a:r>
              <a:rPr lang="ru-RU" dirty="0" smtClean="0"/>
              <a:t> and the total </a:t>
            </a:r>
            <a:r>
              <a:rPr lang="ru-RU" dirty="0" err="1" smtClean="0"/>
              <a:t>increase</a:t>
            </a:r>
            <a:r>
              <a:rPr lang="ru-RU" dirty="0" smtClean="0"/>
              <a:t> </a:t>
            </a:r>
            <a:r>
              <a:rPr lang="en-US" dirty="0" smtClean="0"/>
              <a:t>of </a:t>
            </a:r>
            <a:r>
              <a:rPr lang="ru-RU" dirty="0" err="1" smtClean="0"/>
              <a:t>volume</a:t>
            </a:r>
            <a:r>
              <a:rPr lang="ru-RU" dirty="0" smtClean="0"/>
              <a:t> when dissolving dry substances.</a:t>
            </a:r>
          </a:p>
          <a:p>
            <a:pPr algn="l" rtl="0" fontAlgn="auto">
              <a:spcAft>
                <a:spcPts val="0"/>
              </a:spcAft>
              <a:buFont typeface="Arial" pitchFamily="34" charset="0"/>
              <a:buChar char="•"/>
              <a:defRPr/>
            </a:pPr>
            <a:endParaRPr lang="ru-RU" dirty="0" smtClean="0"/>
          </a:p>
          <a:p>
            <a:pPr algn="l" rtl="0" fontAlgn="auto">
              <a:spcAft>
                <a:spcPts val="0"/>
              </a:spcAft>
              <a:buFont typeface="Arial" pitchFamily="34" charset="0"/>
              <a:buNone/>
              <a:defRPr/>
            </a:pPr>
            <a:r>
              <a:rPr lang="en-US" b="1" dirty="0" smtClean="0"/>
              <a:t>Total </a:t>
            </a:r>
            <a:r>
              <a:rPr lang="ru-RU" b="1" dirty="0" err="1" smtClean="0"/>
              <a:t>Volume</a:t>
            </a:r>
            <a:r>
              <a:rPr lang="ru-RU" b="1" dirty="0" smtClean="0"/>
              <a:t> </a:t>
            </a:r>
            <a:r>
              <a:rPr lang="en-US" b="1" dirty="0" smtClean="0"/>
              <a:t>is </a:t>
            </a:r>
            <a:r>
              <a:rPr lang="ru-RU" b="1" dirty="0" smtClean="0"/>
              <a:t>205 ml</a:t>
            </a:r>
            <a:endParaRPr lang="ru-RU" dirty="0" smtClean="0"/>
          </a:p>
          <a:p>
            <a:pPr algn="l" rtl="0" fontAlgn="auto">
              <a:spcAft>
                <a:spcPts val="0"/>
              </a:spcAft>
              <a:buFont typeface="Arial" pitchFamily="34" charset="0"/>
              <a:buNone/>
              <a:defRPr/>
            </a:pPr>
            <a:r>
              <a:rPr lang="ru-RU" dirty="0" err="1" smtClean="0"/>
              <a:t>Let's calculate</a:t>
            </a:r>
            <a:r>
              <a:rPr lang="ru-RU" dirty="0" smtClean="0"/>
              <a:t> permissible deviations:</a:t>
            </a:r>
          </a:p>
          <a:p>
            <a:pPr algn="l" rtl="0" fontAlgn="auto">
              <a:spcAft>
                <a:spcPts val="0"/>
              </a:spcAft>
              <a:buFont typeface="Arial" pitchFamily="34" charset="0"/>
              <a:buNone/>
              <a:defRPr/>
            </a:pPr>
            <a:r>
              <a:rPr lang="ru-RU" dirty="0" smtClean="0"/>
              <a:t>The permissible deviations are ± 1%. Then for a volume of 200 ml it will be</a:t>
            </a:r>
          </a:p>
          <a:p>
            <a:pPr algn="l" rtl="0" fontAlgn="auto">
              <a:spcAft>
                <a:spcPts val="0"/>
              </a:spcAft>
              <a:buFont typeface="Arial" pitchFamily="34" charset="0"/>
              <a:buNone/>
              <a:defRPr/>
            </a:pPr>
            <a:r>
              <a:rPr lang="ru-RU" dirty="0" smtClean="0"/>
              <a:t>205 ml - 100%</a:t>
            </a:r>
          </a:p>
          <a:p>
            <a:pPr algn="l" rtl="0" fontAlgn="auto">
              <a:spcAft>
                <a:spcPts val="0"/>
              </a:spcAft>
              <a:buFont typeface="Arial" pitchFamily="34" charset="0"/>
              <a:buNone/>
              <a:defRPr/>
            </a:pPr>
            <a:r>
              <a:rPr lang="ru-RU" dirty="0" smtClean="0"/>
              <a:t>X --------- 1%. X = 2.05 ml</a:t>
            </a:r>
          </a:p>
          <a:p>
            <a:pPr algn="l" rtl="0" fontAlgn="auto">
              <a:spcAft>
                <a:spcPts val="0"/>
              </a:spcAft>
              <a:buFont typeface="Arial" pitchFamily="34" charset="0"/>
              <a:buNone/>
              <a:defRPr/>
            </a:pPr>
            <a:r>
              <a:rPr lang="ru-RU" dirty="0" smtClean="0"/>
              <a:t> </a:t>
            </a:r>
          </a:p>
          <a:p>
            <a:pPr algn="l" rtl="0" fontAlgn="auto">
              <a:spcAft>
                <a:spcPts val="0"/>
              </a:spcAft>
              <a:buFont typeface="Arial" pitchFamily="34" charset="0"/>
              <a:buNone/>
              <a:defRPr/>
            </a:pPr>
            <a:r>
              <a:rPr lang="ru-RU" dirty="0" smtClean="0"/>
              <a:t>[202.95 ml to 207.05 ml].</a:t>
            </a:r>
          </a:p>
          <a:p>
            <a:pPr algn="l" rtl="0" fontAlgn="auto">
              <a:spcAft>
                <a:spcPts val="0"/>
              </a:spcAft>
              <a:buFont typeface="Arial" pitchFamily="34" charset="0"/>
              <a:buNone/>
              <a:defRPr/>
            </a:pPr>
            <a:r>
              <a:rPr lang="ru-RU" dirty="0" smtClean="0"/>
              <a:t> </a:t>
            </a:r>
          </a:p>
          <a:p>
            <a:pPr algn="l" rtl="0" fontAlgn="auto">
              <a:spcAft>
                <a:spcPts val="0"/>
              </a:spcAft>
              <a:buFont typeface="Arial" pitchFamily="34" charset="0"/>
              <a:buNone/>
              <a:defRPr/>
            </a:pPr>
            <a:r>
              <a:rPr lang="ru-RU" dirty="0" smtClean="0"/>
              <a:t>We find out how much the volume of the dosage form will increase when the medicinal substances are dissolved:</a:t>
            </a:r>
          </a:p>
          <a:p>
            <a:pPr algn="l" rtl="0" fontAlgn="auto">
              <a:spcAft>
                <a:spcPts val="0"/>
              </a:spcAft>
              <a:buFont typeface="Arial" pitchFamily="34" charset="0"/>
              <a:buNone/>
              <a:defRPr/>
            </a:pPr>
            <a:r>
              <a:rPr lang="ru-RU" dirty="0" smtClean="0"/>
              <a:t>M</a:t>
            </a:r>
            <a:r>
              <a:rPr lang="en-US" dirty="0" smtClean="0"/>
              <a:t> </a:t>
            </a:r>
            <a:r>
              <a:rPr lang="ru-RU" dirty="0" err="1" smtClean="0"/>
              <a:t>natri</a:t>
            </a:r>
            <a:r>
              <a:rPr lang="en-US" dirty="0" err="1" smtClean="0"/>
              <a:t>i</a:t>
            </a:r>
            <a:r>
              <a:rPr lang="ru-RU" dirty="0" smtClean="0"/>
              <a:t> </a:t>
            </a:r>
            <a:r>
              <a:rPr lang="ru-RU" dirty="0" err="1" smtClean="0"/>
              <a:t>bromid</a:t>
            </a:r>
            <a:r>
              <a:rPr lang="en-US" dirty="0" err="1" smtClean="0"/>
              <a:t>i</a:t>
            </a:r>
            <a:r>
              <a:rPr lang="ru-RU" dirty="0" smtClean="0"/>
              <a:t> = 4.0</a:t>
            </a:r>
          </a:p>
          <a:p>
            <a:pPr algn="l" rtl="0" fontAlgn="auto">
              <a:spcAft>
                <a:spcPts val="0"/>
              </a:spcAft>
              <a:buFont typeface="Arial" pitchFamily="34" charset="0"/>
              <a:buNone/>
              <a:defRPr/>
            </a:pPr>
            <a:r>
              <a:rPr lang="ru-RU" dirty="0" err="1" smtClean="0"/>
              <a:t>Mglucos</a:t>
            </a:r>
            <a:r>
              <a:rPr lang="en-US" dirty="0" smtClean="0"/>
              <a:t>um</a:t>
            </a:r>
            <a:r>
              <a:rPr lang="ru-RU" dirty="0" smtClean="0"/>
              <a:t> </a:t>
            </a:r>
            <a:r>
              <a:rPr lang="en-US" dirty="0" err="1" smtClean="0"/>
              <a:t>anhydricum</a:t>
            </a:r>
            <a:r>
              <a:rPr lang="en-US" dirty="0" smtClean="0"/>
              <a:t> </a:t>
            </a:r>
            <a:r>
              <a:rPr lang="ru-RU" dirty="0" smtClean="0"/>
              <a:t> = 10.0</a:t>
            </a:r>
          </a:p>
          <a:p>
            <a:pPr algn="l" rtl="0" fontAlgn="auto">
              <a:spcAft>
                <a:spcPts val="0"/>
              </a:spcAft>
              <a:buFont typeface="Arial" pitchFamily="34" charset="0"/>
              <a:buNone/>
              <a:defRPr/>
            </a:pPr>
            <a:r>
              <a:rPr lang="ru-RU" dirty="0" err="1" smtClean="0"/>
              <a:t>Mglucose</a:t>
            </a:r>
            <a:r>
              <a:rPr lang="ru-RU" dirty="0" smtClean="0"/>
              <a:t> water = 10x100 / 100-10 = 11.11</a:t>
            </a:r>
          </a:p>
          <a:p>
            <a:pPr algn="l" rtl="0" fontAlgn="auto">
              <a:spcAft>
                <a:spcPts val="0"/>
              </a:spcAft>
              <a:buFont typeface="Arial" pitchFamily="34" charset="0"/>
              <a:buNone/>
              <a:defRPr/>
            </a:pPr>
            <a:endParaRPr lang="ru-RU" dirty="0" smtClean="0"/>
          </a:p>
          <a:p>
            <a:pPr algn="l" rtl="0" fontAlgn="auto">
              <a:spcAft>
                <a:spcPts val="0"/>
              </a:spcAft>
              <a:buFont typeface="Arial" pitchFamily="34" charset="0"/>
              <a:buNone/>
              <a:defRPr/>
            </a:pPr>
            <a:r>
              <a:rPr lang="ru-RU" dirty="0" smtClean="0"/>
              <a:t>4.0x0.26 + 11.11x0.69 = 8.7059 ml. This does not fit into the norms of permissible deviations, therefore we take into account </a:t>
            </a:r>
            <a:r>
              <a:rPr lang="ru-RU" dirty="0" err="1" smtClean="0"/>
              <a:t>the</a:t>
            </a:r>
            <a:r>
              <a:rPr lang="ru-RU" dirty="0" smtClean="0"/>
              <a:t> </a:t>
            </a:r>
            <a:r>
              <a:rPr lang="en-US" dirty="0" smtClean="0"/>
              <a:t>CVI</a:t>
            </a:r>
            <a:r>
              <a:rPr lang="ru-RU" dirty="0" smtClean="0"/>
              <a:t>.</a:t>
            </a:r>
            <a:endParaRPr lang="en-US" dirty="0" smtClean="0"/>
          </a:p>
          <a:p>
            <a:pPr algn="l" rtl="0" fontAlgn="auto">
              <a:spcAft>
                <a:spcPts val="0"/>
              </a:spcAft>
              <a:buFont typeface="Arial" pitchFamily="34" charset="0"/>
              <a:buNone/>
              <a:defRPr/>
            </a:pPr>
            <a:r>
              <a:rPr lang="ru-RU" dirty="0" smtClean="0"/>
              <a:t/>
            </a:r>
            <a:br>
              <a:rPr lang="ru-RU" dirty="0" smtClean="0"/>
            </a:br>
            <a:endParaRPr lang="ru-RU" dirty="0"/>
          </a:p>
        </p:txBody>
      </p:sp>
      <p:sp>
        <p:nvSpPr>
          <p:cNvPr id="5" name="Номер слайда 4"/>
          <p:cNvSpPr>
            <a:spLocks noGrp="1"/>
          </p:cNvSpPr>
          <p:nvPr>
            <p:ph type="sldNum" sz="quarter" idx="12"/>
          </p:nvPr>
        </p:nvSpPr>
        <p:spPr/>
        <p:txBody>
          <a:bodyPr/>
          <a:lstStyle/>
          <a:p>
            <a:pPr algn="l" rtl="0">
              <a:defRPr/>
            </a:pPr>
            <a:fld id="{047A48BC-9C15-49D1-B7F6-2A589F35ED45}" type="slidenum">
              <a:rPr lang="ru-RU"/>
              <a:pPr algn="l" rtl="0">
                <a:defRPr/>
              </a:pPr>
              <a:t>52</a:t>
            </a:fld>
            <a:endParaRPr lang="ru-RU"/>
          </a:p>
        </p:txBody>
      </p:sp>
    </p:spTree>
    <p:extLst>
      <p:ext uri="{BB962C8B-B14F-4D97-AF65-F5344CB8AC3E}">
        <p14:creationId xmlns:p14="http://schemas.microsoft.com/office/powerpoint/2010/main" val="5718443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33412"/>
          </a:xfrm>
          <a:ln w="28575">
            <a:solidFill>
              <a:schemeClr val="tx1"/>
            </a:solidFill>
          </a:ln>
        </p:spPr>
        <p:txBody>
          <a:bodyPr rtlCol="0">
            <a:normAutofit fontScale="90000"/>
          </a:bodyPr>
          <a:lstStyle/>
          <a:p>
            <a:pPr algn="l" rtl="0" fontAlgn="auto">
              <a:spcAft>
                <a:spcPts val="0"/>
              </a:spcAft>
              <a:defRPr/>
            </a:pPr>
            <a:r>
              <a:rPr lang="ru-RU" dirty="0" smtClean="0"/>
              <a:t>P</a:t>
            </a:r>
            <a:r>
              <a:rPr lang="en-US" dirty="0" smtClean="0"/>
              <a:t>WC</a:t>
            </a:r>
            <a:r>
              <a:rPr lang="ru-RU" dirty="0" smtClean="0"/>
              <a:t> - calculations on </a:t>
            </a:r>
            <a:r>
              <a:rPr lang="ru-RU" dirty="0" err="1" smtClean="0"/>
              <a:t>the</a:t>
            </a:r>
            <a:r>
              <a:rPr lang="ru-RU" dirty="0" smtClean="0"/>
              <a:t> </a:t>
            </a:r>
            <a:r>
              <a:rPr lang="ru-RU" dirty="0" err="1" smtClean="0"/>
              <a:t>back</a:t>
            </a:r>
            <a:r>
              <a:rPr lang="en-US" dirty="0" smtClean="0"/>
              <a:t> side</a:t>
            </a:r>
            <a:endParaRPr lang="ru-RU" dirty="0"/>
          </a:p>
        </p:txBody>
      </p:sp>
      <p:sp>
        <p:nvSpPr>
          <p:cNvPr id="103426" name="Содержимое 5"/>
          <p:cNvSpPr>
            <a:spLocks noGrp="1"/>
          </p:cNvSpPr>
          <p:nvPr>
            <p:ph idx="1"/>
          </p:nvPr>
        </p:nvSpPr>
        <p:spPr>
          <a:xfrm>
            <a:off x="0" y="908050"/>
            <a:ext cx="9144000" cy="5689600"/>
          </a:xfrm>
        </p:spPr>
        <p:txBody>
          <a:bodyPr/>
          <a:lstStyle/>
          <a:p>
            <a:pPr algn="l" rtl="0">
              <a:buFont typeface="Arial" charset="0"/>
              <a:buNone/>
            </a:pPr>
            <a:endParaRPr lang="ru-RU" dirty="0" smtClean="0"/>
          </a:p>
          <a:p>
            <a:pPr algn="l" rtl="0">
              <a:buFont typeface="Arial" charset="0"/>
              <a:buNone/>
            </a:pPr>
            <a:r>
              <a:rPr lang="en-US" dirty="0" smtClean="0"/>
              <a:t>V</a:t>
            </a:r>
            <a:r>
              <a:rPr lang="ru-RU" dirty="0" err="1" smtClean="0"/>
              <a:t>total</a:t>
            </a:r>
            <a:r>
              <a:rPr lang="ru-RU" dirty="0" smtClean="0"/>
              <a:t> = 20</a:t>
            </a:r>
            <a:r>
              <a:rPr lang="en-US" dirty="0" smtClean="0"/>
              <a:t>5</a:t>
            </a:r>
            <a:r>
              <a:rPr lang="ru-RU" dirty="0" smtClean="0"/>
              <a:t> </a:t>
            </a:r>
            <a:r>
              <a:rPr lang="ru-RU" dirty="0" err="1" smtClean="0"/>
              <a:t>ml</a:t>
            </a:r>
            <a:endParaRPr lang="ru-RU" dirty="0" smtClean="0"/>
          </a:p>
          <a:p>
            <a:pPr algn="l" rtl="0">
              <a:buFont typeface="Arial" charset="0"/>
              <a:buNone/>
            </a:pPr>
            <a:r>
              <a:rPr lang="ru-RU" dirty="0" smtClean="0"/>
              <a:t>M</a:t>
            </a:r>
            <a:r>
              <a:rPr lang="en-US" dirty="0" err="1" smtClean="0"/>
              <a:t>herbae</a:t>
            </a:r>
            <a:r>
              <a:rPr lang="en-US" dirty="0" smtClean="0"/>
              <a:t> </a:t>
            </a:r>
            <a:r>
              <a:rPr lang="en-US" dirty="0" err="1" smtClean="0"/>
              <a:t>Leonuri</a:t>
            </a:r>
            <a:r>
              <a:rPr lang="ru-RU" dirty="0" smtClean="0"/>
              <a:t> = 20.0</a:t>
            </a:r>
          </a:p>
          <a:p>
            <a:pPr algn="l" rtl="0">
              <a:buFont typeface="Arial" charset="0"/>
              <a:buNone/>
            </a:pPr>
            <a:r>
              <a:rPr lang="en-US" dirty="0" smtClean="0"/>
              <a:t>K absorption </a:t>
            </a:r>
            <a:r>
              <a:rPr lang="ru-RU" dirty="0" smtClean="0"/>
              <a:t> = 2.0</a:t>
            </a:r>
          </a:p>
          <a:p>
            <a:pPr algn="l" rtl="0">
              <a:buFont typeface="Arial" charset="0"/>
              <a:buNone/>
            </a:pPr>
            <a:endParaRPr lang="en-US" dirty="0" smtClean="0"/>
          </a:p>
          <a:p>
            <a:pPr algn="l" rtl="0">
              <a:buFont typeface="Arial" charset="0"/>
              <a:buNone/>
            </a:pPr>
            <a:r>
              <a:rPr lang="en-US" dirty="0" smtClean="0"/>
              <a:t>V</a:t>
            </a:r>
            <a:r>
              <a:rPr lang="ru-RU" dirty="0" err="1" smtClean="0"/>
              <a:t>water</a:t>
            </a:r>
            <a:r>
              <a:rPr lang="ru-RU" dirty="0" smtClean="0"/>
              <a:t> = (200.0 + (20.0x2.0)) - (4.0x0.26 + 11.11x0.69) = </a:t>
            </a:r>
            <a:r>
              <a:rPr lang="en-US" dirty="0" smtClean="0"/>
              <a:t>240,0 – 8,7 = </a:t>
            </a:r>
            <a:r>
              <a:rPr lang="ru-RU" dirty="0" smtClean="0"/>
              <a:t>231.3</a:t>
            </a:r>
            <a:r>
              <a:rPr lang="en-US" dirty="0" smtClean="0"/>
              <a:t> ml</a:t>
            </a:r>
            <a:endParaRPr lang="ru-RU" dirty="0" smtClean="0"/>
          </a:p>
          <a:p>
            <a:pPr algn="l" rtl="0"/>
            <a:endParaRPr lang="ru-RU" dirty="0" smtClean="0"/>
          </a:p>
        </p:txBody>
      </p:sp>
      <p:sp>
        <p:nvSpPr>
          <p:cNvPr id="4" name="Номер слайда 3"/>
          <p:cNvSpPr>
            <a:spLocks noGrp="1"/>
          </p:cNvSpPr>
          <p:nvPr>
            <p:ph type="sldNum" sz="quarter" idx="12"/>
          </p:nvPr>
        </p:nvSpPr>
        <p:spPr/>
        <p:txBody>
          <a:bodyPr/>
          <a:lstStyle/>
          <a:p>
            <a:pPr algn="l" rtl="0">
              <a:defRPr/>
            </a:pPr>
            <a:fld id="{3264A9AB-665C-4324-9FBA-F4A0C5D5C5C9}" type="slidenum">
              <a:rPr lang="ru-RU"/>
              <a:pPr algn="l" rtl="0">
                <a:defRPr/>
              </a:pPr>
              <a:t>53</a:t>
            </a:fld>
            <a:endParaRPr lang="ru-RU"/>
          </a:p>
        </p:txBody>
      </p:sp>
    </p:spTree>
    <p:extLst>
      <p:ext uri="{BB962C8B-B14F-4D97-AF65-F5344CB8AC3E}">
        <p14:creationId xmlns:p14="http://schemas.microsoft.com/office/powerpoint/2010/main" val="2825850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490066"/>
          </a:xfrm>
        </p:spPr>
        <p:txBody>
          <a:bodyPr>
            <a:normAutofit fontScale="90000"/>
          </a:bodyPr>
          <a:lstStyle/>
          <a:p>
            <a:r>
              <a:rPr lang="en-US" dirty="0" smtClean="0"/>
              <a:t>Technology</a:t>
            </a:r>
            <a:endParaRPr lang="ru-RU" dirty="0"/>
          </a:p>
        </p:txBody>
      </p:sp>
      <p:sp>
        <p:nvSpPr>
          <p:cNvPr id="5" name="Объект 4"/>
          <p:cNvSpPr>
            <a:spLocks noGrp="1"/>
          </p:cNvSpPr>
          <p:nvPr>
            <p:ph idx="1"/>
          </p:nvPr>
        </p:nvSpPr>
        <p:spPr>
          <a:xfrm>
            <a:off x="457200" y="764704"/>
            <a:ext cx="8229600" cy="5361459"/>
          </a:xfrm>
        </p:spPr>
        <p:txBody>
          <a:bodyPr>
            <a:normAutofit fontScale="77500" lnSpcReduction="20000"/>
          </a:bodyPr>
          <a:lstStyle/>
          <a:p>
            <a:r>
              <a:rPr lang="en-US" dirty="0"/>
              <a:t>Heating of</a:t>
            </a:r>
            <a:r>
              <a:rPr lang="ru-RU" dirty="0"/>
              <a:t> </a:t>
            </a:r>
            <a:r>
              <a:rPr lang="ru-RU" dirty="0" err="1"/>
              <a:t>porcelain</a:t>
            </a:r>
            <a:r>
              <a:rPr lang="ru-RU" dirty="0"/>
              <a:t> </a:t>
            </a:r>
            <a:r>
              <a:rPr lang="ru-RU" dirty="0" err="1"/>
              <a:t>infundirki</a:t>
            </a:r>
            <a:endParaRPr lang="ru-RU" dirty="0"/>
          </a:p>
          <a:p>
            <a:r>
              <a:rPr lang="en-US" dirty="0" smtClean="0"/>
              <a:t>Weigh 20,0 grams of </a:t>
            </a:r>
            <a:r>
              <a:rPr lang="en-US" dirty="0" err="1" smtClean="0"/>
              <a:t>herbae</a:t>
            </a:r>
            <a:r>
              <a:rPr lang="en-US" dirty="0" smtClean="0"/>
              <a:t> </a:t>
            </a:r>
            <a:r>
              <a:rPr lang="en-US" dirty="0" err="1" smtClean="0"/>
              <a:t>Leonuri</a:t>
            </a:r>
            <a:r>
              <a:rPr lang="en-US" dirty="0" smtClean="0"/>
              <a:t> and put in the </a:t>
            </a:r>
            <a:r>
              <a:rPr lang="ru-RU" dirty="0" err="1" smtClean="0"/>
              <a:t>infundir</a:t>
            </a:r>
            <a:r>
              <a:rPr lang="en-US" dirty="0" err="1" smtClean="0"/>
              <a:t>ka</a:t>
            </a:r>
            <a:r>
              <a:rPr lang="ru-RU" dirty="0" smtClean="0"/>
              <a:t>,</a:t>
            </a:r>
            <a:r>
              <a:rPr lang="en-US" dirty="0" smtClean="0"/>
              <a:t> measure 231,3 ml of purified</a:t>
            </a:r>
            <a:r>
              <a:rPr lang="ru-RU" dirty="0" smtClean="0"/>
              <a:t> </a:t>
            </a:r>
            <a:r>
              <a:rPr lang="ru-RU" dirty="0" err="1" smtClean="0"/>
              <a:t>water</a:t>
            </a:r>
            <a:r>
              <a:rPr lang="en-US" dirty="0" smtClean="0"/>
              <a:t> and add to </a:t>
            </a:r>
            <a:r>
              <a:rPr lang="en-US" dirty="0" err="1" smtClean="0"/>
              <a:t>herba</a:t>
            </a:r>
            <a:endParaRPr lang="ru-RU" dirty="0"/>
          </a:p>
          <a:p>
            <a:r>
              <a:rPr lang="ru-RU" dirty="0" err="1"/>
              <a:t>Insisting</a:t>
            </a:r>
            <a:r>
              <a:rPr lang="ru-RU" dirty="0"/>
              <a:t> </a:t>
            </a:r>
            <a:r>
              <a:rPr lang="ru-RU" dirty="0" err="1"/>
              <a:t>on</a:t>
            </a:r>
            <a:r>
              <a:rPr lang="ru-RU" dirty="0"/>
              <a:t> a </a:t>
            </a:r>
            <a:r>
              <a:rPr lang="ru-RU" dirty="0" err="1"/>
              <a:t>boiling</a:t>
            </a:r>
            <a:r>
              <a:rPr lang="ru-RU" dirty="0"/>
              <a:t> </a:t>
            </a:r>
            <a:r>
              <a:rPr lang="ru-RU" dirty="0" err="1"/>
              <a:t>water</a:t>
            </a:r>
            <a:r>
              <a:rPr lang="ru-RU" dirty="0"/>
              <a:t> </a:t>
            </a:r>
            <a:r>
              <a:rPr lang="ru-RU" dirty="0" err="1"/>
              <a:t>bath</a:t>
            </a:r>
            <a:r>
              <a:rPr lang="en-US" dirty="0"/>
              <a:t> for a </a:t>
            </a:r>
            <a:r>
              <a:rPr lang="en-US" dirty="0" smtClean="0"/>
              <a:t>15 minutes</a:t>
            </a:r>
            <a:endParaRPr lang="ru-RU" dirty="0"/>
          </a:p>
          <a:p>
            <a:r>
              <a:rPr lang="en-US" dirty="0"/>
              <a:t>Cooling</a:t>
            </a:r>
            <a:r>
              <a:rPr lang="ru-RU" dirty="0"/>
              <a:t> </a:t>
            </a:r>
            <a:r>
              <a:rPr lang="ru-RU" dirty="0" err="1"/>
              <a:t>at</a:t>
            </a:r>
            <a:r>
              <a:rPr lang="ru-RU" dirty="0"/>
              <a:t> </a:t>
            </a:r>
            <a:r>
              <a:rPr lang="ru-RU" dirty="0" err="1"/>
              <a:t>room</a:t>
            </a:r>
            <a:r>
              <a:rPr lang="ru-RU" dirty="0"/>
              <a:t> </a:t>
            </a:r>
            <a:r>
              <a:rPr lang="ru-RU" dirty="0" err="1" smtClean="0"/>
              <a:t>temperature</a:t>
            </a:r>
            <a:r>
              <a:rPr lang="en-US" dirty="0" smtClean="0"/>
              <a:t> for 45 minutes</a:t>
            </a:r>
            <a:endParaRPr lang="en-US" dirty="0"/>
          </a:p>
          <a:p>
            <a:r>
              <a:rPr lang="ru-RU" dirty="0" err="1" smtClean="0"/>
              <a:t>Filt</a:t>
            </a:r>
            <a:r>
              <a:rPr lang="en-US" dirty="0" smtClean="0"/>
              <a:t>e</a:t>
            </a:r>
            <a:r>
              <a:rPr lang="ru-RU" dirty="0" smtClean="0"/>
              <a:t>r</a:t>
            </a:r>
            <a:r>
              <a:rPr lang="en-US" dirty="0" smtClean="0"/>
              <a:t> through cotton material in the glass</a:t>
            </a:r>
          </a:p>
          <a:p>
            <a:r>
              <a:rPr lang="en-US" dirty="0" smtClean="0"/>
              <a:t>Weigh solids – </a:t>
            </a:r>
            <a:r>
              <a:rPr lang="en-US" dirty="0" err="1" smtClean="0"/>
              <a:t>natrii</a:t>
            </a:r>
            <a:r>
              <a:rPr lang="en-US" dirty="0" smtClean="0"/>
              <a:t> </a:t>
            </a:r>
            <a:r>
              <a:rPr lang="en-US" dirty="0" err="1" smtClean="0"/>
              <a:t>bromidum</a:t>
            </a:r>
            <a:r>
              <a:rPr lang="en-US" dirty="0" smtClean="0"/>
              <a:t> and </a:t>
            </a:r>
            <a:r>
              <a:rPr lang="en-US" dirty="0" err="1" smtClean="0"/>
              <a:t>glucosum</a:t>
            </a:r>
            <a:r>
              <a:rPr lang="en-US" dirty="0" smtClean="0"/>
              <a:t> – and dissolve in the water extract</a:t>
            </a:r>
          </a:p>
          <a:p>
            <a:r>
              <a:rPr lang="en-US" dirty="0" smtClean="0"/>
              <a:t>Filter again</a:t>
            </a:r>
          </a:p>
          <a:p>
            <a:r>
              <a:rPr lang="ru-RU" dirty="0" err="1" smtClean="0"/>
              <a:t>Bring</a:t>
            </a:r>
            <a:r>
              <a:rPr lang="ru-RU" dirty="0" smtClean="0"/>
              <a:t> </a:t>
            </a:r>
            <a:r>
              <a:rPr lang="ru-RU" dirty="0" err="1"/>
              <a:t>up</a:t>
            </a:r>
            <a:r>
              <a:rPr lang="ru-RU" dirty="0"/>
              <a:t> </a:t>
            </a:r>
            <a:r>
              <a:rPr lang="ru-RU" dirty="0" err="1"/>
              <a:t>to</a:t>
            </a:r>
            <a:r>
              <a:rPr lang="ru-RU" dirty="0"/>
              <a:t> </a:t>
            </a:r>
            <a:r>
              <a:rPr lang="ru-RU" dirty="0" err="1"/>
              <a:t>volume</a:t>
            </a:r>
            <a:r>
              <a:rPr lang="en-US" dirty="0"/>
              <a:t> in </a:t>
            </a:r>
            <a:r>
              <a:rPr lang="en-US" dirty="0" smtClean="0"/>
              <a:t>cylinder and put in </a:t>
            </a:r>
            <a:r>
              <a:rPr lang="en-US" dirty="0"/>
              <a:t>the </a:t>
            </a:r>
            <a:r>
              <a:rPr lang="en-US" dirty="0" smtClean="0"/>
              <a:t>packaging bottle</a:t>
            </a:r>
            <a:endParaRPr lang="ru-RU" dirty="0"/>
          </a:p>
          <a:p>
            <a:r>
              <a:rPr lang="ru-RU" dirty="0" err="1" smtClean="0"/>
              <a:t>The</a:t>
            </a:r>
            <a:r>
              <a:rPr lang="en-US" dirty="0" smtClean="0"/>
              <a:t>n</a:t>
            </a:r>
            <a:r>
              <a:rPr lang="ru-RU" dirty="0" smtClean="0"/>
              <a:t> </a:t>
            </a:r>
            <a:r>
              <a:rPr lang="ru-RU" dirty="0" err="1"/>
              <a:t>closure</a:t>
            </a:r>
            <a:r>
              <a:rPr lang="ru-RU" dirty="0"/>
              <a:t> </a:t>
            </a:r>
            <a:r>
              <a:rPr lang="ru-RU" dirty="0" err="1"/>
              <a:t>and</a:t>
            </a:r>
            <a:r>
              <a:rPr lang="ru-RU" dirty="0"/>
              <a:t> </a:t>
            </a:r>
            <a:r>
              <a:rPr lang="en-US" dirty="0"/>
              <a:t>labeling</a:t>
            </a:r>
            <a:endParaRPr lang="ru-RU" dirty="0"/>
          </a:p>
          <a:p>
            <a:r>
              <a:rPr lang="ru-RU" dirty="0" err="1"/>
              <a:t>Making</a:t>
            </a:r>
            <a:r>
              <a:rPr lang="ru-RU" dirty="0"/>
              <a:t> </a:t>
            </a:r>
            <a:r>
              <a:rPr lang="ru-RU" dirty="0" err="1"/>
              <a:t>the</a:t>
            </a:r>
            <a:r>
              <a:rPr lang="ru-RU" dirty="0"/>
              <a:t> </a:t>
            </a:r>
            <a:r>
              <a:rPr lang="ru-RU" dirty="0" err="1"/>
              <a:t>front</a:t>
            </a:r>
            <a:r>
              <a:rPr lang="ru-RU" dirty="0"/>
              <a:t> </a:t>
            </a:r>
            <a:r>
              <a:rPr lang="en-US" dirty="0"/>
              <a:t>side </a:t>
            </a:r>
            <a:r>
              <a:rPr lang="ru-RU" dirty="0" err="1"/>
              <a:t>of</a:t>
            </a:r>
            <a:r>
              <a:rPr lang="ru-RU" dirty="0"/>
              <a:t> </a:t>
            </a:r>
            <a:r>
              <a:rPr lang="ru-RU" dirty="0" err="1"/>
              <a:t>the</a:t>
            </a:r>
            <a:r>
              <a:rPr lang="ru-RU" dirty="0"/>
              <a:t> </a:t>
            </a:r>
            <a:r>
              <a:rPr lang="en-US" dirty="0"/>
              <a:t>PWC</a:t>
            </a:r>
            <a:endParaRPr lang="ru-RU" dirty="0"/>
          </a:p>
          <a:p>
            <a:endParaRPr lang="ru-RU" dirty="0"/>
          </a:p>
        </p:txBody>
      </p:sp>
      <p:sp>
        <p:nvSpPr>
          <p:cNvPr id="3" name="Номер слайда 2"/>
          <p:cNvSpPr>
            <a:spLocks noGrp="1"/>
          </p:cNvSpPr>
          <p:nvPr>
            <p:ph type="sldNum" sz="quarter" idx="12"/>
          </p:nvPr>
        </p:nvSpPr>
        <p:spPr/>
        <p:txBody>
          <a:bodyPr/>
          <a:lstStyle/>
          <a:p>
            <a:fld id="{8BA383ED-B7E4-449F-8721-FB7FB1FF1096}" type="slidenum">
              <a:rPr lang="ru-RU" smtClean="0"/>
              <a:pPr/>
              <a:t>54</a:t>
            </a:fld>
            <a:endParaRPr lang="ru-RU"/>
          </a:p>
        </p:txBody>
      </p:sp>
    </p:spTree>
    <p:extLst>
      <p:ext uri="{BB962C8B-B14F-4D97-AF65-F5344CB8AC3E}">
        <p14:creationId xmlns:p14="http://schemas.microsoft.com/office/powerpoint/2010/main" val="19596265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075240" cy="633412"/>
          </a:xfrm>
        </p:spPr>
        <p:txBody>
          <a:bodyPr rtlCol="0">
            <a:normAutofit fontScale="90000"/>
          </a:bodyPr>
          <a:lstStyle/>
          <a:p>
            <a:pPr algn="l" rtl="0" fontAlgn="auto">
              <a:spcAft>
                <a:spcPts val="0"/>
              </a:spcAft>
              <a:defRPr/>
            </a:pPr>
            <a:r>
              <a:rPr lang="ru-RU" dirty="0" smtClean="0"/>
              <a:t>P</a:t>
            </a:r>
            <a:r>
              <a:rPr lang="en-US" dirty="0" smtClean="0"/>
              <a:t>WC</a:t>
            </a:r>
            <a:br>
              <a:rPr lang="en-US" dirty="0" smtClean="0"/>
            </a:br>
            <a:r>
              <a:rPr lang="en-US" dirty="0" smtClean="0"/>
              <a:t>05.11.2020     </a:t>
            </a:r>
            <a:r>
              <a:rPr lang="ru-RU" dirty="0" smtClean="0"/>
              <a:t> </a:t>
            </a:r>
            <a:r>
              <a:rPr lang="en-US" dirty="0" smtClean="0"/>
              <a:t>prescription </a:t>
            </a:r>
            <a:r>
              <a:rPr lang="ru-RU" dirty="0" err="1" smtClean="0"/>
              <a:t>no</a:t>
            </a:r>
            <a:r>
              <a:rPr lang="ru-RU" dirty="0" smtClean="0"/>
              <a:t>.</a:t>
            </a:r>
            <a:r>
              <a:rPr lang="en-US" dirty="0" smtClean="0"/>
              <a:t>4</a:t>
            </a:r>
            <a:endParaRPr lang="ru-RU" dirty="0" smtClean="0"/>
          </a:p>
        </p:txBody>
      </p:sp>
      <p:sp>
        <p:nvSpPr>
          <p:cNvPr id="5" name="Содержимое 4"/>
          <p:cNvSpPr>
            <a:spLocks noGrp="1"/>
          </p:cNvSpPr>
          <p:nvPr>
            <p:ph idx="1"/>
          </p:nvPr>
        </p:nvSpPr>
        <p:spPr>
          <a:xfrm>
            <a:off x="457200" y="1052513"/>
            <a:ext cx="8229600" cy="5073650"/>
          </a:xfrm>
        </p:spPr>
        <p:txBody>
          <a:bodyPr rtlCol="0">
            <a:normAutofit fontScale="85000" lnSpcReduction="20000"/>
          </a:bodyPr>
          <a:lstStyle/>
          <a:p>
            <a:pPr algn="l" rtl="0" fontAlgn="auto">
              <a:spcAft>
                <a:spcPts val="0"/>
              </a:spcAft>
              <a:buFont typeface="Arial" pitchFamily="34" charset="0"/>
              <a:buNone/>
              <a:defRPr/>
            </a:pPr>
            <a:endParaRPr lang="ru-RU" dirty="0" smtClean="0"/>
          </a:p>
          <a:p>
            <a:pPr algn="l" rtl="0" fontAlgn="auto">
              <a:spcAft>
                <a:spcPts val="0"/>
              </a:spcAft>
              <a:buFont typeface="Arial" pitchFamily="34" charset="0"/>
              <a:buNone/>
              <a:defRPr/>
            </a:pPr>
            <a:r>
              <a:rPr lang="en-US" sz="4000" b="1" i="1" dirty="0" err="1" smtClean="0"/>
              <a:t>Herba</a:t>
            </a:r>
            <a:r>
              <a:rPr lang="en-US" sz="4000" b="1" i="1" dirty="0" smtClean="0"/>
              <a:t> </a:t>
            </a:r>
            <a:r>
              <a:rPr lang="en-US" sz="4000" b="1" i="1" dirty="0" err="1" smtClean="0"/>
              <a:t>Leonuri</a:t>
            </a:r>
            <a:r>
              <a:rPr lang="ru-RU" sz="4000" b="1" i="1" dirty="0" smtClean="0"/>
              <a:t> </a:t>
            </a:r>
            <a:r>
              <a:rPr lang="en-US" sz="4000" b="1" i="1" dirty="0" smtClean="0"/>
              <a:t> </a:t>
            </a:r>
            <a:r>
              <a:rPr lang="ru-RU" sz="4000" b="1" i="1" dirty="0" smtClean="0"/>
              <a:t>20.0</a:t>
            </a:r>
          </a:p>
          <a:p>
            <a:pPr algn="l" rtl="0" fontAlgn="auto">
              <a:spcAft>
                <a:spcPts val="0"/>
              </a:spcAft>
              <a:buFont typeface="Arial" pitchFamily="34" charset="0"/>
              <a:buNone/>
              <a:defRPr/>
            </a:pPr>
            <a:r>
              <a:rPr lang="en-US" sz="4000" b="1" i="1" dirty="0" smtClean="0"/>
              <a:t>Aqua </a:t>
            </a:r>
            <a:r>
              <a:rPr lang="en-US" sz="4000" b="1" i="1" dirty="0" err="1" smtClean="0"/>
              <a:t>purificata</a:t>
            </a:r>
            <a:r>
              <a:rPr lang="ru-RU" sz="4000" b="1" i="1" dirty="0" smtClean="0"/>
              <a:t> </a:t>
            </a:r>
            <a:r>
              <a:rPr lang="en-US" sz="4000" b="1" i="1" dirty="0" smtClean="0"/>
              <a:t> </a:t>
            </a:r>
            <a:r>
              <a:rPr lang="ru-RU" sz="4000" b="1" i="1" dirty="0" smtClean="0"/>
              <a:t>231.3</a:t>
            </a:r>
          </a:p>
          <a:p>
            <a:pPr algn="l" rtl="0" fontAlgn="auto">
              <a:spcAft>
                <a:spcPts val="0"/>
              </a:spcAft>
              <a:buFont typeface="Arial" pitchFamily="34" charset="0"/>
              <a:buNone/>
              <a:defRPr/>
            </a:pPr>
            <a:r>
              <a:rPr lang="en-US" sz="4000" b="1" i="1" dirty="0" err="1" smtClean="0"/>
              <a:t>Natrii</a:t>
            </a:r>
            <a:r>
              <a:rPr lang="en-US" sz="4000" b="1" i="1" dirty="0" smtClean="0"/>
              <a:t> </a:t>
            </a:r>
            <a:r>
              <a:rPr lang="en-US" sz="4000" b="1" i="1" dirty="0" err="1" smtClean="0"/>
              <a:t>bromidum</a:t>
            </a:r>
            <a:r>
              <a:rPr lang="en-US" sz="4000" b="1" i="1" dirty="0" smtClean="0"/>
              <a:t> 4.0</a:t>
            </a:r>
            <a:endParaRPr lang="ru-RU" sz="4000" b="1" i="1" dirty="0" smtClean="0"/>
          </a:p>
          <a:p>
            <a:pPr algn="l" rtl="0" fontAlgn="auto">
              <a:spcAft>
                <a:spcPts val="0"/>
              </a:spcAft>
              <a:buFont typeface="Arial" pitchFamily="34" charset="0"/>
              <a:buNone/>
              <a:defRPr/>
            </a:pPr>
            <a:r>
              <a:rPr lang="en-US" sz="4000" b="1" i="1" dirty="0" err="1" smtClean="0"/>
              <a:t>Glucosum</a:t>
            </a:r>
            <a:r>
              <a:rPr lang="en-US" sz="4000" b="1" i="1" dirty="0" smtClean="0"/>
              <a:t> </a:t>
            </a:r>
            <a:r>
              <a:rPr lang="en-US" sz="4000" b="1" i="1" dirty="0" err="1" smtClean="0"/>
              <a:t>hydricum</a:t>
            </a:r>
            <a:r>
              <a:rPr lang="en-US" sz="4000" b="1" i="1" dirty="0" smtClean="0"/>
              <a:t> 11.11</a:t>
            </a:r>
            <a:endParaRPr lang="ru-RU" sz="4000" b="1" i="1" dirty="0" smtClean="0"/>
          </a:p>
          <a:p>
            <a:pPr algn="l" rtl="0" fontAlgn="auto">
              <a:spcAft>
                <a:spcPts val="0"/>
              </a:spcAft>
              <a:buFont typeface="Arial" pitchFamily="34" charset="0"/>
              <a:buNone/>
              <a:defRPr/>
            </a:pPr>
            <a:r>
              <a:rPr lang="en-US" sz="4000" b="1" i="1" dirty="0" err="1"/>
              <a:t>Tinctura</a:t>
            </a:r>
            <a:r>
              <a:rPr lang="en-US" sz="4000" b="1" i="1" dirty="0"/>
              <a:t> </a:t>
            </a:r>
            <a:r>
              <a:rPr lang="en-US" sz="4000" b="1" i="1" dirty="0" err="1"/>
              <a:t>Valerianae</a:t>
            </a:r>
            <a:r>
              <a:rPr lang="en-US" sz="4000" b="1" i="1" dirty="0"/>
              <a:t> </a:t>
            </a:r>
            <a:r>
              <a:rPr lang="en-US" sz="4000" b="1" i="1" dirty="0" smtClean="0"/>
              <a:t>5.0</a:t>
            </a:r>
            <a:endParaRPr lang="ru-RU" sz="4000" b="1" i="1" dirty="0" smtClean="0"/>
          </a:p>
          <a:p>
            <a:pPr algn="l" rtl="0" fontAlgn="auto">
              <a:spcAft>
                <a:spcPts val="0"/>
              </a:spcAft>
              <a:buFont typeface="Arial" pitchFamily="34" charset="0"/>
              <a:buNone/>
              <a:defRPr/>
            </a:pPr>
            <a:r>
              <a:rPr lang="en-US" sz="4000" b="1" i="1" dirty="0" smtClean="0"/>
              <a:t>V</a:t>
            </a:r>
            <a:r>
              <a:rPr lang="ru-RU" sz="4000" b="1" i="1" dirty="0" smtClean="0"/>
              <a:t>total = 20</a:t>
            </a:r>
            <a:r>
              <a:rPr lang="en-US" sz="4000" b="1" i="1" dirty="0" smtClean="0"/>
              <a:t>5</a:t>
            </a:r>
            <a:r>
              <a:rPr lang="ru-RU" sz="4000" b="1" i="1" dirty="0" smtClean="0"/>
              <a:t>, 0</a:t>
            </a:r>
          </a:p>
          <a:p>
            <a:pPr algn="l" rtl="0" fontAlgn="auto">
              <a:spcAft>
                <a:spcPts val="0"/>
              </a:spcAft>
              <a:buFont typeface="Arial" pitchFamily="34" charset="0"/>
              <a:buNone/>
              <a:defRPr/>
            </a:pPr>
            <a:endParaRPr lang="ru-RU" dirty="0" smtClean="0"/>
          </a:p>
          <a:p>
            <a:pPr algn="l" rtl="0" fontAlgn="auto">
              <a:spcAft>
                <a:spcPts val="0"/>
              </a:spcAft>
              <a:buFont typeface="Arial" pitchFamily="34" charset="0"/>
              <a:buNone/>
              <a:defRPr/>
            </a:pPr>
            <a:r>
              <a:rPr lang="ru-RU" dirty="0" smtClean="0"/>
              <a:t>Prepared:</a:t>
            </a:r>
          </a:p>
          <a:p>
            <a:pPr algn="l" rtl="0" fontAlgn="auto">
              <a:spcAft>
                <a:spcPts val="0"/>
              </a:spcAft>
              <a:buFont typeface="Arial" pitchFamily="34" charset="0"/>
              <a:buNone/>
              <a:defRPr/>
            </a:pPr>
            <a:r>
              <a:rPr lang="ru-RU" dirty="0" smtClean="0"/>
              <a:t>Checked:</a:t>
            </a:r>
            <a:endParaRPr lang="ru-RU" dirty="0"/>
          </a:p>
        </p:txBody>
      </p:sp>
      <p:sp>
        <p:nvSpPr>
          <p:cNvPr id="6" name="Номер слайда 5"/>
          <p:cNvSpPr>
            <a:spLocks noGrp="1"/>
          </p:cNvSpPr>
          <p:nvPr>
            <p:ph type="sldNum" sz="quarter" idx="12"/>
          </p:nvPr>
        </p:nvSpPr>
        <p:spPr/>
        <p:txBody>
          <a:bodyPr/>
          <a:lstStyle/>
          <a:p>
            <a:pPr algn="l" rtl="0">
              <a:defRPr/>
            </a:pPr>
            <a:fld id="{2806976E-19F1-4B22-A497-7B65BB811659}" type="slidenum">
              <a:rPr lang="ru-RU"/>
              <a:pPr algn="l" rtl="0">
                <a:defRPr/>
              </a:pPr>
              <a:t>55</a:t>
            </a:fld>
            <a:endParaRPr lang="ru-RU"/>
          </a:p>
        </p:txBody>
      </p:sp>
    </p:spTree>
    <p:extLst>
      <p:ext uri="{BB962C8B-B14F-4D97-AF65-F5344CB8AC3E}">
        <p14:creationId xmlns:p14="http://schemas.microsoft.com/office/powerpoint/2010/main" val="3509575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a:t>Manufacture of infusions and decoctions with the help of </a:t>
            </a:r>
            <a:r>
              <a:rPr lang="en-US" sz="3200" dirty="0" err="1" smtClean="0"/>
              <a:t>extractes</a:t>
            </a:r>
            <a:r>
              <a:rPr lang="en-US" sz="3200" dirty="0" smtClean="0"/>
              <a:t>-concentrates</a:t>
            </a:r>
            <a:r>
              <a:rPr lang="en-US" sz="3200" dirty="0"/>
              <a:t/>
            </a:r>
            <a:br>
              <a:rPr lang="en-US" sz="3200" dirty="0"/>
            </a:br>
            <a:endParaRPr lang="ru-RU" sz="3200" dirty="0"/>
          </a:p>
        </p:txBody>
      </p:sp>
      <p:sp>
        <p:nvSpPr>
          <p:cNvPr id="3" name="Объект 2"/>
          <p:cNvSpPr>
            <a:spLocks noGrp="1"/>
          </p:cNvSpPr>
          <p:nvPr>
            <p:ph idx="1"/>
          </p:nvPr>
        </p:nvSpPr>
        <p:spPr>
          <a:xfrm>
            <a:off x="457200" y="1600200"/>
            <a:ext cx="8229600" cy="5121275"/>
          </a:xfrm>
        </p:spPr>
        <p:txBody>
          <a:bodyPr>
            <a:normAutofit fontScale="92500" lnSpcReduction="10000"/>
          </a:bodyPr>
          <a:lstStyle/>
          <a:p>
            <a:r>
              <a:rPr lang="en-US" dirty="0" smtClean="0"/>
              <a:t>We can prepare </a:t>
            </a:r>
            <a:r>
              <a:rPr lang="en-US" dirty="0"/>
              <a:t>infusions and decoctions with the help of </a:t>
            </a:r>
            <a:r>
              <a:rPr lang="en-US" dirty="0" err="1" smtClean="0"/>
              <a:t>extractes</a:t>
            </a:r>
            <a:r>
              <a:rPr lang="en-US" dirty="0" smtClean="0"/>
              <a:t>-concentrates</a:t>
            </a:r>
          </a:p>
          <a:p>
            <a:r>
              <a:rPr lang="en-US" dirty="0" err="1" smtClean="0"/>
              <a:t>extractes</a:t>
            </a:r>
            <a:r>
              <a:rPr lang="en-US" dirty="0" smtClean="0"/>
              <a:t>-concentrates can be manufactured on the factories from the medicinal plant raw materials especially for pharmacies to product from them water infusions and decoctions</a:t>
            </a:r>
            <a:endParaRPr lang="en-US" dirty="0"/>
          </a:p>
          <a:p>
            <a:r>
              <a:rPr lang="en-US" dirty="0" err="1" smtClean="0"/>
              <a:t>extractes</a:t>
            </a:r>
            <a:r>
              <a:rPr lang="en-US" dirty="0" smtClean="0"/>
              <a:t>-concentrates can be liquid and dry.</a:t>
            </a:r>
          </a:p>
          <a:p>
            <a:r>
              <a:rPr lang="en-US" dirty="0" smtClean="0"/>
              <a:t>Liquid </a:t>
            </a:r>
            <a:r>
              <a:rPr lang="en-US" dirty="0" err="1" smtClean="0"/>
              <a:t>extractes</a:t>
            </a:r>
            <a:r>
              <a:rPr lang="en-US" dirty="0" smtClean="0"/>
              <a:t>-concentrates are in the ratio 1:2</a:t>
            </a:r>
          </a:p>
          <a:p>
            <a:r>
              <a:rPr lang="en-US" dirty="0" smtClean="0"/>
              <a:t>Dry </a:t>
            </a:r>
            <a:r>
              <a:rPr lang="en-US" dirty="0" err="1" smtClean="0"/>
              <a:t>extractes</a:t>
            </a:r>
            <a:r>
              <a:rPr lang="en-US" dirty="0" smtClean="0"/>
              <a:t>-concentrates are in the ratio 1:1</a:t>
            </a:r>
          </a:p>
          <a:p>
            <a:r>
              <a:rPr lang="en-US" dirty="0" smtClean="0"/>
              <a:t>Not from all medicinal plants </a:t>
            </a:r>
            <a:r>
              <a:rPr lang="en-US" dirty="0" err="1" smtClean="0"/>
              <a:t>extractes</a:t>
            </a:r>
            <a:r>
              <a:rPr lang="en-US" dirty="0" smtClean="0"/>
              <a:t>-concentrates are</a:t>
            </a:r>
            <a:endParaRPr lang="ru-RU" dirty="0"/>
          </a:p>
        </p:txBody>
      </p:sp>
      <p:sp>
        <p:nvSpPr>
          <p:cNvPr id="4" name="Номер слайда 3"/>
          <p:cNvSpPr>
            <a:spLocks noGrp="1"/>
          </p:cNvSpPr>
          <p:nvPr>
            <p:ph type="sldNum" sz="quarter" idx="12"/>
          </p:nvPr>
        </p:nvSpPr>
        <p:spPr/>
        <p:txBody>
          <a:bodyPr/>
          <a:lstStyle/>
          <a:p>
            <a:fld id="{8BA383ED-B7E4-449F-8721-FB7FB1FF1096}" type="slidenum">
              <a:rPr lang="ru-RU" smtClean="0"/>
              <a:pPr/>
              <a:t>56</a:t>
            </a:fld>
            <a:endParaRPr lang="ru-RU"/>
          </a:p>
        </p:txBody>
      </p:sp>
    </p:spTree>
    <p:extLst>
      <p:ext uri="{BB962C8B-B14F-4D97-AF65-F5344CB8AC3E}">
        <p14:creationId xmlns:p14="http://schemas.microsoft.com/office/powerpoint/2010/main" val="39662242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ln w="19050">
            <a:solidFill>
              <a:schemeClr val="tx1"/>
            </a:solidFill>
          </a:ln>
        </p:spPr>
        <p:txBody>
          <a:bodyPr rtlCol="0">
            <a:normAutofit fontScale="90000"/>
          </a:bodyPr>
          <a:lstStyle/>
          <a:p>
            <a:pPr algn="l" rtl="0" fontAlgn="auto">
              <a:spcAft>
                <a:spcPts val="0"/>
              </a:spcAft>
              <a:defRPr/>
            </a:pPr>
            <a:r>
              <a:rPr lang="en-US" sz="4000" dirty="0" smtClean="0"/>
              <a:t/>
            </a:r>
            <a:br>
              <a:rPr lang="en-US" sz="4000" dirty="0" smtClean="0"/>
            </a:br>
            <a:r>
              <a:rPr lang="ru-RU" sz="4000" dirty="0" smtClean="0"/>
              <a:t>Benefits of using concentrate extracts:</a:t>
            </a:r>
            <a:r>
              <a:rPr lang="ru-RU" dirty="0" smtClean="0"/>
              <a:t/>
            </a:r>
            <a:br>
              <a:rPr lang="ru-RU" dirty="0" smtClean="0"/>
            </a:br>
            <a:endParaRPr lang="ru-RU" dirty="0"/>
          </a:p>
        </p:txBody>
      </p:sp>
      <p:sp>
        <p:nvSpPr>
          <p:cNvPr id="105474" name="Содержимое 4"/>
          <p:cNvSpPr>
            <a:spLocks noGrp="1"/>
          </p:cNvSpPr>
          <p:nvPr>
            <p:ph idx="1"/>
          </p:nvPr>
        </p:nvSpPr>
        <p:spPr/>
        <p:txBody>
          <a:bodyPr/>
          <a:lstStyle/>
          <a:p>
            <a:pPr algn="l" rtl="0"/>
            <a:r>
              <a:rPr lang="ru-RU" smtClean="0"/>
              <a:t>Speeding up the manufacturing process</a:t>
            </a:r>
          </a:p>
          <a:p>
            <a:pPr algn="l" rtl="0"/>
            <a:r>
              <a:rPr lang="ru-RU" smtClean="0"/>
              <a:t>Obtaining standardized aqueous extracts with standard content of active ingredients</a:t>
            </a:r>
          </a:p>
          <a:p>
            <a:pPr algn="l" rtl="0"/>
            <a:r>
              <a:rPr lang="ru-RU" smtClean="0"/>
              <a:t>Possibility of using concentrated solutions of medicinal substances.</a:t>
            </a:r>
          </a:p>
          <a:p>
            <a:pPr algn="l" rtl="0"/>
            <a:endParaRPr lang="ru-RU" smtClean="0"/>
          </a:p>
        </p:txBody>
      </p:sp>
      <p:sp>
        <p:nvSpPr>
          <p:cNvPr id="6" name="Номер слайда 5"/>
          <p:cNvSpPr>
            <a:spLocks noGrp="1"/>
          </p:cNvSpPr>
          <p:nvPr>
            <p:ph type="sldNum" sz="quarter" idx="12"/>
          </p:nvPr>
        </p:nvSpPr>
        <p:spPr/>
        <p:txBody>
          <a:bodyPr/>
          <a:lstStyle/>
          <a:p>
            <a:pPr algn="l" rtl="0">
              <a:defRPr/>
            </a:pPr>
            <a:fld id="{363F148F-40F5-42C5-AA71-17D64213F582}" type="slidenum">
              <a:rPr lang="ru-RU"/>
              <a:pPr algn="l" rtl="0">
                <a:defRPr/>
              </a:pPr>
              <a:t>57</a:t>
            </a:fld>
            <a:endParaRPr lang="ru-RU"/>
          </a:p>
        </p:txBody>
      </p:sp>
    </p:spTree>
    <p:extLst>
      <p:ext uri="{BB962C8B-B14F-4D97-AF65-F5344CB8AC3E}">
        <p14:creationId xmlns:p14="http://schemas.microsoft.com/office/powerpoint/2010/main" val="22330263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Заголовок 3"/>
          <p:cNvSpPr>
            <a:spLocks noGrp="1"/>
          </p:cNvSpPr>
          <p:nvPr>
            <p:ph type="title"/>
          </p:nvPr>
        </p:nvSpPr>
        <p:spPr>
          <a:xfrm>
            <a:off x="250825" y="3429001"/>
            <a:ext cx="8229600" cy="3303588"/>
          </a:xfrm>
        </p:spPr>
        <p:txBody>
          <a:bodyPr/>
          <a:lstStyle/>
          <a:p>
            <a:pPr algn="l" rtl="0"/>
            <a:r>
              <a:rPr lang="ru-RU" sz="3200" dirty="0" err="1" smtClean="0"/>
              <a:t>In</a:t>
            </a:r>
            <a:r>
              <a:rPr lang="ru-RU" sz="3200" dirty="0" smtClean="0"/>
              <a:t> </a:t>
            </a:r>
            <a:r>
              <a:rPr lang="ru-RU" sz="3200" dirty="0" err="1" smtClean="0"/>
              <a:t>the</a:t>
            </a:r>
            <a:r>
              <a:rPr lang="ru-RU" sz="3200" dirty="0" smtClean="0"/>
              <a:t> </a:t>
            </a:r>
            <a:r>
              <a:rPr lang="ru-RU" sz="3200" dirty="0" err="1" smtClean="0"/>
              <a:t>manufacture</a:t>
            </a:r>
            <a:r>
              <a:rPr lang="ru-RU" sz="3200" dirty="0" smtClean="0"/>
              <a:t> </a:t>
            </a:r>
            <a:r>
              <a:rPr lang="ru-RU" sz="3200" dirty="0" err="1" smtClean="0"/>
              <a:t>we</a:t>
            </a:r>
            <a:r>
              <a:rPr lang="ru-RU" sz="3200" dirty="0" smtClean="0"/>
              <a:t> </a:t>
            </a:r>
            <a:r>
              <a:rPr lang="ru-RU" sz="3200" dirty="0" err="1" smtClean="0"/>
              <a:t>use</a:t>
            </a:r>
            <a:r>
              <a:rPr lang="ru-RU" sz="3200" dirty="0" smtClean="0"/>
              <a:t> a </a:t>
            </a:r>
            <a:r>
              <a:rPr lang="ru-RU" sz="3200" dirty="0" err="1" smtClean="0"/>
              <a:t>liquid</a:t>
            </a:r>
            <a:r>
              <a:rPr lang="ru-RU" sz="3200" dirty="0" smtClean="0"/>
              <a:t> </a:t>
            </a:r>
            <a:r>
              <a:rPr lang="ru-RU" sz="3200" dirty="0" err="1" smtClean="0"/>
              <a:t>extract-concentrate</a:t>
            </a:r>
            <a:r>
              <a:rPr lang="ru-RU" sz="3200" dirty="0" smtClean="0"/>
              <a:t> </a:t>
            </a:r>
            <a:r>
              <a:rPr lang="ru-RU" sz="3200" dirty="0" err="1" smtClean="0"/>
              <a:t>of</a:t>
            </a:r>
            <a:r>
              <a:rPr lang="ru-RU" sz="3200" dirty="0" smtClean="0"/>
              <a:t> </a:t>
            </a:r>
            <a:r>
              <a:rPr lang="ru-RU" sz="3200" dirty="0" err="1" smtClean="0"/>
              <a:t>herb</a:t>
            </a:r>
            <a:r>
              <a:rPr lang="en-US" sz="3200" dirty="0" smtClean="0"/>
              <a:t>ae </a:t>
            </a:r>
            <a:r>
              <a:rPr lang="en-US" sz="3200" dirty="0" err="1" smtClean="0"/>
              <a:t>Leonuri</a:t>
            </a:r>
            <a:r>
              <a:rPr lang="ru-RU" sz="3200" dirty="0" smtClean="0"/>
              <a:t> (1: 2)</a:t>
            </a:r>
            <a:br>
              <a:rPr lang="ru-RU" sz="3200" dirty="0" smtClean="0"/>
            </a:br>
            <a:r>
              <a:rPr lang="ru-RU" sz="3200" dirty="0" smtClean="0"/>
              <a:t>20% </a:t>
            </a:r>
            <a:r>
              <a:rPr lang="ru-RU" sz="3200" dirty="0" err="1" smtClean="0"/>
              <a:t>sodium</a:t>
            </a:r>
            <a:r>
              <a:rPr lang="ru-RU" sz="3200" dirty="0" smtClean="0"/>
              <a:t> </a:t>
            </a:r>
            <a:r>
              <a:rPr lang="ru-RU" sz="3200" dirty="0" err="1" smtClean="0"/>
              <a:t>bromide</a:t>
            </a:r>
            <a:r>
              <a:rPr lang="ru-RU" sz="3200" dirty="0" smtClean="0"/>
              <a:t> </a:t>
            </a:r>
            <a:r>
              <a:rPr lang="ru-RU" sz="3200" dirty="0" err="1" smtClean="0"/>
              <a:t>solution</a:t>
            </a:r>
            <a:r>
              <a:rPr lang="ru-RU" sz="3200" dirty="0" smtClean="0"/>
              <a:t/>
            </a:r>
            <a:br>
              <a:rPr lang="ru-RU" sz="3200" dirty="0" smtClean="0"/>
            </a:br>
            <a:r>
              <a:rPr lang="ru-RU" sz="3200" dirty="0" smtClean="0"/>
              <a:t>10% </a:t>
            </a:r>
            <a:r>
              <a:rPr lang="ru-RU" sz="3200" dirty="0" err="1" smtClean="0"/>
              <a:t>glucose</a:t>
            </a:r>
            <a:r>
              <a:rPr lang="ru-RU" sz="3200" dirty="0" smtClean="0"/>
              <a:t> </a:t>
            </a:r>
            <a:r>
              <a:rPr lang="ru-RU" sz="3200" dirty="0" err="1" smtClean="0"/>
              <a:t>solution</a:t>
            </a:r>
            <a:endParaRPr lang="ru-RU" sz="3200" dirty="0" smtClean="0"/>
          </a:p>
        </p:txBody>
      </p:sp>
      <p:sp>
        <p:nvSpPr>
          <p:cNvPr id="106498" name="Содержимое 4"/>
          <p:cNvSpPr>
            <a:spLocks noGrp="1"/>
          </p:cNvSpPr>
          <p:nvPr>
            <p:ph idx="1"/>
          </p:nvPr>
        </p:nvSpPr>
        <p:spPr>
          <a:xfrm>
            <a:off x="468313" y="260350"/>
            <a:ext cx="8229600" cy="3455988"/>
          </a:xfrm>
        </p:spPr>
        <p:txBody>
          <a:bodyPr/>
          <a:lstStyle/>
          <a:p>
            <a:pPr algn="l" rtl="0">
              <a:buFont typeface="Arial" charset="0"/>
              <a:buNone/>
            </a:pPr>
            <a:r>
              <a:rPr lang="en-US" b="1" i="1" dirty="0" err="1" smtClean="0"/>
              <a:t>Rp</a:t>
            </a:r>
            <a:r>
              <a:rPr lang="en-US" b="1" i="1" dirty="0" smtClean="0"/>
              <a:t> .: </a:t>
            </a:r>
            <a:r>
              <a:rPr lang="en-US" b="1" i="1" dirty="0" err="1" smtClean="0"/>
              <a:t>Infusi</a:t>
            </a:r>
            <a:r>
              <a:rPr lang="en-US" b="1" i="1" dirty="0" smtClean="0"/>
              <a:t> </a:t>
            </a:r>
            <a:r>
              <a:rPr lang="ru-RU" b="1" i="1" dirty="0" smtClean="0"/>
              <a:t>H</a:t>
            </a:r>
            <a:r>
              <a:rPr lang="en-US" b="1" i="1" dirty="0" err="1" smtClean="0"/>
              <a:t>erbae</a:t>
            </a:r>
            <a:r>
              <a:rPr lang="en-US" b="1" i="1" dirty="0" smtClean="0"/>
              <a:t> </a:t>
            </a:r>
            <a:r>
              <a:rPr lang="en-US" b="1" i="1" dirty="0" err="1" smtClean="0"/>
              <a:t>Leonuri</a:t>
            </a:r>
            <a:r>
              <a:rPr lang="en-US" b="1" i="1" dirty="0" smtClean="0"/>
              <a:t> 200.0</a:t>
            </a:r>
            <a:br>
              <a:rPr lang="en-US" b="1" i="1" dirty="0" smtClean="0"/>
            </a:br>
            <a:r>
              <a:rPr lang="en-US" b="1" i="1" dirty="0" smtClean="0"/>
              <a:t>     </a:t>
            </a:r>
            <a:r>
              <a:rPr lang="en-US" b="1" i="1" dirty="0" err="1" smtClean="0"/>
              <a:t>Natrii</a:t>
            </a:r>
            <a:r>
              <a:rPr lang="en-US" b="1" i="1" dirty="0" smtClean="0"/>
              <a:t> </a:t>
            </a:r>
            <a:r>
              <a:rPr lang="en-US" b="1" i="1" dirty="0" err="1" smtClean="0"/>
              <a:t>bromidi</a:t>
            </a:r>
            <a:r>
              <a:rPr lang="en-US" b="1" i="1" dirty="0" smtClean="0"/>
              <a:t> 4.0</a:t>
            </a:r>
            <a:endParaRPr lang="ru-RU" dirty="0" smtClean="0"/>
          </a:p>
          <a:p>
            <a:pPr algn="l" rtl="0">
              <a:buFont typeface="Arial" charset="0"/>
              <a:buNone/>
            </a:pPr>
            <a:r>
              <a:rPr lang="en-US" b="1" i="1" dirty="0" smtClean="0"/>
              <a:t>        </a:t>
            </a:r>
            <a:r>
              <a:rPr lang="en-US" b="1" i="1" dirty="0" err="1" smtClean="0"/>
              <a:t>Glucosi</a:t>
            </a:r>
            <a:r>
              <a:rPr lang="en-US" b="1" i="1" dirty="0" smtClean="0"/>
              <a:t> 10.0</a:t>
            </a:r>
            <a:br>
              <a:rPr lang="en-US" b="1" i="1" dirty="0" smtClean="0"/>
            </a:br>
            <a:r>
              <a:rPr lang="en-US" b="1" i="1" dirty="0" smtClean="0"/>
              <a:t>    </a:t>
            </a:r>
            <a:r>
              <a:rPr lang="en-US" b="1" i="1" dirty="0" err="1" smtClean="0"/>
              <a:t>Tincturae</a:t>
            </a:r>
            <a:r>
              <a:rPr lang="en-US" b="1" i="1" dirty="0" smtClean="0"/>
              <a:t> </a:t>
            </a:r>
            <a:r>
              <a:rPr lang="en-US" b="1" i="1" dirty="0" err="1" smtClean="0"/>
              <a:t>Valerianae</a:t>
            </a:r>
            <a:r>
              <a:rPr lang="en-US" b="1" i="1" dirty="0" smtClean="0"/>
              <a:t> 5.0</a:t>
            </a:r>
            <a:br>
              <a:rPr lang="en-US" b="1" i="1" dirty="0" smtClean="0"/>
            </a:br>
            <a:r>
              <a:rPr lang="en-US" b="1" i="1" dirty="0" smtClean="0"/>
              <a:t>    </a:t>
            </a:r>
            <a:r>
              <a:rPr lang="en-US" b="1" i="1" dirty="0" err="1" smtClean="0"/>
              <a:t>Misce</a:t>
            </a:r>
            <a:r>
              <a:rPr lang="en-US" b="1" i="1" dirty="0" smtClean="0"/>
              <a:t>. Da.</a:t>
            </a:r>
            <a:br>
              <a:rPr lang="en-US" b="1" i="1" dirty="0" smtClean="0"/>
            </a:br>
            <a:r>
              <a:rPr lang="en-US" b="1" i="1" dirty="0" smtClean="0"/>
              <a:t>     </a:t>
            </a:r>
            <a:r>
              <a:rPr lang="en-US" b="1" i="1" dirty="0" err="1" smtClean="0"/>
              <a:t>Signa</a:t>
            </a:r>
            <a:r>
              <a:rPr lang="ru-RU" b="1" i="1" dirty="0" smtClean="0"/>
              <a:t>. 1 </a:t>
            </a:r>
            <a:r>
              <a:rPr lang="ru-RU" b="1" i="1" dirty="0" err="1" smtClean="0"/>
              <a:t>tablespoon</a:t>
            </a:r>
            <a:r>
              <a:rPr lang="ru-RU" b="1" i="1" dirty="0" smtClean="0"/>
              <a:t> 3 </a:t>
            </a:r>
            <a:r>
              <a:rPr lang="ru-RU" b="1" i="1" dirty="0" err="1" smtClean="0"/>
              <a:t>times</a:t>
            </a:r>
            <a:r>
              <a:rPr lang="ru-RU" b="1" i="1" dirty="0" smtClean="0"/>
              <a:t> a </a:t>
            </a:r>
            <a:r>
              <a:rPr lang="ru-RU" b="1" i="1" dirty="0" err="1" smtClean="0"/>
              <a:t>day</a:t>
            </a:r>
            <a:endParaRPr lang="ru-RU" dirty="0" smtClean="0"/>
          </a:p>
          <a:p>
            <a:pPr algn="l" rtl="0"/>
            <a:endParaRPr lang="ru-RU" dirty="0" smtClean="0"/>
          </a:p>
        </p:txBody>
      </p:sp>
      <p:sp>
        <p:nvSpPr>
          <p:cNvPr id="6" name="Номер слайда 5"/>
          <p:cNvSpPr>
            <a:spLocks noGrp="1"/>
          </p:cNvSpPr>
          <p:nvPr>
            <p:ph type="sldNum" sz="quarter" idx="12"/>
          </p:nvPr>
        </p:nvSpPr>
        <p:spPr/>
        <p:txBody>
          <a:bodyPr/>
          <a:lstStyle/>
          <a:p>
            <a:pPr algn="l" rtl="0">
              <a:defRPr/>
            </a:pPr>
            <a:fld id="{68C59EC0-EA75-4A41-8189-CC309147A4CC}" type="slidenum">
              <a:rPr lang="ru-RU"/>
              <a:pPr algn="l" rtl="0">
                <a:defRPr/>
              </a:pPr>
              <a:t>58</a:t>
            </a:fld>
            <a:endParaRPr lang="ru-RU"/>
          </a:p>
        </p:txBody>
      </p:sp>
    </p:spTree>
    <p:extLst>
      <p:ext uri="{BB962C8B-B14F-4D97-AF65-F5344CB8AC3E}">
        <p14:creationId xmlns:p14="http://schemas.microsoft.com/office/powerpoint/2010/main" val="3943906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7875"/>
          </a:xfrm>
          <a:ln w="28575">
            <a:solidFill>
              <a:schemeClr val="tx1"/>
            </a:solidFill>
          </a:ln>
        </p:spPr>
        <p:txBody>
          <a:bodyPr rtlCol="0">
            <a:normAutofit fontScale="90000"/>
          </a:bodyPr>
          <a:lstStyle/>
          <a:p>
            <a:pPr algn="l" rtl="0" fontAlgn="auto">
              <a:spcAft>
                <a:spcPts val="0"/>
              </a:spcAft>
              <a:defRPr/>
            </a:pPr>
            <a:r>
              <a:rPr lang="ru-RU" dirty="0" smtClean="0"/>
              <a:t/>
            </a:r>
            <a:br>
              <a:rPr lang="ru-RU" dirty="0" smtClean="0"/>
            </a:br>
            <a:r>
              <a:rPr lang="ru-RU" dirty="0" smtClean="0"/>
              <a:t>Calculations on the back of </a:t>
            </a:r>
            <a:r>
              <a:rPr lang="ru-RU" dirty="0" err="1" smtClean="0"/>
              <a:t>the</a:t>
            </a:r>
            <a:r>
              <a:rPr lang="ru-RU" dirty="0" smtClean="0"/>
              <a:t> P</a:t>
            </a:r>
            <a:r>
              <a:rPr lang="en-US" dirty="0" smtClean="0"/>
              <a:t>WC</a:t>
            </a:r>
            <a:r>
              <a:rPr lang="ru-RU" dirty="0" smtClean="0"/>
              <a:t/>
            </a:r>
            <a:br>
              <a:rPr lang="ru-RU" dirty="0" smtClean="0"/>
            </a:br>
            <a:endParaRPr lang="ru-RU" dirty="0"/>
          </a:p>
        </p:txBody>
      </p:sp>
      <p:sp>
        <p:nvSpPr>
          <p:cNvPr id="3" name="Содержимое 2"/>
          <p:cNvSpPr>
            <a:spLocks noGrp="1"/>
          </p:cNvSpPr>
          <p:nvPr>
            <p:ph idx="1"/>
          </p:nvPr>
        </p:nvSpPr>
        <p:spPr>
          <a:xfrm>
            <a:off x="179512" y="1600200"/>
            <a:ext cx="8856984" cy="4525963"/>
          </a:xfrm>
        </p:spPr>
        <p:txBody>
          <a:bodyPr rtlCol="0">
            <a:normAutofit fontScale="92500"/>
          </a:bodyPr>
          <a:lstStyle/>
          <a:p>
            <a:pPr algn="l" rtl="0" fontAlgn="auto">
              <a:spcAft>
                <a:spcPts val="0"/>
              </a:spcAft>
              <a:buFont typeface="Arial" pitchFamily="34" charset="0"/>
              <a:buChar char="•"/>
              <a:defRPr/>
            </a:pPr>
            <a:r>
              <a:rPr lang="en-US" dirty="0" smtClean="0"/>
              <a:t>V</a:t>
            </a:r>
            <a:r>
              <a:rPr lang="ru-RU" dirty="0" err="1" smtClean="0"/>
              <a:t>total =</a:t>
            </a:r>
            <a:r>
              <a:rPr lang="ru-RU" dirty="0" smtClean="0"/>
              <a:t> 200 ml</a:t>
            </a:r>
          </a:p>
          <a:p>
            <a:pPr algn="l" rtl="0" fontAlgn="auto">
              <a:spcAft>
                <a:spcPts val="0"/>
              </a:spcAft>
              <a:buFont typeface="Arial" pitchFamily="34" charset="0"/>
              <a:buChar char="•"/>
              <a:defRPr/>
            </a:pPr>
            <a:r>
              <a:rPr lang="ru-RU" dirty="0" smtClean="0"/>
              <a:t>M</a:t>
            </a:r>
            <a:r>
              <a:rPr lang="en-US" dirty="0" smtClean="0"/>
              <a:t>ass of </a:t>
            </a:r>
            <a:r>
              <a:rPr lang="en-US" dirty="0" err="1" smtClean="0"/>
              <a:t>herbae</a:t>
            </a:r>
            <a:r>
              <a:rPr lang="ru-RU" dirty="0" smtClean="0"/>
              <a:t> = 20.0</a:t>
            </a:r>
          </a:p>
          <a:p>
            <a:pPr algn="l" rtl="0" fontAlgn="auto">
              <a:spcAft>
                <a:spcPts val="0"/>
              </a:spcAft>
              <a:buFont typeface="Arial" pitchFamily="34" charset="0"/>
              <a:buChar char="•"/>
              <a:defRPr/>
            </a:pPr>
            <a:r>
              <a:rPr lang="en-US" dirty="0" smtClean="0"/>
              <a:t>V</a:t>
            </a:r>
            <a:r>
              <a:rPr lang="ru-RU" dirty="0" smtClean="0"/>
              <a:t> </a:t>
            </a:r>
            <a:r>
              <a:rPr lang="ru-RU" dirty="0" err="1" smtClean="0"/>
              <a:t>extra</a:t>
            </a:r>
            <a:r>
              <a:rPr lang="en-US" dirty="0" err="1" smtClean="0"/>
              <a:t>ctum-concentratum</a:t>
            </a:r>
            <a:r>
              <a:rPr lang="en-US" dirty="0" smtClean="0"/>
              <a:t> </a:t>
            </a:r>
            <a:r>
              <a:rPr lang="ru-RU" dirty="0" smtClean="0"/>
              <a:t>(1: 2) =</a:t>
            </a:r>
            <a:r>
              <a:rPr lang="en-US" dirty="0" smtClean="0"/>
              <a:t> 20,0 x 2 = </a:t>
            </a:r>
            <a:r>
              <a:rPr lang="ru-RU" b="1" dirty="0" smtClean="0"/>
              <a:t>40.0</a:t>
            </a:r>
            <a:r>
              <a:rPr lang="en-US" b="1" dirty="0" smtClean="0"/>
              <a:t> ml</a:t>
            </a:r>
            <a:endParaRPr lang="ru-RU" b="1" dirty="0" smtClean="0"/>
          </a:p>
          <a:p>
            <a:pPr algn="l" rtl="0" fontAlgn="auto">
              <a:spcAft>
                <a:spcPts val="0"/>
              </a:spcAft>
              <a:buFont typeface="Arial" pitchFamily="34" charset="0"/>
              <a:buChar char="•"/>
              <a:defRPr/>
            </a:pPr>
            <a:r>
              <a:rPr lang="ru-RU" dirty="0" err="1" smtClean="0"/>
              <a:t>Mnatri</a:t>
            </a:r>
            <a:r>
              <a:rPr lang="en-US" dirty="0" err="1" smtClean="0"/>
              <a:t>i</a:t>
            </a:r>
            <a:r>
              <a:rPr lang="ru-RU" dirty="0" smtClean="0"/>
              <a:t> </a:t>
            </a:r>
            <a:r>
              <a:rPr lang="ru-RU" dirty="0" err="1" smtClean="0"/>
              <a:t>bromid</a:t>
            </a:r>
            <a:r>
              <a:rPr lang="en-US" dirty="0" err="1" smtClean="0"/>
              <a:t>i</a:t>
            </a:r>
            <a:r>
              <a:rPr lang="ru-RU" dirty="0" smtClean="0"/>
              <a:t> = 4.0</a:t>
            </a:r>
          </a:p>
          <a:p>
            <a:pPr>
              <a:defRPr/>
            </a:pPr>
            <a:r>
              <a:rPr lang="en-US" dirty="0" smtClean="0"/>
              <a:t>V</a:t>
            </a:r>
            <a:r>
              <a:rPr lang="ru-RU" dirty="0" smtClean="0"/>
              <a:t>20% </a:t>
            </a:r>
            <a:r>
              <a:rPr lang="ru-RU" dirty="0" err="1" smtClean="0"/>
              <a:t>solution</a:t>
            </a:r>
            <a:r>
              <a:rPr lang="ru-RU" dirty="0" smtClean="0"/>
              <a:t> </a:t>
            </a:r>
            <a:r>
              <a:rPr lang="en-US" dirty="0" err="1" smtClean="0"/>
              <a:t>natrii</a:t>
            </a:r>
            <a:r>
              <a:rPr lang="en-US" dirty="0" smtClean="0"/>
              <a:t> </a:t>
            </a:r>
            <a:r>
              <a:rPr lang="ru-RU" dirty="0" err="1" smtClean="0"/>
              <a:t>br</a:t>
            </a:r>
            <a:r>
              <a:rPr lang="en-US" dirty="0" err="1" smtClean="0"/>
              <a:t>omidi</a:t>
            </a:r>
            <a:r>
              <a:rPr lang="ru-RU" dirty="0" smtClean="0"/>
              <a:t> (1: 5) = </a:t>
            </a:r>
            <a:r>
              <a:rPr lang="ru-RU" dirty="0"/>
              <a:t>4.0x5 = </a:t>
            </a:r>
            <a:r>
              <a:rPr lang="ru-RU" b="1" dirty="0" smtClean="0"/>
              <a:t>20 </a:t>
            </a:r>
            <a:r>
              <a:rPr lang="ru-RU" b="1" dirty="0" err="1" smtClean="0"/>
              <a:t>ml</a:t>
            </a:r>
            <a:r>
              <a:rPr lang="ru-RU" b="1" dirty="0" smtClean="0"/>
              <a:t> </a:t>
            </a:r>
            <a:r>
              <a:rPr lang="ru-RU" dirty="0" smtClean="0"/>
              <a:t>()</a:t>
            </a:r>
          </a:p>
          <a:p>
            <a:pPr algn="l" rtl="0" fontAlgn="auto">
              <a:spcAft>
                <a:spcPts val="0"/>
              </a:spcAft>
              <a:buFont typeface="Arial" pitchFamily="34" charset="0"/>
              <a:buChar char="•"/>
              <a:defRPr/>
            </a:pPr>
            <a:r>
              <a:rPr lang="ru-RU" dirty="0" err="1" smtClean="0"/>
              <a:t>Mglucose</a:t>
            </a:r>
            <a:r>
              <a:rPr lang="ru-RU" dirty="0" smtClean="0"/>
              <a:t> </a:t>
            </a:r>
            <a:r>
              <a:rPr lang="en-US" dirty="0" err="1" smtClean="0"/>
              <a:t>anhydr</a:t>
            </a:r>
            <a:r>
              <a:rPr lang="ru-RU" dirty="0" smtClean="0"/>
              <a:t> = 10.0</a:t>
            </a:r>
          </a:p>
          <a:p>
            <a:pPr>
              <a:defRPr/>
            </a:pPr>
            <a:r>
              <a:rPr lang="en-US" dirty="0" smtClean="0"/>
              <a:t>V</a:t>
            </a:r>
            <a:r>
              <a:rPr lang="ru-RU" dirty="0" smtClean="0"/>
              <a:t>10% glucose solution = 10.0x10 = </a:t>
            </a:r>
            <a:r>
              <a:rPr lang="ru-RU" b="1" dirty="0"/>
              <a:t>100 </a:t>
            </a:r>
            <a:r>
              <a:rPr lang="ru-RU" b="1" dirty="0" err="1"/>
              <a:t>ml</a:t>
            </a:r>
            <a:r>
              <a:rPr lang="ru-RU" b="1" dirty="0"/>
              <a:t> </a:t>
            </a:r>
            <a:endParaRPr lang="ru-RU" b="1" dirty="0" smtClean="0"/>
          </a:p>
          <a:p>
            <a:pPr algn="l" rtl="0" fontAlgn="auto">
              <a:spcAft>
                <a:spcPts val="0"/>
              </a:spcAft>
              <a:buFont typeface="Arial" pitchFamily="34" charset="0"/>
              <a:buChar char="•"/>
              <a:defRPr/>
            </a:pPr>
            <a:r>
              <a:rPr lang="en-US" dirty="0" smtClean="0"/>
              <a:t>V</a:t>
            </a:r>
            <a:r>
              <a:rPr lang="ru-RU" dirty="0" smtClean="0"/>
              <a:t>water = 200.0 - (</a:t>
            </a:r>
            <a:r>
              <a:rPr lang="ru-RU" b="1" dirty="0" smtClean="0"/>
              <a:t>40.0 + 20.0 + 100.0</a:t>
            </a:r>
            <a:r>
              <a:rPr lang="ru-RU" dirty="0" smtClean="0"/>
              <a:t>) = 40.0 </a:t>
            </a:r>
            <a:endParaRPr lang="ru-RU" dirty="0"/>
          </a:p>
        </p:txBody>
      </p:sp>
      <p:sp>
        <p:nvSpPr>
          <p:cNvPr id="4" name="Номер слайда 3"/>
          <p:cNvSpPr>
            <a:spLocks noGrp="1"/>
          </p:cNvSpPr>
          <p:nvPr>
            <p:ph type="sldNum" sz="quarter" idx="12"/>
          </p:nvPr>
        </p:nvSpPr>
        <p:spPr/>
        <p:txBody>
          <a:bodyPr/>
          <a:lstStyle/>
          <a:p>
            <a:pPr algn="l" rtl="0">
              <a:defRPr/>
            </a:pPr>
            <a:fld id="{8DB2EC2D-B038-4E85-ADCD-7AA93C9B7C69}" type="slidenum">
              <a:rPr lang="ru-RU"/>
              <a:pPr algn="l" rtl="0">
                <a:defRPr/>
              </a:pPr>
              <a:t>59</a:t>
            </a:fld>
            <a:endParaRPr lang="ru-RU"/>
          </a:p>
        </p:txBody>
      </p:sp>
    </p:spTree>
    <p:extLst>
      <p:ext uri="{BB962C8B-B14F-4D97-AF65-F5344CB8AC3E}">
        <p14:creationId xmlns:p14="http://schemas.microsoft.com/office/powerpoint/2010/main" val="379347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313"/>
            <a:ext cx="8229600" cy="6527055"/>
          </a:xfrm>
        </p:spPr>
        <p:txBody>
          <a:bodyPr rtlCol="0">
            <a:normAutofit fontScale="62500" lnSpcReduction="20000"/>
          </a:bodyPr>
          <a:lstStyle/>
          <a:p>
            <a:pPr algn="l" rtl="0" fontAlgn="auto">
              <a:spcAft>
                <a:spcPts val="0"/>
              </a:spcAft>
              <a:buFont typeface="Arial" pitchFamily="34" charset="0"/>
              <a:buNone/>
              <a:defRPr/>
            </a:pPr>
            <a:r>
              <a:rPr lang="ru-RU" dirty="0" err="1" smtClean="0"/>
              <a:t>The</a:t>
            </a:r>
            <a:r>
              <a:rPr lang="ru-RU" dirty="0" smtClean="0"/>
              <a:t> </a:t>
            </a:r>
            <a:r>
              <a:rPr lang="en-US" dirty="0" smtClean="0"/>
              <a:t>medicinal plant (</a:t>
            </a:r>
            <a:r>
              <a:rPr lang="ru-RU" dirty="0" smtClean="0"/>
              <a:t>MP</a:t>
            </a:r>
            <a:r>
              <a:rPr lang="en-US" dirty="0" smtClean="0"/>
              <a:t>)</a:t>
            </a:r>
            <a:r>
              <a:rPr lang="ru-RU" dirty="0" smtClean="0"/>
              <a:t> to be extracted has a cellular structure. Medicinal products differ in anatomical structure, chemical composition and physical properties. All substances of medicinal plant raw materials, </a:t>
            </a:r>
            <a:r>
              <a:rPr lang="ru-RU" dirty="0" err="1" smtClean="0"/>
              <a:t>passing</a:t>
            </a:r>
            <a:r>
              <a:rPr lang="ru-RU" dirty="0" smtClean="0"/>
              <a:t> </a:t>
            </a:r>
            <a:r>
              <a:rPr lang="ru-RU" dirty="0" err="1" smtClean="0"/>
              <a:t>into</a:t>
            </a:r>
            <a:r>
              <a:rPr lang="en-US" dirty="0" smtClean="0"/>
              <a:t> </a:t>
            </a:r>
            <a:r>
              <a:rPr lang="ru-RU" dirty="0" err="1" smtClean="0"/>
              <a:t>extractant</a:t>
            </a:r>
            <a:r>
              <a:rPr lang="ru-RU" dirty="0" smtClean="0"/>
              <a:t> </a:t>
            </a:r>
            <a:r>
              <a:rPr lang="ru-RU" dirty="0" err="1" smtClean="0"/>
              <a:t>in</a:t>
            </a:r>
            <a:r>
              <a:rPr lang="ru-RU" dirty="0" smtClean="0"/>
              <a:t> form of a solution are called extractives.</a:t>
            </a:r>
          </a:p>
          <a:p>
            <a:pPr algn="l" rtl="0" fontAlgn="auto">
              <a:spcAft>
                <a:spcPts val="0"/>
              </a:spcAft>
              <a:buFont typeface="Arial" pitchFamily="34" charset="0"/>
              <a:buNone/>
              <a:defRPr/>
            </a:pPr>
            <a:r>
              <a:rPr lang="ru-RU" dirty="0" smtClean="0"/>
              <a:t> Extractives include:</a:t>
            </a:r>
          </a:p>
          <a:p>
            <a:pPr algn="l" rtl="0" fontAlgn="auto">
              <a:spcAft>
                <a:spcPts val="0"/>
              </a:spcAft>
              <a:buFont typeface="Arial" pitchFamily="34" charset="0"/>
              <a:buNone/>
              <a:defRPr/>
            </a:pPr>
            <a:r>
              <a:rPr lang="ru-RU" b="1" dirty="0" smtClean="0"/>
              <a:t>1) biologically active </a:t>
            </a:r>
            <a:r>
              <a:rPr lang="ru-RU" b="1" dirty="0" err="1" smtClean="0"/>
              <a:t>substances</a:t>
            </a:r>
            <a:r>
              <a:rPr lang="ru-RU" dirty="0" smtClean="0"/>
              <a:t> – </a:t>
            </a:r>
            <a:r>
              <a:rPr lang="ru-RU" dirty="0" err="1" smtClean="0"/>
              <a:t>substances</a:t>
            </a:r>
            <a:r>
              <a:rPr lang="en-US" dirty="0" smtClean="0"/>
              <a:t> </a:t>
            </a:r>
            <a:r>
              <a:rPr lang="ru-RU" dirty="0" err="1" smtClean="0"/>
              <a:t>that</a:t>
            </a:r>
            <a:r>
              <a:rPr lang="ru-RU" dirty="0" smtClean="0"/>
              <a:t> have a pronounced pharmacological activity and are of interest from the point of view of treatment and prevention of diseases (alkaloids, </a:t>
            </a:r>
            <a:r>
              <a:rPr lang="ru-RU" dirty="0" err="1" smtClean="0"/>
              <a:t>flavonoids</a:t>
            </a:r>
            <a:r>
              <a:rPr lang="ru-RU" dirty="0" smtClean="0"/>
              <a:t>, coumarins, vitamins, essential oils, etc.);</a:t>
            </a:r>
          </a:p>
          <a:p>
            <a:pPr algn="l" rtl="0" fontAlgn="auto">
              <a:spcAft>
                <a:spcPts val="0"/>
              </a:spcAft>
              <a:buFont typeface="Arial" pitchFamily="34" charset="0"/>
              <a:buNone/>
              <a:defRPr/>
            </a:pPr>
            <a:r>
              <a:rPr lang="ru-RU" dirty="0" smtClean="0"/>
              <a:t>2) </a:t>
            </a:r>
            <a:r>
              <a:rPr lang="ru-RU" b="1" dirty="0" err="1" smtClean="0"/>
              <a:t>accompanying</a:t>
            </a:r>
            <a:r>
              <a:rPr lang="ru-RU" b="1" dirty="0" smtClean="0"/>
              <a:t> substances</a:t>
            </a:r>
            <a:r>
              <a:rPr lang="ru-RU" dirty="0" smtClean="0"/>
              <a:t> - natural companions of biologically active substances, which play an important role in the life of </a:t>
            </a:r>
            <a:r>
              <a:rPr lang="ru-RU" dirty="0" err="1" smtClean="0"/>
              <a:t>the</a:t>
            </a:r>
            <a:r>
              <a:rPr lang="ru-RU" dirty="0" smtClean="0"/>
              <a:t> </a:t>
            </a:r>
            <a:r>
              <a:rPr lang="en-US" dirty="0" smtClean="0"/>
              <a:t>plant</a:t>
            </a:r>
            <a:r>
              <a:rPr lang="ru-RU" dirty="0" smtClean="0"/>
              <a:t>, are not of particular interest from a pharmacotherapeutic point of view, but somehow influence the manifestation of the therapeutic effect of biologically active substances.</a:t>
            </a:r>
          </a:p>
          <a:p>
            <a:pPr algn="l" rtl="0" fontAlgn="auto">
              <a:spcAft>
                <a:spcPts val="0"/>
              </a:spcAft>
              <a:buFont typeface="Arial" pitchFamily="34" charset="0"/>
              <a:buNone/>
              <a:defRPr/>
            </a:pPr>
            <a:r>
              <a:rPr lang="ru-RU" dirty="0" smtClean="0"/>
              <a:t>For example: mucus, gums reduce the side effects of biologically active substances and slow down their absorption, due to an increase in viscosity and </a:t>
            </a:r>
            <a:r>
              <a:rPr lang="ru-RU" dirty="0" err="1" smtClean="0"/>
              <a:t>enveloping</a:t>
            </a:r>
            <a:r>
              <a:rPr lang="ru-RU" dirty="0" smtClean="0"/>
              <a:t> </a:t>
            </a:r>
            <a:r>
              <a:rPr lang="ru-RU" dirty="0" err="1" smtClean="0"/>
              <a:t>action</a:t>
            </a:r>
            <a:r>
              <a:rPr lang="en-US" dirty="0" smtClean="0"/>
              <a:t>; </a:t>
            </a:r>
            <a:r>
              <a:rPr lang="ru-RU" dirty="0" smtClean="0"/>
              <a:t> saponins enhance the absorption of biologically active substances, since they are surfactants; tannins slow down absorption.</a:t>
            </a:r>
          </a:p>
          <a:p>
            <a:pPr algn="l" rtl="0" fontAlgn="auto">
              <a:spcAft>
                <a:spcPts val="0"/>
              </a:spcAft>
              <a:buFont typeface="Arial" pitchFamily="34" charset="0"/>
              <a:buNone/>
              <a:defRPr/>
            </a:pPr>
            <a:r>
              <a:rPr lang="ru-RU" b="1" dirty="0" smtClean="0"/>
              <a:t>3) ballast substances</a:t>
            </a:r>
            <a:r>
              <a:rPr lang="ru-RU" dirty="0" smtClean="0"/>
              <a:t> - accompanying substances that do not take a significant part in the manifestation of the therapeutic effect.</a:t>
            </a:r>
          </a:p>
          <a:p>
            <a:pPr marL="0" indent="0" algn="l" rtl="0" fontAlgn="auto">
              <a:spcAft>
                <a:spcPts val="0"/>
              </a:spcAft>
              <a:buFont typeface="Arial" pitchFamily="34" charset="0"/>
              <a:buNone/>
              <a:defRPr/>
            </a:pPr>
            <a:r>
              <a:rPr lang="ru-RU" dirty="0" smtClean="0"/>
              <a:t> </a:t>
            </a:r>
            <a:endParaRPr lang="ru-RU" dirty="0"/>
          </a:p>
        </p:txBody>
      </p:sp>
    </p:spTree>
    <p:extLst>
      <p:ext uri="{BB962C8B-B14F-4D97-AF65-F5344CB8AC3E}">
        <p14:creationId xmlns:p14="http://schemas.microsoft.com/office/powerpoint/2010/main" val="6413999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Technology</a:t>
            </a:r>
            <a:endParaRPr lang="ru-RU" dirty="0"/>
          </a:p>
        </p:txBody>
      </p:sp>
      <p:sp>
        <p:nvSpPr>
          <p:cNvPr id="3" name="Объект 2"/>
          <p:cNvSpPr>
            <a:spLocks noGrp="1"/>
          </p:cNvSpPr>
          <p:nvPr>
            <p:ph idx="1"/>
          </p:nvPr>
        </p:nvSpPr>
        <p:spPr/>
        <p:txBody>
          <a:bodyPr>
            <a:normAutofit lnSpcReduction="10000"/>
          </a:bodyPr>
          <a:lstStyle/>
          <a:p>
            <a:r>
              <a:rPr lang="en-US" dirty="0" smtClean="0"/>
              <a:t>We prepare in the packaging bottle</a:t>
            </a:r>
          </a:p>
          <a:p>
            <a:r>
              <a:rPr lang="en-US" dirty="0" smtClean="0"/>
              <a:t>Measure purified water 40 ml</a:t>
            </a:r>
          </a:p>
          <a:p>
            <a:pPr>
              <a:buNone/>
              <a:defRPr/>
            </a:pPr>
            <a:r>
              <a:rPr lang="en-US" dirty="0" smtClean="0"/>
              <a:t>Measure </a:t>
            </a:r>
            <a:r>
              <a:rPr lang="en-US" dirty="0"/>
              <a:t>Sol. </a:t>
            </a:r>
            <a:r>
              <a:rPr lang="en-US" dirty="0" err="1"/>
              <a:t>Natrii</a:t>
            </a:r>
            <a:r>
              <a:rPr lang="en-US" dirty="0"/>
              <a:t> </a:t>
            </a:r>
            <a:r>
              <a:rPr lang="en-US" dirty="0" err="1"/>
              <a:t>bromidi</a:t>
            </a:r>
            <a:r>
              <a:rPr lang="en-US" dirty="0"/>
              <a:t> 20% -</a:t>
            </a:r>
            <a:r>
              <a:rPr lang="en-US" dirty="0" smtClean="0"/>
              <a:t>20.0, put in the packaging bottle, measure Sol</a:t>
            </a:r>
            <a:r>
              <a:rPr lang="en-US" dirty="0"/>
              <a:t>. </a:t>
            </a:r>
            <a:r>
              <a:rPr lang="en-US" dirty="0" err="1"/>
              <a:t>Glucosi</a:t>
            </a:r>
            <a:r>
              <a:rPr lang="en-US" dirty="0"/>
              <a:t> </a:t>
            </a:r>
            <a:r>
              <a:rPr lang="ru-RU" dirty="0"/>
              <a:t> </a:t>
            </a:r>
            <a:r>
              <a:rPr lang="en-US" dirty="0"/>
              <a:t> 10% -</a:t>
            </a:r>
            <a:r>
              <a:rPr lang="en-US" dirty="0" smtClean="0"/>
              <a:t>100.0, put in the packaging bottle, then measure </a:t>
            </a:r>
            <a:r>
              <a:rPr lang="en-US" dirty="0" err="1" smtClean="0"/>
              <a:t>Extractum</a:t>
            </a:r>
            <a:r>
              <a:rPr lang="en-US" dirty="0" smtClean="0"/>
              <a:t> – </a:t>
            </a:r>
            <a:r>
              <a:rPr lang="en-US" dirty="0" err="1" smtClean="0"/>
              <a:t>concentratum</a:t>
            </a:r>
            <a:r>
              <a:rPr lang="en-US" dirty="0" smtClean="0"/>
              <a:t> </a:t>
            </a:r>
            <a:r>
              <a:rPr lang="en-US" dirty="0" err="1" smtClean="0"/>
              <a:t>Herbae</a:t>
            </a:r>
            <a:r>
              <a:rPr lang="en-US" dirty="0" smtClean="0"/>
              <a:t> </a:t>
            </a:r>
            <a:r>
              <a:rPr lang="en-US" dirty="0" err="1"/>
              <a:t>Leonuri</a:t>
            </a:r>
            <a:r>
              <a:rPr lang="en-US" dirty="0"/>
              <a:t> </a:t>
            </a:r>
            <a:r>
              <a:rPr lang="en-US" dirty="0" err="1"/>
              <a:t>fluidum</a:t>
            </a:r>
            <a:r>
              <a:rPr lang="en-US" dirty="0"/>
              <a:t> (1: 2) </a:t>
            </a:r>
            <a:r>
              <a:rPr lang="en-US" dirty="0" smtClean="0"/>
              <a:t>40.0, then measure </a:t>
            </a:r>
            <a:r>
              <a:rPr lang="en-US" dirty="0" err="1" smtClean="0"/>
              <a:t>Tinctura</a:t>
            </a:r>
            <a:r>
              <a:rPr lang="en-US" dirty="0" smtClean="0"/>
              <a:t> </a:t>
            </a:r>
            <a:r>
              <a:rPr lang="en-US" dirty="0" err="1"/>
              <a:t>Valerianae</a:t>
            </a:r>
            <a:r>
              <a:rPr lang="en-US" dirty="0"/>
              <a:t> </a:t>
            </a:r>
            <a:r>
              <a:rPr lang="en-US" dirty="0" smtClean="0"/>
              <a:t>5.0, mix well, </a:t>
            </a:r>
            <a:r>
              <a:rPr lang="en-US" dirty="0" err="1" smtClean="0"/>
              <a:t>germetically</a:t>
            </a:r>
            <a:r>
              <a:rPr lang="en-US" dirty="0" smtClean="0"/>
              <a:t> close and put a label. </a:t>
            </a:r>
            <a:endParaRPr lang="ru-RU" dirty="0"/>
          </a:p>
          <a:p>
            <a:endParaRPr lang="ru-RU" dirty="0"/>
          </a:p>
        </p:txBody>
      </p:sp>
      <p:sp>
        <p:nvSpPr>
          <p:cNvPr id="4" name="Номер слайда 3"/>
          <p:cNvSpPr>
            <a:spLocks noGrp="1"/>
          </p:cNvSpPr>
          <p:nvPr>
            <p:ph type="sldNum" sz="quarter" idx="12"/>
          </p:nvPr>
        </p:nvSpPr>
        <p:spPr/>
        <p:txBody>
          <a:bodyPr/>
          <a:lstStyle/>
          <a:p>
            <a:fld id="{8BA383ED-B7E4-449F-8721-FB7FB1FF1096}" type="slidenum">
              <a:rPr lang="ru-RU" smtClean="0"/>
              <a:pPr/>
              <a:t>60</a:t>
            </a:fld>
            <a:endParaRPr lang="ru-RU"/>
          </a:p>
        </p:txBody>
      </p:sp>
    </p:spTree>
    <p:extLst>
      <p:ext uri="{BB962C8B-B14F-4D97-AF65-F5344CB8AC3E}">
        <p14:creationId xmlns:p14="http://schemas.microsoft.com/office/powerpoint/2010/main" val="968758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Заголовок 3"/>
          <p:cNvSpPr>
            <a:spLocks noGrp="1"/>
          </p:cNvSpPr>
          <p:nvPr>
            <p:ph type="title"/>
          </p:nvPr>
        </p:nvSpPr>
        <p:spPr/>
        <p:txBody>
          <a:bodyPr/>
          <a:lstStyle/>
          <a:p>
            <a:pPr algn="l" rtl="0"/>
            <a:r>
              <a:rPr lang="ru-RU" sz="3200" dirty="0" smtClean="0"/>
              <a:t>P</a:t>
            </a:r>
            <a:r>
              <a:rPr lang="en-US" sz="3200" dirty="0" smtClean="0"/>
              <a:t>WC</a:t>
            </a:r>
            <a:br>
              <a:rPr lang="en-US" sz="3200" dirty="0" smtClean="0"/>
            </a:br>
            <a:r>
              <a:rPr lang="en-US" sz="3200" dirty="0" smtClean="0"/>
              <a:t>05.11.2020       prescription </a:t>
            </a:r>
            <a:r>
              <a:rPr lang="ru-RU" sz="3200" dirty="0" smtClean="0"/>
              <a:t> </a:t>
            </a:r>
            <a:r>
              <a:rPr lang="ru-RU" sz="3200" dirty="0" err="1" smtClean="0"/>
              <a:t>no</a:t>
            </a:r>
            <a:r>
              <a:rPr lang="ru-RU" sz="3200" dirty="0" smtClean="0"/>
              <a:t>.</a:t>
            </a:r>
            <a:r>
              <a:rPr lang="en-US" sz="3200" dirty="0" smtClean="0"/>
              <a:t> 5</a:t>
            </a:r>
            <a:endParaRPr lang="ru-RU" sz="3200" dirty="0" smtClean="0"/>
          </a:p>
        </p:txBody>
      </p:sp>
      <p:sp>
        <p:nvSpPr>
          <p:cNvPr id="5" name="Содержимое 4"/>
          <p:cNvSpPr>
            <a:spLocks noGrp="1"/>
          </p:cNvSpPr>
          <p:nvPr>
            <p:ph idx="1"/>
          </p:nvPr>
        </p:nvSpPr>
        <p:spPr/>
        <p:txBody>
          <a:bodyPr rtlCol="0">
            <a:normAutofit lnSpcReduction="10000"/>
          </a:bodyPr>
          <a:lstStyle/>
          <a:p>
            <a:pPr algn="l" rtl="0" fontAlgn="auto">
              <a:spcAft>
                <a:spcPts val="0"/>
              </a:spcAft>
              <a:buFont typeface="Arial" pitchFamily="34" charset="0"/>
              <a:buNone/>
              <a:defRPr/>
            </a:pPr>
            <a:r>
              <a:rPr lang="en-US" b="1" i="1" dirty="0" smtClean="0"/>
              <a:t>Aqua </a:t>
            </a:r>
            <a:r>
              <a:rPr lang="en-US" b="1" i="1" dirty="0" err="1" smtClean="0"/>
              <a:t>purificata</a:t>
            </a:r>
            <a:r>
              <a:rPr lang="en-US" b="1" i="1" dirty="0" smtClean="0"/>
              <a:t> </a:t>
            </a:r>
            <a:r>
              <a:rPr lang="ru-RU" b="1" i="1" dirty="0" smtClean="0"/>
              <a:t> </a:t>
            </a:r>
            <a:r>
              <a:rPr lang="en-US" b="1" i="1" dirty="0" smtClean="0"/>
              <a:t>40.0</a:t>
            </a:r>
            <a:endParaRPr lang="ru-RU" dirty="0" smtClean="0"/>
          </a:p>
          <a:p>
            <a:pPr algn="l" rtl="0" fontAlgn="auto">
              <a:spcAft>
                <a:spcPts val="0"/>
              </a:spcAft>
              <a:buFont typeface="Arial" pitchFamily="34" charset="0"/>
              <a:buNone/>
              <a:defRPr/>
            </a:pPr>
            <a:r>
              <a:rPr lang="en-US" b="1" i="1" dirty="0" smtClean="0"/>
              <a:t>Sol. </a:t>
            </a:r>
            <a:r>
              <a:rPr lang="en-US" b="1" i="1" dirty="0" err="1" smtClean="0"/>
              <a:t>Natrii</a:t>
            </a:r>
            <a:r>
              <a:rPr lang="en-US" b="1" i="1" dirty="0" smtClean="0"/>
              <a:t> </a:t>
            </a:r>
            <a:r>
              <a:rPr lang="en-US" b="1" i="1" dirty="0" err="1" smtClean="0"/>
              <a:t>bromidi</a:t>
            </a:r>
            <a:r>
              <a:rPr lang="en-US" b="1" i="1" dirty="0" smtClean="0"/>
              <a:t> 20% -20.0 </a:t>
            </a:r>
            <a:endParaRPr lang="ru-RU" dirty="0" smtClean="0"/>
          </a:p>
          <a:p>
            <a:pPr algn="l" rtl="0" fontAlgn="auto">
              <a:spcAft>
                <a:spcPts val="0"/>
              </a:spcAft>
              <a:buFont typeface="Arial" pitchFamily="34" charset="0"/>
              <a:buNone/>
              <a:defRPr/>
            </a:pPr>
            <a:r>
              <a:rPr lang="en-US" b="1" i="1" dirty="0" smtClean="0"/>
              <a:t>Sol. </a:t>
            </a:r>
            <a:r>
              <a:rPr lang="en-US" b="1" i="1" dirty="0" err="1" smtClean="0"/>
              <a:t>Glucosi</a:t>
            </a:r>
            <a:r>
              <a:rPr lang="en-US" b="1" i="1" dirty="0" smtClean="0"/>
              <a:t> </a:t>
            </a:r>
            <a:r>
              <a:rPr lang="ru-RU" b="1" i="1" dirty="0" smtClean="0"/>
              <a:t> </a:t>
            </a:r>
            <a:r>
              <a:rPr lang="en-US" b="1" i="1" dirty="0" smtClean="0"/>
              <a:t> 10% -100.0 </a:t>
            </a:r>
            <a:endParaRPr lang="ru-RU" dirty="0" smtClean="0"/>
          </a:p>
          <a:p>
            <a:pPr algn="l" rtl="0" fontAlgn="auto">
              <a:spcAft>
                <a:spcPts val="0"/>
              </a:spcAft>
              <a:buFont typeface="Arial" pitchFamily="34" charset="0"/>
              <a:buNone/>
              <a:defRPr/>
            </a:pPr>
            <a:r>
              <a:rPr lang="en-US" b="1" i="1" dirty="0" err="1" smtClean="0"/>
              <a:t>Extr.Herbae</a:t>
            </a:r>
            <a:r>
              <a:rPr lang="en-US" b="1" i="1" dirty="0" smtClean="0"/>
              <a:t> </a:t>
            </a:r>
            <a:r>
              <a:rPr lang="en-US" b="1" i="1" dirty="0" err="1" smtClean="0"/>
              <a:t>Leonuri</a:t>
            </a:r>
            <a:r>
              <a:rPr lang="en-US" b="1" i="1" dirty="0" smtClean="0"/>
              <a:t> </a:t>
            </a:r>
            <a:r>
              <a:rPr lang="en-US" b="1" i="1" dirty="0" err="1" smtClean="0"/>
              <a:t>fluidum</a:t>
            </a:r>
            <a:r>
              <a:rPr lang="en-US" b="1" i="1" dirty="0" smtClean="0"/>
              <a:t> (1: 2) 40.0</a:t>
            </a:r>
            <a:endParaRPr lang="ru-RU" dirty="0" smtClean="0"/>
          </a:p>
          <a:p>
            <a:pPr algn="l" rtl="0" fontAlgn="auto">
              <a:spcAft>
                <a:spcPts val="0"/>
              </a:spcAft>
              <a:buFont typeface="Arial" pitchFamily="34" charset="0"/>
              <a:buNone/>
              <a:defRPr/>
            </a:pPr>
            <a:r>
              <a:rPr lang="en-US" b="1" i="1" dirty="0" err="1" smtClean="0"/>
              <a:t>Tinctura</a:t>
            </a:r>
            <a:r>
              <a:rPr lang="en-US" b="1" i="1" dirty="0" smtClean="0"/>
              <a:t> </a:t>
            </a:r>
            <a:r>
              <a:rPr lang="en-US" b="1" i="1" dirty="0" err="1" smtClean="0"/>
              <a:t>Valerianae</a:t>
            </a:r>
            <a:r>
              <a:rPr lang="en-US" b="1" i="1" dirty="0" smtClean="0"/>
              <a:t> 5.0 </a:t>
            </a:r>
            <a:endParaRPr lang="ru-RU" dirty="0" smtClean="0"/>
          </a:p>
          <a:p>
            <a:pPr algn="l" rtl="0" fontAlgn="auto">
              <a:spcAft>
                <a:spcPts val="0"/>
              </a:spcAft>
              <a:buFont typeface="Arial" pitchFamily="34" charset="0"/>
              <a:buNone/>
              <a:defRPr/>
            </a:pPr>
            <a:r>
              <a:rPr lang="en-US" b="1" i="1" dirty="0" smtClean="0"/>
              <a:t>V</a:t>
            </a:r>
            <a:r>
              <a:rPr lang="ru-RU" b="1" i="1" dirty="0" smtClean="0"/>
              <a:t>total = 205.0</a:t>
            </a:r>
            <a:endParaRPr lang="ru-RU" dirty="0" smtClean="0"/>
          </a:p>
          <a:p>
            <a:pPr algn="l" rtl="0" fontAlgn="auto">
              <a:spcAft>
                <a:spcPts val="0"/>
              </a:spcAft>
              <a:buFont typeface="Arial" pitchFamily="34" charset="0"/>
              <a:buNone/>
              <a:defRPr/>
            </a:pPr>
            <a:r>
              <a:rPr lang="ru-RU" dirty="0" smtClean="0"/>
              <a:t>Prepared:</a:t>
            </a:r>
          </a:p>
          <a:p>
            <a:pPr algn="l" rtl="0" fontAlgn="auto">
              <a:spcAft>
                <a:spcPts val="0"/>
              </a:spcAft>
              <a:buFont typeface="Arial" pitchFamily="34" charset="0"/>
              <a:buNone/>
              <a:defRPr/>
            </a:pPr>
            <a:r>
              <a:rPr lang="ru-RU" dirty="0" smtClean="0"/>
              <a:t>Checked: </a:t>
            </a:r>
          </a:p>
          <a:p>
            <a:pPr algn="l" rtl="0" fontAlgn="auto">
              <a:spcAft>
                <a:spcPts val="0"/>
              </a:spcAft>
              <a:buFont typeface="Arial" pitchFamily="34" charset="0"/>
              <a:buNone/>
              <a:defRPr/>
            </a:pPr>
            <a:endParaRPr lang="ru-RU" dirty="0"/>
          </a:p>
        </p:txBody>
      </p:sp>
      <p:sp>
        <p:nvSpPr>
          <p:cNvPr id="6" name="Номер слайда 5"/>
          <p:cNvSpPr>
            <a:spLocks noGrp="1"/>
          </p:cNvSpPr>
          <p:nvPr>
            <p:ph type="sldNum" sz="quarter" idx="12"/>
          </p:nvPr>
        </p:nvSpPr>
        <p:spPr/>
        <p:txBody>
          <a:bodyPr/>
          <a:lstStyle/>
          <a:p>
            <a:pPr algn="l" rtl="0">
              <a:defRPr/>
            </a:pPr>
            <a:fld id="{83597600-1D7D-4404-8C55-F0A20584F812}" type="slidenum">
              <a:rPr lang="ru-RU"/>
              <a:pPr algn="l" rtl="0">
                <a:defRPr/>
              </a:pPr>
              <a:t>61</a:t>
            </a:fld>
            <a:endParaRPr lang="ru-RU"/>
          </a:p>
        </p:txBody>
      </p:sp>
    </p:spTree>
    <p:extLst>
      <p:ext uri="{BB962C8B-B14F-4D97-AF65-F5344CB8AC3E}">
        <p14:creationId xmlns:p14="http://schemas.microsoft.com/office/powerpoint/2010/main" val="357105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4638"/>
            <a:ext cx="8229600" cy="634082"/>
          </a:xfrm>
        </p:spPr>
        <p:txBody>
          <a:bodyPr>
            <a:normAutofit/>
          </a:bodyPr>
          <a:lstStyle/>
          <a:p>
            <a:r>
              <a:rPr lang="ru-RU" sz="3200" dirty="0" smtClean="0"/>
              <a:t>Classification</a:t>
            </a:r>
            <a:endParaRPr lang="ru-RU" sz="3200" dirty="0"/>
          </a:p>
        </p:txBody>
      </p:sp>
      <p:sp>
        <p:nvSpPr>
          <p:cNvPr id="3" name="Номер слайда 2"/>
          <p:cNvSpPr>
            <a:spLocks noGrp="1"/>
          </p:cNvSpPr>
          <p:nvPr>
            <p:ph type="sldNum" sz="quarter" idx="12"/>
          </p:nvPr>
        </p:nvSpPr>
        <p:spPr/>
        <p:txBody>
          <a:bodyPr/>
          <a:lstStyle/>
          <a:p>
            <a:r>
              <a:rPr lang="ru-RU" smtClean="0"/>
              <a:t>3</a:t>
            </a:r>
            <a:endParaRPr lang="ru-RU"/>
          </a:p>
        </p:txBody>
      </p:sp>
      <p:sp>
        <p:nvSpPr>
          <p:cNvPr id="5" name="Содержимое 4"/>
          <p:cNvSpPr>
            <a:spLocks noGrp="1"/>
          </p:cNvSpPr>
          <p:nvPr>
            <p:ph idx="4294967295"/>
          </p:nvPr>
        </p:nvSpPr>
        <p:spPr>
          <a:xfrm>
            <a:off x="395536" y="980728"/>
            <a:ext cx="8229600" cy="5102027"/>
          </a:xfrm>
        </p:spPr>
        <p:txBody>
          <a:bodyPr>
            <a:normAutofit fontScale="92500" lnSpcReduction="20000"/>
          </a:bodyPr>
          <a:lstStyle/>
          <a:p>
            <a:pPr>
              <a:buNone/>
            </a:pPr>
            <a:r>
              <a:rPr lang="ru-RU" dirty="0" err="1" smtClean="0"/>
              <a:t>Water</a:t>
            </a:r>
            <a:r>
              <a:rPr lang="ru-RU" dirty="0" smtClean="0"/>
              <a:t> </a:t>
            </a:r>
            <a:r>
              <a:rPr lang="ru-RU" dirty="0" err="1" smtClean="0"/>
              <a:t>extract</a:t>
            </a:r>
            <a:r>
              <a:rPr lang="en-US" dirty="0" smtClean="0"/>
              <a:t>s</a:t>
            </a:r>
            <a:r>
              <a:rPr lang="ru-RU" dirty="0" smtClean="0"/>
              <a:t> </a:t>
            </a:r>
            <a:r>
              <a:rPr lang="en-US" dirty="0" smtClean="0"/>
              <a:t>are</a:t>
            </a:r>
            <a:r>
              <a:rPr lang="ru-RU" dirty="0" smtClean="0"/>
              <a:t> divided into:</a:t>
            </a:r>
          </a:p>
          <a:p>
            <a:pPr lvl="0"/>
            <a:r>
              <a:rPr lang="ru-RU" b="1" dirty="0" err="1" smtClean="0"/>
              <a:t>infusion</a:t>
            </a:r>
            <a:r>
              <a:rPr lang="ru-RU" dirty="0" smtClean="0"/>
              <a:t> (</a:t>
            </a:r>
            <a:r>
              <a:rPr lang="en-US" dirty="0" smtClean="0"/>
              <a:t>can be prepared from herbs, flowers, leaves, </a:t>
            </a:r>
            <a:r>
              <a:rPr lang="ru-RU" dirty="0" err="1" smtClean="0"/>
              <a:t>blossoms</a:t>
            </a:r>
            <a:r>
              <a:rPr lang="ru-RU" dirty="0" smtClean="0"/>
              <a:t>)</a:t>
            </a:r>
          </a:p>
          <a:p>
            <a:pPr lvl="0"/>
            <a:r>
              <a:rPr lang="en-US" b="1" dirty="0" smtClean="0"/>
              <a:t>decoction</a:t>
            </a:r>
            <a:r>
              <a:rPr lang="ru-RU" dirty="0" smtClean="0"/>
              <a:t> (</a:t>
            </a:r>
            <a:r>
              <a:rPr lang="en-US" dirty="0" smtClean="0"/>
              <a:t>can be prepared from</a:t>
            </a:r>
            <a:r>
              <a:rPr lang="ru-RU" dirty="0" smtClean="0"/>
              <a:t> bark, </a:t>
            </a:r>
            <a:r>
              <a:rPr lang="ru-RU" dirty="0" err="1" smtClean="0"/>
              <a:t>roots</a:t>
            </a:r>
            <a:r>
              <a:rPr lang="en-US" dirty="0" smtClean="0"/>
              <a:t>, rhizome</a:t>
            </a:r>
            <a:r>
              <a:rPr lang="ru-RU" dirty="0" smtClean="0"/>
              <a:t>)</a:t>
            </a:r>
          </a:p>
          <a:p>
            <a:pPr lvl="0"/>
            <a:r>
              <a:rPr lang="ru-RU" b="1" dirty="0" err="1" smtClean="0"/>
              <a:t>muc</a:t>
            </a:r>
            <a:r>
              <a:rPr lang="en-US" b="1" dirty="0" err="1" smtClean="0"/>
              <a:t>ilaginis</a:t>
            </a:r>
            <a:endParaRPr lang="ru-RU" b="1" dirty="0" smtClean="0"/>
          </a:p>
          <a:p>
            <a:pPr>
              <a:buNone/>
            </a:pPr>
            <a:endParaRPr lang="ru-RU" b="1" i="1" dirty="0" smtClean="0"/>
          </a:p>
          <a:p>
            <a:pPr>
              <a:buNone/>
            </a:pPr>
            <a:r>
              <a:rPr lang="ru-RU" b="1" i="1" dirty="0" smtClean="0"/>
              <a:t>An exception</a:t>
            </a:r>
            <a:r>
              <a:rPr lang="ru-RU" dirty="0" smtClean="0"/>
              <a:t>: From the leaves of bearberry, cranberries, </a:t>
            </a:r>
            <a:r>
              <a:rPr lang="ru-RU" dirty="0" err="1" smtClean="0"/>
              <a:t>senna</a:t>
            </a:r>
            <a:r>
              <a:rPr lang="ru-RU" dirty="0" smtClean="0"/>
              <a:t> - prepare </a:t>
            </a:r>
            <a:r>
              <a:rPr lang="ru-RU" dirty="0" err="1" smtClean="0"/>
              <a:t>a</a:t>
            </a:r>
            <a:r>
              <a:rPr lang="ru-RU" dirty="0" smtClean="0"/>
              <a:t> </a:t>
            </a:r>
            <a:r>
              <a:rPr lang="en-US" dirty="0" smtClean="0"/>
              <a:t>decoction</a:t>
            </a:r>
            <a:r>
              <a:rPr lang="ru-RU" dirty="0" smtClean="0"/>
              <a:t>;</a:t>
            </a:r>
          </a:p>
          <a:p>
            <a:pPr>
              <a:buNone/>
            </a:pPr>
            <a:r>
              <a:rPr lang="ru-RU" dirty="0" smtClean="0"/>
              <a:t>From roots with rhizomes of valerian - preparing the infusion.</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200" dirty="0" smtClean="0"/>
              <a:t>Methods for prescribing </a:t>
            </a:r>
            <a:r>
              <a:rPr lang="ru-RU" sz="3200" dirty="0" err="1" smtClean="0"/>
              <a:t>aqueous</a:t>
            </a:r>
            <a:r>
              <a:rPr lang="ru-RU" sz="3200" dirty="0" smtClean="0"/>
              <a:t> </a:t>
            </a:r>
            <a:r>
              <a:rPr lang="ru-RU" sz="3200" dirty="0" err="1" smtClean="0"/>
              <a:t>extract</a:t>
            </a:r>
            <a:r>
              <a:rPr lang="en-US" sz="3200" dirty="0" smtClean="0"/>
              <a:t>s</a:t>
            </a:r>
            <a:endParaRPr lang="ru-RU" sz="3200" dirty="0"/>
          </a:p>
        </p:txBody>
      </p:sp>
      <p:sp>
        <p:nvSpPr>
          <p:cNvPr id="6" name="Содержимое 5"/>
          <p:cNvSpPr>
            <a:spLocks noGrp="1"/>
          </p:cNvSpPr>
          <p:nvPr>
            <p:ph sz="half" idx="1"/>
          </p:nvPr>
        </p:nvSpPr>
        <p:spPr>
          <a:xfrm>
            <a:off x="179512" y="1600200"/>
            <a:ext cx="3744416" cy="4525963"/>
          </a:xfrm>
          <a:ln w="28575">
            <a:solidFill>
              <a:schemeClr val="tx1"/>
            </a:solidFill>
          </a:ln>
        </p:spPr>
        <p:txBody>
          <a:bodyPr>
            <a:normAutofit/>
          </a:bodyPr>
          <a:lstStyle/>
          <a:p>
            <a:pPr>
              <a:buNone/>
            </a:pPr>
            <a:r>
              <a:rPr lang="en-US" sz="2000" b="1" i="1" dirty="0" err="1" smtClean="0"/>
              <a:t>Rp</a:t>
            </a:r>
            <a:r>
              <a:rPr lang="en-US" sz="2000" b="1" i="1" dirty="0" smtClean="0"/>
              <a:t>.: </a:t>
            </a:r>
            <a:r>
              <a:rPr lang="en-US" sz="2000" b="1" i="1" dirty="0" err="1" smtClean="0"/>
              <a:t>Infusi</a:t>
            </a:r>
            <a:r>
              <a:rPr lang="en-US" sz="2000" b="1" i="1" dirty="0" smtClean="0"/>
              <a:t> </a:t>
            </a:r>
            <a:r>
              <a:rPr lang="ru-RU" sz="2000" b="1" i="1" dirty="0" smtClean="0"/>
              <a:t>H</a:t>
            </a:r>
            <a:r>
              <a:rPr lang="en-US" sz="2000" b="1" i="1" dirty="0" err="1" smtClean="0"/>
              <a:t>erbae</a:t>
            </a:r>
            <a:r>
              <a:rPr lang="en-US" sz="2000" b="1" i="1" dirty="0" smtClean="0"/>
              <a:t> </a:t>
            </a:r>
            <a:r>
              <a:rPr lang="en-US" sz="2000" b="1" i="1" dirty="0" err="1" smtClean="0"/>
              <a:t>Leonuri</a:t>
            </a:r>
            <a:r>
              <a:rPr lang="en-US" sz="2000" b="1" i="1" dirty="0" smtClean="0"/>
              <a:t>  200.0</a:t>
            </a:r>
          </a:p>
          <a:p>
            <a:pPr>
              <a:buNone/>
            </a:pPr>
            <a:r>
              <a:rPr lang="en-US" sz="2000" b="1" i="1" dirty="0" smtClean="0"/>
              <a:t>        </a:t>
            </a:r>
            <a:r>
              <a:rPr lang="en-US" sz="2000" b="1" i="1" dirty="0" err="1" smtClean="0"/>
              <a:t>Natrii</a:t>
            </a:r>
            <a:r>
              <a:rPr lang="en-US" sz="2000" b="1" i="1" dirty="0" smtClean="0"/>
              <a:t> </a:t>
            </a:r>
            <a:r>
              <a:rPr lang="en-US" sz="2000" b="1" i="1" dirty="0" err="1" smtClean="0"/>
              <a:t>bromidi</a:t>
            </a:r>
            <a:r>
              <a:rPr lang="en-US" sz="2000" b="1" i="1" dirty="0" smtClean="0"/>
              <a:t> 4.0</a:t>
            </a:r>
          </a:p>
          <a:p>
            <a:pPr>
              <a:buNone/>
            </a:pPr>
            <a:r>
              <a:rPr lang="en-US" sz="2000" b="1" i="1" dirty="0" smtClean="0"/>
              <a:t>        </a:t>
            </a:r>
            <a:r>
              <a:rPr lang="en-US" sz="2000" b="1" i="1" dirty="0" err="1" smtClean="0"/>
              <a:t>Misce.Da</a:t>
            </a:r>
            <a:r>
              <a:rPr lang="en-US" sz="2000" b="1" i="1" dirty="0" smtClean="0"/>
              <a:t>.</a:t>
            </a:r>
          </a:p>
          <a:p>
            <a:pPr>
              <a:buNone/>
            </a:pPr>
            <a:r>
              <a:rPr lang="en-US" sz="2000" b="1" i="1" dirty="0" smtClean="0"/>
              <a:t>        </a:t>
            </a:r>
            <a:r>
              <a:rPr lang="en-US" sz="2000" b="1" i="1" dirty="0" err="1" smtClean="0"/>
              <a:t>Signa</a:t>
            </a:r>
            <a:r>
              <a:rPr lang="en-US" sz="2000" b="1" i="1" dirty="0" smtClean="0"/>
              <a:t>. </a:t>
            </a:r>
            <a:r>
              <a:rPr lang="ru-RU" sz="2000" b="1" i="1" dirty="0" smtClean="0"/>
              <a:t>1 </a:t>
            </a:r>
            <a:r>
              <a:rPr lang="ru-RU" sz="2000" b="1" i="1" dirty="0" err="1" smtClean="0"/>
              <a:t>tablespoon</a:t>
            </a:r>
            <a:r>
              <a:rPr lang="ru-RU" sz="2000" b="1" i="1" dirty="0" smtClean="0"/>
              <a:t> 3 times a day</a:t>
            </a:r>
            <a:endParaRPr lang="ru-RU" sz="2000" b="1" i="1" dirty="0"/>
          </a:p>
        </p:txBody>
      </p:sp>
      <p:sp>
        <p:nvSpPr>
          <p:cNvPr id="7" name="Содержимое 6"/>
          <p:cNvSpPr>
            <a:spLocks noGrp="1"/>
          </p:cNvSpPr>
          <p:nvPr>
            <p:ph sz="half" idx="2"/>
          </p:nvPr>
        </p:nvSpPr>
        <p:spPr>
          <a:xfrm>
            <a:off x="4067944" y="1600200"/>
            <a:ext cx="4968552" cy="4525963"/>
          </a:xfrm>
          <a:ln w="28575">
            <a:solidFill>
              <a:schemeClr val="tx1"/>
            </a:solidFill>
          </a:ln>
        </p:spPr>
        <p:txBody>
          <a:bodyPr/>
          <a:lstStyle/>
          <a:p>
            <a:pPr>
              <a:buNone/>
            </a:pPr>
            <a:r>
              <a:rPr lang="en-US" sz="2000" b="1" i="1" dirty="0" err="1" smtClean="0"/>
              <a:t>Rp</a:t>
            </a:r>
            <a:r>
              <a:rPr lang="en-US" sz="2000" b="1" i="1" dirty="0" smtClean="0"/>
              <a:t>.: </a:t>
            </a:r>
            <a:r>
              <a:rPr lang="en-US" sz="2000" b="1" i="1" dirty="0" err="1" smtClean="0"/>
              <a:t>Infusi</a:t>
            </a:r>
            <a:r>
              <a:rPr lang="en-US" sz="2000" b="1" i="1" dirty="0" smtClean="0"/>
              <a:t> </a:t>
            </a:r>
            <a:r>
              <a:rPr lang="ru-RU" sz="2000" b="1" i="1" dirty="0" smtClean="0"/>
              <a:t>H</a:t>
            </a:r>
            <a:r>
              <a:rPr lang="en-US" sz="2000" b="1" i="1" dirty="0" err="1" smtClean="0"/>
              <a:t>erbae</a:t>
            </a:r>
            <a:r>
              <a:rPr lang="en-US" sz="2000" b="1" i="1" dirty="0" smtClean="0"/>
              <a:t> </a:t>
            </a:r>
            <a:r>
              <a:rPr lang="en-US" sz="2000" b="1" i="1" dirty="0" err="1" smtClean="0"/>
              <a:t>Leonuri</a:t>
            </a:r>
            <a:r>
              <a:rPr lang="en-US" sz="2000" b="1" i="1" dirty="0" smtClean="0"/>
              <a:t>  ex </a:t>
            </a:r>
            <a:r>
              <a:rPr lang="ru-RU" sz="2000" b="1" i="1" dirty="0" smtClean="0"/>
              <a:t>1</a:t>
            </a:r>
            <a:r>
              <a:rPr lang="en-US" sz="2000" b="1" i="1" dirty="0" smtClean="0"/>
              <a:t>0.0 - 200.0</a:t>
            </a:r>
          </a:p>
          <a:p>
            <a:pPr>
              <a:buNone/>
            </a:pPr>
            <a:r>
              <a:rPr lang="en-US" sz="2000" b="1" i="1" dirty="0" smtClean="0"/>
              <a:t>        </a:t>
            </a:r>
            <a:r>
              <a:rPr lang="en-US" sz="2000" b="1" i="1" dirty="0" err="1" smtClean="0"/>
              <a:t>Natrii</a:t>
            </a:r>
            <a:r>
              <a:rPr lang="en-US" sz="2000" b="1" i="1" dirty="0" smtClean="0"/>
              <a:t> </a:t>
            </a:r>
            <a:r>
              <a:rPr lang="en-US" sz="2000" b="1" i="1" dirty="0" err="1" smtClean="0"/>
              <a:t>bromidi</a:t>
            </a:r>
            <a:r>
              <a:rPr lang="en-US" sz="2000" b="1" i="1" dirty="0" smtClean="0"/>
              <a:t> 4.0</a:t>
            </a:r>
          </a:p>
          <a:p>
            <a:pPr>
              <a:buNone/>
            </a:pPr>
            <a:r>
              <a:rPr lang="en-US" sz="2000" b="1" i="1" dirty="0" smtClean="0"/>
              <a:t>        </a:t>
            </a:r>
            <a:r>
              <a:rPr lang="en-US" sz="2000" b="1" i="1" dirty="0" err="1" smtClean="0"/>
              <a:t>Misce.Da</a:t>
            </a:r>
            <a:r>
              <a:rPr lang="en-US" sz="2000" b="1" i="1" dirty="0" smtClean="0"/>
              <a:t>.</a:t>
            </a:r>
          </a:p>
          <a:p>
            <a:pPr>
              <a:buNone/>
            </a:pPr>
            <a:r>
              <a:rPr lang="en-US" sz="2000" b="1" i="1" dirty="0" smtClean="0"/>
              <a:t>        </a:t>
            </a:r>
            <a:r>
              <a:rPr lang="en-US" sz="2000" b="1" i="1" dirty="0" err="1" smtClean="0"/>
              <a:t>Signa</a:t>
            </a:r>
            <a:r>
              <a:rPr lang="en-US" sz="2000" b="1" i="1" dirty="0" smtClean="0"/>
              <a:t>. </a:t>
            </a:r>
            <a:r>
              <a:rPr lang="ru-RU" sz="2000" b="1" i="1" dirty="0" smtClean="0"/>
              <a:t>1 </a:t>
            </a:r>
            <a:r>
              <a:rPr lang="ru-RU" sz="2000" b="1" i="1" dirty="0" err="1" smtClean="0"/>
              <a:t>table</a:t>
            </a:r>
            <a:r>
              <a:rPr lang="ru-RU" sz="2000" b="1" i="1" dirty="0" smtClean="0"/>
              <a:t> spoon 3 times a day</a:t>
            </a:r>
          </a:p>
          <a:p>
            <a:pPr>
              <a:buNone/>
            </a:pPr>
            <a:endParaRPr lang="ru-RU" dirty="0"/>
          </a:p>
        </p:txBody>
      </p:sp>
      <p:sp>
        <p:nvSpPr>
          <p:cNvPr id="3" name="Номер слайда 2"/>
          <p:cNvSpPr>
            <a:spLocks noGrp="1"/>
          </p:cNvSpPr>
          <p:nvPr>
            <p:ph type="sldNum" sz="quarter" idx="12"/>
          </p:nvPr>
        </p:nvSpPr>
        <p:spPr/>
        <p:txBody>
          <a:bodyPr/>
          <a:lstStyle/>
          <a:p>
            <a:r>
              <a:rPr lang="ru-RU" smtClean="0"/>
              <a:t>5</a:t>
            </a: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900"/>
          </a:xfrm>
        </p:spPr>
        <p:txBody>
          <a:bodyPr rtlCol="0">
            <a:normAutofit fontScale="90000"/>
          </a:bodyPr>
          <a:lstStyle/>
          <a:p>
            <a:pPr fontAlgn="auto">
              <a:spcAft>
                <a:spcPts val="0"/>
              </a:spcAft>
              <a:defRPr/>
            </a:pPr>
            <a:r>
              <a:rPr lang="ru-RU" sz="3100" b="1" dirty="0" smtClean="0"/>
              <a:t/>
            </a:r>
            <a:br>
              <a:rPr lang="ru-RU" sz="3100" b="1" dirty="0" smtClean="0"/>
            </a:br>
            <a:r>
              <a:rPr lang="ru-RU" sz="3100" b="1" dirty="0" err="1" smtClean="0"/>
              <a:t>Regulat</a:t>
            </a:r>
            <a:r>
              <a:rPr lang="en-US" sz="3100" b="1" dirty="0" err="1" smtClean="0"/>
              <a:t>ory</a:t>
            </a:r>
            <a:r>
              <a:rPr lang="ru-RU" sz="3100" b="1" dirty="0" smtClean="0"/>
              <a:t> </a:t>
            </a:r>
            <a:r>
              <a:rPr lang="en-US" sz="3100" b="1" dirty="0" smtClean="0"/>
              <a:t>documents</a:t>
            </a:r>
            <a:r>
              <a:rPr lang="ru-RU" sz="3100" b="1" dirty="0" smtClean="0"/>
              <a:t> </a:t>
            </a:r>
            <a:br>
              <a:rPr lang="ru-RU" sz="3100" b="1" dirty="0" smtClean="0"/>
            </a:br>
            <a:r>
              <a:rPr lang="ru-RU" sz="3100" b="1" dirty="0" smtClean="0"/>
              <a:t> </a:t>
            </a:r>
            <a:r>
              <a:rPr lang="en-US" sz="3100" b="1" dirty="0" smtClean="0"/>
              <a:t>for </a:t>
            </a:r>
            <a:r>
              <a:rPr lang="ru-RU" sz="3100" b="1" dirty="0" err="1" smtClean="0"/>
              <a:t>manufacture</a:t>
            </a:r>
            <a:r>
              <a:rPr lang="ru-RU" sz="3100" b="1" dirty="0" smtClean="0"/>
              <a:t> of aqueous extracts</a:t>
            </a:r>
            <a:r>
              <a:rPr lang="ru-RU" dirty="0" smtClean="0"/>
              <a:t/>
            </a:r>
            <a:br>
              <a:rPr lang="ru-RU" dirty="0" smtClean="0"/>
            </a:br>
            <a:endParaRPr lang="ru-RU" dirty="0"/>
          </a:p>
        </p:txBody>
      </p:sp>
      <p:sp>
        <p:nvSpPr>
          <p:cNvPr id="3" name="Содержимое 2"/>
          <p:cNvSpPr>
            <a:spLocks noGrp="1"/>
          </p:cNvSpPr>
          <p:nvPr>
            <p:ph idx="1"/>
          </p:nvPr>
        </p:nvSpPr>
        <p:spPr>
          <a:xfrm>
            <a:off x="107950" y="1052513"/>
            <a:ext cx="8928100" cy="5689600"/>
          </a:xfrm>
        </p:spPr>
        <p:txBody>
          <a:bodyPr rtlCol="0">
            <a:normAutofit/>
          </a:bodyPr>
          <a:lstStyle/>
          <a:p>
            <a:pPr fontAlgn="auto">
              <a:spcAft>
                <a:spcPts val="0"/>
              </a:spcAft>
              <a:defRPr/>
            </a:pPr>
            <a:r>
              <a:rPr lang="en-US" b="1" dirty="0" err="1" smtClean="0">
                <a:solidFill>
                  <a:srgbClr val="C00000"/>
                </a:solidFill>
              </a:rPr>
              <a:t>RPh</a:t>
            </a:r>
            <a:r>
              <a:rPr lang="ru-RU" b="1" dirty="0" smtClean="0">
                <a:solidFill>
                  <a:srgbClr val="C00000"/>
                </a:solidFill>
              </a:rPr>
              <a:t>  </a:t>
            </a:r>
            <a:endParaRPr lang="en-US" b="1" dirty="0" smtClean="0">
              <a:solidFill>
                <a:srgbClr val="C00000"/>
              </a:solidFill>
            </a:endParaRPr>
          </a:p>
          <a:p>
            <a:pPr fontAlgn="auto">
              <a:spcAft>
                <a:spcPts val="0"/>
              </a:spcAft>
              <a:defRPr/>
            </a:pPr>
            <a:r>
              <a:rPr lang="ru-RU" b="1" dirty="0" err="1" smtClean="0">
                <a:solidFill>
                  <a:srgbClr val="C00000"/>
                </a:solidFill>
              </a:rPr>
              <a:t>Russian</a:t>
            </a:r>
            <a:r>
              <a:rPr lang="ru-RU" b="1" dirty="0" smtClean="0">
                <a:solidFill>
                  <a:srgbClr val="C00000"/>
                </a:solidFill>
              </a:rPr>
              <a:t> Ministry of Health Order number 309 </a:t>
            </a:r>
            <a:r>
              <a:rPr lang="ru-RU" dirty="0" smtClean="0">
                <a:solidFill>
                  <a:srgbClr val="C00000"/>
                </a:solidFill>
              </a:rPr>
              <a:t>from 21.10.1997 g</a:t>
            </a:r>
            <a:r>
              <a:rPr lang="ru-RU" dirty="0" smtClean="0"/>
              <a:t>. "On approval of the sanitary regime drugstores (pharmacies) instructions</a:t>
            </a:r>
          </a:p>
          <a:p>
            <a:pPr fontAlgn="auto">
              <a:spcAft>
                <a:spcPts val="0"/>
              </a:spcAft>
              <a:defRPr/>
            </a:pPr>
            <a:r>
              <a:rPr lang="ru-RU" b="1" dirty="0" err="1" smtClean="0">
                <a:solidFill>
                  <a:srgbClr val="C00000"/>
                </a:solidFill>
              </a:rPr>
              <a:t>Russian</a:t>
            </a:r>
            <a:r>
              <a:rPr lang="ru-RU" b="1" dirty="0" smtClean="0">
                <a:solidFill>
                  <a:srgbClr val="C00000"/>
                </a:solidFill>
              </a:rPr>
              <a:t> Ministry of Health Order </a:t>
            </a:r>
            <a:r>
              <a:rPr lang="ru-RU" b="1" dirty="0" err="1" smtClean="0">
                <a:solidFill>
                  <a:srgbClr val="C00000"/>
                </a:solidFill>
              </a:rPr>
              <a:t>number</a:t>
            </a:r>
            <a:r>
              <a:rPr lang="ru-RU" b="1" dirty="0" smtClean="0">
                <a:solidFill>
                  <a:srgbClr val="C00000"/>
                </a:solidFill>
              </a:rPr>
              <a:t> </a:t>
            </a:r>
            <a:r>
              <a:rPr lang="en-US" b="1" dirty="0" smtClean="0">
                <a:solidFill>
                  <a:srgbClr val="C00000"/>
                </a:solidFill>
              </a:rPr>
              <a:t>751n</a:t>
            </a:r>
            <a:r>
              <a:rPr lang="ru-RU" b="1" dirty="0" smtClean="0">
                <a:solidFill>
                  <a:srgbClr val="C00000"/>
                </a:solidFill>
              </a:rPr>
              <a:t> </a:t>
            </a:r>
            <a:r>
              <a:rPr lang="ru-RU" dirty="0" err="1" smtClean="0">
                <a:solidFill>
                  <a:srgbClr val="C00000"/>
                </a:solidFill>
              </a:rPr>
              <a:t>on</a:t>
            </a:r>
            <a:r>
              <a:rPr lang="ru-RU" dirty="0" smtClean="0">
                <a:solidFill>
                  <a:srgbClr val="C00000"/>
                </a:solidFill>
              </a:rPr>
              <a:t> </a:t>
            </a:r>
            <a:r>
              <a:rPr lang="en-US" dirty="0" smtClean="0">
                <a:solidFill>
                  <a:srgbClr val="C00000"/>
                </a:solidFill>
              </a:rPr>
              <a:t>2015</a:t>
            </a:r>
            <a:r>
              <a:rPr lang="ru-RU" dirty="0" smtClean="0">
                <a:solidFill>
                  <a:srgbClr val="C00000"/>
                </a:solidFill>
              </a:rPr>
              <a:t> </a:t>
            </a:r>
            <a:r>
              <a:rPr lang="ru-RU" dirty="0" smtClean="0"/>
              <a:t>“</a:t>
            </a:r>
            <a:r>
              <a:rPr lang="en-US" dirty="0" smtClean="0"/>
              <a:t>preparation of dosage forms in </a:t>
            </a:r>
            <a:r>
              <a:rPr lang="en-US" dirty="0" err="1" smtClean="0"/>
              <a:t>farmacy</a:t>
            </a:r>
            <a:r>
              <a:rPr lang="en-US" dirty="0" smtClean="0"/>
              <a:t> and </a:t>
            </a:r>
            <a:r>
              <a:rPr lang="ru-RU" dirty="0" err="1" smtClean="0"/>
              <a:t>quality</a:t>
            </a:r>
            <a:r>
              <a:rPr lang="ru-RU" dirty="0" smtClean="0"/>
              <a:t> control of the medicines manufactured in pharmacies"</a:t>
            </a:r>
            <a:endParaRPr lang="ru-RU" dirty="0"/>
          </a:p>
        </p:txBody>
      </p:sp>
      <p:sp>
        <p:nvSpPr>
          <p:cNvPr id="4" name="Номер слайда 3"/>
          <p:cNvSpPr>
            <a:spLocks noGrp="1"/>
          </p:cNvSpPr>
          <p:nvPr>
            <p:ph type="sldNum" sz="quarter" idx="12"/>
          </p:nvPr>
        </p:nvSpPr>
        <p:spPr/>
        <p:txBody>
          <a:bodyPr/>
          <a:lstStyle/>
          <a:p>
            <a:pPr>
              <a:defRPr/>
            </a:pPr>
            <a:r>
              <a:rPr lang="ru-RU"/>
              <a:t>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1424</TotalTime>
  <Words>4103</Words>
  <Application>Microsoft Office PowerPoint</Application>
  <PresentationFormat>Экран (4:3)</PresentationFormat>
  <Paragraphs>546</Paragraphs>
  <Slides>61</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61</vt:i4>
      </vt:variant>
    </vt:vector>
  </HeadingPairs>
  <TitlesOfParts>
    <vt:vector size="65" baseType="lpstr">
      <vt:lpstr>Arial</vt:lpstr>
      <vt:lpstr>Calibri</vt:lpstr>
      <vt:lpstr>Times New Roman</vt:lpstr>
      <vt:lpstr>Тема Office</vt:lpstr>
      <vt:lpstr>Infusions and Decoctions</vt:lpstr>
      <vt:lpstr>Infusions and decoctions (Aqueous extracts)</vt:lpstr>
      <vt:lpstr>Презентация PowerPoint</vt:lpstr>
      <vt:lpstr>Infusions and decoctions - Infusa et Decocta -  liquid dosage form. There are an aqueous extracts from medicinal plants, as well as aqueous solutions of liquid or dry  extracts –concentrates (RPh)    Infusions and decoctions  - polydisperse systems with liquid dispersion medium</vt:lpstr>
      <vt:lpstr>Презентация PowerPoint</vt:lpstr>
      <vt:lpstr>Презентация PowerPoint</vt:lpstr>
      <vt:lpstr>Classification</vt:lpstr>
      <vt:lpstr>Methods for prescribing aqueous extracts</vt:lpstr>
      <vt:lpstr> Regulatory documents   for manufacture of aqueous extracts </vt:lpstr>
      <vt:lpstr>Factors affecting on the completeness of the extraction of active ingredients from the plant</vt:lpstr>
      <vt:lpstr>Type of equipment used and the material of equipment  To produce aqueous extracts used the special equipment called infundirki (From the Latin infundo - pour, brew). Infundirki can be enameled, stainless steel and porcelain</vt:lpstr>
      <vt:lpstr>Infundirny apparatus</vt:lpstr>
      <vt:lpstr>apparatus infundirny AI-3000</vt:lpstr>
      <vt:lpstr>scheme infundirny apparatus</vt:lpstr>
      <vt:lpstr>The degree of comminution of raw material </vt:lpstr>
      <vt:lpstr>Презентация PowerPoint</vt:lpstr>
      <vt:lpstr>Презентация PowerPoint</vt:lpstr>
      <vt:lpstr>extraction time and duration of cooling How to prepare infusions  and decoctions </vt:lpstr>
      <vt:lpstr>exceptions:</vt:lpstr>
      <vt:lpstr>standardization of raw materials (RPh)</vt:lpstr>
      <vt:lpstr>Rp.: Infusi herbae Adonidis vernalis ex 6.0 - 180.0         D.S.1 tbsp. spoon 3 times a day</vt:lpstr>
      <vt:lpstr> Ratio of  Raw material mass to volume of extractant </vt:lpstr>
      <vt:lpstr> Power of  water absorption </vt:lpstr>
      <vt:lpstr>  Coefficient water absorption (K absorption ) shows the volume of water (ml) held by 1 g of crushed plant material after being wrung out (squezzed) in a perforated cylinder   The values K absorption are given in the tables.  If a K absorption  not in the table, use averages.         </vt:lpstr>
      <vt:lpstr>Презентация PowerPoint</vt:lpstr>
      <vt:lpstr>Technological stages of manufacture of aqueous extracts</vt:lpstr>
      <vt:lpstr>Technological steps of manufacture of aqueous extracts</vt:lpstr>
      <vt:lpstr> Manufacturing of mixtures containing aqueous extracts from medicinal products and medicinal substances </vt:lpstr>
      <vt:lpstr>Labeling  infusions and decoctions </vt:lpstr>
      <vt:lpstr>Rp.: Infusi Herbae Leonuri 200.0         Da.         Signa. 1 tablespoon                     3 times a day </vt:lpstr>
      <vt:lpstr> Infusion of herbs Leonurus It is prepared in a ratio of  1:10  The degree of milling of raw material - 7 mm     Vwater= Vformulation + Mass of plant ·K absorption , Where   V formulation- volume of the aqueous extract Mass - the mass of the plant  K absorption - coefficient of water absorption  for raw material </vt:lpstr>
      <vt:lpstr>The calculations on the back of the PWC</vt:lpstr>
      <vt:lpstr>Technology</vt:lpstr>
      <vt:lpstr>PWC front side </vt:lpstr>
      <vt:lpstr>Medicinal plant products containing essential oils (chamomile flowers, anise fruits, rhizomes with valerian roots, peppermint leaves,  etc.) </vt:lpstr>
      <vt:lpstr>Medicinal plant raw materials containing tannins (oak bark, burnet roots, cherry fruits, serpentine and cinquefoil rhizomes, bearberry leaves, etc.)</vt:lpstr>
      <vt:lpstr>MP containing cardiac glycosides (foxglove leaves 50-66 ICE, spring adonis herb 50-66 active unites, lily of the valley leaves 90, jaundice herb 500 ICE)</vt:lpstr>
      <vt:lpstr>Medicinal product containing anthraglycosides (buckthorn bark, zhostera fruits, rhubarb roots, rhizomes and roots of madder dye, etc.)</vt:lpstr>
      <vt:lpstr>MP containing saponins (licorice root, rhizomes with cyanosis roots, istode roots, aralia roots, etc.)</vt:lpstr>
      <vt:lpstr>Medicinal product containing flavonoids (flowers of tansy, sandy immortelle, linden, three-leafed watch, knotweed grass, motherwort, field horsetail, etc.)</vt:lpstr>
      <vt:lpstr>MPs containing alkaloids (celandine herb, thermopsis, belladonna leaves, henbane, dope, etc.)</vt:lpstr>
      <vt:lpstr> Rp.: Infusi foliorum Belladonnae 200.0         D.S. By 1 tablespoon 3 times a day </vt:lpstr>
      <vt:lpstr>Water extraction technology</vt:lpstr>
      <vt:lpstr>PWC</vt:lpstr>
      <vt:lpstr>MP containing polysaccharides</vt:lpstr>
      <vt:lpstr>Features of water extraction from marshmallow root</vt:lpstr>
      <vt:lpstr>Презентация PowerPoint</vt:lpstr>
      <vt:lpstr>Calculations on the back of the PWC (we increase the mass of raw materials and extractant taking into account Kconsumption) </vt:lpstr>
      <vt:lpstr>Technology</vt:lpstr>
      <vt:lpstr>PWC 05.11.2020          prescription  no. 2</vt:lpstr>
      <vt:lpstr>Rp.: Infusi Herbae Leonuri 200.0         Natrii bromidi 4.0         Glucosi 10.0         Tincturae Valerianae  5.0         Misce. Da.         Signa. 1 tablespoon 3 times                     a day </vt:lpstr>
      <vt:lpstr>        Water extraction and two or more solids        </vt:lpstr>
      <vt:lpstr>PWC - calculations on the back side</vt:lpstr>
      <vt:lpstr>Technology</vt:lpstr>
      <vt:lpstr>PWC 05.11.2020      prescription no.4</vt:lpstr>
      <vt:lpstr>Manufacture of infusions and decoctions with the help of extractes-concentrates </vt:lpstr>
      <vt:lpstr> Benefits of using concentrate extracts: </vt:lpstr>
      <vt:lpstr>In the manufacture we use a liquid extract-concentrate of herbae Leonuri (1: 2) 20% sodium bromide solution 10% glucose solution</vt:lpstr>
      <vt:lpstr> Calculations on the back of the PWC </vt:lpstr>
      <vt:lpstr>Technology</vt:lpstr>
      <vt:lpstr>PWC 05.11.2020       prescription  no. 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Настои и отвары</dc:title>
  <dc:creator>user</dc:creator>
  <cp:lastModifiedBy>user</cp:lastModifiedBy>
  <cp:revision>153</cp:revision>
  <dcterms:created xsi:type="dcterms:W3CDTF">2014-10-27T18:49:43Z</dcterms:created>
  <dcterms:modified xsi:type="dcterms:W3CDTF">2020-11-05T12:50:34Z</dcterms:modified>
</cp:coreProperties>
</file>