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0" r:id="rId6"/>
    <p:sldId id="261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6603" y="457779"/>
            <a:ext cx="116116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Пиона уклоняющегося корневища и корни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Paeoniae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anomalae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rhizomata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radices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уклоняющегося трава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Paeoniae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anomalae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 уклоняющийся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Paeonia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сем. Пионовые 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Paeniaceae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1" y="3281681"/>
            <a:ext cx="4063999" cy="35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784" y="-1"/>
            <a:ext cx="91417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9322" y="4584218"/>
            <a:ext cx="926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/>
              <a:t>    </a:t>
            </a:r>
            <a:r>
              <a:rPr lang="ru-RU" sz="2800" dirty="0" err="1" smtClean="0"/>
              <a:t>пеонифлорин</a:t>
            </a:r>
            <a:r>
              <a:rPr lang="ru-RU" sz="2800" dirty="0" smtClean="0"/>
              <a:t>                               </a:t>
            </a:r>
            <a:r>
              <a:rPr lang="ru-RU" sz="2800" dirty="0" err="1" smtClean="0"/>
              <a:t>метилсалицилат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603500" y="9031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08354"/>
              </p:ext>
            </p:extLst>
          </p:nvPr>
        </p:nvGraphicFramePr>
        <p:xfrm>
          <a:off x="2603500" y="1135251"/>
          <a:ext cx="7124700" cy="326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CS ChemDraw Drawing" r:id="rId3" imgW="4868694" imgH="2227774" progId="ChemDraw.Document.6.0">
                  <p:embed/>
                </p:oleObj>
              </mc:Choice>
              <mc:Fallback>
                <p:oleObj name="CS ChemDraw Drawing" r:id="rId3" imgW="4868694" imgH="2227774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1135251"/>
                        <a:ext cx="7124700" cy="3262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7728" y="4333584"/>
            <a:ext cx="926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/>
              <a:t>    </a:t>
            </a:r>
            <a:r>
              <a:rPr lang="ru-RU" sz="2800" dirty="0" err="1" smtClean="0"/>
              <a:t>пеоновицианозид</a:t>
            </a:r>
            <a:r>
              <a:rPr lang="ru-RU" sz="2800" dirty="0" smtClean="0"/>
              <a:t>                                  салицин</a:t>
            </a:r>
            <a:endParaRPr lang="ru-RU" sz="2800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603500" y="9031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2425985" y="2076911"/>
            <a:ext cx="183517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69337"/>
              </p:ext>
            </p:extLst>
          </p:nvPr>
        </p:nvGraphicFramePr>
        <p:xfrm>
          <a:off x="2273300" y="1187286"/>
          <a:ext cx="7950634" cy="249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S ChemDraw Drawing" r:id="rId3" imgW="4253257" imgH="1333100" progId="ChemDraw.Document.6.0">
                  <p:embed/>
                </p:oleObj>
              </mc:Choice>
              <mc:Fallback>
                <p:oleObj name="CS ChemDraw Drawing" r:id="rId3" imgW="4253257" imgH="13331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1187286"/>
                        <a:ext cx="7950634" cy="2495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62211" y="1145138"/>
            <a:ext cx="11285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 и корни пиона уклоняющегося стандартизуется ФС 42-531-98 (изм. №1), трава пиона уклоняющегося стандартизуется ФС 42-99-98 (изм. №1). В обоих случаях определяется суммарное содержание сложных эфиров (в ФС они ошибочно причислены 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иридоидам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пересчете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пеонифлорин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Определение проводится ФЭК методом после цветной реакции со щелочным раствором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гидроксиламина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раствором хлорида окисного железа в соляной кислоте.  В траве содержание сложных эфиров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0,3% до 0,8%, в корневищах и корнях от 0,7% до 1,6 %.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7450" y="283598"/>
            <a:ext cx="7588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пиона уклоняющегося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5664200" cy="566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18" y="520700"/>
            <a:ext cx="63373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88" y="0"/>
            <a:ext cx="592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131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117</cp:revision>
  <dcterms:created xsi:type="dcterms:W3CDTF">2017-09-02T10:15:39Z</dcterms:created>
  <dcterms:modified xsi:type="dcterms:W3CDTF">2021-10-11T15:57:13Z</dcterms:modified>
</cp:coreProperties>
</file>