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2" r:id="rId2"/>
    <p:sldId id="273" r:id="rId3"/>
    <p:sldId id="274" r:id="rId4"/>
    <p:sldId id="275" r:id="rId5"/>
    <p:sldId id="276" r:id="rId6"/>
    <p:sldId id="277" r:id="rId7"/>
    <p:sldId id="278" r:id="rId8"/>
    <p:sldId id="279" r:id="rId9"/>
    <p:sldId id="280" r:id="rId10"/>
    <p:sldId id="281" r:id="rId11"/>
    <p:sldId id="282" r:id="rId12"/>
    <p:sldId id="283" r:id="rId13"/>
    <p:sldId id="284" r:id="rId14"/>
    <p:sldId id="328" r:id="rId15"/>
    <p:sldId id="285" r:id="rId16"/>
    <p:sldId id="286" r:id="rId17"/>
    <p:sldId id="287" r:id="rId18"/>
    <p:sldId id="288" r:id="rId19"/>
    <p:sldId id="289" r:id="rId20"/>
    <p:sldId id="290" r:id="rId21"/>
    <p:sldId id="291" r:id="rId22"/>
    <p:sldId id="292" r:id="rId23"/>
    <p:sldId id="329" r:id="rId24"/>
    <p:sldId id="330" r:id="rId25"/>
    <p:sldId id="33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D1325C-BE9C-4D76-8158-B9C523698E58}" type="datetimeFigureOut">
              <a:rPr lang="ru-RU" smtClean="0"/>
              <a:t>22.01.2021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A4C57C-E3F9-471D-9316-3B4FFF57C482}" type="slidenum">
              <a:rPr lang="ru-RU" smtClean="0"/>
              <a:t>‹#›</a:t>
            </a:fld>
            <a:endParaRPr lang="ru-RU"/>
          </a:p>
        </p:txBody>
      </p:sp>
    </p:spTree>
    <p:extLst>
      <p:ext uri="{BB962C8B-B14F-4D97-AF65-F5344CB8AC3E}">
        <p14:creationId xmlns:p14="http://schemas.microsoft.com/office/powerpoint/2010/main" val="16416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2555A3A-138D-4BBB-B86D-37A9F41DA6D2}" type="datetime1">
              <a:rPr lang="ru-RU" smtClean="0"/>
              <a:t>22.01.2021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1811064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A01511A-A9C5-4586-881B-2A3430623387}" type="datetime1">
              <a:rPr lang="ru-RU" smtClean="0"/>
              <a:t>22.01.2021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3750732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FFB059-7046-40D4-9D7F-0DB81E7FC04B}" type="datetime1">
              <a:rPr lang="ru-RU" smtClean="0"/>
              <a:t>22.01.2021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1635170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FEFBBCE-91FF-4C7B-8F94-8125781286DC}" type="datetime1">
              <a:rPr lang="ru-RU" smtClean="0"/>
              <a:t>22.01.2021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358629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836B801-EBC3-47C4-84BF-AB7E46490B04}" type="datetime1">
              <a:rPr lang="ru-RU" smtClean="0"/>
              <a:t>22.01.2021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2202066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D9A56B6-831A-4F17-923F-D9D165B9CA6A}" type="datetime1">
              <a:rPr lang="ru-RU" smtClean="0"/>
              <a:t>22.01.2021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3858205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B331E83-E2EB-4155-B088-2F668E9402E1}" type="datetime1">
              <a:rPr lang="ru-RU" smtClean="0"/>
              <a:t>22.01.2021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2187077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CFB842C-768B-453D-8632-87EDFE127895}" type="datetime1">
              <a:rPr lang="ru-RU" smtClean="0"/>
              <a:t>22.01.2021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3449216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24FEAE-F629-4862-B69F-D61EE0346FF6}" type="datetime1">
              <a:rPr lang="ru-RU" smtClean="0"/>
              <a:t>22.01.2021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3358679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1C44E2-8792-48A4-A5A2-C63FB947C673}" type="datetime1">
              <a:rPr lang="ru-RU" smtClean="0"/>
              <a:t>22.01.2021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1127859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11EC328-6A2F-4785-8D12-0A9C7A476939}" type="datetime1">
              <a:rPr lang="ru-RU" smtClean="0"/>
              <a:t>22.01.2021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387D03F-399E-4E3A-8B98-CAF8154872E8}" type="slidenum">
              <a:rPr lang="ru-RU" smtClean="0"/>
              <a:t>‹#›</a:t>
            </a:fld>
            <a:endParaRPr lang="ru-RU"/>
          </a:p>
        </p:txBody>
      </p:sp>
    </p:spTree>
    <p:extLst>
      <p:ext uri="{BB962C8B-B14F-4D97-AF65-F5344CB8AC3E}">
        <p14:creationId xmlns:p14="http://schemas.microsoft.com/office/powerpoint/2010/main" val="197013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208BA-F4A4-4AB0-9B96-9A738E3ABC02}" type="datetime1">
              <a:rPr lang="ru-RU" smtClean="0"/>
              <a:t>22.01.2021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87D03F-399E-4E3A-8B98-CAF8154872E8}" type="slidenum">
              <a:rPr lang="ru-RU" smtClean="0"/>
              <a:t>‹#›</a:t>
            </a:fld>
            <a:endParaRPr lang="ru-RU"/>
          </a:p>
        </p:txBody>
      </p:sp>
    </p:spTree>
    <p:extLst>
      <p:ext uri="{BB962C8B-B14F-4D97-AF65-F5344CB8AC3E}">
        <p14:creationId xmlns:p14="http://schemas.microsoft.com/office/powerpoint/2010/main" val="2456451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lstStyle/>
          <a:p>
            <a:r>
              <a:rPr lang="ru-RU" b="1" dirty="0" smtClean="0">
                <a:solidFill>
                  <a:srgbClr val="C00000"/>
                </a:solidFill>
                <a:latin typeface="Times New Roman" panose="02020603050405020304" pitchFamily="18" charset="0"/>
                <a:cs typeface="Times New Roman" panose="02020603050405020304" pitchFamily="18" charset="0"/>
              </a:rPr>
              <a:t>МЕРНАЯ ПОСУДА</a:t>
            </a:r>
          </a:p>
          <a:p>
            <a:pPr algn="l"/>
            <a:r>
              <a:rPr lang="ru-RU" dirty="0">
                <a:solidFill>
                  <a:schemeClr val="tx1"/>
                </a:solidFill>
                <a:latin typeface="Times New Roman" panose="02020603050405020304" pitchFamily="18" charset="0"/>
                <a:cs typeface="Times New Roman" panose="02020603050405020304" pitchFamily="18" charset="0"/>
              </a:rPr>
              <a:t> К мерной химической посуде относятся мерные </a:t>
            </a:r>
            <a:r>
              <a:rPr lang="ru-RU" dirty="0" smtClean="0">
                <a:solidFill>
                  <a:schemeClr val="tx1"/>
                </a:solidFill>
                <a:latin typeface="Times New Roman" panose="02020603050405020304" pitchFamily="18" charset="0"/>
                <a:cs typeface="Times New Roman" panose="02020603050405020304" pitchFamily="18" charset="0"/>
              </a:rPr>
              <a:t>колбы, пикнометры</a:t>
            </a:r>
            <a:r>
              <a:rPr lang="ru-RU" dirty="0">
                <a:solidFill>
                  <a:schemeClr val="tx1"/>
                </a:solidFill>
                <a:latin typeface="Times New Roman" panose="02020603050405020304" pitchFamily="18" charset="0"/>
                <a:cs typeface="Times New Roman" panose="02020603050405020304" pitchFamily="18" charset="0"/>
              </a:rPr>
              <a:t>, пипетки, бюретки, а также мерные цилиндры, мерные </a:t>
            </a:r>
            <a:r>
              <a:rPr lang="ru-RU" dirty="0" smtClean="0">
                <a:solidFill>
                  <a:schemeClr val="tx1"/>
                </a:solidFill>
                <a:latin typeface="Times New Roman" panose="02020603050405020304" pitchFamily="18" charset="0"/>
                <a:cs typeface="Times New Roman" panose="02020603050405020304" pitchFamily="18" charset="0"/>
              </a:rPr>
              <a:t>стаканы, мензурки</a:t>
            </a:r>
            <a:r>
              <a:rPr lang="ru-RU" dirty="0">
                <a:solidFill>
                  <a:schemeClr val="tx1"/>
                </a:solidFill>
                <a:latin typeface="Times New Roman" panose="02020603050405020304" pitchFamily="18" charset="0"/>
                <a:cs typeface="Times New Roman" panose="02020603050405020304" pitchFamily="18" charset="0"/>
              </a:rPr>
              <a:t>, пробирки с делениями. В отличии от химической посуды </a:t>
            </a:r>
            <a:r>
              <a:rPr lang="ru-RU" dirty="0" smtClean="0">
                <a:solidFill>
                  <a:schemeClr val="tx1"/>
                </a:solidFill>
                <a:latin typeface="Times New Roman" panose="02020603050405020304" pitchFamily="18" charset="0"/>
                <a:cs typeface="Times New Roman" panose="02020603050405020304" pitchFamily="18" charset="0"/>
              </a:rPr>
              <a:t>общего назначения </a:t>
            </a:r>
            <a:r>
              <a:rPr lang="ru-RU" dirty="0">
                <a:solidFill>
                  <a:schemeClr val="tx1"/>
                </a:solidFill>
                <a:latin typeface="Times New Roman" panose="02020603050405020304" pitchFamily="18" charset="0"/>
                <a:cs typeface="Times New Roman" panose="02020603050405020304" pitchFamily="18" charset="0"/>
              </a:rPr>
              <a:t>мерная посуда имеет точную градуировку. </a:t>
            </a:r>
            <a:endParaRPr lang="ru-RU" dirty="0" smtClean="0">
              <a:solidFill>
                <a:schemeClr val="tx1"/>
              </a:solidFill>
              <a:latin typeface="Times New Roman" panose="02020603050405020304" pitchFamily="18" charset="0"/>
              <a:cs typeface="Times New Roman" panose="02020603050405020304" pitchFamily="18" charset="0"/>
            </a:endParaRPr>
          </a:p>
          <a:p>
            <a:pPr algn="l"/>
            <a:endParaRPr lang="ru-RU"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1</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85000" lnSpcReduction="10000"/>
          </a:bodyPr>
          <a:lstStyle/>
          <a:p>
            <a:r>
              <a:rPr lang="ru-RU" b="1" dirty="0">
                <a:solidFill>
                  <a:srgbClr val="7030A0"/>
                </a:solidFill>
                <a:latin typeface="Times New Roman" panose="02020603050405020304" pitchFamily="18" charset="0"/>
                <a:cs typeface="Times New Roman" panose="02020603050405020304" pitchFamily="18" charset="0"/>
              </a:rPr>
              <a:t>Калибровка лабораторной мерной </a:t>
            </a:r>
            <a:r>
              <a:rPr lang="ru-RU" b="1" dirty="0" smtClean="0">
                <a:solidFill>
                  <a:srgbClr val="7030A0"/>
                </a:solidFill>
                <a:latin typeface="Times New Roman" panose="02020603050405020304" pitchFamily="18" charset="0"/>
                <a:cs typeface="Times New Roman" panose="02020603050405020304" pitchFamily="18" charset="0"/>
              </a:rPr>
              <a:t>посуды</a:t>
            </a:r>
            <a:endParaRPr lang="ru-RU" b="1" dirty="0">
              <a:solidFill>
                <a:srgbClr val="7030A0"/>
              </a:solidFill>
              <a:latin typeface="Times New Roman" panose="02020603050405020304" pitchFamily="18" charset="0"/>
              <a:cs typeface="Times New Roman" panose="02020603050405020304" pitchFamily="18" charset="0"/>
            </a:endParaRPr>
          </a:p>
          <a:p>
            <a:pPr algn="l"/>
            <a:r>
              <a:rPr lang="ru-RU" dirty="0">
                <a:solidFill>
                  <a:schemeClr val="tx1"/>
                </a:solidFill>
                <a:latin typeface="Times New Roman" panose="02020603050405020304" pitchFamily="18" charset="0"/>
                <a:cs typeface="Times New Roman" panose="02020603050405020304" pitchFamily="18" charset="0"/>
              </a:rPr>
              <a:t>Мерные колбы, пикнометры, пипетки и бюретки перед </a:t>
            </a:r>
            <a:r>
              <a:rPr lang="ru-RU" dirty="0" smtClean="0">
                <a:solidFill>
                  <a:schemeClr val="tx1"/>
                </a:solidFill>
                <a:latin typeface="Times New Roman" panose="02020603050405020304" pitchFamily="18" charset="0"/>
                <a:cs typeface="Times New Roman" panose="02020603050405020304" pitchFamily="18" charset="0"/>
              </a:rPr>
              <a:t>работой необходимо </a:t>
            </a:r>
            <a:r>
              <a:rPr lang="ru-RU" dirty="0">
                <a:solidFill>
                  <a:schemeClr val="tx1"/>
                </a:solidFill>
                <a:latin typeface="Times New Roman" panose="02020603050405020304" pitchFamily="18" charset="0"/>
                <a:cs typeface="Times New Roman" panose="02020603050405020304" pitchFamily="18" charset="0"/>
              </a:rPr>
              <a:t>проверять. Перед проверкой мерную посуду тщательно моют </a:t>
            </a:r>
            <a:r>
              <a:rPr lang="ru-RU" dirty="0" smtClean="0">
                <a:solidFill>
                  <a:schemeClr val="tx1"/>
                </a:solidFill>
                <a:latin typeface="Times New Roman" panose="02020603050405020304" pitchFamily="18" charset="0"/>
                <a:cs typeface="Times New Roman" panose="02020603050405020304" pitchFamily="18" charset="0"/>
              </a:rPr>
              <a:t>и высушивают</a:t>
            </a:r>
            <a:r>
              <a:rPr lang="ru-RU" dirty="0">
                <a:solidFill>
                  <a:schemeClr val="tx1"/>
                </a:solidFill>
                <a:latin typeface="Times New Roman" panose="02020603050405020304" pitchFamily="18" charset="0"/>
                <a:cs typeface="Times New Roman" panose="02020603050405020304" pitchFamily="18" charset="0"/>
              </a:rPr>
              <a:t>. Высушенную мерную посуду, используемую на "</a:t>
            </a:r>
            <a:r>
              <a:rPr lang="ru-RU" dirty="0" smtClean="0">
                <a:solidFill>
                  <a:schemeClr val="tx1"/>
                </a:solidFill>
                <a:latin typeface="Times New Roman" panose="02020603050405020304" pitchFamily="18" charset="0"/>
                <a:cs typeface="Times New Roman" panose="02020603050405020304" pitchFamily="18" charset="0"/>
              </a:rPr>
              <a:t>выливание" (</a:t>
            </a:r>
            <a:r>
              <a:rPr lang="ru-RU" dirty="0">
                <a:solidFill>
                  <a:schemeClr val="tx1"/>
                </a:solidFill>
                <a:latin typeface="Times New Roman" panose="02020603050405020304" pitchFamily="18" charset="0"/>
                <a:cs typeface="Times New Roman" panose="02020603050405020304" pitchFamily="18" charset="0"/>
              </a:rPr>
              <a:t>пипетки и бюретки), перед проверкой смачивают водой </a:t>
            </a:r>
            <a:r>
              <a:rPr lang="ru-RU" dirty="0" smtClean="0">
                <a:solidFill>
                  <a:schemeClr val="tx1"/>
                </a:solidFill>
                <a:latin typeface="Times New Roman" panose="02020603050405020304" pitchFamily="18" charset="0"/>
                <a:cs typeface="Times New Roman" panose="02020603050405020304" pitchFamily="18" charset="0"/>
              </a:rPr>
              <a:t>очищенной: наливают </a:t>
            </a:r>
            <a:r>
              <a:rPr lang="ru-RU" dirty="0">
                <a:solidFill>
                  <a:schemeClr val="tx1"/>
                </a:solidFill>
                <a:latin typeface="Times New Roman" panose="02020603050405020304" pitchFamily="18" charset="0"/>
                <a:cs typeface="Times New Roman" panose="02020603050405020304" pitchFamily="18" charset="0"/>
              </a:rPr>
              <a:t>ее в проверяемую посуду и дают постоять 1-2 мин, после </a:t>
            </a:r>
            <a:r>
              <a:rPr lang="ru-RU" dirty="0" smtClean="0">
                <a:solidFill>
                  <a:schemeClr val="tx1"/>
                </a:solidFill>
                <a:latin typeface="Times New Roman" panose="02020603050405020304" pitchFamily="18" charset="0"/>
                <a:cs typeface="Times New Roman" panose="02020603050405020304" pitchFamily="18" charset="0"/>
              </a:rPr>
              <a:t>чего выливают</a:t>
            </a:r>
            <a:r>
              <a:rPr lang="ru-RU" dirty="0">
                <a:solidFill>
                  <a:schemeClr val="tx1"/>
                </a:solidFill>
                <a:latin typeface="Times New Roman" panose="02020603050405020304" pitchFamily="18" charset="0"/>
                <a:cs typeface="Times New Roman" panose="02020603050405020304" pitchFamily="18" charset="0"/>
              </a:rPr>
              <a:t>, как и при обычном использовании.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Проверка </a:t>
            </a:r>
            <a:r>
              <a:rPr lang="ru-RU" dirty="0">
                <a:solidFill>
                  <a:schemeClr val="tx1"/>
                </a:solidFill>
                <a:latin typeface="Times New Roman" panose="02020603050405020304" pitchFamily="18" charset="0"/>
                <a:cs typeface="Times New Roman" panose="02020603050405020304" pitchFamily="18" charset="0"/>
              </a:rPr>
              <a:t>мерной </a:t>
            </a:r>
            <a:r>
              <a:rPr lang="ru-RU" dirty="0" smtClean="0">
                <a:solidFill>
                  <a:schemeClr val="tx1"/>
                </a:solidFill>
                <a:latin typeface="Times New Roman" panose="02020603050405020304" pitchFamily="18" charset="0"/>
                <a:cs typeface="Times New Roman" panose="02020603050405020304" pitchFamily="18" charset="0"/>
              </a:rPr>
              <a:t>посуды заключается </a:t>
            </a:r>
            <a:r>
              <a:rPr lang="ru-RU" dirty="0">
                <a:solidFill>
                  <a:schemeClr val="tx1"/>
                </a:solidFill>
                <a:latin typeface="Times New Roman" panose="02020603050405020304" pitchFamily="18" charset="0"/>
                <a:cs typeface="Times New Roman" panose="02020603050405020304" pitchFamily="18" charset="0"/>
              </a:rPr>
              <a:t>в определении массы воды очищенной, не содержащей </a:t>
            </a:r>
            <a:r>
              <a:rPr lang="ru-RU" dirty="0" smtClean="0">
                <a:solidFill>
                  <a:schemeClr val="tx1"/>
                </a:solidFill>
                <a:latin typeface="Times New Roman" panose="02020603050405020304" pitchFamily="18" charset="0"/>
                <a:cs typeface="Times New Roman" panose="02020603050405020304" pitchFamily="18" charset="0"/>
              </a:rPr>
              <a:t>примесей и </a:t>
            </a:r>
            <a:r>
              <a:rPr lang="ru-RU" dirty="0">
                <a:solidFill>
                  <a:schemeClr val="tx1"/>
                </a:solidFill>
                <a:latin typeface="Times New Roman" panose="02020603050405020304" pitchFamily="18" charset="0"/>
                <a:cs typeface="Times New Roman" panose="02020603050405020304" pitchFamily="18" charset="0"/>
              </a:rPr>
              <a:t>растворенного воздуха, налитой в посуду до метки (мерные колбы </a:t>
            </a:r>
            <a:r>
              <a:rPr lang="ru-RU" dirty="0" smtClean="0">
                <a:solidFill>
                  <a:schemeClr val="tx1"/>
                </a:solidFill>
                <a:latin typeface="Times New Roman" panose="02020603050405020304" pitchFamily="18" charset="0"/>
                <a:cs typeface="Times New Roman" panose="02020603050405020304" pitchFamily="18" charset="0"/>
              </a:rPr>
              <a:t>и пикнометры</a:t>
            </a:r>
            <a:r>
              <a:rPr lang="ru-RU" dirty="0">
                <a:solidFill>
                  <a:schemeClr val="tx1"/>
                </a:solidFill>
                <a:latin typeface="Times New Roman" panose="02020603050405020304" pitchFamily="18" charset="0"/>
                <a:cs typeface="Times New Roman" panose="02020603050405020304" pitchFamily="18" charset="0"/>
              </a:rPr>
              <a:t>) или вылитой из нее (пипетки и бюретки) при </a:t>
            </a:r>
            <a:r>
              <a:rPr lang="ru-RU" dirty="0" smtClean="0">
                <a:solidFill>
                  <a:schemeClr val="tx1"/>
                </a:solidFill>
                <a:latin typeface="Times New Roman" panose="02020603050405020304" pitchFamily="18" charset="0"/>
                <a:cs typeface="Times New Roman" panose="02020603050405020304" pitchFamily="18" charset="0"/>
              </a:rPr>
              <a:t>данной температуре </a:t>
            </a:r>
            <a:r>
              <a:rPr lang="ru-RU" dirty="0">
                <a:solidFill>
                  <a:schemeClr val="tx1"/>
                </a:solidFill>
                <a:latin typeface="Times New Roman" panose="02020603050405020304" pitchFamily="18" charset="0"/>
                <a:cs typeface="Times New Roman" panose="02020603050405020304" pitchFamily="18" charset="0"/>
              </a:rPr>
              <a:t>и атмосферном давлении. </a:t>
            </a:r>
          </a:p>
        </p:txBody>
      </p:sp>
      <p:sp>
        <p:nvSpPr>
          <p:cNvPr id="2" name="Номер слайда 1"/>
          <p:cNvSpPr>
            <a:spLocks noGrp="1"/>
          </p:cNvSpPr>
          <p:nvPr>
            <p:ph type="sldNum" sz="quarter" idx="12"/>
          </p:nvPr>
        </p:nvSpPr>
        <p:spPr/>
        <p:txBody>
          <a:bodyPr/>
          <a:lstStyle/>
          <a:p>
            <a:fld id="{2387D03F-399E-4E3A-8B98-CAF8154872E8}" type="slidenum">
              <a:rPr lang="ru-RU" smtClean="0"/>
              <a:t>10</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20000"/>
          </a:bodyPr>
          <a:lstStyle/>
          <a:p>
            <a:pPr algn="l"/>
            <a:r>
              <a:rPr lang="ru-RU" dirty="0">
                <a:solidFill>
                  <a:schemeClr val="tx1"/>
                </a:solidFill>
                <a:latin typeface="Times New Roman" panose="02020603050405020304" pitchFamily="18" charset="0"/>
                <a:cs typeface="Times New Roman" panose="02020603050405020304" pitchFamily="18" charset="0"/>
              </a:rPr>
              <a:t>При проверке пипеток воду из них спускают в бюкс с крышкой </a:t>
            </a:r>
            <a:r>
              <a:rPr lang="ru-RU" dirty="0" smtClean="0">
                <a:solidFill>
                  <a:schemeClr val="tx1"/>
                </a:solidFill>
                <a:latin typeface="Times New Roman" panose="02020603050405020304" pitchFamily="18" charset="0"/>
                <a:cs typeface="Times New Roman" panose="02020603050405020304" pitchFamily="18" charset="0"/>
              </a:rPr>
              <a:t>и взвешивают</a:t>
            </a:r>
            <a:r>
              <a:rPr lang="ru-RU" dirty="0">
                <a:solidFill>
                  <a:schemeClr val="tx1"/>
                </a:solidFill>
                <a:latin typeface="Times New Roman" panose="02020603050405020304" pitchFamily="18" charset="0"/>
                <a:cs typeface="Times New Roman" panose="02020603050405020304" pitchFamily="18" charset="0"/>
              </a:rPr>
              <a:t>. Не выливая воду из бюкса, спускают в него снова </a:t>
            </a:r>
            <a:r>
              <a:rPr lang="ru-RU" dirty="0" smtClean="0">
                <a:solidFill>
                  <a:schemeClr val="tx1"/>
                </a:solidFill>
                <a:latin typeface="Times New Roman" panose="02020603050405020304" pitchFamily="18" charset="0"/>
                <a:cs typeface="Times New Roman" panose="02020603050405020304" pitchFamily="18" charset="0"/>
              </a:rPr>
              <a:t>полную пипетку </a:t>
            </a:r>
            <a:r>
              <a:rPr lang="ru-RU" dirty="0">
                <a:solidFill>
                  <a:schemeClr val="tx1"/>
                </a:solidFill>
                <a:latin typeface="Times New Roman" panose="02020603050405020304" pitchFamily="18" charset="0"/>
                <a:cs typeface="Times New Roman" panose="02020603050405020304" pitchFamily="18" charset="0"/>
              </a:rPr>
              <a:t>и взвешивают. Так поступают и в третий раз. Из трех значений </a:t>
            </a:r>
            <a:r>
              <a:rPr lang="ru-RU" dirty="0" smtClean="0">
                <a:solidFill>
                  <a:schemeClr val="tx1"/>
                </a:solidFill>
                <a:latin typeface="Times New Roman" panose="02020603050405020304" pitchFamily="18" charset="0"/>
                <a:cs typeface="Times New Roman" panose="02020603050405020304" pitchFamily="18" charset="0"/>
              </a:rPr>
              <a:t>массы воды </a:t>
            </a:r>
            <a:r>
              <a:rPr lang="ru-RU" dirty="0">
                <a:solidFill>
                  <a:schemeClr val="tx1"/>
                </a:solidFill>
                <a:latin typeface="Times New Roman" panose="02020603050405020304" pitchFamily="18" charset="0"/>
                <a:cs typeface="Times New Roman" panose="02020603050405020304" pitchFamily="18" charset="0"/>
              </a:rPr>
              <a:t>берут среднее. При проверке бюреток измеряют массу всего ее объема, </a:t>
            </a:r>
            <a:r>
              <a:rPr lang="ru-RU" dirty="0" smtClean="0">
                <a:solidFill>
                  <a:schemeClr val="tx1"/>
                </a:solidFill>
                <a:latin typeface="Times New Roman" panose="02020603050405020304" pitchFamily="18" charset="0"/>
                <a:cs typeface="Times New Roman" panose="02020603050405020304" pitchFamily="18" charset="0"/>
              </a:rPr>
              <a:t>а затем </a:t>
            </a:r>
            <a:r>
              <a:rPr lang="ru-RU" dirty="0">
                <a:solidFill>
                  <a:schemeClr val="tx1"/>
                </a:solidFill>
                <a:latin typeface="Times New Roman" panose="02020603050405020304" pitchFamily="18" charset="0"/>
                <a:cs typeface="Times New Roman" panose="02020603050405020304" pitchFamily="18" charset="0"/>
              </a:rPr>
              <a:t>- массу воды через каждые 10 мл. Для точной калибровки </a:t>
            </a:r>
            <a:r>
              <a:rPr lang="ru-RU" dirty="0" smtClean="0">
                <a:solidFill>
                  <a:schemeClr val="tx1"/>
                </a:solidFill>
                <a:latin typeface="Times New Roman" panose="02020603050405020304" pitchFamily="18" charset="0"/>
                <a:cs typeface="Times New Roman" panose="02020603050405020304" pitchFamily="18" charset="0"/>
              </a:rPr>
              <a:t>проверяют массу </a:t>
            </a:r>
            <a:r>
              <a:rPr lang="ru-RU" dirty="0">
                <a:solidFill>
                  <a:schemeClr val="tx1"/>
                </a:solidFill>
                <a:latin typeface="Times New Roman" panose="02020603050405020304" pitchFamily="18" charset="0"/>
                <a:cs typeface="Times New Roman" panose="02020603050405020304" pitchFamily="18" charset="0"/>
              </a:rPr>
              <a:t>каждого миллилитра. Температура, при которой калибруется </a:t>
            </a:r>
            <a:r>
              <a:rPr lang="ru-RU" dirty="0" smtClean="0">
                <a:solidFill>
                  <a:schemeClr val="tx1"/>
                </a:solidFill>
                <a:latin typeface="Times New Roman" panose="02020603050405020304" pitchFamily="18" charset="0"/>
                <a:cs typeface="Times New Roman" panose="02020603050405020304" pitchFamily="18" charset="0"/>
              </a:rPr>
              <a:t>мерная стеклянная </a:t>
            </a:r>
            <a:r>
              <a:rPr lang="ru-RU" dirty="0">
                <a:solidFill>
                  <a:schemeClr val="tx1"/>
                </a:solidFill>
                <a:latin typeface="Times New Roman" panose="02020603050405020304" pitchFamily="18" charset="0"/>
                <a:cs typeface="Times New Roman" panose="02020603050405020304" pitchFamily="18" charset="0"/>
              </a:rPr>
              <a:t>посуда, должна быть равна 20° С</a:t>
            </a:r>
            <a:r>
              <a:rPr lang="ru-RU" dirty="0" smtClean="0">
                <a:solidFill>
                  <a:schemeClr val="tx1"/>
                </a:solidFill>
                <a:latin typeface="Times New Roman" panose="02020603050405020304" pitchFamily="18" charset="0"/>
                <a:cs typeface="Times New Roman" panose="02020603050405020304" pitchFamily="18" charset="0"/>
              </a:rPr>
              <a:t>.</a:t>
            </a:r>
          </a:p>
          <a:p>
            <a:pPr algn="l"/>
            <a:r>
              <a:rPr lang="ru-RU" dirty="0" smtClean="0">
                <a:solidFill>
                  <a:schemeClr val="tx1"/>
                </a:solidFill>
                <a:latin typeface="Times New Roman" panose="02020603050405020304" pitchFamily="18" charset="0"/>
                <a:cs typeface="Times New Roman" panose="02020603050405020304" pitchFamily="18" charset="0"/>
              </a:rPr>
              <a:t>На </a:t>
            </a:r>
            <a:r>
              <a:rPr lang="ru-RU" dirty="0">
                <a:solidFill>
                  <a:schemeClr val="tx1"/>
                </a:solidFill>
                <a:latin typeface="Times New Roman" panose="02020603050405020304" pitchFamily="18" charset="0"/>
                <a:cs typeface="Times New Roman" panose="02020603050405020304" pitchFamily="18" charset="0"/>
              </a:rPr>
              <a:t>практике при калибровании </a:t>
            </a:r>
            <a:r>
              <a:rPr lang="ru-RU" dirty="0" smtClean="0">
                <a:solidFill>
                  <a:schemeClr val="tx1"/>
                </a:solidFill>
                <a:latin typeface="Times New Roman" panose="02020603050405020304" pitchFamily="18" charset="0"/>
                <a:cs typeface="Times New Roman" panose="02020603050405020304" pitchFamily="18" charset="0"/>
              </a:rPr>
              <a:t>и проверке </a:t>
            </a:r>
            <a:r>
              <a:rPr lang="ru-RU" dirty="0">
                <a:solidFill>
                  <a:schemeClr val="tx1"/>
                </a:solidFill>
                <a:latin typeface="Times New Roman" panose="02020603050405020304" pitchFamily="18" charset="0"/>
                <a:cs typeface="Times New Roman" panose="02020603050405020304" pitchFamily="18" charset="0"/>
              </a:rPr>
              <a:t>мерной посуды пользуются таблицами, показывающими, сколько</a:t>
            </a:r>
          </a:p>
          <a:p>
            <a:pPr algn="l"/>
            <a:r>
              <a:rPr lang="ru-RU" dirty="0">
                <a:solidFill>
                  <a:schemeClr val="tx1"/>
                </a:solidFill>
                <a:latin typeface="Times New Roman" panose="02020603050405020304" pitchFamily="18" charset="0"/>
                <a:cs typeface="Times New Roman" panose="02020603050405020304" pitchFamily="18" charset="0"/>
              </a:rPr>
              <a:t>воды очищенной определенной температуры надо отвесить в воздухе той </a:t>
            </a:r>
            <a:r>
              <a:rPr lang="ru-RU" dirty="0" smtClean="0">
                <a:solidFill>
                  <a:schemeClr val="tx1"/>
                </a:solidFill>
                <a:latin typeface="Times New Roman" panose="02020603050405020304" pitchFamily="18" charset="0"/>
                <a:cs typeface="Times New Roman" panose="02020603050405020304" pitchFamily="18" charset="0"/>
              </a:rPr>
              <a:t>же температуры</a:t>
            </a:r>
            <a:r>
              <a:rPr lang="ru-RU" dirty="0">
                <a:solidFill>
                  <a:schemeClr val="tx1"/>
                </a:solidFill>
                <a:latin typeface="Times New Roman" panose="02020603050405020304" pitchFamily="18" charset="0"/>
                <a:cs typeface="Times New Roman" panose="02020603050405020304" pitchFamily="18" charset="0"/>
              </a:rPr>
              <a:t>, чтобы объем ее соответствовал 1 л при </a:t>
            </a:r>
            <a:r>
              <a:rPr lang="ru-RU" dirty="0" smtClean="0">
                <a:solidFill>
                  <a:schemeClr val="tx1"/>
                </a:solidFill>
                <a:latin typeface="Times New Roman" panose="02020603050405020304" pitchFamily="18" charset="0"/>
                <a:cs typeface="Times New Roman" panose="02020603050405020304" pitchFamily="18" charset="0"/>
              </a:rPr>
              <a:t>20 </a:t>
            </a:r>
            <a:r>
              <a:rPr lang="ru-RU" dirty="0" smtClean="0">
                <a:solidFill>
                  <a:schemeClr val="tx1"/>
                </a:solidFill>
                <a:latin typeface="Times New Roman" panose="02020603050405020304" pitchFamily="18" charset="0"/>
                <a:cs typeface="Times New Roman" panose="02020603050405020304" pitchFamily="18" charset="0"/>
                <a:sym typeface="Symbol"/>
              </a:rPr>
              <a:t></a:t>
            </a:r>
            <a:r>
              <a:rPr lang="ru-RU" dirty="0" smtClean="0">
                <a:solidFill>
                  <a:schemeClr val="tx1"/>
                </a:solidFill>
                <a:latin typeface="Times New Roman" panose="02020603050405020304" pitchFamily="18" charset="0"/>
                <a:cs typeface="Times New Roman" panose="02020603050405020304" pitchFamily="18" charset="0"/>
              </a:rPr>
              <a:t>С</a:t>
            </a:r>
            <a:r>
              <a:rPr lang="ru-RU" dirty="0">
                <a:solidFill>
                  <a:schemeClr val="tx1"/>
                </a:solidFill>
                <a:latin typeface="Times New Roman" panose="02020603050405020304" pitchFamily="18" charset="0"/>
                <a:cs typeface="Times New Roman" panose="02020603050405020304" pitchFamily="18" charset="0"/>
              </a:rPr>
              <a:t>. </a:t>
            </a:r>
          </a:p>
        </p:txBody>
      </p:sp>
      <p:sp>
        <p:nvSpPr>
          <p:cNvPr id="2" name="Номер слайда 1"/>
          <p:cNvSpPr>
            <a:spLocks noGrp="1"/>
          </p:cNvSpPr>
          <p:nvPr>
            <p:ph type="sldNum" sz="quarter" idx="12"/>
          </p:nvPr>
        </p:nvSpPr>
        <p:spPr/>
        <p:txBody>
          <a:bodyPr/>
          <a:lstStyle/>
          <a:p>
            <a:fld id="{2387D03F-399E-4E3A-8B98-CAF8154872E8}" type="slidenum">
              <a:rPr lang="ru-RU" smtClean="0"/>
              <a:t>11</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85000" lnSpcReduction="20000"/>
          </a:bodyPr>
          <a:lstStyle/>
          <a:p>
            <a:r>
              <a:rPr lang="ru-RU" b="1" dirty="0">
                <a:solidFill>
                  <a:srgbClr val="7030A0"/>
                </a:solidFill>
                <a:latin typeface="Times New Roman" panose="02020603050405020304" pitchFamily="18" charset="0"/>
                <a:cs typeface="Times New Roman" panose="02020603050405020304" pitchFamily="18" charset="0"/>
              </a:rPr>
              <a:t>Работа с мерной посудой</a:t>
            </a:r>
          </a:p>
          <a:p>
            <a:pPr algn="l"/>
            <a:r>
              <a:rPr lang="ru-RU" dirty="0" smtClean="0">
                <a:solidFill>
                  <a:schemeClr val="tx1"/>
                </a:solidFill>
                <a:latin typeface="Times New Roman" panose="02020603050405020304" pitchFamily="18" charset="0"/>
                <a:cs typeface="Times New Roman" panose="02020603050405020304" pitchFamily="18" charset="0"/>
              </a:rPr>
              <a:t>     Объем </a:t>
            </a:r>
            <a:r>
              <a:rPr lang="ru-RU" dirty="0">
                <a:solidFill>
                  <a:schemeClr val="tx1"/>
                </a:solidFill>
                <a:latin typeface="Times New Roman" panose="02020603050405020304" pitchFamily="18" charset="0"/>
                <a:cs typeface="Times New Roman" panose="02020603050405020304" pitchFamily="18" charset="0"/>
              </a:rPr>
              <a:t>жидкости можно измерить с различной степенью </a:t>
            </a:r>
            <a:r>
              <a:rPr lang="ru-RU" dirty="0" smtClean="0">
                <a:solidFill>
                  <a:schemeClr val="tx1"/>
                </a:solidFill>
                <a:latin typeface="Times New Roman" panose="02020603050405020304" pitchFamily="18" charset="0"/>
                <a:cs typeface="Times New Roman" panose="02020603050405020304" pitchFamily="18" charset="0"/>
              </a:rPr>
              <a:t>точности, которая </a:t>
            </a:r>
            <a:r>
              <a:rPr lang="ru-RU" dirty="0">
                <a:solidFill>
                  <a:schemeClr val="tx1"/>
                </a:solidFill>
                <a:latin typeface="Times New Roman" panose="02020603050405020304" pitchFamily="18" charset="0"/>
                <a:cs typeface="Times New Roman" panose="02020603050405020304" pitchFamily="18" charset="0"/>
              </a:rPr>
              <a:t>определяется задачей анализа.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    В </a:t>
            </a:r>
            <a:r>
              <a:rPr lang="ru-RU" dirty="0">
                <a:solidFill>
                  <a:schemeClr val="tx1"/>
                </a:solidFill>
                <a:latin typeface="Times New Roman" panose="02020603050405020304" pitchFamily="18" charset="0"/>
                <a:cs typeface="Times New Roman" panose="02020603050405020304" pitchFamily="18" charset="0"/>
              </a:rPr>
              <a:t>зависимости от </a:t>
            </a:r>
            <a:r>
              <a:rPr lang="ru-RU" dirty="0" smtClean="0">
                <a:solidFill>
                  <a:schemeClr val="tx1"/>
                </a:solidFill>
                <a:latin typeface="Times New Roman" panose="02020603050405020304" pitchFamily="18" charset="0"/>
                <a:cs typeface="Times New Roman" panose="02020603050405020304" pitchFamily="18" charset="0"/>
              </a:rPr>
              <a:t>относительной погрешности</a:t>
            </a:r>
            <a:r>
              <a:rPr lang="ru-RU" dirty="0">
                <a:solidFill>
                  <a:schemeClr val="tx1"/>
                </a:solidFill>
                <a:latin typeface="Times New Roman" panose="02020603050405020304" pitchFamily="18" charset="0"/>
                <a:cs typeface="Times New Roman" panose="02020603050405020304" pitchFamily="18" charset="0"/>
              </a:rPr>
              <a:t>, допускаемой при измерении объема, </a:t>
            </a:r>
            <a:r>
              <a:rPr lang="ru-RU" dirty="0" smtClean="0">
                <a:solidFill>
                  <a:schemeClr val="tx1"/>
                </a:solidFill>
                <a:latin typeface="Times New Roman" panose="02020603050405020304" pitchFamily="18" charset="0"/>
                <a:cs typeface="Times New Roman" panose="02020603050405020304" pitchFamily="18" charset="0"/>
              </a:rPr>
              <a:t>выбирается  </a:t>
            </a:r>
            <a:r>
              <a:rPr lang="ru-RU" dirty="0">
                <a:solidFill>
                  <a:schemeClr val="tx1"/>
                </a:solidFill>
                <a:latin typeface="Times New Roman" panose="02020603050405020304" pitchFamily="18" charset="0"/>
                <a:cs typeface="Times New Roman" panose="02020603050405020304" pitchFamily="18" charset="0"/>
              </a:rPr>
              <a:t>посуда </a:t>
            </a:r>
            <a:r>
              <a:rPr lang="ru-RU" dirty="0" smtClean="0">
                <a:solidFill>
                  <a:schemeClr val="tx1"/>
                </a:solidFill>
                <a:latin typeface="Times New Roman" panose="02020603050405020304" pitchFamily="18" charset="0"/>
                <a:cs typeface="Times New Roman" panose="02020603050405020304" pitchFamily="18" charset="0"/>
              </a:rPr>
              <a:t>для </a:t>
            </a:r>
            <a:r>
              <a:rPr lang="ru-RU" dirty="0">
                <a:solidFill>
                  <a:schemeClr val="tx1"/>
                </a:solidFill>
                <a:latin typeface="Times New Roman" panose="02020603050405020304" pitchFamily="18" charset="0"/>
                <a:cs typeface="Times New Roman" panose="02020603050405020304" pitchFamily="18" charset="0"/>
              </a:rPr>
              <a:t>приблизительного и точного измерения объема.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К </a:t>
            </a:r>
            <a:r>
              <a:rPr lang="ru-RU" b="1" dirty="0" smtClean="0">
                <a:solidFill>
                  <a:srgbClr val="7030A0"/>
                </a:solidFill>
                <a:latin typeface="Times New Roman" panose="02020603050405020304" pitchFamily="18" charset="0"/>
                <a:cs typeface="Times New Roman" panose="02020603050405020304" pitchFamily="18" charset="0"/>
              </a:rPr>
              <a:t>посуде для </a:t>
            </a:r>
            <a:r>
              <a:rPr lang="ru-RU" b="1" dirty="0">
                <a:solidFill>
                  <a:srgbClr val="7030A0"/>
                </a:solidFill>
                <a:latin typeface="Times New Roman" panose="02020603050405020304" pitchFamily="18" charset="0"/>
                <a:cs typeface="Times New Roman" panose="02020603050405020304" pitchFamily="18" charset="0"/>
              </a:rPr>
              <a:t>приблизительного измерения </a:t>
            </a:r>
            <a:r>
              <a:rPr lang="ru-RU" dirty="0">
                <a:solidFill>
                  <a:schemeClr val="tx1"/>
                </a:solidFill>
                <a:latin typeface="Times New Roman" panose="02020603050405020304" pitchFamily="18" charset="0"/>
                <a:cs typeface="Times New Roman" panose="02020603050405020304" pitchFamily="18" charset="0"/>
              </a:rPr>
              <a:t>объема относятся мерные </a:t>
            </a:r>
            <a:r>
              <a:rPr lang="ru-RU" dirty="0" smtClean="0">
                <a:solidFill>
                  <a:schemeClr val="tx1"/>
                </a:solidFill>
                <a:latin typeface="Times New Roman" panose="02020603050405020304" pitchFamily="18" charset="0"/>
                <a:cs typeface="Times New Roman" panose="02020603050405020304" pitchFamily="18" charset="0"/>
              </a:rPr>
              <a:t>цилиндры, градуированные </a:t>
            </a:r>
            <a:r>
              <a:rPr lang="ru-RU" dirty="0">
                <a:solidFill>
                  <a:schemeClr val="tx1"/>
                </a:solidFill>
                <a:latin typeface="Times New Roman" panose="02020603050405020304" pitchFamily="18" charset="0"/>
                <a:cs typeface="Times New Roman" panose="02020603050405020304" pitchFamily="18" charset="0"/>
              </a:rPr>
              <a:t>лабораторные стаканы, мензурки, пробирки с </a:t>
            </a:r>
            <a:r>
              <a:rPr lang="ru-RU" dirty="0" smtClean="0">
                <a:solidFill>
                  <a:schemeClr val="tx1"/>
                </a:solidFill>
                <a:latin typeface="Times New Roman" panose="02020603050405020304" pitchFamily="18" charset="0"/>
                <a:cs typeface="Times New Roman" panose="02020603050405020304" pitchFamily="18" charset="0"/>
              </a:rPr>
              <a:t>делениями. Относительная </a:t>
            </a:r>
            <a:r>
              <a:rPr lang="ru-RU" dirty="0">
                <a:solidFill>
                  <a:schemeClr val="tx1"/>
                </a:solidFill>
                <a:latin typeface="Times New Roman" panose="02020603050405020304" pitchFamily="18" charset="0"/>
                <a:cs typeface="Times New Roman" panose="02020603050405020304" pitchFamily="18" charset="0"/>
              </a:rPr>
              <a:t>погрешность при измерении объема с помощью такой </a:t>
            </a:r>
            <a:r>
              <a:rPr lang="ru-RU" dirty="0" smtClean="0">
                <a:solidFill>
                  <a:schemeClr val="tx1"/>
                </a:solidFill>
                <a:latin typeface="Times New Roman" panose="02020603050405020304" pitchFamily="18" charset="0"/>
                <a:cs typeface="Times New Roman" panose="02020603050405020304" pitchFamily="18" charset="0"/>
              </a:rPr>
              <a:t>посуды составляет </a:t>
            </a:r>
            <a:r>
              <a:rPr lang="ru-RU" dirty="0">
                <a:solidFill>
                  <a:schemeClr val="tx1"/>
                </a:solidFill>
                <a:latin typeface="Times New Roman" panose="02020603050405020304" pitchFamily="18" charset="0"/>
                <a:cs typeface="Times New Roman" panose="02020603050405020304" pitchFamily="18" charset="0"/>
              </a:rPr>
              <a:t>1 % и более. Данная посуда предназначена в основном </a:t>
            </a:r>
            <a:r>
              <a:rPr lang="ru-RU" dirty="0" smtClean="0">
                <a:solidFill>
                  <a:schemeClr val="tx1"/>
                </a:solidFill>
                <a:latin typeface="Times New Roman" panose="02020603050405020304" pitchFamily="18" charset="0"/>
                <a:cs typeface="Times New Roman" panose="02020603050405020304" pitchFamily="18" charset="0"/>
              </a:rPr>
              <a:t>на выливание</a:t>
            </a:r>
            <a:r>
              <a:rPr lang="ru-RU" dirty="0">
                <a:solidFill>
                  <a:schemeClr val="tx1"/>
                </a:solidFill>
                <a:latin typeface="Times New Roman" panose="02020603050405020304" pitchFamily="18" charset="0"/>
                <a:cs typeface="Times New Roman" panose="02020603050405020304" pitchFamily="18" charset="0"/>
              </a:rPr>
              <a:t>. Термин «на выливание» означает, что если перелить </a:t>
            </a:r>
            <a:r>
              <a:rPr lang="ru-RU" dirty="0" smtClean="0">
                <a:solidFill>
                  <a:schemeClr val="tx1"/>
                </a:solidFill>
                <a:latin typeface="Times New Roman" panose="02020603050405020304" pitchFamily="18" charset="0"/>
                <a:cs typeface="Times New Roman" panose="02020603050405020304" pitchFamily="18" charset="0"/>
              </a:rPr>
              <a:t>содержимое заполненного </a:t>
            </a:r>
            <a:r>
              <a:rPr lang="ru-RU" dirty="0">
                <a:solidFill>
                  <a:schemeClr val="tx1"/>
                </a:solidFill>
                <a:latin typeface="Times New Roman" panose="02020603050405020304" pitchFamily="18" charset="0"/>
                <a:cs typeface="Times New Roman" panose="02020603050405020304" pitchFamily="18" charset="0"/>
              </a:rPr>
              <a:t>мерного сосуда в другой сосуд, то объем вылитой жидкости </a:t>
            </a:r>
            <a:r>
              <a:rPr lang="ru-RU" dirty="0" smtClean="0">
                <a:solidFill>
                  <a:schemeClr val="tx1"/>
                </a:solidFill>
                <a:latin typeface="Times New Roman" panose="02020603050405020304" pitchFamily="18" charset="0"/>
                <a:cs typeface="Times New Roman" panose="02020603050405020304" pitchFamily="18" charset="0"/>
              </a:rPr>
              <a:t>при комнатной </a:t>
            </a:r>
            <a:r>
              <a:rPr lang="ru-RU" dirty="0">
                <a:solidFill>
                  <a:schemeClr val="tx1"/>
                </a:solidFill>
                <a:latin typeface="Times New Roman" panose="02020603050405020304" pitchFamily="18" charset="0"/>
                <a:cs typeface="Times New Roman" panose="02020603050405020304" pitchFamily="18" charset="0"/>
              </a:rPr>
              <a:t>температуре будет соответствовать вместимости, обозначенной на</a:t>
            </a:r>
          </a:p>
          <a:p>
            <a:pPr algn="l"/>
            <a:r>
              <a:rPr lang="ru-RU" dirty="0">
                <a:solidFill>
                  <a:schemeClr val="tx1"/>
                </a:solidFill>
                <a:latin typeface="Times New Roman" panose="02020603050405020304" pitchFamily="18" charset="0"/>
                <a:cs typeface="Times New Roman" panose="02020603050405020304" pitchFamily="18" charset="0"/>
              </a:rPr>
              <a:t>сосуде.</a:t>
            </a:r>
          </a:p>
          <a:p>
            <a:pPr algn="l"/>
            <a:endParaRPr lang="ru-RU"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12</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Autofit/>
          </a:bodyPr>
          <a:lstStyle/>
          <a:p>
            <a:pPr>
              <a:spcBef>
                <a:spcPts val="0"/>
              </a:spcBef>
            </a:pPr>
            <a:r>
              <a:rPr lang="ru-RU" sz="2800" b="1" dirty="0">
                <a:solidFill>
                  <a:srgbClr val="7030A0"/>
                </a:solidFill>
                <a:latin typeface="Times New Roman" panose="02020603050405020304" pitchFamily="18" charset="0"/>
                <a:cs typeface="Times New Roman" panose="02020603050405020304" pitchFamily="18" charset="0"/>
              </a:rPr>
              <a:t>Мерные колбы. </a:t>
            </a:r>
            <a:endParaRPr lang="ru-RU" sz="2800" b="1" dirty="0" smtClean="0">
              <a:solidFill>
                <a:srgbClr val="7030A0"/>
              </a:solidFill>
              <a:latin typeface="Times New Roman" panose="02020603050405020304" pitchFamily="18" charset="0"/>
              <a:cs typeface="Times New Roman" panose="02020603050405020304" pitchFamily="18" charset="0"/>
            </a:endParaRPr>
          </a:p>
          <a:p>
            <a:pPr algn="l">
              <a:spcBef>
                <a:spcPts val="0"/>
              </a:spcBef>
            </a:pPr>
            <a:r>
              <a:rPr lang="ru-RU" sz="2800" dirty="0" smtClean="0">
                <a:solidFill>
                  <a:schemeClr val="tx1"/>
                </a:solidFill>
                <a:latin typeface="Times New Roman" panose="02020603050405020304" pitchFamily="18" charset="0"/>
                <a:cs typeface="Times New Roman" panose="02020603050405020304" pitchFamily="18" charset="0"/>
              </a:rPr>
              <a:t>     На </a:t>
            </a:r>
            <a:r>
              <a:rPr lang="ru-RU" sz="2800" dirty="0">
                <a:solidFill>
                  <a:schemeClr val="tx1"/>
                </a:solidFill>
                <a:latin typeface="Times New Roman" panose="02020603050405020304" pitchFamily="18" charset="0"/>
                <a:cs typeface="Times New Roman" panose="02020603050405020304" pitchFamily="18" charset="0"/>
              </a:rPr>
              <a:t>каждой мерной колбе указана та температура, </a:t>
            </a:r>
            <a:r>
              <a:rPr lang="ru-RU" sz="2800" dirty="0" smtClean="0">
                <a:solidFill>
                  <a:schemeClr val="tx1"/>
                </a:solidFill>
                <a:latin typeface="Times New Roman" panose="02020603050405020304" pitchFamily="18" charset="0"/>
                <a:cs typeface="Times New Roman" panose="02020603050405020304" pitchFamily="18" charset="0"/>
              </a:rPr>
              <a:t>при которой </a:t>
            </a:r>
            <a:r>
              <a:rPr lang="ru-RU" sz="2800" dirty="0">
                <a:solidFill>
                  <a:schemeClr val="tx1"/>
                </a:solidFill>
                <a:latin typeface="Times New Roman" panose="02020603050405020304" pitchFamily="18" charset="0"/>
                <a:cs typeface="Times New Roman" panose="02020603050405020304" pitchFamily="18" charset="0"/>
              </a:rPr>
              <a:t>она имеет точно обозначенный на ней объем. </a:t>
            </a:r>
            <a:endParaRPr lang="ru-RU" sz="2800"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    Термин </a:t>
            </a:r>
            <a:r>
              <a:rPr lang="ru-RU" sz="2800" dirty="0">
                <a:solidFill>
                  <a:schemeClr val="tx1"/>
                </a:solidFill>
                <a:latin typeface="Times New Roman" panose="02020603050405020304" pitchFamily="18" charset="0"/>
                <a:cs typeface="Times New Roman" panose="02020603050405020304" pitchFamily="18" charset="0"/>
              </a:rPr>
              <a:t>«на </a:t>
            </a:r>
            <a:r>
              <a:rPr lang="ru-RU" sz="2800" dirty="0" smtClean="0">
                <a:solidFill>
                  <a:schemeClr val="tx1"/>
                </a:solidFill>
                <a:latin typeface="Times New Roman" panose="02020603050405020304" pitchFamily="18" charset="0"/>
                <a:cs typeface="Times New Roman" panose="02020603050405020304" pitchFamily="18" charset="0"/>
              </a:rPr>
              <a:t>вливание» означает</a:t>
            </a:r>
            <a:r>
              <a:rPr lang="ru-RU" sz="2800" dirty="0">
                <a:solidFill>
                  <a:schemeClr val="tx1"/>
                </a:solidFill>
                <a:latin typeface="Times New Roman" panose="02020603050405020304" pitchFamily="18" charset="0"/>
                <a:cs typeface="Times New Roman" panose="02020603050405020304" pitchFamily="18" charset="0"/>
              </a:rPr>
              <a:t>, что если наполнить мерную колбу жидкостью точно до метки, </a:t>
            </a:r>
            <a:r>
              <a:rPr lang="ru-RU" sz="2800" dirty="0" smtClean="0">
                <a:solidFill>
                  <a:schemeClr val="tx1"/>
                </a:solidFill>
                <a:latin typeface="Times New Roman" panose="02020603050405020304" pitchFamily="18" charset="0"/>
                <a:cs typeface="Times New Roman" panose="02020603050405020304" pitchFamily="18" charset="0"/>
              </a:rPr>
              <a:t>то объем </a:t>
            </a:r>
            <a:r>
              <a:rPr lang="ru-RU" sz="2800" dirty="0">
                <a:solidFill>
                  <a:schemeClr val="tx1"/>
                </a:solidFill>
                <a:latin typeface="Times New Roman" panose="02020603050405020304" pitchFamily="18" charset="0"/>
                <a:cs typeface="Times New Roman" panose="02020603050405020304" pitchFamily="18" charset="0"/>
              </a:rPr>
              <a:t>жидкости при комнатной температуре будет </a:t>
            </a:r>
            <a:r>
              <a:rPr lang="ru-RU" sz="2800" dirty="0" smtClean="0">
                <a:solidFill>
                  <a:schemeClr val="tx1"/>
                </a:solidFill>
                <a:latin typeface="Times New Roman" panose="02020603050405020304" pitchFamily="18" charset="0"/>
                <a:cs typeface="Times New Roman" panose="02020603050405020304" pitchFamily="18" charset="0"/>
              </a:rPr>
              <a:t>соответствовать вместимости</a:t>
            </a:r>
            <a:r>
              <a:rPr lang="ru-RU" sz="2800" dirty="0">
                <a:solidFill>
                  <a:schemeClr val="tx1"/>
                </a:solidFill>
                <a:latin typeface="Times New Roman" panose="02020603050405020304" pitchFamily="18" charset="0"/>
                <a:cs typeface="Times New Roman" panose="02020603050405020304" pitchFamily="18" charset="0"/>
              </a:rPr>
              <a:t>, обозначенной на </a:t>
            </a:r>
            <a:r>
              <a:rPr lang="ru-RU" sz="2800" dirty="0" smtClean="0">
                <a:solidFill>
                  <a:schemeClr val="tx1"/>
                </a:solidFill>
                <a:latin typeface="Times New Roman" panose="02020603050405020304" pitchFamily="18" charset="0"/>
                <a:cs typeface="Times New Roman" panose="02020603050405020304" pitchFamily="18" charset="0"/>
              </a:rPr>
              <a:t>колбе. </a:t>
            </a:r>
          </a:p>
          <a:p>
            <a:pPr algn="l">
              <a:spcBef>
                <a:spcPts val="0"/>
              </a:spcBef>
            </a:pP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     Объем </a:t>
            </a:r>
            <a:r>
              <a:rPr lang="ru-RU" sz="2800" dirty="0">
                <a:solidFill>
                  <a:schemeClr val="tx1"/>
                </a:solidFill>
                <a:latin typeface="Times New Roman" panose="02020603050405020304" pitchFamily="18" charset="0"/>
                <a:cs typeface="Times New Roman" panose="02020603050405020304" pitchFamily="18" charset="0"/>
              </a:rPr>
              <a:t>вылитой из колбы жидкости будет несколько </a:t>
            </a:r>
            <a:r>
              <a:rPr lang="ru-RU" sz="2800" dirty="0" smtClean="0">
                <a:solidFill>
                  <a:schemeClr val="tx1"/>
                </a:solidFill>
                <a:latin typeface="Times New Roman" panose="02020603050405020304" pitchFamily="18" charset="0"/>
                <a:cs typeface="Times New Roman" panose="02020603050405020304" pitchFamily="18" charset="0"/>
              </a:rPr>
              <a:t>меньше помеченного</a:t>
            </a:r>
            <a:r>
              <a:rPr lang="ru-RU" sz="2800" dirty="0">
                <a:solidFill>
                  <a:schemeClr val="tx1"/>
                </a:solidFill>
                <a:latin typeface="Times New Roman" panose="02020603050405020304" pitchFamily="18" charset="0"/>
                <a:cs typeface="Times New Roman" panose="02020603050405020304" pitchFamily="18" charset="0"/>
              </a:rPr>
              <a:t>, так как часть ее останется на стенках. </a:t>
            </a:r>
            <a:endParaRPr lang="ru-RU" sz="2800"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     Поэтому </a:t>
            </a:r>
            <a:r>
              <a:rPr lang="ru-RU" sz="2800" dirty="0">
                <a:solidFill>
                  <a:schemeClr val="tx1"/>
                </a:solidFill>
                <a:latin typeface="Times New Roman" panose="02020603050405020304" pitchFamily="18" charset="0"/>
                <a:cs typeface="Times New Roman" panose="02020603050405020304" pitchFamily="18" charset="0"/>
              </a:rPr>
              <a:t>обычные </a:t>
            </a:r>
            <a:r>
              <a:rPr lang="ru-RU" sz="2800" dirty="0" smtClean="0">
                <a:solidFill>
                  <a:schemeClr val="tx1"/>
                </a:solidFill>
                <a:latin typeface="Times New Roman" panose="02020603050405020304" pitchFamily="18" charset="0"/>
                <a:cs typeface="Times New Roman" panose="02020603050405020304" pitchFamily="18" charset="0"/>
              </a:rPr>
              <a:t>мерные колбы </a:t>
            </a:r>
            <a:r>
              <a:rPr lang="ru-RU" sz="2800" dirty="0">
                <a:solidFill>
                  <a:schemeClr val="tx1"/>
                </a:solidFill>
                <a:latin typeface="Times New Roman" panose="02020603050405020304" pitchFamily="18" charset="0"/>
                <a:cs typeface="Times New Roman" panose="02020603050405020304" pitchFamily="18" charset="0"/>
              </a:rPr>
              <a:t>не пригодны для отмеривания точного объема жидкости </a:t>
            </a:r>
            <a:r>
              <a:rPr lang="ru-RU" sz="2800" dirty="0" smtClean="0">
                <a:solidFill>
                  <a:schemeClr val="tx1"/>
                </a:solidFill>
                <a:latin typeface="Times New Roman" panose="02020603050405020304" pitchFamily="18" charset="0"/>
                <a:cs typeface="Times New Roman" panose="02020603050405020304" pitchFamily="18" charset="0"/>
              </a:rPr>
              <a:t>с последующим </a:t>
            </a:r>
            <a:r>
              <a:rPr lang="ru-RU" sz="2800" dirty="0">
                <a:solidFill>
                  <a:schemeClr val="tx1"/>
                </a:solidFill>
                <a:latin typeface="Times New Roman" panose="02020603050405020304" pitchFamily="18" charset="0"/>
                <a:cs typeface="Times New Roman" panose="02020603050405020304" pitchFamily="18" charset="0"/>
              </a:rPr>
              <a:t>выливанием ее. </a:t>
            </a:r>
          </a:p>
        </p:txBody>
      </p:sp>
      <p:sp>
        <p:nvSpPr>
          <p:cNvPr id="2" name="Номер слайда 1"/>
          <p:cNvSpPr>
            <a:spLocks noGrp="1"/>
          </p:cNvSpPr>
          <p:nvPr>
            <p:ph type="sldNum" sz="quarter" idx="12"/>
          </p:nvPr>
        </p:nvSpPr>
        <p:spPr/>
        <p:txBody>
          <a:bodyPr/>
          <a:lstStyle/>
          <a:p>
            <a:fld id="{2387D03F-399E-4E3A-8B98-CAF8154872E8}" type="slidenum">
              <a:rPr lang="ru-RU" smtClean="0"/>
              <a:t>13</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Autofit/>
          </a:bodyPr>
          <a:lstStyle/>
          <a:p>
            <a:pPr algn="l">
              <a:spcBef>
                <a:spcPts val="0"/>
              </a:spcBef>
            </a:pPr>
            <a:r>
              <a:rPr lang="ru-RU" sz="2800" dirty="0" smtClean="0">
                <a:solidFill>
                  <a:schemeClr val="tx1"/>
                </a:solidFill>
                <a:latin typeface="Times New Roman" panose="02020603050405020304" pitchFamily="18" charset="0"/>
                <a:cs typeface="Times New Roman" panose="02020603050405020304" pitchFamily="18" charset="0"/>
              </a:rPr>
              <a:t>     Мерные </a:t>
            </a:r>
            <a:r>
              <a:rPr lang="ru-RU" sz="2800" dirty="0">
                <a:solidFill>
                  <a:schemeClr val="tx1"/>
                </a:solidFill>
                <a:latin typeface="Times New Roman" panose="02020603050405020304" pitchFamily="18" charset="0"/>
                <a:cs typeface="Times New Roman" panose="02020603050405020304" pitchFamily="18" charset="0"/>
              </a:rPr>
              <a:t>колбы, предназначенные </a:t>
            </a:r>
            <a:r>
              <a:rPr lang="ru-RU" sz="2800" dirty="0" smtClean="0">
                <a:solidFill>
                  <a:schemeClr val="tx1"/>
                </a:solidFill>
                <a:latin typeface="Times New Roman" panose="02020603050405020304" pitchFamily="18" charset="0"/>
                <a:cs typeface="Times New Roman" panose="02020603050405020304" pitchFamily="18" charset="0"/>
              </a:rPr>
              <a:t>для выливания</a:t>
            </a:r>
            <a:r>
              <a:rPr lang="ru-RU" sz="2800" dirty="0">
                <a:solidFill>
                  <a:schemeClr val="tx1"/>
                </a:solidFill>
                <a:latin typeface="Times New Roman" panose="02020603050405020304" pitchFamily="18" charset="0"/>
                <a:cs typeface="Times New Roman" panose="02020603050405020304" pitchFamily="18" charset="0"/>
              </a:rPr>
              <a:t>, имеют две метки. </a:t>
            </a:r>
            <a:endParaRPr lang="ru-RU" sz="2800"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dirty="0" smtClean="0">
                <a:solidFill>
                  <a:schemeClr val="tx1"/>
                </a:solidFill>
                <a:latin typeface="Times New Roman" panose="02020603050405020304" pitchFamily="18" charset="0"/>
                <a:cs typeface="Times New Roman" panose="02020603050405020304" pitchFamily="18" charset="0"/>
              </a:rPr>
              <a:t>     Верхняя </a:t>
            </a:r>
            <a:r>
              <a:rPr lang="ru-RU" sz="2800" dirty="0">
                <a:solidFill>
                  <a:schemeClr val="tx1"/>
                </a:solidFill>
                <a:latin typeface="Times New Roman" panose="02020603050405020304" pitchFamily="18" charset="0"/>
                <a:cs typeface="Times New Roman" panose="02020603050405020304" pitchFamily="18" charset="0"/>
              </a:rPr>
              <a:t>метка предназначена «для выливания</a:t>
            </a:r>
            <a:r>
              <a:rPr lang="ru-RU" sz="2800" dirty="0" smtClean="0">
                <a:solidFill>
                  <a:schemeClr val="tx1"/>
                </a:solidFill>
                <a:latin typeface="Times New Roman" panose="02020603050405020304" pitchFamily="18" charset="0"/>
                <a:cs typeface="Times New Roman" panose="02020603050405020304" pitchFamily="18" charset="0"/>
              </a:rPr>
              <a:t>», т</a:t>
            </a:r>
            <a:r>
              <a:rPr lang="ru-RU" sz="2800" dirty="0">
                <a:solidFill>
                  <a:schemeClr val="tx1"/>
                </a:solidFill>
                <a:latin typeface="Times New Roman" panose="02020603050405020304" pitchFamily="18" charset="0"/>
                <a:cs typeface="Times New Roman" panose="02020603050405020304" pitchFamily="18" charset="0"/>
              </a:rPr>
              <a:t>. е. если наполнить колбу до этой метки и вылить содержимое, </a:t>
            </a:r>
            <a:r>
              <a:rPr lang="ru-RU" sz="2800" dirty="0" smtClean="0">
                <a:solidFill>
                  <a:schemeClr val="tx1"/>
                </a:solidFill>
                <a:latin typeface="Times New Roman" panose="02020603050405020304" pitchFamily="18" charset="0"/>
                <a:cs typeface="Times New Roman" panose="02020603050405020304" pitchFamily="18" charset="0"/>
              </a:rPr>
              <a:t>вылитая жидкость </a:t>
            </a:r>
            <a:r>
              <a:rPr lang="ru-RU" sz="2800" dirty="0">
                <a:solidFill>
                  <a:schemeClr val="tx1"/>
                </a:solidFill>
                <a:latin typeface="Times New Roman" panose="02020603050405020304" pitchFamily="18" charset="0"/>
                <a:cs typeface="Times New Roman" panose="02020603050405020304" pitchFamily="18" charset="0"/>
              </a:rPr>
              <a:t>будет иметь объем, указанный на колбе. </a:t>
            </a:r>
            <a:endParaRPr lang="ru-RU" sz="2800"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dirty="0" smtClean="0">
                <a:solidFill>
                  <a:schemeClr val="tx1"/>
                </a:solidFill>
                <a:latin typeface="Times New Roman" panose="02020603050405020304" pitchFamily="18" charset="0"/>
                <a:cs typeface="Times New Roman" panose="02020603050405020304" pitchFamily="18" charset="0"/>
              </a:rPr>
              <a:t>      Раствор</a:t>
            </a:r>
            <a:r>
              <a:rPr lang="ru-RU" sz="2800" dirty="0">
                <a:solidFill>
                  <a:schemeClr val="tx1"/>
                </a:solidFill>
                <a:latin typeface="Times New Roman" panose="02020603050405020304" pitchFamily="18" charset="0"/>
                <a:cs typeface="Times New Roman" panose="02020603050405020304" pitchFamily="18" charset="0"/>
              </a:rPr>
              <a:t>, находящийся </a:t>
            </a:r>
            <a:r>
              <a:rPr lang="ru-RU" sz="2800" dirty="0" smtClean="0">
                <a:solidFill>
                  <a:schemeClr val="tx1"/>
                </a:solidFill>
                <a:latin typeface="Times New Roman" panose="02020603050405020304" pitchFamily="18" charset="0"/>
                <a:cs typeface="Times New Roman" panose="02020603050405020304" pitchFamily="18" charset="0"/>
              </a:rPr>
              <a:t>в колбе</a:t>
            </a:r>
            <a:r>
              <a:rPr lang="ru-RU" sz="2800" dirty="0">
                <a:solidFill>
                  <a:schemeClr val="tx1"/>
                </a:solidFill>
                <a:latin typeface="Times New Roman" panose="02020603050405020304" pitchFamily="18" charset="0"/>
                <a:cs typeface="Times New Roman" panose="02020603050405020304" pitchFamily="18" charset="0"/>
              </a:rPr>
              <a:t>, доводят до метки в несколько приемов. </a:t>
            </a:r>
            <a:endParaRPr lang="ru-RU" sz="2800"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dirty="0" smtClean="0">
                <a:solidFill>
                  <a:schemeClr val="tx1"/>
                </a:solidFill>
                <a:latin typeface="Times New Roman" panose="02020603050405020304" pitchFamily="18" charset="0"/>
                <a:cs typeface="Times New Roman" panose="02020603050405020304" pitchFamily="18" charset="0"/>
              </a:rPr>
              <a:t>      Сначала </a:t>
            </a:r>
            <a:r>
              <a:rPr lang="ru-RU" sz="2800" dirty="0">
                <a:solidFill>
                  <a:schemeClr val="tx1"/>
                </a:solidFill>
                <a:latin typeface="Times New Roman" panose="02020603050405020304" pitchFamily="18" charset="0"/>
                <a:cs typeface="Times New Roman" panose="02020603050405020304" pitchFamily="18" charset="0"/>
              </a:rPr>
              <a:t>наливают воды на 0,5 </a:t>
            </a:r>
            <a:r>
              <a:rPr lang="ru-RU" sz="2800" dirty="0" smtClean="0">
                <a:solidFill>
                  <a:schemeClr val="tx1"/>
                </a:solidFill>
                <a:latin typeface="Times New Roman" panose="02020603050405020304" pitchFamily="18" charset="0"/>
                <a:cs typeface="Times New Roman" panose="02020603050405020304" pitchFamily="18" charset="0"/>
              </a:rPr>
              <a:t>–1 </a:t>
            </a:r>
            <a:r>
              <a:rPr lang="ru-RU" sz="2800" dirty="0">
                <a:solidFill>
                  <a:schemeClr val="tx1"/>
                </a:solidFill>
                <a:latin typeface="Times New Roman" panose="02020603050405020304" pitchFamily="18" charset="0"/>
                <a:cs typeface="Times New Roman" panose="02020603050405020304" pitchFamily="18" charset="0"/>
              </a:rPr>
              <a:t>см ниже метки, затем, при помощи пипетки жидкость приливают по </a:t>
            </a:r>
            <a:r>
              <a:rPr lang="ru-RU" sz="2800" dirty="0" smtClean="0">
                <a:solidFill>
                  <a:schemeClr val="tx1"/>
                </a:solidFill>
                <a:latin typeface="Times New Roman" panose="02020603050405020304" pitchFamily="18" charset="0"/>
                <a:cs typeface="Times New Roman" panose="02020603050405020304" pitchFamily="18" charset="0"/>
              </a:rPr>
              <a:t>каплям до </a:t>
            </a:r>
            <a:r>
              <a:rPr lang="ru-RU" sz="2800" dirty="0">
                <a:solidFill>
                  <a:schemeClr val="tx1"/>
                </a:solidFill>
                <a:latin typeface="Times New Roman" panose="02020603050405020304" pitchFamily="18" charset="0"/>
                <a:cs typeface="Times New Roman" panose="02020603050405020304" pitchFamily="18" charset="0"/>
              </a:rPr>
              <a:t>тех пор, пока край мениска раствора не коснется метки.</a:t>
            </a:r>
          </a:p>
        </p:txBody>
      </p:sp>
      <p:sp>
        <p:nvSpPr>
          <p:cNvPr id="2" name="Номер слайда 1"/>
          <p:cNvSpPr>
            <a:spLocks noGrp="1"/>
          </p:cNvSpPr>
          <p:nvPr>
            <p:ph type="sldNum" sz="quarter" idx="12"/>
          </p:nvPr>
        </p:nvSpPr>
        <p:spPr/>
        <p:txBody>
          <a:bodyPr/>
          <a:lstStyle/>
          <a:p>
            <a:fld id="{2387D03F-399E-4E3A-8B98-CAF8154872E8}" type="slidenum">
              <a:rPr lang="ru-RU" smtClean="0"/>
              <a:t>14</a:t>
            </a:fld>
            <a:endParaRPr lang="ru-RU"/>
          </a:p>
        </p:txBody>
      </p:sp>
    </p:spTree>
    <p:extLst>
      <p:ext uri="{BB962C8B-B14F-4D97-AF65-F5344CB8AC3E}">
        <p14:creationId xmlns:p14="http://schemas.microsoft.com/office/powerpoint/2010/main" val="38219306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a:bodyPr>
          <a:lstStyle/>
          <a:p>
            <a:pPr algn="l"/>
            <a:r>
              <a:rPr lang="ru-RU" dirty="0">
                <a:solidFill>
                  <a:schemeClr val="tx1"/>
                </a:solidFill>
                <a:latin typeface="Times New Roman" panose="02020603050405020304" pitchFamily="18" charset="0"/>
                <a:cs typeface="Times New Roman" panose="02020603050405020304" pitchFamily="18" charset="0"/>
              </a:rPr>
              <a:t>Для прозрачных водных растворов касаться метки должен нижний </a:t>
            </a:r>
            <a:r>
              <a:rPr lang="ru-RU" dirty="0" smtClean="0">
                <a:solidFill>
                  <a:schemeClr val="tx1"/>
                </a:solidFill>
                <a:latin typeface="Times New Roman" panose="02020603050405020304" pitchFamily="18" charset="0"/>
                <a:cs typeface="Times New Roman" panose="02020603050405020304" pitchFamily="18" charset="0"/>
              </a:rPr>
              <a:t>край мениска</a:t>
            </a:r>
            <a:r>
              <a:rPr lang="ru-RU" dirty="0">
                <a:solidFill>
                  <a:schemeClr val="tx1"/>
                </a:solidFill>
                <a:latin typeface="Times New Roman" panose="02020603050405020304" pitchFamily="18" charset="0"/>
                <a:cs typeface="Times New Roman" panose="02020603050405020304" pitchFamily="18" charset="0"/>
              </a:rPr>
              <a:t>, для мутных и ярко окрашенных водных растворов – </a:t>
            </a:r>
            <a:r>
              <a:rPr lang="ru-RU" dirty="0" smtClean="0">
                <a:solidFill>
                  <a:schemeClr val="tx1"/>
                </a:solidFill>
                <a:latin typeface="Times New Roman" panose="02020603050405020304" pitchFamily="18" charset="0"/>
                <a:cs typeface="Times New Roman" panose="02020603050405020304" pitchFamily="18" charset="0"/>
              </a:rPr>
              <a:t>верхний.</a:t>
            </a:r>
            <a:endParaRPr lang="ru-RU" dirty="0">
              <a:solidFill>
                <a:schemeClr val="tx1"/>
              </a:solidFill>
              <a:latin typeface="Times New Roman" panose="02020603050405020304" pitchFamily="18" charset="0"/>
              <a:cs typeface="Times New Roman" panose="02020603050405020304" pitchFamily="18" charset="0"/>
            </a:endParaRPr>
          </a:p>
          <a:p>
            <a:pPr algn="l"/>
            <a:r>
              <a:rPr lang="ru-RU" dirty="0">
                <a:solidFill>
                  <a:schemeClr val="tx1"/>
                </a:solidFill>
                <a:latin typeface="Times New Roman" panose="02020603050405020304" pitchFamily="18" charset="0"/>
                <a:cs typeface="Times New Roman" panose="02020603050405020304" pitchFamily="18" charset="0"/>
              </a:rPr>
              <a:t>При этом колбу держат перед собой за верхнюю часть шейки так, </a:t>
            </a:r>
            <a:r>
              <a:rPr lang="ru-RU" dirty="0" smtClean="0">
                <a:solidFill>
                  <a:schemeClr val="tx1"/>
                </a:solidFill>
                <a:latin typeface="Times New Roman" panose="02020603050405020304" pitchFamily="18" charset="0"/>
                <a:cs typeface="Times New Roman" panose="02020603050405020304" pitchFamily="18" charset="0"/>
              </a:rPr>
              <a:t>чтобы метка </a:t>
            </a:r>
            <a:r>
              <a:rPr lang="ru-RU" dirty="0">
                <a:solidFill>
                  <a:schemeClr val="tx1"/>
                </a:solidFill>
                <a:latin typeface="Times New Roman" panose="02020603050405020304" pitchFamily="18" charset="0"/>
                <a:cs typeface="Times New Roman" panose="02020603050405020304" pitchFamily="18" charset="0"/>
              </a:rPr>
              <a:t>находилась на уровне </a:t>
            </a:r>
            <a:r>
              <a:rPr lang="ru-RU" dirty="0" smtClean="0">
                <a:solidFill>
                  <a:schemeClr val="tx1"/>
                </a:solidFill>
                <a:latin typeface="Times New Roman" panose="02020603050405020304" pitchFamily="18" charset="0"/>
                <a:cs typeface="Times New Roman" panose="02020603050405020304" pitchFamily="18" charset="0"/>
              </a:rPr>
              <a:t>глаз. </a:t>
            </a:r>
            <a:r>
              <a:rPr lang="ru-RU" dirty="0">
                <a:solidFill>
                  <a:schemeClr val="tx1"/>
                </a:solidFill>
                <a:latin typeface="Times New Roman" panose="02020603050405020304" pitchFamily="18" charset="0"/>
                <a:cs typeface="Times New Roman" panose="02020603050405020304" pitchFamily="18" charset="0"/>
              </a:rPr>
              <a:t>В колбе большого объема (500 – </a:t>
            </a:r>
            <a:r>
              <a:rPr lang="ru-RU" dirty="0" smtClean="0">
                <a:solidFill>
                  <a:schemeClr val="tx1"/>
                </a:solidFill>
                <a:latin typeface="Times New Roman" panose="02020603050405020304" pitchFamily="18" charset="0"/>
                <a:cs typeface="Times New Roman" panose="02020603050405020304" pitchFamily="18" charset="0"/>
              </a:rPr>
              <a:t>2000 мл</a:t>
            </a:r>
            <a:r>
              <a:rPr lang="ru-RU" dirty="0">
                <a:solidFill>
                  <a:schemeClr val="tx1"/>
                </a:solidFill>
                <a:latin typeface="Times New Roman" panose="02020603050405020304" pitchFamily="18" charset="0"/>
                <a:cs typeface="Times New Roman" panose="02020603050405020304" pitchFamily="18" charset="0"/>
              </a:rPr>
              <a:t>) доводить до метки раствор следует, размещая колбу на </a:t>
            </a:r>
            <a:r>
              <a:rPr lang="ru-RU" dirty="0" smtClean="0">
                <a:solidFill>
                  <a:schemeClr val="tx1"/>
                </a:solidFill>
                <a:latin typeface="Times New Roman" panose="02020603050405020304" pitchFamily="18" charset="0"/>
                <a:cs typeface="Times New Roman" panose="02020603050405020304" pitchFamily="18" charset="0"/>
              </a:rPr>
              <a:t>ровной горизонтальной </a:t>
            </a:r>
            <a:r>
              <a:rPr lang="ru-RU" dirty="0">
                <a:solidFill>
                  <a:schemeClr val="tx1"/>
                </a:solidFill>
                <a:latin typeface="Times New Roman" panose="02020603050405020304" pitchFamily="18" charset="0"/>
                <a:cs typeface="Times New Roman" panose="02020603050405020304" pitchFamily="18" charset="0"/>
              </a:rPr>
              <a:t>поверхности. Нельзя держать колбу за ее нижнюю часть, </a:t>
            </a:r>
            <a:r>
              <a:rPr lang="ru-RU" dirty="0" smtClean="0">
                <a:solidFill>
                  <a:schemeClr val="tx1"/>
                </a:solidFill>
                <a:latin typeface="Times New Roman" panose="02020603050405020304" pitchFamily="18" charset="0"/>
                <a:cs typeface="Times New Roman" panose="02020603050405020304" pitchFamily="18" charset="0"/>
              </a:rPr>
              <a:t>так как </a:t>
            </a:r>
            <a:r>
              <a:rPr lang="ru-RU" dirty="0">
                <a:solidFill>
                  <a:schemeClr val="tx1"/>
                </a:solidFill>
                <a:latin typeface="Times New Roman" panose="02020603050405020304" pitchFamily="18" charset="0"/>
                <a:cs typeface="Times New Roman" panose="02020603050405020304" pitchFamily="18" charset="0"/>
              </a:rPr>
              <a:t>может произойти искажение объема за счет тепла, сообщаемого рукой. </a:t>
            </a:r>
          </a:p>
          <a:p>
            <a:pPr algn="l"/>
            <a:endParaRPr lang="ru-RU"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15</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a:bodyPr>
          <a:lstStyle/>
          <a:p>
            <a:pPr algn="l"/>
            <a:r>
              <a:rPr lang="ru-RU" dirty="0">
                <a:solidFill>
                  <a:schemeClr val="tx1"/>
                </a:solidFill>
                <a:latin typeface="Times New Roman" panose="02020603050405020304" pitchFamily="18" charset="0"/>
                <a:cs typeface="Times New Roman" panose="02020603050405020304" pitchFamily="18" charset="0"/>
              </a:rPr>
              <a:t>Растворитель, как и раствор в колбе, должен иметь </a:t>
            </a:r>
            <a:r>
              <a:rPr lang="ru-RU" dirty="0" smtClean="0">
                <a:solidFill>
                  <a:schemeClr val="tx1"/>
                </a:solidFill>
                <a:latin typeface="Times New Roman" panose="02020603050405020304" pitchFamily="18" charset="0"/>
                <a:cs typeface="Times New Roman" panose="02020603050405020304" pitchFamily="18" charset="0"/>
              </a:rPr>
              <a:t>комнатную температуру</a:t>
            </a:r>
            <a:r>
              <a:rPr lang="ru-RU" dirty="0">
                <a:solidFill>
                  <a:schemeClr val="tx1"/>
                </a:solidFill>
                <a:latin typeface="Times New Roman" panose="02020603050405020304" pitchFamily="18" charset="0"/>
                <a:cs typeface="Times New Roman" panose="02020603050405020304" pitchFamily="18" charset="0"/>
              </a:rPr>
              <a:t>. Доводить до метки горячие или холодные растворы нельзя, </a:t>
            </a:r>
            <a:r>
              <a:rPr lang="ru-RU" dirty="0" smtClean="0">
                <a:solidFill>
                  <a:schemeClr val="tx1"/>
                </a:solidFill>
                <a:latin typeface="Times New Roman" panose="02020603050405020304" pitchFamily="18" charset="0"/>
                <a:cs typeface="Times New Roman" panose="02020603050405020304" pitchFamily="18" charset="0"/>
              </a:rPr>
              <a:t>т.к. плотность </a:t>
            </a:r>
            <a:r>
              <a:rPr lang="ru-RU" dirty="0">
                <a:solidFill>
                  <a:schemeClr val="tx1"/>
                </a:solidFill>
                <a:latin typeface="Times New Roman" panose="02020603050405020304" pitchFamily="18" charset="0"/>
                <a:cs typeface="Times New Roman" panose="02020603050405020304" pitchFamily="18" charset="0"/>
              </a:rPr>
              <a:t>жидкостей зависит от температуры и, следовательно, определяемый</a:t>
            </a:r>
          </a:p>
          <a:p>
            <a:pPr algn="l"/>
            <a:r>
              <a:rPr lang="ru-RU" dirty="0">
                <a:solidFill>
                  <a:schemeClr val="tx1"/>
                </a:solidFill>
                <a:latin typeface="Times New Roman" panose="02020603050405020304" pitchFamily="18" charset="0"/>
                <a:cs typeface="Times New Roman" panose="02020603050405020304" pitchFamily="18" charset="0"/>
              </a:rPr>
              <a:t>объем будет отличаться от объема, указанного на мерной колбе. </a:t>
            </a:r>
            <a:r>
              <a:rPr lang="ru-RU" dirty="0" smtClean="0">
                <a:solidFill>
                  <a:schemeClr val="tx1"/>
                </a:solidFill>
                <a:latin typeface="Times New Roman" panose="02020603050405020304" pitchFamily="18" charset="0"/>
                <a:cs typeface="Times New Roman" panose="02020603050405020304" pitchFamily="18" charset="0"/>
              </a:rPr>
              <a:t>Спиртовые, водно-спиртовые </a:t>
            </a:r>
            <a:r>
              <a:rPr lang="ru-RU" dirty="0">
                <a:solidFill>
                  <a:schemeClr val="tx1"/>
                </a:solidFill>
                <a:latin typeface="Times New Roman" panose="02020603050405020304" pitchFamily="18" charset="0"/>
                <a:cs typeface="Times New Roman" panose="02020603050405020304" pitchFamily="18" charset="0"/>
              </a:rPr>
              <a:t>растворы и растворы </a:t>
            </a:r>
            <a:r>
              <a:rPr lang="ru-RU" dirty="0" smtClean="0">
                <a:solidFill>
                  <a:schemeClr val="tx1"/>
                </a:solidFill>
                <a:latin typeface="Times New Roman" panose="02020603050405020304" pitchFamily="18" charset="0"/>
                <a:cs typeface="Times New Roman" panose="02020603050405020304" pitchFamily="18" charset="0"/>
              </a:rPr>
              <a:t>органических растворителей доводят до </a:t>
            </a:r>
            <a:r>
              <a:rPr lang="ru-RU" dirty="0">
                <a:solidFill>
                  <a:schemeClr val="tx1"/>
                </a:solidFill>
                <a:latin typeface="Times New Roman" panose="02020603050405020304" pitchFamily="18" charset="0"/>
                <a:cs typeface="Times New Roman" panose="02020603050405020304" pitchFamily="18" charset="0"/>
              </a:rPr>
              <a:t>метки после выдерживания их в течение 20 мин при </a:t>
            </a:r>
            <a:r>
              <a:rPr lang="ru-RU" dirty="0" smtClean="0">
                <a:solidFill>
                  <a:schemeClr val="tx1"/>
                </a:solidFill>
                <a:latin typeface="Times New Roman" panose="02020603050405020304" pitchFamily="18" charset="0"/>
                <a:cs typeface="Times New Roman" panose="02020603050405020304" pitchFamily="18" charset="0"/>
              </a:rPr>
              <a:t>20 </a:t>
            </a:r>
            <a:r>
              <a:rPr lang="ru-RU" dirty="0" smtClean="0">
                <a:solidFill>
                  <a:schemeClr val="tx1"/>
                </a:solidFill>
                <a:latin typeface="Times New Roman" panose="02020603050405020304" pitchFamily="18" charset="0"/>
                <a:cs typeface="Times New Roman" panose="02020603050405020304" pitchFamily="18" charset="0"/>
                <a:sym typeface="Symbol"/>
              </a:rPr>
              <a:t></a:t>
            </a:r>
            <a:r>
              <a:rPr lang="ru-RU" dirty="0" smtClean="0">
                <a:solidFill>
                  <a:schemeClr val="tx1"/>
                </a:solidFill>
                <a:latin typeface="Times New Roman" panose="02020603050405020304" pitchFamily="18" charset="0"/>
                <a:cs typeface="Times New Roman" panose="02020603050405020304" pitchFamily="18" charset="0"/>
              </a:rPr>
              <a:t>С</a:t>
            </a:r>
            <a:r>
              <a:rPr lang="ru-RU" dirty="0">
                <a:solidFill>
                  <a:schemeClr val="tx1"/>
                </a:solidFill>
                <a:latin typeface="Times New Roman" panose="02020603050405020304" pitchFamily="18" charset="0"/>
                <a:cs typeface="Times New Roman" panose="02020603050405020304" pitchFamily="18" charset="0"/>
              </a:rPr>
              <a:t>. </a:t>
            </a:r>
          </a:p>
          <a:p>
            <a:pPr algn="l"/>
            <a:endParaRPr lang="ru-RU"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16</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a:bodyPr>
          <a:lstStyle/>
          <a:p>
            <a:pPr algn="l"/>
            <a:r>
              <a:rPr lang="ru-RU" dirty="0">
                <a:solidFill>
                  <a:schemeClr val="tx1"/>
                </a:solidFill>
                <a:latin typeface="Times New Roman" panose="02020603050405020304" pitchFamily="18" charset="0"/>
                <a:cs typeface="Times New Roman" panose="02020603050405020304" pitchFamily="18" charset="0"/>
              </a:rPr>
              <a:t>После доведения уровня жидкости до метки колбу закрывают </a:t>
            </a:r>
            <a:r>
              <a:rPr lang="ru-RU" dirty="0" smtClean="0">
                <a:solidFill>
                  <a:schemeClr val="tx1"/>
                </a:solidFill>
                <a:latin typeface="Times New Roman" panose="02020603050405020304" pitchFamily="18" charset="0"/>
                <a:cs typeface="Times New Roman" panose="02020603050405020304" pitchFamily="18" charset="0"/>
              </a:rPr>
              <a:t>пробкой, и</a:t>
            </a:r>
            <a:r>
              <a:rPr lang="ru-RU" dirty="0">
                <a:solidFill>
                  <a:schemeClr val="tx1"/>
                </a:solidFill>
                <a:latin typeface="Times New Roman" panose="02020603050405020304" pitchFamily="18" charset="0"/>
                <a:cs typeface="Times New Roman" panose="02020603050405020304" pitchFamily="18" charset="0"/>
              </a:rPr>
              <a:t>, придерживая последнюю большим или указательным пальцем правой </a:t>
            </a:r>
            <a:r>
              <a:rPr lang="ru-RU" dirty="0" smtClean="0">
                <a:solidFill>
                  <a:schemeClr val="tx1"/>
                </a:solidFill>
                <a:latin typeface="Times New Roman" panose="02020603050405020304" pitchFamily="18" charset="0"/>
                <a:cs typeface="Times New Roman" panose="02020603050405020304" pitchFamily="18" charset="0"/>
              </a:rPr>
              <a:t>руки или </a:t>
            </a:r>
            <a:r>
              <a:rPr lang="ru-RU" dirty="0">
                <a:solidFill>
                  <a:schemeClr val="tx1"/>
                </a:solidFill>
                <a:latin typeface="Times New Roman" panose="02020603050405020304" pitchFamily="18" charset="0"/>
                <a:cs typeface="Times New Roman" panose="02020603050405020304" pitchFamily="18" charset="0"/>
              </a:rPr>
              <a:t>ладонью, хорошо перемешивают полученный раствор, </a:t>
            </a:r>
            <a:r>
              <a:rPr lang="ru-RU" dirty="0" smtClean="0">
                <a:solidFill>
                  <a:schemeClr val="tx1"/>
                </a:solidFill>
                <a:latin typeface="Times New Roman" panose="02020603050405020304" pitchFamily="18" charset="0"/>
                <a:cs typeface="Times New Roman" panose="02020603050405020304" pitchFamily="18" charset="0"/>
              </a:rPr>
              <a:t>переворачивая колбу </a:t>
            </a:r>
            <a:r>
              <a:rPr lang="ru-RU" dirty="0">
                <a:solidFill>
                  <a:schemeClr val="tx1"/>
                </a:solidFill>
                <a:latin typeface="Times New Roman" panose="02020603050405020304" pitchFamily="18" charset="0"/>
                <a:cs typeface="Times New Roman" panose="02020603050405020304" pitchFamily="18" charset="0"/>
              </a:rPr>
              <a:t>вверх-вниз не менее 7 – 10 раз. Несмотря на то, что </a:t>
            </a:r>
            <a:r>
              <a:rPr lang="ru-RU" dirty="0" smtClean="0">
                <a:solidFill>
                  <a:schemeClr val="tx1"/>
                </a:solidFill>
                <a:latin typeface="Times New Roman" panose="02020603050405020304" pitchFamily="18" charset="0"/>
                <a:cs typeface="Times New Roman" panose="02020603050405020304" pitchFamily="18" charset="0"/>
              </a:rPr>
              <a:t>после перемешивания </a:t>
            </a:r>
            <a:r>
              <a:rPr lang="ru-RU" dirty="0">
                <a:solidFill>
                  <a:schemeClr val="tx1"/>
                </a:solidFill>
                <a:latin typeface="Times New Roman" panose="02020603050405020304" pitchFamily="18" charset="0"/>
                <a:cs typeface="Times New Roman" panose="02020603050405020304" pitchFamily="18" charset="0"/>
              </a:rPr>
              <a:t>уровень жидкости в мерной колбе опускается ниже </a:t>
            </a:r>
            <a:r>
              <a:rPr lang="ru-RU" dirty="0" smtClean="0">
                <a:solidFill>
                  <a:schemeClr val="tx1"/>
                </a:solidFill>
                <a:latin typeface="Times New Roman" panose="02020603050405020304" pitchFamily="18" charset="0"/>
                <a:cs typeface="Times New Roman" panose="02020603050405020304" pitchFamily="18" charset="0"/>
              </a:rPr>
              <a:t>кольцевой метки</a:t>
            </a:r>
            <a:r>
              <a:rPr lang="ru-RU" dirty="0">
                <a:solidFill>
                  <a:schemeClr val="tx1"/>
                </a:solidFill>
                <a:latin typeface="Times New Roman" panose="02020603050405020304" pitchFamily="18" charset="0"/>
                <a:cs typeface="Times New Roman" panose="02020603050405020304" pitchFamily="18" charset="0"/>
              </a:rPr>
              <a:t>, т.к. часть раствора остается на пробке, доводить еще раз </a:t>
            </a:r>
            <a:r>
              <a:rPr lang="ru-RU" dirty="0" smtClean="0">
                <a:solidFill>
                  <a:schemeClr val="tx1"/>
                </a:solidFill>
                <a:latin typeface="Times New Roman" panose="02020603050405020304" pitchFamily="18" charset="0"/>
                <a:cs typeface="Times New Roman" panose="02020603050405020304" pitchFamily="18" charset="0"/>
              </a:rPr>
              <a:t>уровень жидкости </a:t>
            </a:r>
            <a:r>
              <a:rPr lang="ru-RU" dirty="0">
                <a:solidFill>
                  <a:schemeClr val="tx1"/>
                </a:solidFill>
                <a:latin typeface="Times New Roman" panose="02020603050405020304" pitchFamily="18" charset="0"/>
                <a:cs typeface="Times New Roman" panose="02020603050405020304" pitchFamily="18" charset="0"/>
              </a:rPr>
              <a:t>до кольцевой метки после перемешивания нельзя. </a:t>
            </a:r>
          </a:p>
        </p:txBody>
      </p:sp>
      <p:sp>
        <p:nvSpPr>
          <p:cNvPr id="2" name="Номер слайда 1"/>
          <p:cNvSpPr>
            <a:spLocks noGrp="1"/>
          </p:cNvSpPr>
          <p:nvPr>
            <p:ph type="sldNum" sz="quarter" idx="12"/>
          </p:nvPr>
        </p:nvSpPr>
        <p:spPr/>
        <p:txBody>
          <a:bodyPr/>
          <a:lstStyle/>
          <a:p>
            <a:fld id="{2387D03F-399E-4E3A-8B98-CAF8154872E8}" type="slidenum">
              <a:rPr lang="ru-RU" smtClean="0"/>
              <a:t>17</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77500" lnSpcReduction="20000"/>
          </a:bodyPr>
          <a:lstStyle/>
          <a:p>
            <a:r>
              <a:rPr lang="ru-RU" b="1" dirty="0">
                <a:solidFill>
                  <a:srgbClr val="7030A0"/>
                </a:solidFill>
                <a:latin typeface="Times New Roman" panose="02020603050405020304" pitchFamily="18" charset="0"/>
                <a:cs typeface="Times New Roman" panose="02020603050405020304" pitchFamily="18" charset="0"/>
              </a:rPr>
              <a:t>Мерные пипетки. </a:t>
            </a:r>
            <a:endParaRPr lang="ru-RU" b="1" dirty="0" smtClean="0">
              <a:solidFill>
                <a:srgbClr val="7030A0"/>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Набирают </a:t>
            </a:r>
            <a:r>
              <a:rPr lang="ru-RU" dirty="0">
                <a:solidFill>
                  <a:schemeClr val="tx1"/>
                </a:solidFill>
                <a:latin typeface="Times New Roman" panose="02020603050405020304" pitchFamily="18" charset="0"/>
                <a:cs typeface="Times New Roman" panose="02020603050405020304" pitchFamily="18" charset="0"/>
              </a:rPr>
              <a:t>жидкость в пипетку, используя дозатор или резиновую грушу. Для наполнения любой пипетки уровень жидкости должен быть на 2-3 см выше метки. Пипетку следует держать строго вертикально, приподняв над раствором таким образом, чтобы метка находилась на уровне глаз, жидкость выпускать по каплям, пока край мениска раствора не совпадет с меткой. Далее пипетку переносят в другой сосуд, прикасаясь ее нижним концом к внутренней поверхности этого сосуда, и дают жидкости медленно стечь. При быстром выливании жидкости значительная часть ее останется на стенках пипетки. Остаток жидкости (для пипеток с одной меткой или на полный слив) удаляют прикосновением кончика пипетки к краю наклоненного сосуда в течение нескольких секунд, затем слегка поворачивают пипетку вокруг оси. Остаток жидкости из пипетки выдувать нельзя, так как этот объем не учитывается при градуировке мерной посуды. В случае полного выливания до носика, необходимо выдержать 15 с до удаления пипетки из приемного сосуда.</a:t>
            </a:r>
          </a:p>
        </p:txBody>
      </p:sp>
      <p:sp>
        <p:nvSpPr>
          <p:cNvPr id="2" name="Номер слайда 1"/>
          <p:cNvSpPr>
            <a:spLocks noGrp="1"/>
          </p:cNvSpPr>
          <p:nvPr>
            <p:ph type="sldNum" sz="quarter" idx="12"/>
          </p:nvPr>
        </p:nvSpPr>
        <p:spPr/>
        <p:txBody>
          <a:bodyPr/>
          <a:lstStyle/>
          <a:p>
            <a:fld id="{2387D03F-399E-4E3A-8B98-CAF8154872E8}" type="slidenum">
              <a:rPr lang="ru-RU" smtClean="0"/>
              <a:t>18</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20000"/>
          </a:bodyPr>
          <a:lstStyle/>
          <a:p>
            <a:r>
              <a:rPr lang="ru-RU" b="1" dirty="0">
                <a:solidFill>
                  <a:srgbClr val="7030A0"/>
                </a:solidFill>
                <a:latin typeface="Times New Roman" panose="02020603050405020304" pitchFamily="18" charset="0"/>
                <a:cs typeface="Times New Roman" panose="02020603050405020304" pitchFamily="18" charset="0"/>
              </a:rPr>
              <a:t>Объемные </a:t>
            </a:r>
            <a:r>
              <a:rPr lang="ru-RU" b="1" dirty="0" smtClean="0">
                <a:solidFill>
                  <a:srgbClr val="7030A0"/>
                </a:solidFill>
                <a:latin typeface="Times New Roman" panose="02020603050405020304" pitchFamily="18" charset="0"/>
                <a:cs typeface="Times New Roman" panose="02020603050405020304" pitchFamily="18" charset="0"/>
              </a:rPr>
              <a:t>бюретки</a:t>
            </a:r>
          </a:p>
          <a:p>
            <a:pPr algn="l"/>
            <a:r>
              <a:rPr lang="ru-RU" dirty="0" smtClean="0">
                <a:solidFill>
                  <a:schemeClr val="tx1"/>
                </a:solidFill>
                <a:latin typeface="Times New Roman" panose="02020603050405020304" pitchFamily="18" charset="0"/>
                <a:cs typeface="Times New Roman" panose="02020603050405020304" pitchFamily="18" charset="0"/>
              </a:rPr>
              <a:t>Перед </a:t>
            </a:r>
            <a:r>
              <a:rPr lang="ru-RU" dirty="0">
                <a:solidFill>
                  <a:schemeClr val="tx1"/>
                </a:solidFill>
                <a:latin typeface="Times New Roman" panose="02020603050405020304" pitchFamily="18" charset="0"/>
                <a:cs typeface="Times New Roman" panose="02020603050405020304" pitchFamily="18" charset="0"/>
              </a:rPr>
              <a:t>началом работы бюретку два раза промывают водой очищенной и дважды ополаскивают раствором, который в ней будет находиться. Подготовленную к работе бюретку закрепляют вертикально в штативе, затем заполняют бюретку раствором через воронку с коротким концом, не доходящим до нулевого деления. Если бюретка имеет двух-ходовой кран 2 (рис.4, в), то заполнение проводят, присоединяя к изогнутой трубке резиновый шланг от склянки с раствором. Бюретку наполняют жидкостью на несколько миллиметров выше нулевой линии и устанавливают опускающийся мениск на этой линии. Затем раствор спускают так, чтобы он заполнил бюретку до конца носика.</a:t>
            </a:r>
          </a:p>
        </p:txBody>
      </p:sp>
      <p:sp>
        <p:nvSpPr>
          <p:cNvPr id="2" name="Номер слайда 1"/>
          <p:cNvSpPr>
            <a:spLocks noGrp="1"/>
          </p:cNvSpPr>
          <p:nvPr>
            <p:ph type="sldNum" sz="quarter" idx="12"/>
          </p:nvPr>
        </p:nvSpPr>
        <p:spPr/>
        <p:txBody>
          <a:bodyPr/>
          <a:lstStyle/>
          <a:p>
            <a:fld id="{2387D03F-399E-4E3A-8B98-CAF8154872E8}" type="slidenum">
              <a:rPr lang="ru-RU" smtClean="0"/>
              <a:t>19</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Autofit/>
          </a:bodyPr>
          <a:lstStyle/>
          <a:p>
            <a:r>
              <a:rPr lang="ru-RU" b="1" dirty="0" smtClean="0">
                <a:solidFill>
                  <a:srgbClr val="7030A0"/>
                </a:solidFill>
                <a:latin typeface="Times New Roman" panose="02020603050405020304" pitchFamily="18" charset="0"/>
                <a:cs typeface="Times New Roman" panose="02020603050405020304" pitchFamily="18" charset="0"/>
              </a:rPr>
              <a:t>Виды мерной посуды</a:t>
            </a:r>
          </a:p>
          <a:p>
            <a:pPr algn="l"/>
            <a:endParaRPr lang="ru-RU" sz="2800" dirty="0" smtClean="0">
              <a:solidFill>
                <a:schemeClr val="tx1"/>
              </a:solidFill>
              <a:latin typeface="Times New Roman" panose="02020603050405020304" pitchFamily="18" charset="0"/>
              <a:cs typeface="Times New Roman" panose="02020603050405020304" pitchFamily="18" charset="0"/>
            </a:endParaRPr>
          </a:p>
          <a:p>
            <a:pPr algn="l"/>
            <a:endParaRPr lang="ru-RU" sz="2800" dirty="0">
              <a:solidFill>
                <a:schemeClr val="tx1"/>
              </a:solidFill>
              <a:latin typeface="Times New Roman" panose="02020603050405020304" pitchFamily="18" charset="0"/>
              <a:cs typeface="Times New Roman" panose="02020603050405020304" pitchFamily="18" charset="0"/>
            </a:endParaRPr>
          </a:p>
          <a:p>
            <a:pPr algn="l"/>
            <a:endParaRPr lang="ru-RU" sz="2800" dirty="0" smtClean="0">
              <a:solidFill>
                <a:schemeClr val="tx1"/>
              </a:solidFill>
              <a:latin typeface="Times New Roman" panose="02020603050405020304" pitchFamily="18" charset="0"/>
              <a:cs typeface="Times New Roman" panose="02020603050405020304" pitchFamily="18" charset="0"/>
            </a:endParaRPr>
          </a:p>
          <a:p>
            <a:pPr algn="l"/>
            <a:endParaRPr lang="ru-RU" sz="2800" dirty="0">
              <a:solidFill>
                <a:schemeClr val="tx1"/>
              </a:solidFill>
              <a:latin typeface="Times New Roman" panose="02020603050405020304" pitchFamily="18" charset="0"/>
              <a:cs typeface="Times New Roman" panose="02020603050405020304" pitchFamily="18" charset="0"/>
            </a:endParaRPr>
          </a:p>
          <a:p>
            <a:pPr algn="l"/>
            <a:endParaRPr lang="ru-RU" sz="2800" dirty="0" smtClean="0">
              <a:solidFill>
                <a:schemeClr val="tx1"/>
              </a:solidFill>
              <a:latin typeface="Times New Roman" panose="02020603050405020304" pitchFamily="18" charset="0"/>
              <a:cs typeface="Times New Roman" panose="02020603050405020304" pitchFamily="18" charset="0"/>
            </a:endParaRPr>
          </a:p>
          <a:p>
            <a:pPr algn="l"/>
            <a:endParaRPr lang="ru-RU" sz="2800" dirty="0">
              <a:solidFill>
                <a:schemeClr val="tx1"/>
              </a:solidFill>
              <a:latin typeface="Times New Roman" panose="02020603050405020304" pitchFamily="18" charset="0"/>
              <a:cs typeface="Times New Roman" panose="02020603050405020304" pitchFamily="18" charset="0"/>
            </a:endParaRPr>
          </a:p>
          <a:p>
            <a:pPr algn="l"/>
            <a:endParaRPr lang="ru-RU" sz="2800"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b="1" dirty="0" smtClean="0">
                <a:solidFill>
                  <a:srgbClr val="0070C0"/>
                </a:solidFill>
                <a:latin typeface="Times New Roman" panose="02020603050405020304" pitchFamily="18" charset="0"/>
                <a:cs typeface="Times New Roman" panose="02020603050405020304" pitchFamily="18" charset="0"/>
              </a:rPr>
              <a:t>Мерные </a:t>
            </a:r>
            <a:r>
              <a:rPr lang="ru-RU" sz="2800" b="1" dirty="0">
                <a:solidFill>
                  <a:srgbClr val="0070C0"/>
                </a:solidFill>
                <a:latin typeface="Times New Roman" panose="02020603050405020304" pitchFamily="18" charset="0"/>
                <a:cs typeface="Times New Roman" panose="02020603050405020304" pitchFamily="18" charset="0"/>
              </a:rPr>
              <a:t>цилиндры</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(а</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 вместимость 5 </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2000 мл</a:t>
            </a:r>
            <a:endParaRPr lang="ru-RU" sz="2800" dirty="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2800" b="1" dirty="0" smtClean="0">
                <a:solidFill>
                  <a:srgbClr val="0070C0"/>
                </a:solidFill>
                <a:latin typeface="Times New Roman" panose="02020603050405020304" pitchFamily="18" charset="0"/>
                <a:cs typeface="Times New Roman" panose="02020603050405020304" pitchFamily="18" charset="0"/>
              </a:rPr>
              <a:t>Градуированные </a:t>
            </a:r>
            <a:r>
              <a:rPr lang="ru-RU" sz="2800" b="1" dirty="0">
                <a:solidFill>
                  <a:srgbClr val="0070C0"/>
                </a:solidFill>
                <a:latin typeface="Times New Roman" panose="02020603050405020304" pitchFamily="18" charset="0"/>
                <a:cs typeface="Times New Roman" panose="02020603050405020304" pitchFamily="18" charset="0"/>
              </a:rPr>
              <a:t>мерные стаканы </a:t>
            </a:r>
            <a:r>
              <a:rPr lang="ru-RU" sz="2800" dirty="0" smtClean="0">
                <a:solidFill>
                  <a:schemeClr val="tx1"/>
                </a:solidFill>
                <a:latin typeface="Times New Roman" panose="02020603050405020304" pitchFamily="18" charset="0"/>
                <a:cs typeface="Times New Roman" panose="02020603050405020304" pitchFamily="18" charset="0"/>
              </a:rPr>
              <a:t>(б</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 дают </a:t>
            </a:r>
            <a:r>
              <a:rPr lang="ru-RU" sz="2800" dirty="0">
                <a:solidFill>
                  <a:schemeClr val="tx1"/>
                </a:solidFill>
                <a:latin typeface="Times New Roman" panose="02020603050405020304" pitchFamily="18" charset="0"/>
                <a:cs typeface="Times New Roman" panose="02020603050405020304" pitchFamily="18" charset="0"/>
              </a:rPr>
              <a:t>самую большую ошибку в </a:t>
            </a:r>
            <a:r>
              <a:rPr lang="ru-RU" sz="2800" dirty="0" smtClean="0">
                <a:solidFill>
                  <a:schemeClr val="tx1"/>
                </a:solidFill>
                <a:latin typeface="Times New Roman" panose="02020603050405020304" pitchFamily="18" charset="0"/>
                <a:cs typeface="Times New Roman" panose="02020603050405020304" pitchFamily="18" charset="0"/>
              </a:rPr>
              <a:t>измерении объема </a:t>
            </a:r>
          </a:p>
          <a:p>
            <a:pPr algn="l">
              <a:spcBef>
                <a:spcPts val="0"/>
              </a:spcBef>
            </a:pPr>
            <a:r>
              <a:rPr lang="ru-RU" sz="2800" b="1" dirty="0" smtClean="0">
                <a:solidFill>
                  <a:srgbClr val="0070C0"/>
                </a:solidFill>
                <a:latin typeface="Times New Roman" panose="02020603050405020304" pitchFamily="18" charset="0"/>
                <a:cs typeface="Times New Roman" panose="02020603050405020304" pitchFamily="18" charset="0"/>
              </a:rPr>
              <a:t>Мензурки</a:t>
            </a:r>
            <a:r>
              <a:rPr lang="ru-RU" sz="2800" dirty="0" smtClean="0">
                <a:solidFill>
                  <a:schemeClr val="tx1"/>
                </a:solidFill>
                <a:latin typeface="Times New Roman" panose="02020603050405020304" pitchFamily="18" charset="0"/>
                <a:cs typeface="Times New Roman" panose="02020603050405020304" pitchFamily="18" charset="0"/>
              </a:rPr>
              <a:t> (в</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smtClean="0">
                <a:solidFill>
                  <a:schemeClr val="tx1"/>
                </a:solidFill>
                <a:latin typeface="Times New Roman" panose="02020603050405020304" pitchFamily="18" charset="0"/>
                <a:cs typeface="Times New Roman" panose="02020603050405020304" pitchFamily="18" charset="0"/>
              </a:rPr>
              <a:t>- вместимость 50-1000 </a:t>
            </a:r>
            <a:r>
              <a:rPr lang="ru-RU" sz="2800" dirty="0">
                <a:solidFill>
                  <a:schemeClr val="tx1"/>
                </a:solidFill>
                <a:latin typeface="Times New Roman" panose="02020603050405020304" pitchFamily="18" charset="0"/>
                <a:cs typeface="Times New Roman" panose="02020603050405020304" pitchFamily="18" charset="0"/>
              </a:rPr>
              <a:t>мл</a:t>
            </a:r>
            <a:r>
              <a:rPr lang="ru-RU" sz="2800" dirty="0" smtClean="0">
                <a:solidFill>
                  <a:schemeClr val="tx1"/>
                </a:solidFill>
                <a:latin typeface="Times New Roman" panose="02020603050405020304" pitchFamily="18" charset="0"/>
                <a:cs typeface="Times New Roman" panose="02020603050405020304" pitchFamily="18" charset="0"/>
              </a:rPr>
              <a:t>.</a:t>
            </a:r>
          </a:p>
          <a:p>
            <a:pPr algn="l">
              <a:spcBef>
                <a:spcPts val="0"/>
              </a:spcBef>
            </a:pPr>
            <a:r>
              <a:rPr lang="ru-RU" sz="2800" b="1" dirty="0" smtClean="0">
                <a:solidFill>
                  <a:srgbClr val="0070C0"/>
                </a:solidFill>
                <a:latin typeface="Times New Roman" panose="02020603050405020304" pitchFamily="18" charset="0"/>
                <a:cs typeface="Times New Roman" panose="02020603050405020304" pitchFamily="18" charset="0"/>
              </a:rPr>
              <a:t>Пробирки с делениями </a:t>
            </a:r>
            <a:r>
              <a:rPr lang="ru-RU" sz="2800" dirty="0" smtClean="0">
                <a:solidFill>
                  <a:schemeClr val="tx1"/>
                </a:solidFill>
                <a:latin typeface="Times New Roman" panose="02020603050405020304" pitchFamily="18" charset="0"/>
                <a:cs typeface="Times New Roman" panose="02020603050405020304" pitchFamily="18" charset="0"/>
              </a:rPr>
              <a:t>– вместимость 5-25 мл</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2</a:t>
            </a:fld>
            <a:endParaRPr lang="ru-RU"/>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908720"/>
            <a:ext cx="5937590" cy="2911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10000"/>
          </a:bodyPr>
          <a:lstStyle/>
          <a:p>
            <a:pPr algn="l"/>
            <a:r>
              <a:rPr lang="ru-RU" dirty="0">
                <a:solidFill>
                  <a:schemeClr val="tx1"/>
                </a:solidFill>
                <a:latin typeface="Times New Roman" panose="02020603050405020304" pitchFamily="18" charset="0"/>
                <a:cs typeface="Times New Roman" panose="02020603050405020304" pitchFamily="18" charset="0"/>
              </a:rPr>
              <a:t>В бюретки со стеклянным краном забор жидкости осуществляется путем засасывания грушей через верхнее отверстие при открытом кране. Для удаления пузырьков воздуха кончик бюретки с резиновой трубкой поднимают под углом, слегка открывают зажим и выпускают жидкость до тех пор, пока весь воздух не будет удален. Бюретку устанавливают на нуль только после того, как убедятся, что кончик бюретки заполнен раствором. Воронку, с помощью которой в бюретку наливают раствор, удаляют. Капли, оставшиеся на воронке, могут увеличивать объем жидкости в бюретке, что может привести к неправильному результату анализа.</a:t>
            </a:r>
          </a:p>
        </p:txBody>
      </p:sp>
      <p:sp>
        <p:nvSpPr>
          <p:cNvPr id="2" name="Номер слайда 1"/>
          <p:cNvSpPr>
            <a:spLocks noGrp="1"/>
          </p:cNvSpPr>
          <p:nvPr>
            <p:ph type="sldNum" sz="quarter" idx="12"/>
          </p:nvPr>
        </p:nvSpPr>
        <p:spPr/>
        <p:txBody>
          <a:bodyPr/>
          <a:lstStyle/>
          <a:p>
            <a:fld id="{2387D03F-399E-4E3A-8B98-CAF8154872E8}" type="slidenum">
              <a:rPr lang="ru-RU" smtClean="0"/>
              <a:t>20</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20000"/>
          </a:bodyPr>
          <a:lstStyle/>
          <a:p>
            <a:pPr algn="l"/>
            <a:r>
              <a:rPr lang="ru-RU" dirty="0">
                <a:solidFill>
                  <a:schemeClr val="tx1"/>
                </a:solidFill>
                <a:latin typeface="Times New Roman" panose="02020603050405020304" pitchFamily="18" charset="0"/>
                <a:cs typeface="Times New Roman" panose="02020603050405020304" pitchFamily="18" charset="0"/>
              </a:rPr>
              <a:t>Во время титрования нельзя касаться носиком бюретки стенок приемного сосуда. Каплю, оставшуюся на носике после завершения выливания, добавляют к вылившемуся объему прикосновением к внутренней стороне приемного сосуда. Если для бюретки не установлено время ожидания, дожидаться стекания жидкости, оставшейся на стенках, не нужно. Время выливания не должно превышать 45 с для бюреток объемом 1 мл. Для некоторых бюреток 1 класса (класса А) установлено время ожидания 30 с. Только после этого раствор в бюретке устанавливают на нулевое деление, при этом в нижней ее части не должно остаться ни одного пузырька воздуха. Если они останутся, объем жидкости, пошедшей на титрование, будет определен неправильно.</a:t>
            </a:r>
          </a:p>
        </p:txBody>
      </p:sp>
      <p:sp>
        <p:nvSpPr>
          <p:cNvPr id="2" name="Номер слайда 1"/>
          <p:cNvSpPr>
            <a:spLocks noGrp="1"/>
          </p:cNvSpPr>
          <p:nvPr>
            <p:ph type="sldNum" sz="quarter" idx="12"/>
          </p:nvPr>
        </p:nvSpPr>
        <p:spPr/>
        <p:txBody>
          <a:bodyPr/>
          <a:lstStyle/>
          <a:p>
            <a:fld id="{2387D03F-399E-4E3A-8B98-CAF8154872E8}" type="slidenum">
              <a:rPr lang="ru-RU" smtClean="0"/>
              <a:t>21</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10000"/>
          </a:bodyPr>
          <a:lstStyle/>
          <a:p>
            <a:pPr algn="l"/>
            <a:r>
              <a:rPr lang="ru-RU" dirty="0">
                <a:solidFill>
                  <a:schemeClr val="tx1"/>
                </a:solidFill>
                <a:latin typeface="Times New Roman" panose="02020603050405020304" pitchFamily="18" charset="0"/>
                <a:cs typeface="Times New Roman" panose="02020603050405020304" pitchFamily="18" charset="0"/>
              </a:rPr>
              <a:t>В бюретку с автоматическим нулем раствор, подаваемый снизу через трубку, поднимается до верхнего среза отростка, избыток его будет стекать из бюретки через трубку (рис.4). После прекращения подачи раствора уровень его установится автоматически на верхнем срезе отростка. Первую метку на шкале такой бюретки обозначают 1 мл. Стеклянные краны бюреток должны быть очень слабо смазаны вазелином или сплавом ланолина с воском. Особенно опасна обильная смазка у микробюреток, поскольку она может подниматься вверх по бюретке и, загрязняя внутреннюю поверхность ее, нарушает нормальное смачивание стенок бюретки раствором. </a:t>
            </a:r>
          </a:p>
        </p:txBody>
      </p:sp>
      <p:sp>
        <p:nvSpPr>
          <p:cNvPr id="2" name="Номер слайда 1"/>
          <p:cNvSpPr>
            <a:spLocks noGrp="1"/>
          </p:cNvSpPr>
          <p:nvPr>
            <p:ph type="sldNum" sz="quarter" idx="12"/>
          </p:nvPr>
        </p:nvSpPr>
        <p:spPr/>
        <p:txBody>
          <a:bodyPr/>
          <a:lstStyle/>
          <a:p>
            <a:fld id="{2387D03F-399E-4E3A-8B98-CAF8154872E8}" type="slidenum">
              <a:rPr lang="ru-RU" smtClean="0"/>
              <a:t>22</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10000"/>
          </a:bodyPr>
          <a:lstStyle/>
          <a:p>
            <a:pPr algn="l"/>
            <a:r>
              <a:rPr lang="ru-RU" dirty="0">
                <a:solidFill>
                  <a:schemeClr val="tx1"/>
                </a:solidFill>
                <a:latin typeface="Times New Roman" panose="02020603050405020304" pitchFamily="18" charset="0"/>
                <a:cs typeface="Times New Roman" panose="02020603050405020304" pitchFamily="18" charset="0"/>
              </a:rPr>
              <a:t>Растворы едких и углекислых щелочей держат в бюретках с зажимами, так как при хранении этих растворов в бюретках со стеклянными кранами часто происходит «заедание» кранов. Верхний конец бюретки закрывают от попадания пыли и испарения раствора маленьким стаканчиком или широкой, но короткой пробиркой. </a:t>
            </a:r>
            <a:endParaRPr lang="ru-RU" dirty="0" smtClean="0">
              <a:solidFill>
                <a:schemeClr val="tx1"/>
              </a:solidFill>
              <a:latin typeface="Times New Roman" panose="02020603050405020304" pitchFamily="18" charset="0"/>
              <a:cs typeface="Times New Roman" panose="02020603050405020304" pitchFamily="18" charset="0"/>
            </a:endParaRPr>
          </a:p>
          <a:p>
            <a:r>
              <a:rPr lang="ru-RU" b="1" dirty="0" smtClean="0">
                <a:solidFill>
                  <a:srgbClr val="7030A0"/>
                </a:solidFill>
                <a:latin typeface="Times New Roman" panose="02020603050405020304" pitchFamily="18" charset="0"/>
                <a:cs typeface="Times New Roman" panose="02020603050405020304" pitchFamily="18" charset="0"/>
              </a:rPr>
              <a:t>Установка </a:t>
            </a:r>
            <a:r>
              <a:rPr lang="ru-RU" b="1" dirty="0">
                <a:solidFill>
                  <a:srgbClr val="7030A0"/>
                </a:solidFill>
                <a:latin typeface="Times New Roman" panose="02020603050405020304" pitchFamily="18" charset="0"/>
                <a:cs typeface="Times New Roman" panose="02020603050405020304" pitchFamily="18" charset="0"/>
              </a:rPr>
              <a:t>мениска </a:t>
            </a:r>
            <a:endParaRPr lang="ru-RU" b="1" dirty="0" smtClean="0">
              <a:solidFill>
                <a:srgbClr val="7030A0"/>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Перед </a:t>
            </a:r>
            <a:r>
              <a:rPr lang="ru-RU" dirty="0">
                <a:solidFill>
                  <a:schemeClr val="tx1"/>
                </a:solidFill>
                <a:latin typeface="Times New Roman" panose="02020603050405020304" pitchFamily="18" charset="0"/>
                <a:cs typeface="Times New Roman" panose="02020603050405020304" pitchFamily="18" charset="0"/>
              </a:rPr>
              <a:t>каждым титрованием нужно обязательно установить уровень жидкости в бюретке на нулевое деление шкалы. Отсчет объема по бюретке проводят по соответствующему краю </a:t>
            </a:r>
            <a:r>
              <a:rPr lang="ru-RU" dirty="0" smtClean="0">
                <a:solidFill>
                  <a:schemeClr val="tx1"/>
                </a:solidFill>
                <a:latin typeface="Times New Roman" panose="02020603050405020304" pitchFamily="18" charset="0"/>
                <a:cs typeface="Times New Roman" panose="02020603050405020304" pitchFamily="18" charset="0"/>
              </a:rPr>
              <a:t>мениска, </a:t>
            </a:r>
            <a:r>
              <a:rPr lang="ru-RU" dirty="0">
                <a:solidFill>
                  <a:schemeClr val="tx1"/>
                </a:solidFill>
                <a:latin typeface="Times New Roman" panose="02020603050405020304" pitchFamily="18" charset="0"/>
                <a:cs typeface="Times New Roman" panose="02020603050405020304" pitchFamily="18" charset="0"/>
              </a:rPr>
              <a:t>при этом глаза наблюдателя должны находиться на уровне мениска во избежание ошибки измерения.</a:t>
            </a:r>
            <a:endParaRPr lang="ru-RU" dirty="0" smtClean="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23</a:t>
            </a:fld>
            <a:endParaRPr lang="ru-RU"/>
          </a:p>
        </p:txBody>
      </p:sp>
    </p:spTree>
    <p:extLst>
      <p:ext uri="{BB962C8B-B14F-4D97-AF65-F5344CB8AC3E}">
        <p14:creationId xmlns:p14="http://schemas.microsoft.com/office/powerpoint/2010/main" val="29062079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10000"/>
          </a:bodyPr>
          <a:lstStyle/>
          <a:p>
            <a:pPr algn="l"/>
            <a:r>
              <a:rPr lang="ru-RU" dirty="0">
                <a:solidFill>
                  <a:schemeClr val="tx1"/>
                </a:solidFill>
                <a:latin typeface="Times New Roman" panose="02020603050405020304" pitchFamily="18" charset="0"/>
                <a:cs typeface="Times New Roman" panose="02020603050405020304" pitchFamily="18" charset="0"/>
              </a:rPr>
              <a:t>Точное определение нижнего края мениска затруднено явлением отражения, возможны погрешности и от параллакса (относительное смещение мениска вследствие перемещения глаза наблюдателя), если глаза не будут находиться точно на высоте мениска. У мерных колб и пипеток метка окружает горло или трубку целиком, что позволяет взять точный отсчет. У бюреток же метка занимает только часть окружности трубки. Поэтому для правильного отсчета уровня раствора в бюретке применяют разные приспособления. Например, держат позади бюретки кусок белого картона или </a:t>
            </a:r>
            <a:r>
              <a:rPr lang="ru-RU" dirty="0" smtClean="0">
                <a:solidFill>
                  <a:schemeClr val="tx1"/>
                </a:solidFill>
                <a:latin typeface="Times New Roman" panose="02020603050405020304" pitchFamily="18" charset="0"/>
                <a:cs typeface="Times New Roman" panose="02020603050405020304" pitchFamily="18" charset="0"/>
              </a:rPr>
              <a:t>матовую </a:t>
            </a:r>
            <a:r>
              <a:rPr lang="ru-RU" dirty="0">
                <a:solidFill>
                  <a:schemeClr val="tx1"/>
                </a:solidFill>
                <a:latin typeface="Times New Roman" panose="02020603050405020304" pitchFamily="18" charset="0"/>
                <a:cs typeface="Times New Roman" panose="02020603050405020304" pitchFamily="18" charset="0"/>
              </a:rPr>
              <a:t>стеклянную пластинку, либо надевают на бюретку бумажную </a:t>
            </a:r>
            <a:r>
              <a:rPr lang="ru-RU" dirty="0" smtClean="0">
                <a:solidFill>
                  <a:schemeClr val="tx1"/>
                </a:solidFill>
                <a:latin typeface="Times New Roman" panose="02020603050405020304" pitchFamily="18" charset="0"/>
                <a:cs typeface="Times New Roman" panose="02020603050405020304" pitchFamily="18" charset="0"/>
              </a:rPr>
              <a:t>рамочку.</a:t>
            </a:r>
          </a:p>
          <a:p>
            <a:pPr algn="l"/>
            <a:r>
              <a:rPr lang="ru-RU" b="1" dirty="0" smtClean="0">
                <a:solidFill>
                  <a:srgbClr val="FF0000"/>
                </a:solidFill>
                <a:latin typeface="Times New Roman" panose="02020603050405020304" pitchFamily="18" charset="0"/>
                <a:cs typeface="Times New Roman" panose="02020603050405020304" pitchFamily="18" charset="0"/>
              </a:rPr>
              <a:t>Мытье мерной посуды – см ГФ </a:t>
            </a:r>
            <a:r>
              <a:rPr lang="en-US" b="1" dirty="0" smtClean="0">
                <a:solidFill>
                  <a:srgbClr val="FF0000"/>
                </a:solidFill>
                <a:latin typeface="Times New Roman" panose="02020603050405020304" pitchFamily="18" charset="0"/>
                <a:cs typeface="Times New Roman" panose="02020603050405020304" pitchFamily="18" charset="0"/>
              </a:rPr>
              <a:t>XIV</a:t>
            </a:r>
            <a:r>
              <a:rPr lang="ru-RU" b="1" dirty="0" smtClean="0">
                <a:solidFill>
                  <a:srgbClr val="FF0000"/>
                </a:solidFill>
                <a:latin typeface="Times New Roman" panose="02020603050405020304" pitchFamily="18" charset="0"/>
                <a:cs typeface="Times New Roman" panose="02020603050405020304" pitchFamily="18" charset="0"/>
              </a:rPr>
              <a:t>.</a:t>
            </a:r>
          </a:p>
        </p:txBody>
      </p:sp>
      <p:sp>
        <p:nvSpPr>
          <p:cNvPr id="2" name="Номер слайда 1"/>
          <p:cNvSpPr>
            <a:spLocks noGrp="1"/>
          </p:cNvSpPr>
          <p:nvPr>
            <p:ph type="sldNum" sz="quarter" idx="12"/>
          </p:nvPr>
        </p:nvSpPr>
        <p:spPr/>
        <p:txBody>
          <a:bodyPr/>
          <a:lstStyle/>
          <a:p>
            <a:fld id="{2387D03F-399E-4E3A-8B98-CAF8154872E8}" type="slidenum">
              <a:rPr lang="ru-RU" smtClean="0"/>
              <a:t>24</a:t>
            </a:fld>
            <a:endParaRPr lang="ru-RU"/>
          </a:p>
        </p:txBody>
      </p:sp>
    </p:spTree>
    <p:extLst>
      <p:ext uri="{BB962C8B-B14F-4D97-AF65-F5344CB8AC3E}">
        <p14:creationId xmlns:p14="http://schemas.microsoft.com/office/powerpoint/2010/main" val="29062079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lstStyle/>
          <a:p>
            <a:pPr algn="l"/>
            <a:endParaRPr lang="ru-RU" dirty="0" smtClean="0">
              <a:solidFill>
                <a:schemeClr val="tx1"/>
              </a:solidFill>
              <a:latin typeface="Times New Roman" panose="02020603050405020304" pitchFamily="18" charset="0"/>
              <a:cs typeface="Times New Roman" panose="02020603050405020304" pitchFamily="18" charset="0"/>
            </a:endParaRPr>
          </a:p>
          <a:p>
            <a:pPr algn="l"/>
            <a:endParaRPr lang="ru-RU" dirty="0">
              <a:solidFill>
                <a:schemeClr val="tx1"/>
              </a:solidFill>
              <a:latin typeface="Times New Roman" panose="02020603050405020304" pitchFamily="18" charset="0"/>
              <a:cs typeface="Times New Roman" panose="02020603050405020304" pitchFamily="18" charset="0"/>
            </a:endParaRPr>
          </a:p>
          <a:p>
            <a:pPr algn="l"/>
            <a:endParaRPr lang="ru-RU" dirty="0" smtClean="0">
              <a:solidFill>
                <a:schemeClr val="tx1"/>
              </a:solidFill>
              <a:latin typeface="Times New Roman" panose="02020603050405020304" pitchFamily="18" charset="0"/>
              <a:cs typeface="Times New Roman" panose="02020603050405020304" pitchFamily="18" charset="0"/>
            </a:endParaRPr>
          </a:p>
          <a:p>
            <a:r>
              <a:rPr lang="ru-RU" b="1" dirty="0" smtClean="0">
                <a:solidFill>
                  <a:srgbClr val="0070C0"/>
                </a:solidFill>
                <a:latin typeface="Times New Roman" panose="02020603050405020304" pitchFamily="18" charset="0"/>
                <a:cs typeface="Times New Roman" panose="02020603050405020304" pitchFamily="18" charset="0"/>
              </a:rPr>
              <a:t>Спасибо за внимание!</a:t>
            </a:r>
          </a:p>
        </p:txBody>
      </p:sp>
      <p:sp>
        <p:nvSpPr>
          <p:cNvPr id="2" name="Номер слайда 1"/>
          <p:cNvSpPr>
            <a:spLocks noGrp="1"/>
          </p:cNvSpPr>
          <p:nvPr>
            <p:ph type="sldNum" sz="quarter" idx="12"/>
          </p:nvPr>
        </p:nvSpPr>
        <p:spPr/>
        <p:txBody>
          <a:bodyPr/>
          <a:lstStyle/>
          <a:p>
            <a:fld id="{2387D03F-399E-4E3A-8B98-CAF8154872E8}" type="slidenum">
              <a:rPr lang="ru-RU" smtClean="0"/>
              <a:t>25</a:t>
            </a:fld>
            <a:endParaRPr lang="ru-RU"/>
          </a:p>
        </p:txBody>
      </p:sp>
    </p:spTree>
    <p:extLst>
      <p:ext uri="{BB962C8B-B14F-4D97-AF65-F5344CB8AC3E}">
        <p14:creationId xmlns:p14="http://schemas.microsoft.com/office/powerpoint/2010/main" val="2906207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20000"/>
          </a:bodyPr>
          <a:lstStyle/>
          <a:p>
            <a:r>
              <a:rPr lang="ru-RU" b="1" dirty="0" smtClean="0">
                <a:solidFill>
                  <a:srgbClr val="00B050"/>
                </a:solidFill>
                <a:latin typeface="Times New Roman" panose="02020603050405020304" pitchFamily="18" charset="0"/>
                <a:cs typeface="Times New Roman" panose="02020603050405020304" pitchFamily="18" charset="0"/>
              </a:rPr>
              <a:t>Для </a:t>
            </a:r>
            <a:r>
              <a:rPr lang="ru-RU" b="1" dirty="0">
                <a:solidFill>
                  <a:srgbClr val="00B050"/>
                </a:solidFill>
                <a:latin typeface="Times New Roman" panose="02020603050405020304" pitchFamily="18" charset="0"/>
                <a:cs typeface="Times New Roman" panose="02020603050405020304" pitchFamily="18" charset="0"/>
              </a:rPr>
              <a:t>точного измерения объемов </a:t>
            </a:r>
            <a:r>
              <a:rPr lang="ru-RU" b="1" dirty="0" smtClean="0">
                <a:solidFill>
                  <a:srgbClr val="00B050"/>
                </a:solidFill>
                <a:latin typeface="Times New Roman" panose="02020603050405020304" pitchFamily="18" charset="0"/>
                <a:cs typeface="Times New Roman" panose="02020603050405020304" pitchFamily="18" charset="0"/>
              </a:rPr>
              <a:t>используют  </a:t>
            </a:r>
          </a:p>
          <a:p>
            <a:r>
              <a:rPr lang="ru-RU" b="1" dirty="0" smtClean="0">
                <a:solidFill>
                  <a:srgbClr val="00B050"/>
                </a:solidFill>
                <a:latin typeface="Times New Roman" panose="02020603050405020304" pitchFamily="18" charset="0"/>
                <a:cs typeface="Times New Roman" panose="02020603050405020304" pitchFamily="18" charset="0"/>
              </a:rPr>
              <a:t>мерные колбы, мерные </a:t>
            </a:r>
            <a:r>
              <a:rPr lang="ru-RU" b="1" dirty="0">
                <a:solidFill>
                  <a:srgbClr val="00B050"/>
                </a:solidFill>
                <a:latin typeface="Times New Roman" panose="02020603050405020304" pitchFamily="18" charset="0"/>
                <a:cs typeface="Times New Roman" panose="02020603050405020304" pitchFamily="18" charset="0"/>
              </a:rPr>
              <a:t>пипетки и </a:t>
            </a:r>
            <a:r>
              <a:rPr lang="ru-RU" b="1" dirty="0" smtClean="0">
                <a:solidFill>
                  <a:srgbClr val="00B050"/>
                </a:solidFill>
                <a:latin typeface="Times New Roman" panose="02020603050405020304" pitchFamily="18" charset="0"/>
                <a:cs typeface="Times New Roman" panose="02020603050405020304" pitchFamily="18" charset="0"/>
              </a:rPr>
              <a:t>бюретки</a:t>
            </a:r>
          </a:p>
          <a:p>
            <a:endParaRPr lang="ru-RU" b="1" dirty="0">
              <a:solidFill>
                <a:srgbClr val="0070C0"/>
              </a:solidFill>
              <a:latin typeface="Times New Roman" panose="02020603050405020304" pitchFamily="18" charset="0"/>
              <a:cs typeface="Times New Roman" panose="02020603050405020304" pitchFamily="18" charset="0"/>
            </a:endParaRPr>
          </a:p>
          <a:p>
            <a:endParaRPr lang="ru-RU" b="1" dirty="0" smtClean="0">
              <a:solidFill>
                <a:srgbClr val="0070C0"/>
              </a:solidFill>
              <a:latin typeface="Times New Roman" panose="02020603050405020304" pitchFamily="18" charset="0"/>
              <a:cs typeface="Times New Roman" panose="02020603050405020304" pitchFamily="18" charset="0"/>
            </a:endParaRPr>
          </a:p>
          <a:p>
            <a:endParaRPr lang="ru-RU" b="1" dirty="0" smtClean="0">
              <a:solidFill>
                <a:srgbClr val="0070C0"/>
              </a:solidFill>
              <a:latin typeface="Times New Roman" panose="02020603050405020304" pitchFamily="18" charset="0"/>
              <a:cs typeface="Times New Roman" panose="02020603050405020304" pitchFamily="18" charset="0"/>
            </a:endParaRPr>
          </a:p>
          <a:p>
            <a:pPr algn="l">
              <a:lnSpc>
                <a:spcPct val="120000"/>
              </a:lnSpc>
              <a:spcBef>
                <a:spcPts val="0"/>
              </a:spcBef>
            </a:pPr>
            <a:r>
              <a:rPr lang="ru-RU" b="1" dirty="0">
                <a:solidFill>
                  <a:srgbClr val="0070C0"/>
                </a:solidFill>
                <a:latin typeface="Times New Roman" panose="02020603050405020304" pitchFamily="18" charset="0"/>
                <a:cs typeface="Times New Roman" panose="02020603050405020304" pitchFamily="18" charset="0"/>
              </a:rPr>
              <a:t>Мерные колбы </a:t>
            </a:r>
            <a:r>
              <a:rPr lang="ru-RU" dirty="0" smtClean="0">
                <a:solidFill>
                  <a:schemeClr val="tx1"/>
                </a:solidFill>
                <a:latin typeface="Times New Roman" panose="02020603050405020304" pitchFamily="18" charset="0"/>
                <a:cs typeface="Times New Roman" panose="02020603050405020304" pitchFamily="18" charset="0"/>
              </a:rPr>
              <a:t>- круглые </a:t>
            </a:r>
            <a:r>
              <a:rPr lang="ru-RU" dirty="0">
                <a:solidFill>
                  <a:schemeClr val="tx1"/>
                </a:solidFill>
                <a:latin typeface="Times New Roman" panose="02020603050405020304" pitchFamily="18" charset="0"/>
                <a:cs typeface="Times New Roman" panose="02020603050405020304" pitchFamily="18" charset="0"/>
              </a:rPr>
              <a:t>плоскодонные</a:t>
            </a:r>
          </a:p>
          <a:p>
            <a:pPr algn="l">
              <a:lnSpc>
                <a:spcPct val="120000"/>
              </a:lnSpc>
              <a:spcBef>
                <a:spcPts val="0"/>
              </a:spcBef>
            </a:pPr>
            <a:r>
              <a:rPr lang="ru-RU" dirty="0">
                <a:solidFill>
                  <a:schemeClr val="tx1"/>
                </a:solidFill>
                <a:latin typeface="Times New Roman" panose="02020603050405020304" pitchFamily="18" charset="0"/>
                <a:cs typeface="Times New Roman" panose="02020603050405020304" pitchFamily="18" charset="0"/>
              </a:rPr>
              <a:t>сосуды, предназначенные для точного </a:t>
            </a:r>
            <a:endParaRPr lang="ru-RU" dirty="0" smtClean="0">
              <a:solidFill>
                <a:schemeClr val="tx1"/>
              </a:solidFill>
              <a:latin typeface="Times New Roman" panose="02020603050405020304" pitchFamily="18" charset="0"/>
              <a:cs typeface="Times New Roman" panose="02020603050405020304" pitchFamily="18" charset="0"/>
            </a:endParaRPr>
          </a:p>
          <a:p>
            <a:pPr algn="l">
              <a:lnSpc>
                <a:spcPct val="120000"/>
              </a:lnSpc>
              <a:spcBef>
                <a:spcPts val="0"/>
              </a:spcBef>
            </a:pPr>
            <a:r>
              <a:rPr lang="ru-RU" dirty="0" smtClean="0">
                <a:solidFill>
                  <a:schemeClr val="tx1"/>
                </a:solidFill>
                <a:latin typeface="Times New Roman" panose="02020603050405020304" pitchFamily="18" charset="0"/>
                <a:cs typeface="Times New Roman" panose="02020603050405020304" pitchFamily="18" charset="0"/>
              </a:rPr>
              <a:t>измерения </a:t>
            </a:r>
            <a:r>
              <a:rPr lang="ru-RU" dirty="0">
                <a:solidFill>
                  <a:schemeClr val="tx1"/>
                </a:solidFill>
                <a:latin typeface="Times New Roman" panose="02020603050405020304" pitchFamily="18" charset="0"/>
                <a:cs typeface="Times New Roman" panose="02020603050405020304" pitchFamily="18" charset="0"/>
              </a:rPr>
              <a:t>объема (на вливание) при</a:t>
            </a:r>
          </a:p>
          <a:p>
            <a:pPr algn="l">
              <a:lnSpc>
                <a:spcPct val="120000"/>
              </a:lnSpc>
              <a:spcBef>
                <a:spcPts val="0"/>
              </a:spcBef>
            </a:pPr>
            <a:r>
              <a:rPr lang="ru-RU" dirty="0">
                <a:solidFill>
                  <a:schemeClr val="tx1"/>
                </a:solidFill>
                <a:latin typeface="Times New Roman" panose="02020603050405020304" pitchFamily="18" charset="0"/>
                <a:cs typeface="Times New Roman" panose="02020603050405020304" pitchFamily="18" charset="0"/>
              </a:rPr>
              <a:t>приготовлении растворов известной концентрации. </a:t>
            </a:r>
            <a:r>
              <a:rPr lang="ru-RU" dirty="0" smtClean="0">
                <a:solidFill>
                  <a:schemeClr val="tx1"/>
                </a:solidFill>
                <a:latin typeface="Times New Roman" panose="02020603050405020304" pitchFamily="18" charset="0"/>
                <a:cs typeface="Times New Roman" panose="02020603050405020304" pitchFamily="18" charset="0"/>
              </a:rPr>
              <a:t>На </a:t>
            </a:r>
            <a:r>
              <a:rPr lang="ru-RU" dirty="0">
                <a:solidFill>
                  <a:schemeClr val="tx1"/>
                </a:solidFill>
                <a:latin typeface="Times New Roman" panose="02020603050405020304" pitchFamily="18" charset="0"/>
                <a:cs typeface="Times New Roman" panose="02020603050405020304" pitchFamily="18" charset="0"/>
              </a:rPr>
              <a:t>шейке есть кольцевая метка, до которой следует наполнять колбу. Мерные колбы имеют вместимость 1, 2, 5, 10, 25, 50, 100, 200, 250, </a:t>
            </a:r>
            <a:r>
              <a:rPr lang="ru-RU" dirty="0" smtClean="0">
                <a:solidFill>
                  <a:schemeClr val="tx1"/>
                </a:solidFill>
                <a:latin typeface="Times New Roman" panose="02020603050405020304" pitchFamily="18" charset="0"/>
                <a:cs typeface="Times New Roman" panose="02020603050405020304" pitchFamily="18" charset="0"/>
              </a:rPr>
              <a:t>500, 1000</a:t>
            </a:r>
            <a:r>
              <a:rPr lang="ru-RU" dirty="0">
                <a:solidFill>
                  <a:schemeClr val="tx1"/>
                </a:solidFill>
                <a:latin typeface="Times New Roman" panose="02020603050405020304" pitchFamily="18" charset="0"/>
                <a:cs typeface="Times New Roman" panose="02020603050405020304" pitchFamily="18" charset="0"/>
              </a:rPr>
              <a:t>, 2000 см</a:t>
            </a:r>
            <a:r>
              <a:rPr lang="ru-RU" baseline="30000" dirty="0">
                <a:solidFill>
                  <a:schemeClr val="tx1"/>
                </a:solidFill>
                <a:latin typeface="Times New Roman" panose="02020603050405020304" pitchFamily="18" charset="0"/>
                <a:cs typeface="Times New Roman" panose="02020603050405020304" pitchFamily="18" charset="0"/>
              </a:rPr>
              <a:t>3</a:t>
            </a:r>
            <a:r>
              <a:rPr lang="ru-RU" dirty="0">
                <a:solidFill>
                  <a:schemeClr val="tx1"/>
                </a:solidFill>
                <a:latin typeface="Times New Roman" panose="02020603050405020304" pitchFamily="18" charset="0"/>
                <a:cs typeface="Times New Roman" panose="02020603050405020304" pitchFamily="18" charset="0"/>
              </a:rPr>
              <a:t> и служат для приготовления растворов с </a:t>
            </a:r>
            <a:r>
              <a:rPr lang="ru-RU" dirty="0" smtClean="0">
                <a:solidFill>
                  <a:schemeClr val="tx1"/>
                </a:solidFill>
                <a:latin typeface="Times New Roman" panose="02020603050405020304" pitchFamily="18" charset="0"/>
                <a:cs typeface="Times New Roman" panose="02020603050405020304" pitchFamily="18" charset="0"/>
              </a:rPr>
              <a:t>точной концентрацией</a:t>
            </a:r>
            <a:r>
              <a:rPr lang="ru-RU" dirty="0">
                <a:solidFill>
                  <a:schemeClr val="tx1"/>
                </a:solidFill>
                <a:latin typeface="Times New Roman" panose="02020603050405020304" pitchFamily="18" charset="0"/>
                <a:cs typeface="Times New Roman" panose="02020603050405020304" pitchFamily="18" charset="0"/>
              </a:rPr>
              <a:t>. </a:t>
            </a:r>
          </a:p>
        </p:txBody>
      </p:sp>
      <p:sp>
        <p:nvSpPr>
          <p:cNvPr id="2" name="Номер слайда 1"/>
          <p:cNvSpPr>
            <a:spLocks noGrp="1"/>
          </p:cNvSpPr>
          <p:nvPr>
            <p:ph type="sldNum" sz="quarter" idx="12"/>
          </p:nvPr>
        </p:nvSpPr>
        <p:spPr/>
        <p:txBody>
          <a:bodyPr/>
          <a:lstStyle/>
          <a:p>
            <a:fld id="{2387D03F-399E-4E3A-8B98-CAF8154872E8}" type="slidenum">
              <a:rPr lang="ru-RU" smtClean="0"/>
              <a:t>3</a:t>
            </a:fld>
            <a:endParaRPr lang="ru-RU"/>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1196752"/>
            <a:ext cx="1224136" cy="25306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lstStyle/>
          <a:p>
            <a:pPr algn="l"/>
            <a:r>
              <a:rPr lang="ru-RU" b="1" dirty="0">
                <a:solidFill>
                  <a:schemeClr val="tx2">
                    <a:lumMod val="60000"/>
                    <a:lumOff val="40000"/>
                  </a:schemeClr>
                </a:solidFill>
                <a:latin typeface="Times New Roman" panose="02020603050405020304" pitchFamily="18" charset="0"/>
                <a:cs typeface="Times New Roman" panose="02020603050405020304" pitchFamily="18" charset="0"/>
              </a:rPr>
              <a:t>Пикнометры</a:t>
            </a:r>
            <a:r>
              <a:rPr lang="ru-RU" dirty="0">
                <a:solidFill>
                  <a:schemeClr val="tx1"/>
                </a:solidFill>
                <a:latin typeface="Times New Roman" panose="02020603050405020304" pitchFamily="18" charset="0"/>
                <a:cs typeface="Times New Roman" panose="02020603050405020304" pitchFamily="18" charset="0"/>
              </a:rPr>
              <a:t> – мерные колбы с очень узким горлом вместимостью от </a:t>
            </a:r>
            <a:r>
              <a:rPr lang="ru-RU" dirty="0" smtClean="0">
                <a:solidFill>
                  <a:schemeClr val="tx1"/>
                </a:solidFill>
                <a:latin typeface="Times New Roman" panose="02020603050405020304" pitchFamily="18" charset="0"/>
                <a:cs typeface="Times New Roman" panose="02020603050405020304" pitchFamily="18" charset="0"/>
              </a:rPr>
              <a:t>2 до </a:t>
            </a:r>
            <a:r>
              <a:rPr lang="ru-RU" dirty="0">
                <a:solidFill>
                  <a:schemeClr val="tx1"/>
                </a:solidFill>
                <a:latin typeface="Times New Roman" panose="02020603050405020304" pitchFamily="18" charset="0"/>
                <a:cs typeface="Times New Roman" panose="02020603050405020304" pitchFamily="18" charset="0"/>
              </a:rPr>
              <a:t>50 </a:t>
            </a:r>
            <a:r>
              <a:rPr lang="ru-RU" dirty="0" smtClean="0">
                <a:solidFill>
                  <a:schemeClr val="tx1"/>
                </a:solidFill>
                <a:latin typeface="Times New Roman" panose="02020603050405020304" pitchFamily="18" charset="0"/>
                <a:cs typeface="Times New Roman" panose="02020603050405020304" pitchFamily="18" charset="0"/>
              </a:rPr>
              <a:t>мл. </a:t>
            </a:r>
            <a:r>
              <a:rPr lang="ru-RU" dirty="0">
                <a:solidFill>
                  <a:schemeClr val="tx1"/>
                </a:solidFill>
                <a:latin typeface="Times New Roman" panose="02020603050405020304" pitchFamily="18" charset="0"/>
                <a:cs typeface="Times New Roman" panose="02020603050405020304" pitchFamily="18" charset="0"/>
              </a:rPr>
              <a:t>Пикнометр обязательно имеет пришлифованную пробку.</a:t>
            </a:r>
          </a:p>
          <a:p>
            <a:pPr algn="l"/>
            <a:r>
              <a:rPr lang="ru-RU" dirty="0">
                <a:solidFill>
                  <a:schemeClr val="tx1"/>
                </a:solidFill>
                <a:latin typeface="Times New Roman" panose="02020603050405020304" pitchFamily="18" charset="0"/>
                <a:cs typeface="Times New Roman" panose="02020603050405020304" pitchFamily="18" charset="0"/>
              </a:rPr>
              <a:t>Его используют для определения плотности жидкости. </a:t>
            </a:r>
          </a:p>
        </p:txBody>
      </p:sp>
      <p:sp>
        <p:nvSpPr>
          <p:cNvPr id="2" name="Номер слайда 1"/>
          <p:cNvSpPr>
            <a:spLocks noGrp="1"/>
          </p:cNvSpPr>
          <p:nvPr>
            <p:ph type="sldNum" sz="quarter" idx="12"/>
          </p:nvPr>
        </p:nvSpPr>
        <p:spPr/>
        <p:txBody>
          <a:bodyPr/>
          <a:lstStyle/>
          <a:p>
            <a:fld id="{2387D03F-399E-4E3A-8B98-CAF8154872E8}" type="slidenum">
              <a:rPr lang="ru-RU" smtClean="0"/>
              <a:t>4</a:t>
            </a:fld>
            <a:endParaRPr lang="ru-RU"/>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1880" y="2780928"/>
            <a:ext cx="2160240" cy="32555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lnSpcReduction="10000"/>
          </a:bodyPr>
          <a:lstStyle/>
          <a:p>
            <a:pPr algn="l"/>
            <a:r>
              <a:rPr lang="ru-RU" b="1" dirty="0">
                <a:solidFill>
                  <a:schemeClr val="tx2">
                    <a:lumMod val="60000"/>
                    <a:lumOff val="40000"/>
                  </a:schemeClr>
                </a:solidFill>
                <a:latin typeface="Times New Roman" panose="02020603050405020304" pitchFamily="18" charset="0"/>
                <a:cs typeface="Times New Roman" panose="02020603050405020304" pitchFamily="18" charset="0"/>
              </a:rPr>
              <a:t>Пипетки</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 длинные стеклянные трубки</a:t>
            </a:r>
            <a:r>
              <a:rPr lang="ru-RU" dirty="0">
                <a:solidFill>
                  <a:schemeClr val="tx1"/>
                </a:solidFill>
                <a:latin typeface="Times New Roman" panose="02020603050405020304" pitchFamily="18" charset="0"/>
                <a:cs typeface="Times New Roman" panose="02020603050405020304" pitchFamily="18" charset="0"/>
              </a:rPr>
              <a:t>, оттянутые с одного конца, предназначены для точного </a:t>
            </a:r>
            <a:r>
              <a:rPr lang="ru-RU" dirty="0" smtClean="0">
                <a:solidFill>
                  <a:schemeClr val="tx1"/>
                </a:solidFill>
                <a:latin typeface="Times New Roman" panose="02020603050405020304" pitchFamily="18" charset="0"/>
                <a:cs typeface="Times New Roman" panose="02020603050405020304" pitchFamily="18" charset="0"/>
              </a:rPr>
              <a:t>измерения объемов </a:t>
            </a:r>
            <a:r>
              <a:rPr lang="ru-RU" dirty="0">
                <a:solidFill>
                  <a:schemeClr val="tx1"/>
                </a:solidFill>
                <a:latin typeface="Times New Roman" panose="02020603050405020304" pitchFamily="18" charset="0"/>
                <a:cs typeface="Times New Roman" panose="02020603050405020304" pitchFamily="18" charset="0"/>
              </a:rPr>
              <a:t>растворов</a:t>
            </a:r>
            <a:r>
              <a:rPr lang="ru-RU" dirty="0" smtClean="0">
                <a:solidFill>
                  <a:schemeClr val="tx1"/>
                </a:solidFill>
                <a:latin typeface="Times New Roman" panose="02020603050405020304" pitchFamily="18" charset="0"/>
                <a:cs typeface="Times New Roman" panose="02020603050405020304" pitchFamily="18" charset="0"/>
              </a:rPr>
              <a:t>.</a:t>
            </a:r>
          </a:p>
          <a:p>
            <a:r>
              <a:rPr lang="ru-RU" b="1" dirty="0" smtClean="0">
                <a:solidFill>
                  <a:srgbClr val="00B050"/>
                </a:solidFill>
                <a:latin typeface="Times New Roman" panose="02020603050405020304" pitchFamily="18" charset="0"/>
                <a:cs typeface="Times New Roman" panose="02020603050405020304" pitchFamily="18" charset="0"/>
              </a:rPr>
              <a:t>Типы </a:t>
            </a:r>
            <a:r>
              <a:rPr lang="ru-RU" b="1" dirty="0">
                <a:solidFill>
                  <a:srgbClr val="00B050"/>
                </a:solidFill>
                <a:latin typeface="Times New Roman" panose="02020603050405020304" pitchFamily="18" charset="0"/>
                <a:cs typeface="Times New Roman" panose="02020603050405020304" pitchFamily="18" charset="0"/>
              </a:rPr>
              <a:t>пипеток:</a:t>
            </a:r>
          </a:p>
          <a:p>
            <a:pPr marL="457200" indent="-457200" algn="l">
              <a:buFontTx/>
              <a:buChar char="-"/>
            </a:pPr>
            <a:r>
              <a:rPr lang="ru-RU" dirty="0" smtClean="0">
                <a:solidFill>
                  <a:schemeClr val="tx1"/>
                </a:solidFill>
                <a:latin typeface="Times New Roman" panose="02020603050405020304" pitchFamily="18" charset="0"/>
                <a:cs typeface="Times New Roman" panose="02020603050405020304" pitchFamily="18" charset="0"/>
              </a:rPr>
              <a:t>неградуированные </a:t>
            </a:r>
            <a:r>
              <a:rPr lang="ru-RU" dirty="0">
                <a:solidFill>
                  <a:schemeClr val="tx1"/>
                </a:solidFill>
                <a:latin typeface="Times New Roman" panose="02020603050405020304" pitchFamily="18" charset="0"/>
                <a:cs typeface="Times New Roman" panose="02020603050405020304" pitchFamily="18" charset="0"/>
              </a:rPr>
              <a:t>с одной кольцевой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меткой - </a:t>
            </a:r>
            <a:r>
              <a:rPr lang="ru-RU" b="1" dirty="0" smtClean="0">
                <a:solidFill>
                  <a:srgbClr val="FF0000"/>
                </a:solidFill>
                <a:latin typeface="Times New Roman" panose="02020603050405020304" pitchFamily="18" charset="0"/>
                <a:cs typeface="Times New Roman" panose="02020603050405020304" pitchFamily="18" charset="0"/>
              </a:rPr>
              <a:t>пипетки Мора </a:t>
            </a:r>
            <a:r>
              <a:rPr lang="ru-RU" dirty="0" smtClean="0">
                <a:solidFill>
                  <a:schemeClr val="tx1"/>
                </a:solidFill>
                <a:latin typeface="Times New Roman" panose="02020603050405020304" pitchFamily="18" charset="0"/>
                <a:cs typeface="Times New Roman" panose="02020603050405020304" pitchFamily="18" charset="0"/>
              </a:rPr>
              <a:t>– откалиброванные</a:t>
            </a:r>
          </a:p>
          <a:p>
            <a:pPr algn="l"/>
            <a:r>
              <a:rPr lang="ru-RU" dirty="0" smtClean="0">
                <a:solidFill>
                  <a:schemeClr val="tx1"/>
                </a:solidFill>
                <a:latin typeface="Times New Roman" panose="02020603050405020304" pitchFamily="18" charset="0"/>
                <a:cs typeface="Times New Roman" panose="02020603050405020304" pitchFamily="18" charset="0"/>
              </a:rPr>
              <a:t>на полный </a:t>
            </a:r>
            <a:r>
              <a:rPr lang="ru-RU" dirty="0">
                <a:solidFill>
                  <a:schemeClr val="tx1"/>
                </a:solidFill>
                <a:latin typeface="Times New Roman" panose="02020603050405020304" pitchFamily="18" charset="0"/>
                <a:cs typeface="Times New Roman" panose="02020603050405020304" pitchFamily="18" charset="0"/>
              </a:rPr>
              <a:t>слив. </a:t>
            </a:r>
            <a:r>
              <a:rPr lang="ru-RU" dirty="0" smtClean="0">
                <a:solidFill>
                  <a:schemeClr val="tx1"/>
                </a:solidFill>
                <a:latin typeface="Times New Roman" panose="02020603050405020304" pitchFamily="18" charset="0"/>
                <a:cs typeface="Times New Roman" panose="02020603050405020304" pitchFamily="18" charset="0"/>
              </a:rPr>
              <a:t>Жидкость </a:t>
            </a:r>
            <a:r>
              <a:rPr lang="ru-RU" dirty="0">
                <a:solidFill>
                  <a:schemeClr val="tx1"/>
                </a:solidFill>
                <a:latin typeface="Times New Roman" panose="02020603050405020304" pitchFamily="18" charset="0"/>
                <a:cs typeface="Times New Roman" panose="02020603050405020304" pitchFamily="18" charset="0"/>
              </a:rPr>
              <a:t>в них набирают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до кольцевой </a:t>
            </a:r>
            <a:r>
              <a:rPr lang="ru-RU" dirty="0">
                <a:solidFill>
                  <a:schemeClr val="tx1"/>
                </a:solidFill>
                <a:latin typeface="Times New Roman" panose="02020603050405020304" pitchFamily="18" charset="0"/>
                <a:cs typeface="Times New Roman" panose="02020603050405020304" pitchFamily="18" charset="0"/>
              </a:rPr>
              <a:t>отметки и </a:t>
            </a:r>
            <a:r>
              <a:rPr lang="ru-RU" dirty="0" smtClean="0">
                <a:solidFill>
                  <a:schemeClr val="tx1"/>
                </a:solidFill>
                <a:latin typeface="Times New Roman" panose="02020603050405020304" pitchFamily="18" charset="0"/>
                <a:cs typeface="Times New Roman" panose="02020603050405020304" pitchFamily="18" charset="0"/>
              </a:rPr>
              <a:t>выливают </a:t>
            </a:r>
            <a:r>
              <a:rPr lang="ru-RU" dirty="0">
                <a:solidFill>
                  <a:schemeClr val="tx1"/>
                </a:solidFill>
                <a:latin typeface="Times New Roman" panose="02020603050405020304" pitchFamily="18" charset="0"/>
                <a:cs typeface="Times New Roman" panose="02020603050405020304" pitchFamily="18" charset="0"/>
              </a:rPr>
              <a:t>до конца</a:t>
            </a:r>
            <a:r>
              <a:rPr lang="ru-RU" dirty="0" smtClean="0">
                <a:solidFill>
                  <a:schemeClr val="tx1"/>
                </a:solidFill>
                <a:latin typeface="Times New Roman" panose="02020603050405020304" pitchFamily="18" charset="0"/>
                <a:cs typeface="Times New Roman" panose="02020603050405020304" pitchFamily="18" charset="0"/>
              </a:rPr>
              <a:t>;</a:t>
            </a:r>
          </a:p>
          <a:p>
            <a:pPr marL="457200" indent="-457200" algn="l">
              <a:buFontTx/>
              <a:buChar char="-"/>
            </a:pPr>
            <a:r>
              <a:rPr lang="ru-RU" dirty="0" smtClean="0">
                <a:solidFill>
                  <a:schemeClr val="tx1"/>
                </a:solidFill>
                <a:latin typeface="Times New Roman" panose="02020603050405020304" pitchFamily="18" charset="0"/>
                <a:cs typeface="Times New Roman" panose="02020603050405020304" pitchFamily="18" charset="0"/>
              </a:rPr>
              <a:t>неградуированные </a:t>
            </a:r>
            <a:r>
              <a:rPr lang="ru-RU" dirty="0">
                <a:solidFill>
                  <a:schemeClr val="tx1"/>
                </a:solidFill>
                <a:latin typeface="Times New Roman" panose="02020603050405020304" pitchFamily="18" charset="0"/>
                <a:cs typeface="Times New Roman" panose="02020603050405020304" pitchFamily="18" charset="0"/>
              </a:rPr>
              <a:t>с двумя кольцевыми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Метками – </a:t>
            </a:r>
            <a:r>
              <a:rPr lang="ru-RU" b="1" dirty="0">
                <a:solidFill>
                  <a:srgbClr val="FF0000"/>
                </a:solidFill>
                <a:latin typeface="Times New Roman" panose="02020603050405020304" pitchFamily="18" charset="0"/>
                <a:cs typeface="Times New Roman" panose="02020603050405020304" pitchFamily="18" charset="0"/>
              </a:rPr>
              <a:t>пипетки Мора </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жидкость в них</a:t>
            </a:r>
          </a:p>
          <a:p>
            <a:pPr algn="l"/>
            <a:r>
              <a:rPr lang="ru-RU" dirty="0">
                <a:solidFill>
                  <a:schemeClr val="tx1"/>
                </a:solidFill>
                <a:latin typeface="Times New Roman" panose="02020603050405020304" pitchFamily="18" charset="0"/>
                <a:cs typeface="Times New Roman" panose="02020603050405020304" pitchFamily="18" charset="0"/>
              </a:rPr>
              <a:t>набирают до верхней метки и выливают до</a:t>
            </a:r>
          </a:p>
          <a:p>
            <a:pPr algn="l"/>
            <a:r>
              <a:rPr lang="ru-RU" dirty="0">
                <a:solidFill>
                  <a:schemeClr val="tx1"/>
                </a:solidFill>
                <a:latin typeface="Times New Roman" panose="02020603050405020304" pitchFamily="18" charset="0"/>
                <a:cs typeface="Times New Roman" panose="02020603050405020304" pitchFamily="18" charset="0"/>
              </a:rPr>
              <a:t>нижней;  </a:t>
            </a:r>
          </a:p>
        </p:txBody>
      </p:sp>
      <p:sp>
        <p:nvSpPr>
          <p:cNvPr id="2" name="Номер слайда 1"/>
          <p:cNvSpPr>
            <a:spLocks noGrp="1"/>
          </p:cNvSpPr>
          <p:nvPr>
            <p:ph type="sldNum" sz="quarter" idx="12"/>
          </p:nvPr>
        </p:nvSpPr>
        <p:spPr/>
        <p:txBody>
          <a:bodyPr/>
          <a:lstStyle/>
          <a:p>
            <a:fld id="{2387D03F-399E-4E3A-8B98-CAF8154872E8}" type="slidenum">
              <a:rPr lang="ru-RU" smtClean="0"/>
              <a:t>5</a:t>
            </a:fld>
            <a:endParaRPr lang="ru-RU"/>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8384" y="1700808"/>
            <a:ext cx="981075" cy="3438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lnSpcReduction="10000"/>
          </a:bodyPr>
          <a:lstStyle/>
          <a:p>
            <a:pPr marL="457200" indent="-457200" algn="l">
              <a:buFontTx/>
              <a:buChar char="-"/>
            </a:pPr>
            <a:r>
              <a:rPr lang="ru-RU" dirty="0" smtClean="0">
                <a:solidFill>
                  <a:schemeClr val="tx1"/>
                </a:solidFill>
                <a:latin typeface="Times New Roman" panose="02020603050405020304" pitchFamily="18" charset="0"/>
                <a:cs typeface="Times New Roman" panose="02020603050405020304" pitchFamily="18" charset="0"/>
              </a:rPr>
              <a:t>градуированные , </a:t>
            </a:r>
            <a:r>
              <a:rPr lang="ru-RU" dirty="0">
                <a:solidFill>
                  <a:schemeClr val="tx1"/>
                </a:solidFill>
                <a:latin typeface="Times New Roman" panose="02020603050405020304" pitchFamily="18" charset="0"/>
                <a:cs typeface="Times New Roman" panose="02020603050405020304" pitchFamily="18" charset="0"/>
              </a:rPr>
              <a:t>на которых по </a:t>
            </a:r>
            <a:r>
              <a:rPr lang="ru-RU" dirty="0" smtClean="0">
                <a:solidFill>
                  <a:schemeClr val="tx1"/>
                </a:solidFill>
                <a:latin typeface="Times New Roman" panose="02020603050405020304" pitchFamily="18" charset="0"/>
                <a:cs typeface="Times New Roman" panose="02020603050405020304" pitchFamily="18" charset="0"/>
              </a:rPr>
              <a:t>всей</a:t>
            </a:r>
          </a:p>
          <a:p>
            <a:pPr algn="l"/>
            <a:r>
              <a:rPr lang="ru-RU" dirty="0" smtClean="0">
                <a:solidFill>
                  <a:schemeClr val="tx1"/>
                </a:solidFill>
                <a:latin typeface="Times New Roman" panose="02020603050405020304" pitchFamily="18" charset="0"/>
                <a:cs typeface="Times New Roman" panose="02020603050405020304" pitchFamily="18" charset="0"/>
              </a:rPr>
              <a:t>длине есть </a:t>
            </a:r>
            <a:r>
              <a:rPr lang="ru-RU" dirty="0">
                <a:solidFill>
                  <a:schemeClr val="tx1"/>
                </a:solidFill>
                <a:latin typeface="Times New Roman" panose="02020603050405020304" pitchFamily="18" charset="0"/>
                <a:cs typeface="Times New Roman" panose="02020603050405020304" pitchFamily="18" charset="0"/>
              </a:rPr>
              <a:t>деления; этими пипетками можно отмерять любой объем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Вместимость </a:t>
            </a:r>
            <a:r>
              <a:rPr lang="ru-RU" dirty="0">
                <a:solidFill>
                  <a:schemeClr val="tx1"/>
                </a:solidFill>
                <a:latin typeface="Times New Roman" panose="02020603050405020304" pitchFamily="18" charset="0"/>
                <a:cs typeface="Times New Roman" panose="02020603050405020304" pitchFamily="18" charset="0"/>
              </a:rPr>
              <a:t>пипетки </a:t>
            </a:r>
            <a:r>
              <a:rPr lang="ru-RU" dirty="0" smtClean="0">
                <a:solidFill>
                  <a:schemeClr val="tx1"/>
                </a:solidFill>
                <a:latin typeface="Times New Roman" panose="02020603050405020304" pitchFamily="18" charset="0"/>
                <a:cs typeface="Times New Roman" panose="02020603050405020304" pitchFamily="18" charset="0"/>
              </a:rPr>
              <a:t>–от </a:t>
            </a:r>
            <a:r>
              <a:rPr lang="ru-RU" dirty="0">
                <a:solidFill>
                  <a:schemeClr val="tx1"/>
                </a:solidFill>
                <a:latin typeface="Times New Roman" panose="02020603050405020304" pitchFamily="18" charset="0"/>
                <a:cs typeface="Times New Roman" panose="02020603050405020304" pitchFamily="18" charset="0"/>
              </a:rPr>
              <a:t>1 до 100 см</a:t>
            </a:r>
            <a:r>
              <a:rPr lang="ru-RU" baseline="30000" dirty="0">
                <a:solidFill>
                  <a:schemeClr val="tx1"/>
                </a:solidFill>
                <a:latin typeface="Times New Roman" panose="02020603050405020304" pitchFamily="18" charset="0"/>
                <a:cs typeface="Times New Roman" panose="02020603050405020304" pitchFamily="18" charset="0"/>
              </a:rPr>
              <a:t>3</a:t>
            </a:r>
            <a:r>
              <a:rPr lang="ru-RU" dirty="0">
                <a:solidFill>
                  <a:schemeClr val="tx1"/>
                </a:solidFill>
                <a:latin typeface="Times New Roman" panose="02020603050405020304" pitchFamily="18" charset="0"/>
                <a:cs typeface="Times New Roman" panose="02020603050405020304" pitchFamily="18" charset="0"/>
              </a:rPr>
              <a:t>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Пипетки </a:t>
            </a:r>
            <a:r>
              <a:rPr lang="ru-RU" dirty="0">
                <a:solidFill>
                  <a:schemeClr val="tx1"/>
                </a:solidFill>
                <a:latin typeface="Times New Roman" panose="02020603050405020304" pitchFamily="18" charset="0"/>
                <a:cs typeface="Times New Roman" panose="02020603050405020304" pitchFamily="18" charset="0"/>
              </a:rPr>
              <a:t>вместимостью менее 1 мл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называются </a:t>
            </a:r>
            <a:r>
              <a:rPr lang="ru-RU" dirty="0">
                <a:solidFill>
                  <a:schemeClr val="tx1"/>
                </a:solidFill>
                <a:latin typeface="Times New Roman" panose="02020603050405020304" pitchFamily="18" charset="0"/>
                <a:cs typeface="Times New Roman" panose="02020603050405020304" pitchFamily="18" charset="0"/>
              </a:rPr>
              <a:t>микропипетками;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с </a:t>
            </a:r>
            <a:r>
              <a:rPr lang="ru-RU" dirty="0">
                <a:solidFill>
                  <a:schemeClr val="tx1"/>
                </a:solidFill>
                <a:latin typeface="Times New Roman" panose="02020603050405020304" pitchFamily="18" charset="0"/>
                <a:cs typeface="Times New Roman" panose="02020603050405020304" pitchFamily="18" charset="0"/>
              </a:rPr>
              <a:t>их помощью можно отбирать объемы,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измеряемые </a:t>
            </a:r>
            <a:r>
              <a:rPr lang="ru-RU" dirty="0">
                <a:solidFill>
                  <a:schemeClr val="tx1"/>
                </a:solidFill>
                <a:latin typeface="Times New Roman" panose="02020603050405020304" pitchFamily="18" charset="0"/>
                <a:cs typeface="Times New Roman" panose="02020603050405020304" pitchFamily="18" charset="0"/>
              </a:rPr>
              <a:t>десятыми и сотыми долями мл.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Градуированные </a:t>
            </a:r>
            <a:r>
              <a:rPr lang="ru-RU" dirty="0">
                <a:solidFill>
                  <a:schemeClr val="tx1"/>
                </a:solidFill>
                <a:latin typeface="Times New Roman" panose="02020603050405020304" pitchFamily="18" charset="0"/>
                <a:cs typeface="Times New Roman" panose="02020603050405020304" pitchFamily="18" charset="0"/>
              </a:rPr>
              <a:t>пипетки, у которых на шкале указан только минимальный (или максимальный) объем, называют пипетками на полный </a:t>
            </a:r>
            <a:r>
              <a:rPr lang="ru-RU" dirty="0" smtClean="0">
                <a:solidFill>
                  <a:schemeClr val="tx1"/>
                </a:solidFill>
                <a:latin typeface="Times New Roman" panose="02020603050405020304" pitchFamily="18" charset="0"/>
                <a:cs typeface="Times New Roman" panose="02020603050405020304" pitchFamily="18" charset="0"/>
              </a:rPr>
              <a:t>слив, </a:t>
            </a:r>
            <a:r>
              <a:rPr lang="ru-RU" dirty="0">
                <a:solidFill>
                  <a:schemeClr val="tx1"/>
                </a:solidFill>
                <a:latin typeface="Times New Roman" panose="02020603050405020304" pitchFamily="18" charset="0"/>
                <a:cs typeface="Times New Roman" panose="02020603050405020304" pitchFamily="18" charset="0"/>
              </a:rPr>
              <a:t>максимальный объем этими пипетками отбирают, выливая жидкость от верхнего деления до конца. </a:t>
            </a:r>
          </a:p>
        </p:txBody>
      </p:sp>
      <p:sp>
        <p:nvSpPr>
          <p:cNvPr id="2" name="Номер слайда 1"/>
          <p:cNvSpPr>
            <a:spLocks noGrp="1"/>
          </p:cNvSpPr>
          <p:nvPr>
            <p:ph type="sldNum" sz="quarter" idx="12"/>
          </p:nvPr>
        </p:nvSpPr>
        <p:spPr/>
        <p:txBody>
          <a:bodyPr/>
          <a:lstStyle/>
          <a:p>
            <a:fld id="{2387D03F-399E-4E3A-8B98-CAF8154872E8}" type="slidenum">
              <a:rPr lang="ru-RU" smtClean="0"/>
              <a:t>6</a:t>
            </a:fld>
            <a:endParaRPr lang="ru-RU"/>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3858" y="116632"/>
            <a:ext cx="936104" cy="41755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a:bodyPr>
          <a:lstStyle/>
          <a:p>
            <a:pPr algn="l"/>
            <a:r>
              <a:rPr lang="ru-RU" b="1" dirty="0" err="1">
                <a:solidFill>
                  <a:srgbClr val="0070C0"/>
                </a:solidFill>
                <a:latin typeface="Times New Roman" panose="02020603050405020304" pitchFamily="18" charset="0"/>
                <a:cs typeface="Times New Roman" panose="02020603050405020304" pitchFamily="18" charset="0"/>
              </a:rPr>
              <a:t>Унипипетки</a:t>
            </a:r>
            <a:r>
              <a:rPr lang="ru-RU" dirty="0">
                <a:solidFill>
                  <a:schemeClr val="tx1"/>
                </a:solidFill>
                <a:latin typeface="Times New Roman" panose="02020603050405020304" pitchFamily="18" charset="0"/>
                <a:cs typeface="Times New Roman" panose="02020603050405020304" pitchFamily="18" charset="0"/>
              </a:rPr>
              <a:t> предназначены для измерения доз постоянного объема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b="1" dirty="0" err="1" smtClean="0">
                <a:solidFill>
                  <a:srgbClr val="0070C0"/>
                </a:solidFill>
                <a:latin typeface="Times New Roman" panose="02020603050405020304" pitchFamily="18" charset="0"/>
                <a:cs typeface="Times New Roman" panose="02020603050405020304" pitchFamily="18" charset="0"/>
              </a:rPr>
              <a:t>Варипипетки</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это пипетки регулируемой емкости для измерения </a:t>
            </a:r>
            <a:r>
              <a:rPr lang="ru-RU" dirty="0" smtClean="0">
                <a:solidFill>
                  <a:schemeClr val="tx1"/>
                </a:solidFill>
                <a:latin typeface="Times New Roman" panose="02020603050405020304" pitchFamily="18" charset="0"/>
                <a:cs typeface="Times New Roman" panose="02020603050405020304" pitchFamily="18" charset="0"/>
              </a:rPr>
              <a:t>доз любого </a:t>
            </a:r>
            <a:r>
              <a:rPr lang="ru-RU" dirty="0">
                <a:solidFill>
                  <a:schemeClr val="tx1"/>
                </a:solidFill>
                <a:latin typeface="Times New Roman" panose="02020603050405020304" pitchFamily="18" charset="0"/>
                <a:cs typeface="Times New Roman" panose="02020603050405020304" pitchFamily="18" charset="0"/>
              </a:rPr>
              <a:t>объема в указанных пределах </a:t>
            </a:r>
            <a:r>
              <a:rPr lang="ru-RU" dirty="0" smtClean="0">
                <a:solidFill>
                  <a:schemeClr val="tx1"/>
                </a:solidFill>
                <a:latin typeface="Times New Roman" panose="02020603050405020304" pitchFamily="18" charset="0"/>
                <a:cs typeface="Times New Roman" panose="02020603050405020304" pitchFamily="18" charset="0"/>
              </a:rPr>
              <a:t>могут </a:t>
            </a:r>
            <a:r>
              <a:rPr lang="ru-RU" dirty="0">
                <a:solidFill>
                  <a:schemeClr val="tx1"/>
                </a:solidFill>
                <a:latin typeface="Times New Roman" panose="02020603050405020304" pitchFamily="18" charset="0"/>
                <a:cs typeface="Times New Roman" panose="02020603050405020304" pitchFamily="18" charset="0"/>
              </a:rPr>
              <a:t>быть механическими и электронными. Набирают жидкость в пипетку,</a:t>
            </a:r>
          </a:p>
          <a:p>
            <a:pPr algn="l"/>
            <a:r>
              <a:rPr lang="ru-RU" dirty="0">
                <a:solidFill>
                  <a:schemeClr val="tx1"/>
                </a:solidFill>
                <a:latin typeface="Times New Roman" panose="02020603050405020304" pitchFamily="18" charset="0"/>
                <a:cs typeface="Times New Roman" panose="02020603050405020304" pitchFamily="18" charset="0"/>
              </a:rPr>
              <a:t>используя дозатор или резиновую грушу.</a:t>
            </a:r>
          </a:p>
        </p:txBody>
      </p:sp>
      <p:sp>
        <p:nvSpPr>
          <p:cNvPr id="2" name="Номер слайда 1"/>
          <p:cNvSpPr>
            <a:spLocks noGrp="1"/>
          </p:cNvSpPr>
          <p:nvPr>
            <p:ph type="sldNum" sz="quarter" idx="12"/>
          </p:nvPr>
        </p:nvSpPr>
        <p:spPr/>
        <p:txBody>
          <a:bodyPr/>
          <a:lstStyle/>
          <a:p>
            <a:fld id="{2387D03F-399E-4E3A-8B98-CAF8154872E8}" type="slidenum">
              <a:rPr lang="ru-RU" smtClean="0"/>
              <a:t>7</a:t>
            </a:fld>
            <a:endParaRPr lang="ru-RU"/>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3478"/>
            <a:ext cx="1236340" cy="27952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6" y="3969059"/>
            <a:ext cx="2787052" cy="2504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3972538"/>
            <a:ext cx="1217627" cy="2340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lstStyle/>
          <a:p>
            <a:pPr algn="l"/>
            <a:r>
              <a:rPr lang="ru-RU" b="1" dirty="0">
                <a:solidFill>
                  <a:srgbClr val="0070C0"/>
                </a:solidFill>
                <a:latin typeface="Times New Roman" panose="02020603050405020304" pitchFamily="18" charset="0"/>
                <a:cs typeface="Times New Roman" panose="02020603050405020304" pitchFamily="18" charset="0"/>
              </a:rPr>
              <a:t>Бюретки</a:t>
            </a:r>
            <a:r>
              <a:rPr lang="ru-RU" dirty="0">
                <a:solidFill>
                  <a:schemeClr val="tx1"/>
                </a:solidFill>
                <a:latin typeface="Times New Roman" panose="02020603050405020304" pitchFamily="18" charset="0"/>
                <a:cs typeface="Times New Roman" panose="02020603050405020304" pitchFamily="18" charset="0"/>
              </a:rPr>
              <a:t> применяют для </a:t>
            </a:r>
            <a:r>
              <a:rPr lang="ru-RU" dirty="0" smtClean="0">
                <a:solidFill>
                  <a:schemeClr val="tx1"/>
                </a:solidFill>
                <a:latin typeface="Times New Roman" panose="02020603050405020304" pitchFamily="18" charset="0"/>
                <a:cs typeface="Times New Roman" panose="02020603050405020304" pitchFamily="18" charset="0"/>
              </a:rPr>
              <a:t>точного измерения </a:t>
            </a:r>
            <a:r>
              <a:rPr lang="ru-RU" dirty="0">
                <a:solidFill>
                  <a:schemeClr val="tx1"/>
                </a:solidFill>
                <a:latin typeface="Times New Roman" panose="02020603050405020304" pitchFamily="18" charset="0"/>
                <a:cs typeface="Times New Roman" panose="02020603050405020304" pitchFamily="18" charset="0"/>
              </a:rPr>
              <a:t>небольших объемов и титрования при </a:t>
            </a:r>
            <a:r>
              <a:rPr lang="ru-RU" dirty="0" smtClean="0">
                <a:solidFill>
                  <a:schemeClr val="tx1"/>
                </a:solidFill>
                <a:latin typeface="Times New Roman" panose="02020603050405020304" pitchFamily="18" charset="0"/>
                <a:cs typeface="Times New Roman" panose="02020603050405020304" pitchFamily="18" charset="0"/>
              </a:rPr>
              <a:t>определении количественного </a:t>
            </a:r>
            <a:r>
              <a:rPr lang="ru-RU" dirty="0">
                <a:solidFill>
                  <a:schemeClr val="tx1"/>
                </a:solidFill>
                <a:latin typeface="Times New Roman" panose="02020603050405020304" pitchFamily="18" charset="0"/>
                <a:cs typeface="Times New Roman" panose="02020603050405020304" pitchFamily="18" charset="0"/>
              </a:rPr>
              <a:t>содержания вещества.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a:solidFill>
                  <a:schemeClr val="tx1"/>
                </a:solidFill>
                <a:latin typeface="Times New Roman" panose="02020603050405020304" pitchFamily="18" charset="0"/>
                <a:cs typeface="Times New Roman" panose="02020603050405020304" pitchFamily="18" charset="0"/>
              </a:rPr>
              <a:t>тип I - без установленного времени ожидания </a:t>
            </a:r>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dirty="0" smtClean="0">
                <a:solidFill>
                  <a:schemeClr val="tx1"/>
                </a:solidFill>
                <a:latin typeface="Times New Roman" panose="02020603050405020304" pitchFamily="18" charset="0"/>
                <a:cs typeface="Times New Roman" panose="02020603050405020304" pitchFamily="18" charset="0"/>
              </a:rPr>
              <a:t>1-го </a:t>
            </a:r>
            <a:r>
              <a:rPr lang="ru-RU" dirty="0">
                <a:solidFill>
                  <a:schemeClr val="tx1"/>
                </a:solidFill>
                <a:latin typeface="Times New Roman" panose="02020603050405020304" pitchFamily="18" charset="0"/>
                <a:cs typeface="Times New Roman" panose="02020603050405020304" pitchFamily="18" charset="0"/>
              </a:rPr>
              <a:t>и 2-го классов;</a:t>
            </a:r>
          </a:p>
          <a:p>
            <a:pPr algn="l"/>
            <a:r>
              <a:rPr lang="ru-RU" dirty="0">
                <a:solidFill>
                  <a:schemeClr val="tx1"/>
                </a:solidFill>
                <a:latin typeface="Times New Roman" panose="02020603050405020304" pitchFamily="18" charset="0"/>
                <a:cs typeface="Times New Roman" panose="02020603050405020304" pitchFamily="18" charset="0"/>
              </a:rPr>
              <a:t>тип II - с установленным временем ожидания только 1-го </a:t>
            </a:r>
            <a:r>
              <a:rPr lang="ru-RU" dirty="0" smtClean="0">
                <a:solidFill>
                  <a:schemeClr val="tx1"/>
                </a:solidFill>
                <a:latin typeface="Times New Roman" panose="02020603050405020304" pitchFamily="18" charset="0"/>
                <a:cs typeface="Times New Roman" panose="02020603050405020304" pitchFamily="18" charset="0"/>
              </a:rPr>
              <a:t>класса </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2387D03F-399E-4E3A-8B98-CAF8154872E8}" type="slidenum">
              <a:rPr lang="ru-RU" smtClean="0"/>
              <a:t>8</a:t>
            </a:fld>
            <a:endParaRPr lang="ru-RU"/>
          </a:p>
        </p:txBody>
      </p:sp>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88640"/>
            <a:ext cx="8784976" cy="6408712"/>
          </a:xfrm>
        </p:spPr>
        <p:txBody>
          <a:bodyPr>
            <a:normAutofit fontScale="92500"/>
          </a:bodyPr>
          <a:lstStyle/>
          <a:p>
            <a:pPr algn="l"/>
            <a:r>
              <a:rPr lang="ru-RU" b="1" dirty="0">
                <a:solidFill>
                  <a:srgbClr val="0070C0"/>
                </a:solidFill>
                <a:latin typeface="Times New Roman" panose="02020603050405020304" pitchFamily="18" charset="0"/>
                <a:cs typeface="Times New Roman" panose="02020603050405020304" pitchFamily="18" charset="0"/>
              </a:rPr>
              <a:t>Объемные бюретки </a:t>
            </a:r>
            <a:r>
              <a:rPr lang="ru-RU" dirty="0" smtClean="0">
                <a:solidFill>
                  <a:schemeClr val="tx1"/>
                </a:solidFill>
                <a:latin typeface="Times New Roman" panose="02020603050405020304" pitchFamily="18" charset="0"/>
                <a:cs typeface="Times New Roman" panose="02020603050405020304" pitchFamily="18" charset="0"/>
              </a:rPr>
              <a:t>с </a:t>
            </a:r>
            <a:r>
              <a:rPr lang="ru-RU" dirty="0">
                <a:solidFill>
                  <a:schemeClr val="tx1"/>
                </a:solidFill>
                <a:latin typeface="Times New Roman" panose="02020603050405020304" pitchFamily="18" charset="0"/>
                <a:cs typeface="Times New Roman" panose="02020603050405020304" pitchFamily="18" charset="0"/>
              </a:rPr>
              <a:t>ценой деления в 0,1 мл </a:t>
            </a:r>
            <a:r>
              <a:rPr lang="ru-RU" dirty="0" smtClean="0">
                <a:solidFill>
                  <a:schemeClr val="tx1"/>
                </a:solidFill>
                <a:latin typeface="Times New Roman" panose="02020603050405020304" pitchFamily="18" charset="0"/>
                <a:cs typeface="Times New Roman" panose="02020603050405020304" pitchFamily="18" charset="0"/>
              </a:rPr>
              <a:t>позволяют вести </a:t>
            </a:r>
            <a:r>
              <a:rPr lang="ru-RU" dirty="0">
                <a:solidFill>
                  <a:schemeClr val="tx1"/>
                </a:solidFill>
                <a:latin typeface="Times New Roman" panose="02020603050405020304" pitchFamily="18" charset="0"/>
                <a:cs typeface="Times New Roman" panose="02020603050405020304" pitchFamily="18" charset="0"/>
              </a:rPr>
              <a:t>отсчет с точностью до 0,02 мл</a:t>
            </a:r>
            <a:r>
              <a:rPr lang="ru-RU" dirty="0" smtClean="0">
                <a:solidFill>
                  <a:schemeClr val="tx1"/>
                </a:solidFill>
                <a:latin typeface="Times New Roman" panose="02020603050405020304" pitchFamily="18" charset="0"/>
                <a:cs typeface="Times New Roman" panose="02020603050405020304" pitchFamily="18" charset="0"/>
              </a:rPr>
              <a:t>.</a:t>
            </a:r>
          </a:p>
          <a:p>
            <a:pPr algn="l"/>
            <a:endParaRPr lang="ru-RU" dirty="0">
              <a:solidFill>
                <a:schemeClr val="tx1"/>
              </a:solidFill>
              <a:latin typeface="Times New Roman" panose="02020603050405020304" pitchFamily="18" charset="0"/>
              <a:cs typeface="Times New Roman" panose="02020603050405020304" pitchFamily="18" charset="0"/>
            </a:endParaRPr>
          </a:p>
          <a:p>
            <a:pPr algn="l"/>
            <a:endParaRPr lang="ru-RU" dirty="0" smtClean="0">
              <a:solidFill>
                <a:schemeClr val="tx1"/>
              </a:solidFill>
              <a:latin typeface="Times New Roman" panose="02020603050405020304" pitchFamily="18" charset="0"/>
              <a:cs typeface="Times New Roman" panose="02020603050405020304" pitchFamily="18" charset="0"/>
            </a:endParaRPr>
          </a:p>
          <a:p>
            <a:pPr algn="l"/>
            <a:endParaRPr lang="ru-RU" dirty="0">
              <a:solidFill>
                <a:schemeClr val="tx1"/>
              </a:solidFill>
              <a:latin typeface="Times New Roman" panose="02020603050405020304" pitchFamily="18" charset="0"/>
              <a:cs typeface="Times New Roman" panose="02020603050405020304" pitchFamily="18" charset="0"/>
            </a:endParaRPr>
          </a:p>
          <a:p>
            <a:pPr algn="l"/>
            <a:endParaRPr lang="ru-RU" dirty="0" smtClean="0">
              <a:solidFill>
                <a:schemeClr val="tx1"/>
              </a:solidFill>
              <a:latin typeface="Times New Roman" panose="02020603050405020304" pitchFamily="18" charset="0"/>
              <a:cs typeface="Times New Roman" panose="02020603050405020304" pitchFamily="18" charset="0"/>
            </a:endParaRPr>
          </a:p>
          <a:p>
            <a:pPr algn="l"/>
            <a:endParaRPr lang="ru-RU" dirty="0">
              <a:solidFill>
                <a:schemeClr val="tx1"/>
              </a:solidFill>
              <a:latin typeface="Times New Roman" panose="02020603050405020304" pitchFamily="18" charset="0"/>
              <a:cs typeface="Times New Roman" panose="02020603050405020304" pitchFamily="18" charset="0"/>
            </a:endParaRPr>
          </a:p>
          <a:p>
            <a:pPr algn="l"/>
            <a:endParaRPr lang="ru-RU" dirty="0" smtClean="0">
              <a:solidFill>
                <a:schemeClr val="tx1"/>
              </a:solidFill>
              <a:latin typeface="Times New Roman" panose="02020603050405020304" pitchFamily="18" charset="0"/>
              <a:cs typeface="Times New Roman" panose="02020603050405020304" pitchFamily="18" charset="0"/>
            </a:endParaRPr>
          </a:p>
          <a:p>
            <a:pPr algn="l"/>
            <a:r>
              <a:rPr lang="ru-RU" b="1" dirty="0">
                <a:solidFill>
                  <a:srgbClr val="0070C0"/>
                </a:solidFill>
                <a:latin typeface="Times New Roman" panose="02020603050405020304" pitchFamily="18" charset="0"/>
                <a:cs typeface="Times New Roman" panose="02020603050405020304" pitchFamily="18" charset="0"/>
              </a:rPr>
              <a:t>Микробюретки</a:t>
            </a:r>
            <a:r>
              <a:rPr lang="ru-RU" dirty="0">
                <a:solidFill>
                  <a:schemeClr val="tx1"/>
                </a:solidFill>
                <a:latin typeface="Times New Roman" panose="02020603050405020304" pitchFamily="18" charset="0"/>
                <a:cs typeface="Times New Roman" panose="02020603050405020304" pitchFamily="18" charset="0"/>
              </a:rPr>
              <a:t> отличаются от объемных бюреток небольшим </a:t>
            </a:r>
            <a:r>
              <a:rPr lang="ru-RU" dirty="0" err="1" smtClean="0">
                <a:solidFill>
                  <a:schemeClr val="tx1"/>
                </a:solidFill>
                <a:latin typeface="Times New Roman" panose="02020603050405020304" pitchFamily="18" charset="0"/>
                <a:cs typeface="Times New Roman" panose="02020603050405020304" pitchFamily="18" charset="0"/>
              </a:rPr>
              <a:t>обьемом</a:t>
            </a:r>
            <a:r>
              <a:rPr lang="ru-RU" dirty="0" smtClean="0">
                <a:solidFill>
                  <a:schemeClr val="tx1"/>
                </a:solidFill>
                <a:latin typeface="Times New Roman" panose="02020603050405020304" pitchFamily="18" charset="0"/>
                <a:cs typeface="Times New Roman" panose="02020603050405020304" pitchFamily="18" charset="0"/>
              </a:rPr>
              <a:t> (2 </a:t>
            </a:r>
            <a:r>
              <a:rPr lang="ru-RU" dirty="0">
                <a:solidFill>
                  <a:schemeClr val="tx1"/>
                </a:solidFill>
                <a:latin typeface="Times New Roman" panose="02020603050405020304" pitchFamily="18" charset="0"/>
                <a:cs typeface="Times New Roman" panose="02020603050405020304" pitchFamily="18" charset="0"/>
              </a:rPr>
              <a:t>мл, 5 мл). Они имеют градуировку по 0,01 мл, что дает возможность </a:t>
            </a:r>
            <a:r>
              <a:rPr lang="ru-RU" dirty="0" smtClean="0">
                <a:solidFill>
                  <a:schemeClr val="tx1"/>
                </a:solidFill>
                <a:latin typeface="Times New Roman" panose="02020603050405020304" pitchFamily="18" charset="0"/>
                <a:cs typeface="Times New Roman" panose="02020603050405020304" pitchFamily="18" charset="0"/>
              </a:rPr>
              <a:t>делать отсчеты </a:t>
            </a:r>
            <a:r>
              <a:rPr lang="ru-RU" dirty="0">
                <a:solidFill>
                  <a:schemeClr val="tx1"/>
                </a:solidFill>
                <a:latin typeface="Times New Roman" panose="02020603050405020304" pitchFamily="18" charset="0"/>
                <a:cs typeface="Times New Roman" panose="02020603050405020304" pitchFamily="18" charset="0"/>
              </a:rPr>
              <a:t>с точностью до 0,005 мл.  </a:t>
            </a:r>
          </a:p>
        </p:txBody>
      </p:sp>
      <p:sp>
        <p:nvSpPr>
          <p:cNvPr id="2" name="Номер слайда 1"/>
          <p:cNvSpPr>
            <a:spLocks noGrp="1"/>
          </p:cNvSpPr>
          <p:nvPr>
            <p:ph type="sldNum" sz="quarter" idx="12"/>
          </p:nvPr>
        </p:nvSpPr>
        <p:spPr/>
        <p:txBody>
          <a:bodyPr/>
          <a:lstStyle/>
          <a:p>
            <a:fld id="{2387D03F-399E-4E3A-8B98-CAF8154872E8}" type="slidenum">
              <a:rPr lang="ru-RU" smtClean="0"/>
              <a:t>9</a:t>
            </a:fld>
            <a:endParaRPr lang="ru-RU"/>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1340768"/>
            <a:ext cx="3381939" cy="31136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3199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890</TotalTime>
  <Words>2030</Words>
  <Application>Microsoft Office PowerPoint</Application>
  <PresentationFormat>Экран (4:3)</PresentationFormat>
  <Paragraphs>124</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SVETLANA</dc:creator>
  <cp:lastModifiedBy>SVETLANA</cp:lastModifiedBy>
  <cp:revision>49</cp:revision>
  <dcterms:created xsi:type="dcterms:W3CDTF">2020-10-10T10:22:09Z</dcterms:created>
  <dcterms:modified xsi:type="dcterms:W3CDTF">2021-01-22T16:10:56Z</dcterms:modified>
</cp:coreProperties>
</file>