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94" r:id="rId8"/>
    <p:sldId id="264" r:id="rId9"/>
    <p:sldId id="265" r:id="rId10"/>
    <p:sldId id="266" r:id="rId11"/>
    <p:sldId id="267" r:id="rId12"/>
    <p:sldId id="295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7358D0-AAF9-409C-9295-72C90D966284}" type="datetimeFigureOut">
              <a:rPr lang="ru-RU"/>
              <a:pPr>
                <a:defRPr/>
              </a:pPr>
              <a:t>19.03.2018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12943-5115-49C7-ADA7-152B37211B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E8424-0EC4-43BE-9A0B-6BE4116476C5}" type="datetimeFigureOut">
              <a:rPr lang="ru-RU"/>
              <a:pPr>
                <a:defRPr/>
              </a:pPr>
              <a:t>19.03.2018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EB085-ED62-4AFB-AD70-071ABD9C0C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3454A-1F13-41EC-B2B6-70DCA10C7C90}" type="datetimeFigureOut">
              <a:rPr lang="ru-RU"/>
              <a:pPr>
                <a:defRPr/>
              </a:pPr>
              <a:t>19.03.2018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F569EE-6491-4899-8C2C-7851945862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63F9F-9D64-4E65-8B34-EADA4B60E50D}" type="datetimeFigureOut">
              <a:rPr lang="ru-RU"/>
              <a:pPr>
                <a:defRPr/>
              </a:pPr>
              <a:t>19.03.2018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CE92D-BF47-4F7E-879E-7DD783FAD1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F98B2-B0EB-49E2-B634-AABAAD81E704}" type="datetimeFigureOut">
              <a:rPr lang="ru-RU"/>
              <a:pPr>
                <a:defRPr/>
              </a:pPr>
              <a:t>19.03.2018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AEBD05-D030-48E6-BB45-864CF31474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170E8-4803-4DFD-B1D6-901445FCBC51}" type="datetimeFigureOut">
              <a:rPr lang="ru-RU"/>
              <a:pPr>
                <a:defRPr/>
              </a:pPr>
              <a:t>19.03.2018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395CB-5D48-436E-96DA-06BD81F94B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EAD465-6229-46D9-9D3A-C46ECE5BCCC0}" type="datetimeFigureOut">
              <a:rPr lang="ru-RU"/>
              <a:pPr>
                <a:defRPr/>
              </a:pPr>
              <a:t>19.03.2018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4304C-FF06-45B1-B1FE-AF80D6BA11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DDC75-C9AD-4113-9A68-BFAD1AB84355}" type="datetimeFigureOut">
              <a:rPr lang="ru-RU"/>
              <a:pPr>
                <a:defRPr/>
              </a:pPr>
              <a:t>19.03.2018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745A84-DD83-4CFF-B0AF-103170417A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88B6D-6CEA-4552-97AA-FD3E880E5276}" type="datetimeFigureOut">
              <a:rPr lang="ru-RU"/>
              <a:pPr>
                <a:defRPr/>
              </a:pPr>
              <a:t>19.03.2018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D4C902-431E-42D3-9F64-6C86DBAC6F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7C0C7C-6D1F-4362-8043-258509C17255}" type="datetimeFigureOut">
              <a:rPr lang="ru-RU"/>
              <a:pPr>
                <a:defRPr/>
              </a:pPr>
              <a:t>19.03.2018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489A9-29B4-423D-B1A6-FAED6F9782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BDBD46-DD0C-4459-B0BA-EE477ABF678E}" type="datetimeFigureOut">
              <a:rPr lang="ru-RU"/>
              <a:pPr>
                <a:defRPr/>
              </a:pPr>
              <a:t>19.03.2018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CB9006-5D30-418C-A879-4E11D35169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ADD06B4-AF6C-47D7-839F-5463DA59133F}" type="datetimeFigureOut">
              <a:rPr lang="ru-RU"/>
              <a:pPr>
                <a:defRPr/>
              </a:pPr>
              <a:t>19.03.2018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79E8F2B-1CF3-46AA-A32F-C9EF9EC9FD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png"/><Relationship Id="rId4" Type="http://schemas.openxmlformats.org/officeDocument/2006/relationships/image" Target="../media/image7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5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14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7.png"/><Relationship Id="rId4" Type="http://schemas.openxmlformats.org/officeDocument/2006/relationships/image" Target="../media/image16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0.png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8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23.png"/><Relationship Id="rId4" Type="http://schemas.openxmlformats.org/officeDocument/2006/relationships/image" Target="../media/image22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25.png"/><Relationship Id="rId4" Type="http://schemas.openxmlformats.org/officeDocument/2006/relationships/image" Target="../media/image24.w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27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29.wmf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9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ru-RU" altLang="ru-RU" smtClean="0"/>
          </a:p>
          <a:p>
            <a:pPr algn="ctr" eaLnBrk="1" hangingPunct="1">
              <a:buFontTx/>
              <a:buNone/>
            </a:pPr>
            <a:endParaRPr lang="ru-RU" altLang="ru-RU" sz="4400" b="1" smtClean="0">
              <a:solidFill>
                <a:srgbClr val="0000CC"/>
              </a:solidFill>
              <a:latin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ru-RU" altLang="ru-RU" sz="4400" b="1" smtClean="0">
                <a:solidFill>
                  <a:srgbClr val="0000CC"/>
                </a:solidFill>
                <a:latin typeface="Times New Roman" pitchFamily="18" charset="0"/>
              </a:rPr>
              <a:t>Производные </a:t>
            </a:r>
          </a:p>
          <a:p>
            <a:pPr algn="ctr" eaLnBrk="1" hangingPunct="1">
              <a:buFontTx/>
              <a:buNone/>
            </a:pPr>
            <a:r>
              <a:rPr lang="ru-RU" altLang="ru-RU" sz="4400" b="1" smtClean="0">
                <a:solidFill>
                  <a:srgbClr val="0000CC"/>
                </a:solidFill>
                <a:latin typeface="Times New Roman" pitchFamily="18" charset="0"/>
              </a:rPr>
              <a:t>пиримидинотиазола</a:t>
            </a:r>
          </a:p>
          <a:p>
            <a:pPr algn="ctr" eaLnBrk="1" hangingPunct="1">
              <a:buFontTx/>
              <a:buNone/>
            </a:pPr>
            <a:endParaRPr lang="ru-RU" altLang="ru-RU" sz="4400" b="1" smtClean="0">
              <a:solidFill>
                <a:srgbClr val="0000CC"/>
              </a:solidFill>
              <a:latin typeface="Times New Roman" pitchFamily="18" charset="0"/>
            </a:endParaRPr>
          </a:p>
          <a:p>
            <a:pPr algn="ctr" eaLnBrk="1" hangingPunct="1">
              <a:buFontTx/>
              <a:buNone/>
            </a:pPr>
            <a:endParaRPr lang="ru-RU" altLang="ru-RU" sz="4400" b="1" smtClean="0">
              <a:solidFill>
                <a:srgbClr val="0000CC"/>
              </a:solidFill>
              <a:latin typeface="Times New Roman" pitchFamily="18" charset="0"/>
            </a:endParaRPr>
          </a:p>
          <a:p>
            <a:pPr algn="ctr" eaLnBrk="1" hangingPunct="1">
              <a:buFontTx/>
              <a:buNone/>
            </a:pPr>
            <a:endParaRPr lang="ru-RU" altLang="ru-RU" sz="4400" b="1" smtClean="0">
              <a:solidFill>
                <a:srgbClr val="0000CC"/>
              </a:solidFill>
              <a:latin typeface="Times New Roman" pitchFamily="18" charset="0"/>
            </a:endParaRPr>
          </a:p>
          <a:p>
            <a:pPr algn="ctr" eaLnBrk="1" hangingPunct="1">
              <a:buFontTx/>
              <a:buNone/>
            </a:pPr>
            <a:endParaRPr lang="ru-RU" altLang="ru-RU" sz="4400" b="1" smtClean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45058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9F08115-82E7-42CE-AF47-F7A955D18AE7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ъект 4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335712"/>
          </a:xfrm>
        </p:spPr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Получение </a:t>
            </a:r>
            <a:r>
              <a:rPr lang="ru-RU" altLang="ru-RU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         </a:t>
            </a:r>
          </a:p>
          <a:p>
            <a:pPr marL="514350" indent="-514350" eaLnBrk="1" fontAlgn="auto" hangingPunct="1">
              <a:spcAft>
                <a:spcPts val="0"/>
              </a:spcAft>
              <a:buFontTx/>
              <a:buAutoNum type="arabicPeriod"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Синтез пиримидиновой части молекулы</a:t>
            </a:r>
          </a:p>
          <a:p>
            <a:pPr marL="514350" indent="-514350" eaLnBrk="1" fontAlgn="auto" hangingPunct="1">
              <a:spcAft>
                <a:spcPts val="0"/>
              </a:spcAft>
              <a:buFontTx/>
              <a:buAutoNum type="arabicPeriod"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Синтез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тиазолового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цикла</a:t>
            </a:r>
          </a:p>
          <a:p>
            <a:pPr marL="514350" indent="-514350" eaLnBrk="1" fontAlgn="auto" hangingPunct="1">
              <a:spcAft>
                <a:spcPts val="0"/>
              </a:spcAft>
              <a:buFontTx/>
              <a:buAutoNum type="arabicPeriod"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Конденсация циклов осуществляется либо сплавлением при 100-120 </a:t>
            </a:r>
            <a:r>
              <a:rPr lang="ru-RU" altLang="ru-RU" baseline="400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о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С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, либо нагреванием в органическом растворителе, например, бутаноле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5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BA16905-176B-4CC4-B9D1-EC720C9AFB06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474663" y="4267200"/>
          <a:ext cx="7008812" cy="1350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ISIS/Draw Sketch" r:id="rId3" imgW="3937000" imgH="769620" progId="ISISServer">
                  <p:embed/>
                </p:oleObj>
              </mc:Choice>
              <mc:Fallback>
                <p:oleObj name="ISIS/Draw Sketch" r:id="rId3" imgW="3937000" imgH="769620" progId="ISISServer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663" y="4267200"/>
                        <a:ext cx="7008812" cy="1350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176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391400" y="4724400"/>
            <a:ext cx="10620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ъект 4"/>
          <p:cNvSpPr>
            <a:spLocks noGrp="1"/>
          </p:cNvSpPr>
          <p:nvPr>
            <p:ph idx="1"/>
          </p:nvPr>
        </p:nvSpPr>
        <p:spPr>
          <a:xfrm>
            <a:off x="228600" y="228600"/>
            <a:ext cx="8785225" cy="633571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endParaRPr lang="ru-RU" altLang="ru-RU" b="1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buFontTx/>
              <a:buNone/>
            </a:pPr>
            <a:r>
              <a:rPr lang="ru-RU" altLang="ru-RU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Качественный анализ</a:t>
            </a:r>
          </a:p>
          <a:p>
            <a:pPr marL="0" indent="0" eaLnBrk="1" hangingPunct="1">
              <a:buFontTx/>
              <a:buNone/>
            </a:pP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1. СПФ в УФ-области спектра </a:t>
            </a:r>
          </a:p>
          <a:p>
            <a:pPr marL="0" indent="0" eaLnBrk="1" hangingPunct="1">
              <a:buFontTx/>
              <a:buNone/>
            </a:pP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2. ИК-спектроскопия</a:t>
            </a:r>
          </a:p>
          <a:p>
            <a:pPr marL="0" indent="0" eaLnBrk="1" hangingPunct="1">
              <a:buFontTx/>
              <a:buNone/>
            </a:pP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3. ГЖХ, ВЭЖХ</a:t>
            </a:r>
          </a:p>
          <a:p>
            <a:pPr marL="0" indent="0" eaLnBrk="1" hangingPunct="1">
              <a:buFontTx/>
              <a:buNone/>
            </a:pPr>
            <a:endParaRPr lang="ru-RU" altLang="ru-RU" b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4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78A0592-50E3-4141-AD24-4648864214D8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78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F665AB6-079B-4917-B1EB-12B454A465F2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6528944"/>
              </p:ext>
            </p:extLst>
          </p:nvPr>
        </p:nvGraphicFramePr>
        <p:xfrm>
          <a:off x="1763688" y="260648"/>
          <a:ext cx="5904656" cy="15539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8" name="ISIS/Draw Sketch" r:id="rId3" imgW="5533920" imgH="1457280" progId="ISISServer">
                  <p:embed/>
                </p:oleObj>
              </mc:Choice>
              <mc:Fallback>
                <p:oleObj name="ISIS/Draw Sketch" r:id="rId3" imgW="5533920" imgH="145728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260648"/>
                        <a:ext cx="5904656" cy="15539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178236"/>
              </p:ext>
            </p:extLst>
          </p:nvPr>
        </p:nvGraphicFramePr>
        <p:xfrm>
          <a:off x="0" y="1916832"/>
          <a:ext cx="5616624" cy="17464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9" name="ISIS/Draw Sketch" r:id="rId5" imgW="4861963" imgH="1507043" progId="ISISServer">
                  <p:embed/>
                </p:oleObj>
              </mc:Choice>
              <mc:Fallback>
                <p:oleObj name="ISIS/Draw Sketch" r:id="rId5" imgW="4861963" imgH="1507043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916832"/>
                        <a:ext cx="5616624" cy="17464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3347182"/>
              </p:ext>
            </p:extLst>
          </p:nvPr>
        </p:nvGraphicFramePr>
        <p:xfrm>
          <a:off x="3527376" y="3645024"/>
          <a:ext cx="5616624" cy="15693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0" name="ISIS/Draw Sketch" r:id="rId7" imgW="5450791" imgH="1515945" progId="ISISServer">
                  <p:embed/>
                </p:oleObj>
              </mc:Choice>
              <mc:Fallback>
                <p:oleObj name="ISIS/Draw Sketch" r:id="rId7" imgW="5450791" imgH="1515945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7376" y="3645024"/>
                        <a:ext cx="5616624" cy="15693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9024102"/>
              </p:ext>
            </p:extLst>
          </p:nvPr>
        </p:nvGraphicFramePr>
        <p:xfrm>
          <a:off x="323528" y="5079896"/>
          <a:ext cx="4104456" cy="158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1" name="ISIS/Draw Sketch" r:id="rId9" imgW="4124988" imgH="1583007" progId="ISISServer">
                  <p:embed/>
                </p:oleObj>
              </mc:Choice>
              <mc:Fallback>
                <p:oleObj name="ISIS/Draw Sketch" r:id="rId9" imgW="4124988" imgH="1583007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5079896"/>
                        <a:ext cx="4104456" cy="158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51316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ru-RU" altLang="ru-RU" b="1" smtClean="0">
              <a:solidFill>
                <a:srgbClr val="0000CC"/>
              </a:solidFill>
              <a:latin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ru-RU" altLang="ru-RU" b="1" smtClean="0">
                <a:solidFill>
                  <a:srgbClr val="0000CC"/>
                </a:solidFill>
                <a:latin typeface="Times New Roman" pitchFamily="18" charset="0"/>
              </a:rPr>
              <a:t>Реакции подлинности:</a:t>
            </a:r>
          </a:p>
          <a:p>
            <a:pPr eaLnBrk="1" hangingPunct="1">
              <a:buFontTx/>
              <a:buNone/>
            </a:pPr>
            <a:r>
              <a:rPr lang="ru-RU" altLang="ru-RU" smtClean="0">
                <a:latin typeface="Times New Roman" pitchFamily="18" charset="0"/>
              </a:rPr>
              <a:t>По составу тиамина хлорид (бромид) является двойной солью. Четвертичный ат. </a:t>
            </a:r>
            <a:r>
              <a:rPr lang="en-US" altLang="ru-RU" smtClean="0">
                <a:latin typeface="Times New Roman" pitchFamily="18" charset="0"/>
              </a:rPr>
              <a:t>N</a:t>
            </a:r>
            <a:r>
              <a:rPr lang="ru-RU" altLang="ru-RU" smtClean="0">
                <a:latin typeface="Times New Roman" pitchFamily="18" charset="0"/>
              </a:rPr>
              <a:t> тиазоло-вого цикла обуславливает образование чет-вертичных аммониевых солей, а основные свойства пиримидинового цикла – образова-ние комплексных солей с кислотами (</a:t>
            </a:r>
            <a:r>
              <a:rPr lang="en-US" altLang="ru-RU" smtClean="0">
                <a:latin typeface="Times New Roman" pitchFamily="18" charset="0"/>
              </a:rPr>
              <a:t>HCl </a:t>
            </a:r>
            <a:r>
              <a:rPr lang="ru-RU" altLang="ru-RU" smtClean="0">
                <a:latin typeface="Times New Roman" pitchFamily="18" charset="0"/>
              </a:rPr>
              <a:t>и</a:t>
            </a:r>
            <a:r>
              <a:rPr lang="en-US" altLang="ru-RU" smtClean="0">
                <a:latin typeface="Times New Roman" pitchFamily="18" charset="0"/>
              </a:rPr>
              <a:t> HBr</a:t>
            </a:r>
            <a:r>
              <a:rPr lang="ru-RU" altLang="ru-RU" smtClean="0">
                <a:latin typeface="Times New Roman" pitchFamily="18" charset="0"/>
              </a:rPr>
              <a:t>). В кислых растворах ЛВ устойчивы, в нейтральных и щелочных легко разрушаются. </a:t>
            </a:r>
          </a:p>
        </p:txBody>
      </p:sp>
      <p:sp>
        <p:nvSpPr>
          <p:cNvPr id="29698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AED4887-F591-4802-AED2-992F8B612E0B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ru-RU" altLang="ru-RU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ru-RU" altLang="ru-RU" smtClean="0">
                <a:latin typeface="Times New Roman" pitchFamily="18" charset="0"/>
              </a:rPr>
              <a:t>Методы идентификации базируются на основных свойствах, реакциях гидролиза и окисления.</a:t>
            </a:r>
            <a:endParaRPr lang="ru-RU" altLang="ru-RU" b="1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ru-RU" altLang="ru-RU" b="1" smtClean="0">
                <a:latin typeface="Times New Roman" pitchFamily="18" charset="0"/>
              </a:rPr>
              <a:t>1. Гидролитическое расщепление щелочью</a:t>
            </a:r>
            <a:endParaRPr lang="ru-RU" altLang="ru-RU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ru-RU" altLang="ru-RU" smtClean="0">
                <a:latin typeface="Times New Roman" pitchFamily="18" charset="0"/>
              </a:rPr>
              <a:t>В сильнокислой среде соли тиамина обладают высокой устойчивостью и не разрушаются под действием энергичных окислителей. В щелочной среде тиазоловый цикл тиамина становится неустойчивым и легко размыкается с образованием открытой тиольной формы.</a:t>
            </a:r>
          </a:p>
        </p:txBody>
      </p:sp>
      <p:sp>
        <p:nvSpPr>
          <p:cNvPr id="30722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B8D2896-113B-46D4-B6A9-71635C035B5F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mtClean="0">
                <a:latin typeface="Times New Roman" pitchFamily="18" charset="0"/>
              </a:rPr>
              <a:t>Первая молекула </a:t>
            </a:r>
            <a:r>
              <a:rPr lang="en-US" altLang="ru-RU" smtClean="0">
                <a:latin typeface="Times New Roman" pitchFamily="18" charset="0"/>
              </a:rPr>
              <a:t>NaOH </a:t>
            </a:r>
            <a:r>
              <a:rPr lang="ru-RU" altLang="ru-RU" smtClean="0">
                <a:latin typeface="Times New Roman" pitchFamily="18" charset="0"/>
              </a:rPr>
              <a:t>идет на нейтрализацию кислоты </a:t>
            </a:r>
            <a:r>
              <a:rPr lang="en-US" altLang="ru-RU" smtClean="0">
                <a:latin typeface="Times New Roman" pitchFamily="18" charset="0"/>
              </a:rPr>
              <a:t>(HCl, HBr)</a:t>
            </a:r>
            <a:r>
              <a:rPr lang="ru-RU" altLang="ru-RU" smtClean="0">
                <a:latin typeface="Times New Roman" pitchFamily="18" charset="0"/>
              </a:rPr>
              <a:t>, вторая – на образование четвертичного аммониевого основания. </a:t>
            </a:r>
          </a:p>
        </p:txBody>
      </p:sp>
      <p:sp>
        <p:nvSpPr>
          <p:cNvPr id="8198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4ABC696-2F4D-45EE-9A02-9B208D591CF5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304800" y="1666875"/>
          <a:ext cx="8486775" cy="447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ISIS/Draw Sketch" r:id="rId3" imgW="5422900" imgH="2868930" progId="ISISServer">
                  <p:embed/>
                </p:oleObj>
              </mc:Choice>
              <mc:Fallback>
                <p:oleObj name="ISIS/Draw Sketch" r:id="rId3" imgW="5422900" imgH="2868930" progId="ISISServer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666875"/>
                        <a:ext cx="8486775" cy="4476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19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2000" y="6143625"/>
            <a:ext cx="25908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0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700463" y="5019675"/>
            <a:ext cx="169545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1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867400" y="5999163"/>
            <a:ext cx="2362200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mtClean="0">
                <a:latin typeface="Times New Roman" pitchFamily="18" charset="0"/>
              </a:rPr>
              <a:t>Промежуточной формой является псевдооснова-ние. Третья </a:t>
            </a:r>
            <a:r>
              <a:rPr lang="en-US" altLang="ru-RU" smtClean="0">
                <a:latin typeface="Times New Roman" pitchFamily="18" charset="0"/>
              </a:rPr>
              <a:t>NaOH</a:t>
            </a:r>
            <a:r>
              <a:rPr lang="ru-RU" altLang="ru-RU" smtClean="0">
                <a:latin typeface="Times New Roman" pitchFamily="18" charset="0"/>
              </a:rPr>
              <a:t> идет на размыкание тиазолиевого цикла с образованием открытой тиольной формы </a:t>
            </a:r>
            <a:r>
              <a:rPr lang="en-US" altLang="ru-RU" smtClean="0">
                <a:latin typeface="Times New Roman" pitchFamily="18" charset="0"/>
              </a:rPr>
              <a:t>(I)</a:t>
            </a:r>
            <a:r>
              <a:rPr lang="ru-RU" altLang="ru-RU" smtClean="0">
                <a:latin typeface="Times New Roman" pitchFamily="18" charset="0"/>
              </a:rPr>
              <a:t>, которая находится в равновесии со своей циклической формой</a:t>
            </a:r>
            <a:r>
              <a:rPr lang="en-US" altLang="ru-RU" smtClean="0">
                <a:latin typeface="Times New Roman" pitchFamily="18" charset="0"/>
              </a:rPr>
              <a:t> (II)</a:t>
            </a:r>
            <a:endParaRPr lang="ru-RU" altLang="ru-RU" smtClean="0">
              <a:latin typeface="Times New Roman" pitchFamily="18" charset="0"/>
            </a:endParaRPr>
          </a:p>
        </p:txBody>
      </p:sp>
      <p:sp>
        <p:nvSpPr>
          <p:cNvPr id="9222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D767DE6-868F-4C29-B2B3-9285C6B2335B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533400" y="2971800"/>
          <a:ext cx="8024813" cy="327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ISIS/Draw Sketch" r:id="rId3" imgW="5130305" imgH="2099686" progId="ISISServer">
                  <p:embed/>
                </p:oleObj>
              </mc:Choice>
              <mc:Fallback>
                <p:oleObj name="ISIS/Draw Sketch" r:id="rId3" imgW="5130305" imgH="2099686" progId="ISISServer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971800"/>
                        <a:ext cx="8024813" cy="3271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23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76400" y="6096000"/>
            <a:ext cx="228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4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172200" y="6096000"/>
            <a:ext cx="3238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ru-RU" altLang="ru-RU" b="1" dirty="0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ru-RU" altLang="ru-RU" b="1" dirty="0">
                <a:latin typeface="Times New Roman" pitchFamily="18" charset="0"/>
              </a:rPr>
              <a:t>2</a:t>
            </a:r>
            <a:r>
              <a:rPr lang="ru-RU" altLang="ru-RU" b="1" dirty="0" smtClean="0">
                <a:latin typeface="Times New Roman" pitchFamily="18" charset="0"/>
              </a:rPr>
              <a:t>. Реакция  окисления (</a:t>
            </a:r>
            <a:r>
              <a:rPr lang="ru-RU" altLang="ru-RU" b="1" dirty="0" err="1" smtClean="0">
                <a:latin typeface="Times New Roman" pitchFamily="18" charset="0"/>
              </a:rPr>
              <a:t>тиохромная</a:t>
            </a:r>
            <a:r>
              <a:rPr lang="ru-RU" altLang="ru-RU" b="1" dirty="0" smtClean="0">
                <a:latin typeface="Times New Roman" pitchFamily="18" charset="0"/>
              </a:rPr>
              <a:t> проба)</a:t>
            </a:r>
          </a:p>
          <a:p>
            <a:pPr eaLnBrk="1" hangingPunct="1">
              <a:buFontTx/>
              <a:buNone/>
            </a:pPr>
            <a:r>
              <a:rPr lang="ru-RU" altLang="ru-RU" dirty="0" smtClean="0">
                <a:latin typeface="Times New Roman" pitchFamily="18" charset="0"/>
              </a:rPr>
              <a:t> Окисление проводится в щелочной среде в присутствии органического растворителя.  Сначала </a:t>
            </a:r>
            <a:r>
              <a:rPr lang="ru-RU" altLang="ru-RU" dirty="0" err="1" smtClean="0">
                <a:latin typeface="Times New Roman" pitchFamily="18" charset="0"/>
              </a:rPr>
              <a:t>образется</a:t>
            </a:r>
            <a:r>
              <a:rPr lang="ru-RU" altLang="ru-RU" dirty="0" smtClean="0">
                <a:latin typeface="Times New Roman" pitchFamily="18" charset="0"/>
              </a:rPr>
              <a:t> циклическая форма </a:t>
            </a:r>
            <a:r>
              <a:rPr lang="ru-RU" altLang="ru-RU" dirty="0" err="1" smtClean="0">
                <a:latin typeface="Times New Roman" pitchFamily="18" charset="0"/>
              </a:rPr>
              <a:t>тиаминтиола</a:t>
            </a:r>
            <a:r>
              <a:rPr lang="ru-RU" altLang="ru-RU" dirty="0" smtClean="0">
                <a:latin typeface="Times New Roman" pitchFamily="18" charset="0"/>
              </a:rPr>
              <a:t>, которая  под влиянием сильных окислителей (</a:t>
            </a:r>
            <a:r>
              <a:rPr lang="en-US" altLang="ru-RU" dirty="0" smtClean="0">
                <a:latin typeface="Times New Roman" pitchFamily="18" charset="0"/>
              </a:rPr>
              <a:t>KMnO</a:t>
            </a:r>
            <a:r>
              <a:rPr lang="en-US" altLang="ru-RU" baseline="-25000" dirty="0" smtClean="0">
                <a:latin typeface="Times New Roman" pitchFamily="18" charset="0"/>
              </a:rPr>
              <a:t>4</a:t>
            </a:r>
            <a:r>
              <a:rPr lang="en-US" altLang="ru-RU" dirty="0" smtClean="0">
                <a:latin typeface="Times New Roman" pitchFamily="18" charset="0"/>
              </a:rPr>
              <a:t>, K</a:t>
            </a:r>
            <a:r>
              <a:rPr lang="en-US" altLang="ru-RU" baseline="-25000" dirty="0" smtClean="0">
                <a:latin typeface="Times New Roman" pitchFamily="18" charset="0"/>
              </a:rPr>
              <a:t>3</a:t>
            </a:r>
            <a:r>
              <a:rPr lang="en-US" altLang="ru-RU" dirty="0" smtClean="0">
                <a:latin typeface="Times New Roman" pitchFamily="18" charset="0"/>
              </a:rPr>
              <a:t>[Fe(CN)</a:t>
            </a:r>
            <a:r>
              <a:rPr lang="en-US" altLang="ru-RU" baseline="-25000" dirty="0" smtClean="0">
                <a:latin typeface="Times New Roman" pitchFamily="18" charset="0"/>
              </a:rPr>
              <a:t>6</a:t>
            </a:r>
            <a:r>
              <a:rPr lang="en-US" altLang="ru-RU" dirty="0" smtClean="0">
                <a:latin typeface="Times New Roman" pitchFamily="18" charset="0"/>
              </a:rPr>
              <a:t>],</a:t>
            </a:r>
            <a:r>
              <a:rPr lang="ru-RU" altLang="ru-RU" dirty="0" smtClean="0">
                <a:latin typeface="Times New Roman" pitchFamily="18" charset="0"/>
              </a:rPr>
              <a:t> </a:t>
            </a:r>
            <a:r>
              <a:rPr lang="en-US" altLang="ru-RU" dirty="0" smtClean="0">
                <a:latin typeface="Times New Roman" pitchFamily="18" charset="0"/>
              </a:rPr>
              <a:t>H</a:t>
            </a:r>
            <a:r>
              <a:rPr lang="en-US" altLang="ru-RU" baseline="-25000" dirty="0" smtClean="0">
                <a:latin typeface="Times New Roman" pitchFamily="18" charset="0"/>
              </a:rPr>
              <a:t>2</a:t>
            </a:r>
            <a:r>
              <a:rPr lang="en-US" altLang="ru-RU" dirty="0" smtClean="0">
                <a:latin typeface="Times New Roman" pitchFamily="18" charset="0"/>
              </a:rPr>
              <a:t>O</a:t>
            </a:r>
            <a:r>
              <a:rPr lang="en-US" altLang="ru-RU" baseline="-25000" dirty="0" smtClean="0">
                <a:latin typeface="Times New Roman" pitchFamily="18" charset="0"/>
              </a:rPr>
              <a:t>2</a:t>
            </a:r>
            <a:r>
              <a:rPr lang="en-US" altLang="ru-RU" dirty="0" smtClean="0">
                <a:latin typeface="Times New Roman" pitchFamily="18" charset="0"/>
              </a:rPr>
              <a:t>) </a:t>
            </a:r>
            <a:r>
              <a:rPr lang="ru-RU" altLang="ru-RU" dirty="0" smtClean="0">
                <a:latin typeface="Times New Roman" pitchFamily="18" charset="0"/>
              </a:rPr>
              <a:t>окисляется до  </a:t>
            </a:r>
            <a:r>
              <a:rPr lang="ru-RU" altLang="ru-RU" dirty="0" err="1" smtClean="0">
                <a:latin typeface="Times New Roman" pitchFamily="18" charset="0"/>
              </a:rPr>
              <a:t>тиохрома</a:t>
            </a:r>
            <a:r>
              <a:rPr lang="ru-RU" altLang="ru-RU" dirty="0" smtClean="0">
                <a:latin typeface="Times New Roman" pitchFamily="18" charset="0"/>
              </a:rPr>
              <a:t>.</a:t>
            </a:r>
          </a:p>
          <a:p>
            <a:pPr eaLnBrk="1" hangingPunct="1">
              <a:buFontTx/>
              <a:buNone/>
            </a:pPr>
            <a:r>
              <a:rPr lang="ru-RU" altLang="ru-RU" dirty="0" err="1" smtClean="0">
                <a:latin typeface="Times New Roman" pitchFamily="18" charset="0"/>
              </a:rPr>
              <a:t>Тиохром</a:t>
            </a:r>
            <a:r>
              <a:rPr lang="ru-RU" altLang="ru-RU" dirty="0" smtClean="0">
                <a:latin typeface="Times New Roman" pitchFamily="18" charset="0"/>
              </a:rPr>
              <a:t>  извлекают бутанолом или </a:t>
            </a:r>
            <a:r>
              <a:rPr lang="ru-RU" altLang="ru-RU" dirty="0" err="1" smtClean="0">
                <a:latin typeface="Times New Roman" pitchFamily="18" charset="0"/>
              </a:rPr>
              <a:t>изоамило-вым</a:t>
            </a:r>
            <a:r>
              <a:rPr lang="ru-RU" altLang="ru-RU" dirty="0" smtClean="0">
                <a:latin typeface="Times New Roman" pitchFamily="18" charset="0"/>
              </a:rPr>
              <a:t> спиртом. </a:t>
            </a:r>
          </a:p>
        </p:txBody>
      </p:sp>
      <p:sp>
        <p:nvSpPr>
          <p:cNvPr id="37890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9FD81D6-B3FE-4D72-BD3D-FE0D8CBDE1AC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mtClean="0">
                <a:latin typeface="Times New Roman" pitchFamily="18" charset="0"/>
              </a:rPr>
              <a:t>В УФ-свете наблюдается характерная синяя флуоресценция, исчезающая при подкислении и вновь появляющаяся при подщелачивании</a:t>
            </a:r>
          </a:p>
          <a:p>
            <a:pPr eaLnBrk="1" hangingPunct="1">
              <a:buFontTx/>
              <a:buNone/>
            </a:pPr>
            <a:endParaRPr lang="ru-RU" altLang="ru-RU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ru-RU" altLang="ru-RU" smtClean="0">
                <a:latin typeface="Times New Roman" pitchFamily="18" charset="0"/>
              </a:rPr>
              <a:t>Тиохромную пробу на бенфотиамин проводят после предварительного нагревания р-ра в течение 20 мин на кипящей водяной бане (удаляется остаток бензойной кислоты)</a:t>
            </a:r>
          </a:p>
          <a:p>
            <a:pPr eaLnBrk="1" hangingPunct="1">
              <a:buFontTx/>
              <a:buNone/>
            </a:pPr>
            <a:endParaRPr lang="ru-RU" altLang="ru-RU" smtClean="0">
              <a:latin typeface="Times New Roman" pitchFamily="18" charset="0"/>
            </a:endParaRPr>
          </a:p>
        </p:txBody>
      </p:sp>
      <p:sp>
        <p:nvSpPr>
          <p:cNvPr id="11270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A6A6DA2-A98D-41DD-A3E6-28F0A6E0CFCF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457200" y="2006600"/>
          <a:ext cx="8120063" cy="14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ISIS/Draw Sketch" r:id="rId3" imgW="5342890" imgH="971550" progId="ISISServer">
                  <p:embed/>
                </p:oleObj>
              </mc:Choice>
              <mc:Fallback>
                <p:oleObj name="ISIS/Draw Sketch" r:id="rId3" imgW="5342890" imgH="971550" progId="ISISServer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006600"/>
                        <a:ext cx="8120063" cy="147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71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00800" y="3525838"/>
            <a:ext cx="1028700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152400"/>
            <a:ext cx="8763000" cy="6324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b="1" smtClean="0">
                <a:latin typeface="Times New Roman" pitchFamily="18" charset="0"/>
              </a:rPr>
              <a:t>3.1. Реакции с общеалкалоидными реактива-ми </a:t>
            </a:r>
            <a:r>
              <a:rPr lang="ru-RU" altLang="ru-RU" smtClean="0">
                <a:latin typeface="Times New Roman" pitchFamily="18" charset="0"/>
              </a:rPr>
              <a:t>(кремневольфрамовой, пикриновой, фосфор-новольфрамовой, пикролоновой кислотами, реактивами Вагнера, Драгендорфа, Майера)</a:t>
            </a:r>
          </a:p>
          <a:p>
            <a:pPr algn="just" eaLnBrk="1" hangingPunct="1">
              <a:buFontTx/>
              <a:buNone/>
            </a:pPr>
            <a:r>
              <a:rPr lang="ru-RU" altLang="ru-RU" b="1" smtClean="0">
                <a:latin typeface="Times New Roman" pitchFamily="18" charset="0"/>
              </a:rPr>
              <a:t>3.2. </a:t>
            </a:r>
            <a:r>
              <a:rPr lang="ru-RU" altLang="ru-RU" smtClean="0">
                <a:latin typeface="Times New Roman" pitchFamily="18" charset="0"/>
              </a:rPr>
              <a:t>При нагревании с лимонной кислотой и уксусным ангидридом </a:t>
            </a:r>
            <a:r>
              <a:rPr lang="ru-RU" altLang="ru-RU" smtClean="0">
                <a:latin typeface="Times New Roman" pitchFamily="18" charset="0"/>
                <a:sym typeface="Symbol" pitchFamily="18" charset="2"/>
              </a:rPr>
              <a:t> красное окраш-е</a:t>
            </a:r>
            <a:endParaRPr lang="ru-RU" altLang="ru-RU" smtClean="0">
              <a:latin typeface="Times New Roman" pitchFamily="18" charset="0"/>
            </a:endParaRPr>
          </a:p>
          <a:p>
            <a:pPr algn="just" eaLnBrk="1" hangingPunct="1">
              <a:buFontTx/>
              <a:buNone/>
            </a:pPr>
            <a:r>
              <a:rPr lang="ru-RU" altLang="ru-RU" b="1" smtClean="0">
                <a:latin typeface="Times New Roman" pitchFamily="18" charset="0"/>
              </a:rPr>
              <a:t>4. На гетероцикл. </a:t>
            </a:r>
            <a:r>
              <a:rPr lang="en-US" altLang="ru-RU" b="1" smtClean="0">
                <a:latin typeface="Times New Roman" pitchFamily="18" charset="0"/>
              </a:rPr>
              <a:t>S</a:t>
            </a:r>
            <a:r>
              <a:rPr lang="ru-RU" altLang="ru-RU" b="1" smtClean="0">
                <a:latin typeface="Times New Roman" pitchFamily="18" charset="0"/>
              </a:rPr>
              <a:t> – </a:t>
            </a:r>
            <a:r>
              <a:rPr lang="ru-RU" altLang="ru-RU" smtClean="0">
                <a:latin typeface="Times New Roman" pitchFamily="18" charset="0"/>
              </a:rPr>
              <a:t>сплавление с крист. </a:t>
            </a:r>
            <a:r>
              <a:rPr lang="en-US" altLang="ru-RU" smtClean="0">
                <a:latin typeface="Times New Roman" pitchFamily="18" charset="0"/>
              </a:rPr>
              <a:t>NaOH</a:t>
            </a:r>
            <a:endParaRPr lang="ru-RU" altLang="ru-RU" smtClean="0">
              <a:latin typeface="Times New Roman" pitchFamily="18" charset="0"/>
            </a:endParaRPr>
          </a:p>
          <a:p>
            <a:pPr algn="just" eaLnBrk="1" hangingPunct="1">
              <a:buFontTx/>
              <a:buNone/>
            </a:pPr>
            <a:r>
              <a:rPr lang="ru-RU" altLang="ru-RU" smtClean="0">
                <a:latin typeface="Times New Roman" pitchFamily="18" charset="0"/>
                <a:sym typeface="Symbol" pitchFamily="18" charset="2"/>
              </a:rPr>
              <a:t> </a:t>
            </a:r>
            <a:r>
              <a:rPr lang="en-US" altLang="ru-RU" smtClean="0">
                <a:latin typeface="Times New Roman" pitchFamily="18" charset="0"/>
                <a:sym typeface="Symbol" pitchFamily="18" charset="2"/>
              </a:rPr>
              <a:t>Na</a:t>
            </a:r>
            <a:r>
              <a:rPr lang="en-US" altLang="ru-RU" baseline="-25000" smtClean="0">
                <a:latin typeface="Times New Roman" pitchFamily="18" charset="0"/>
                <a:sym typeface="Symbol" pitchFamily="18" charset="2"/>
              </a:rPr>
              <a:t>2</a:t>
            </a:r>
            <a:r>
              <a:rPr lang="en-US" altLang="ru-RU" smtClean="0">
                <a:latin typeface="Times New Roman" pitchFamily="18" charset="0"/>
                <a:sym typeface="Symbol" pitchFamily="18" charset="2"/>
              </a:rPr>
              <a:t>S</a:t>
            </a:r>
            <a:r>
              <a:rPr lang="ru-RU" altLang="ru-RU" smtClean="0">
                <a:latin typeface="Times New Roman" pitchFamily="18" charset="0"/>
                <a:sym typeface="Symbol" pitchFamily="18" charset="2"/>
              </a:rPr>
              <a:t>, кот-й открывают нитропруссидом </a:t>
            </a:r>
            <a:r>
              <a:rPr lang="en-US" altLang="ru-RU" smtClean="0">
                <a:latin typeface="Times New Roman" pitchFamily="18" charset="0"/>
                <a:sym typeface="Symbol" pitchFamily="18" charset="2"/>
              </a:rPr>
              <a:t>Na</a:t>
            </a:r>
            <a:endParaRPr lang="ru-RU" altLang="ru-RU" smtClean="0">
              <a:latin typeface="Times New Roman" pitchFamily="18" charset="0"/>
              <a:sym typeface="Symbol" pitchFamily="18" charset="2"/>
            </a:endParaRPr>
          </a:p>
          <a:p>
            <a:pPr algn="ctr" eaLnBrk="1" hangingPunct="1">
              <a:buFontTx/>
              <a:buNone/>
            </a:pPr>
            <a:r>
              <a:rPr lang="en-US" altLang="ru-RU" smtClean="0">
                <a:latin typeface="Times New Roman" pitchFamily="18" charset="0"/>
              </a:rPr>
              <a:t>Na</a:t>
            </a:r>
            <a:r>
              <a:rPr lang="en-US" altLang="ru-RU" baseline="-25000" smtClean="0">
                <a:latin typeface="Times New Roman" pitchFamily="18" charset="0"/>
              </a:rPr>
              <a:t>2</a:t>
            </a:r>
            <a:r>
              <a:rPr lang="en-US" altLang="ru-RU" smtClean="0">
                <a:latin typeface="Times New Roman" pitchFamily="18" charset="0"/>
              </a:rPr>
              <a:t>S + Na</a:t>
            </a:r>
            <a:r>
              <a:rPr lang="en-US" altLang="ru-RU" baseline="-25000" smtClean="0">
                <a:latin typeface="Times New Roman" pitchFamily="18" charset="0"/>
              </a:rPr>
              <a:t>2</a:t>
            </a:r>
            <a:r>
              <a:rPr lang="en-US" altLang="ru-RU" smtClean="0">
                <a:latin typeface="Times New Roman" pitchFamily="18" charset="0"/>
              </a:rPr>
              <a:t>[Fe(CN)</a:t>
            </a:r>
            <a:r>
              <a:rPr lang="en-US" altLang="ru-RU" baseline="-25000" smtClean="0">
                <a:latin typeface="Times New Roman" pitchFamily="18" charset="0"/>
              </a:rPr>
              <a:t>5</a:t>
            </a:r>
            <a:r>
              <a:rPr lang="en-US" altLang="ru-RU" smtClean="0">
                <a:latin typeface="Times New Roman" pitchFamily="18" charset="0"/>
              </a:rPr>
              <a:t>NO] </a:t>
            </a:r>
            <a:r>
              <a:rPr lang="en-US" altLang="ru-RU" smtClean="0">
                <a:latin typeface="Times New Roman" pitchFamily="18" charset="0"/>
                <a:sym typeface="Symbol" pitchFamily="18" charset="2"/>
              </a:rPr>
              <a:t> </a:t>
            </a:r>
            <a:r>
              <a:rPr lang="ru-RU" altLang="ru-RU" smtClean="0">
                <a:latin typeface="Times New Roman" pitchFamily="18" charset="0"/>
                <a:sym typeface="Symbol" pitchFamily="18" charset="2"/>
              </a:rPr>
              <a:t>кр-фиолет. окраш-е</a:t>
            </a:r>
          </a:p>
        </p:txBody>
      </p:sp>
      <p:sp>
        <p:nvSpPr>
          <p:cNvPr id="40962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179BD96-91E0-4312-B3BC-050151B326DD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altLang="ru-RU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Тиамина бромид </a:t>
            </a:r>
            <a:r>
              <a:rPr lang="en-US" altLang="ru-RU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(Thiaminum)</a:t>
            </a:r>
            <a:endParaRPr lang="ru-RU" altLang="ru-RU" b="1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b="1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ru-RU" altLang="ru-RU" b="1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altLang="ru-RU" b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4-</a:t>
            </a:r>
            <a:r>
              <a:rPr lang="ru-RU" altLang="ru-RU" b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метил-5</a:t>
            </a:r>
            <a:r>
              <a:rPr lang="ru-RU" altLang="ru-RU" b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-оксиэтил-</a:t>
            </a:r>
            <a:r>
              <a:rPr lang="en-US" altLang="ru-RU" b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N-(2-</a:t>
            </a:r>
            <a:r>
              <a:rPr lang="ru-RU" altLang="ru-RU" b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метил-4-амино-5-метилпиримидил)-тиазолий бромида г/бр</a:t>
            </a:r>
            <a:endParaRPr lang="ru-RU" altLang="ru-RU" b="1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Белый или со слегка желтов-м оттенком кр пор-к со слабым характер-м запахом, напоминающим запах дрожжей 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л.р. воде, м.р. спирте</a:t>
            </a:r>
          </a:p>
        </p:txBody>
      </p:sp>
      <p:sp>
        <p:nvSpPr>
          <p:cNvPr id="2054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B99F4DC-6CEB-4332-9D4A-1073B02AF835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304800" y="838200"/>
          <a:ext cx="8121650" cy="2630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ISIS/Draw Sketch" r:id="rId3" imgW="4518660" imgH="1465580" progId="ISISServer">
                  <p:embed/>
                </p:oleObj>
              </mc:Choice>
              <mc:Fallback>
                <p:oleObj name="ISIS/Draw Sketch" r:id="rId3" imgW="4518660" imgH="1465580" progId="ISISServer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838200"/>
                        <a:ext cx="8121650" cy="2630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228600"/>
            <a:ext cx="8763000" cy="6324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b="1" smtClean="0">
                <a:latin typeface="Times New Roman" pitchFamily="18" charset="0"/>
                <a:sym typeface="Symbol" pitchFamily="18" charset="2"/>
              </a:rPr>
              <a:t>5. На </a:t>
            </a:r>
            <a:r>
              <a:rPr lang="en-US" altLang="ru-RU" b="1" smtClean="0">
                <a:latin typeface="Times New Roman" pitchFamily="18" charset="0"/>
                <a:sym typeface="Symbol" pitchFamily="18" charset="2"/>
              </a:rPr>
              <a:t>NH</a:t>
            </a:r>
            <a:r>
              <a:rPr lang="en-US" altLang="ru-RU" b="1" baseline="-25000" smtClean="0">
                <a:latin typeface="Times New Roman" pitchFamily="18" charset="0"/>
                <a:sym typeface="Symbol" pitchFamily="18" charset="2"/>
              </a:rPr>
              <a:t>2</a:t>
            </a:r>
            <a:r>
              <a:rPr lang="en-US" altLang="ru-RU" b="1" smtClean="0">
                <a:latin typeface="Times New Roman" pitchFamily="18" charset="0"/>
                <a:sym typeface="Symbol" pitchFamily="18" charset="2"/>
              </a:rPr>
              <a:t>-</a:t>
            </a:r>
            <a:r>
              <a:rPr lang="ru-RU" altLang="ru-RU" b="1" smtClean="0">
                <a:latin typeface="Times New Roman" pitchFamily="18" charset="0"/>
                <a:sym typeface="Symbol" pitchFamily="18" charset="2"/>
              </a:rPr>
              <a:t>группу в пол.4 пиримидин-го цикла</a:t>
            </a:r>
          </a:p>
          <a:p>
            <a:pPr eaLnBrk="1" hangingPunct="1">
              <a:buFontTx/>
              <a:buNone/>
            </a:pPr>
            <a:r>
              <a:rPr lang="ru-RU" altLang="ru-RU" smtClean="0">
                <a:latin typeface="Times New Roman" pitchFamily="18" charset="0"/>
                <a:sym typeface="Symbol" pitchFamily="18" charset="2"/>
              </a:rPr>
              <a:t>При пирролизе с диметиловым эфиром щавелевой к-ты образуется оксамид, кот-й с  тиобарбитуровой к-той дает красное окраш-е</a:t>
            </a:r>
          </a:p>
          <a:p>
            <a:pPr eaLnBrk="1" hangingPunct="1">
              <a:buFontTx/>
              <a:buNone/>
            </a:pPr>
            <a:endParaRPr lang="ru-RU" altLang="ru-RU" smtClean="0">
              <a:latin typeface="Times New Roman" pitchFamily="18" charset="0"/>
              <a:sym typeface="Symbol" pitchFamily="18" charset="2"/>
            </a:endParaRPr>
          </a:p>
          <a:p>
            <a:pPr algn="ctr" eaLnBrk="1" hangingPunct="1">
              <a:buFontTx/>
              <a:buNone/>
            </a:pPr>
            <a:r>
              <a:rPr lang="ru-RU" altLang="ru-RU" smtClean="0">
                <a:latin typeface="Times New Roman" pitchFamily="18" charset="0"/>
                <a:sym typeface="Symbol" pitchFamily="18" charset="2"/>
              </a:rPr>
              <a:t>2</a:t>
            </a:r>
            <a:r>
              <a:rPr lang="en-US" altLang="ru-RU" smtClean="0">
                <a:latin typeface="Times New Roman" pitchFamily="18" charset="0"/>
                <a:sym typeface="Symbol" pitchFamily="18" charset="2"/>
              </a:rPr>
              <a:t>RNH</a:t>
            </a:r>
            <a:r>
              <a:rPr lang="en-US" altLang="ru-RU" baseline="-25000" smtClean="0">
                <a:latin typeface="Times New Roman" pitchFamily="18" charset="0"/>
                <a:sym typeface="Symbol" pitchFamily="18" charset="2"/>
              </a:rPr>
              <a:t>2</a:t>
            </a:r>
            <a:r>
              <a:rPr lang="en-US" altLang="ru-RU" smtClean="0">
                <a:latin typeface="Times New Roman" pitchFamily="18" charset="0"/>
                <a:sym typeface="Symbol" pitchFamily="18" charset="2"/>
              </a:rPr>
              <a:t>  R-NH-R + NH</a:t>
            </a:r>
            <a:r>
              <a:rPr lang="en-US" altLang="ru-RU" baseline="-25000" smtClean="0">
                <a:latin typeface="Times New Roman" pitchFamily="18" charset="0"/>
                <a:sym typeface="Symbol" pitchFamily="18" charset="2"/>
              </a:rPr>
              <a:t>3</a:t>
            </a:r>
          </a:p>
        </p:txBody>
      </p:sp>
      <p:sp>
        <p:nvSpPr>
          <p:cNvPr id="12294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E476E67-B255-4B1C-A361-D51222EC84EB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pic>
        <p:nvPicPr>
          <p:cNvPr id="1229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52750" y="4365625"/>
            <a:ext cx="22860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449263" y="3810000"/>
          <a:ext cx="6851650" cy="194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6" name="ISIS/Draw Sketch" r:id="rId4" imgW="4088130" imgH="1167130" progId="ISISServer">
                  <p:embed/>
                </p:oleObj>
              </mc:Choice>
              <mc:Fallback>
                <p:oleObj name="ISIS/Draw Sketch" r:id="rId4" imgW="4088130" imgH="1167130" progId="ISISServer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263" y="3810000"/>
                        <a:ext cx="6851650" cy="194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296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10400" y="4800600"/>
            <a:ext cx="167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7" name="Picture 4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213100" y="5735638"/>
            <a:ext cx="10937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228600"/>
            <a:ext cx="8763000" cy="6324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b="1" smtClean="0">
                <a:latin typeface="Times New Roman" pitchFamily="18" charset="0"/>
                <a:sym typeface="Symbol" pitchFamily="18" charset="2"/>
              </a:rPr>
              <a:t>6. Реакция образования азокрасителя за счет  2 положения тиазолового цикла</a:t>
            </a:r>
          </a:p>
        </p:txBody>
      </p:sp>
      <p:sp>
        <p:nvSpPr>
          <p:cNvPr id="13318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4E77207-7B4E-41EF-814A-A1007D5392AD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457200" y="1524000"/>
          <a:ext cx="7515225" cy="349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" name="ISIS/Draw Sketch" r:id="rId3" imgW="4152317" imgH="1933085" progId="ISISServer">
                  <p:embed/>
                </p:oleObj>
              </mc:Choice>
              <mc:Fallback>
                <p:oleObj name="ISIS/Draw Sketch" r:id="rId3" imgW="4152317" imgH="1933085" progId="ISISServer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524000"/>
                        <a:ext cx="7515225" cy="3495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319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76600" y="5062538"/>
            <a:ext cx="2438400" cy="60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228600"/>
            <a:ext cx="8763000" cy="6324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b="1" smtClean="0">
                <a:latin typeface="Times New Roman" pitchFamily="18" charset="0"/>
                <a:sym typeface="Symbol" pitchFamily="18" charset="2"/>
              </a:rPr>
              <a:t>6. На анионы кислот</a:t>
            </a:r>
          </a:p>
          <a:p>
            <a:pPr eaLnBrk="1" hangingPunct="1">
              <a:buFontTx/>
              <a:buNone/>
            </a:pPr>
            <a:r>
              <a:rPr lang="ru-RU" altLang="ru-RU" b="1" smtClean="0">
                <a:latin typeface="Times New Roman" pitchFamily="18" charset="0"/>
                <a:sym typeface="Symbol" pitchFamily="18" charset="2"/>
              </a:rPr>
              <a:t>6.1. </a:t>
            </a:r>
            <a:r>
              <a:rPr lang="ru-RU" altLang="ru-RU" smtClean="0">
                <a:latin typeface="Times New Roman" pitchFamily="18" charset="0"/>
                <a:sym typeface="Symbol" pitchFamily="18" charset="2"/>
              </a:rPr>
              <a:t>Отличают тиамина хлорид от тиамина бромида с помощью хлорамина</a:t>
            </a:r>
          </a:p>
          <a:p>
            <a:pPr eaLnBrk="1" hangingPunct="1">
              <a:buFontTx/>
              <a:buNone/>
            </a:pPr>
            <a:endParaRPr lang="ru-RU" altLang="ru-RU" smtClean="0">
              <a:latin typeface="Times New Roman" pitchFamily="18" charset="0"/>
              <a:sym typeface="Symbol" pitchFamily="18" charset="2"/>
            </a:endParaRPr>
          </a:p>
          <a:p>
            <a:pPr eaLnBrk="1" hangingPunct="1">
              <a:buFontTx/>
              <a:buNone/>
            </a:pPr>
            <a:endParaRPr lang="ru-RU" altLang="ru-RU" smtClean="0">
              <a:latin typeface="Times New Roman" pitchFamily="18" charset="0"/>
              <a:sym typeface="Symbol" pitchFamily="18" charset="2"/>
            </a:endParaRPr>
          </a:p>
          <a:p>
            <a:pPr eaLnBrk="1" hangingPunct="1">
              <a:buFontTx/>
              <a:buNone/>
            </a:pPr>
            <a:endParaRPr lang="ru-RU" altLang="ru-RU" smtClean="0">
              <a:latin typeface="Times New Roman" pitchFamily="18" charset="0"/>
              <a:sym typeface="Symbol" pitchFamily="18" charset="2"/>
            </a:endParaRPr>
          </a:p>
          <a:p>
            <a:pPr algn="ctr" eaLnBrk="1" hangingPunct="1">
              <a:buFontTx/>
              <a:buNone/>
            </a:pPr>
            <a:r>
              <a:rPr lang="ru-RU" altLang="ru-RU" smtClean="0">
                <a:latin typeface="Times New Roman" pitchFamily="18" charset="0"/>
                <a:sym typeface="Symbol" pitchFamily="18" charset="2"/>
              </a:rPr>
              <a:t>2</a:t>
            </a:r>
            <a:r>
              <a:rPr lang="en-US" altLang="ru-RU" smtClean="0">
                <a:latin typeface="Times New Roman" pitchFamily="18" charset="0"/>
                <a:sym typeface="Symbol" pitchFamily="18" charset="2"/>
              </a:rPr>
              <a:t>HBr + Cl</a:t>
            </a:r>
            <a:r>
              <a:rPr lang="en-US" altLang="ru-RU" baseline="-25000" smtClean="0">
                <a:latin typeface="Times New Roman" pitchFamily="18" charset="0"/>
                <a:sym typeface="Symbol" pitchFamily="18" charset="2"/>
              </a:rPr>
              <a:t>2</a:t>
            </a:r>
            <a:r>
              <a:rPr lang="en-US" altLang="ru-RU" smtClean="0">
                <a:latin typeface="Times New Roman" pitchFamily="18" charset="0"/>
                <a:sym typeface="Symbol" pitchFamily="18" charset="2"/>
              </a:rPr>
              <a:t>  2HCl + Br</a:t>
            </a:r>
            <a:r>
              <a:rPr lang="en-US" altLang="ru-RU" baseline="-25000" smtClean="0">
                <a:latin typeface="Times New Roman" pitchFamily="18" charset="0"/>
                <a:sym typeface="Symbol" pitchFamily="18" charset="2"/>
              </a:rPr>
              <a:t>2</a:t>
            </a:r>
            <a:r>
              <a:rPr lang="en-US" altLang="ru-RU" smtClean="0">
                <a:latin typeface="Times New Roman" pitchFamily="18" charset="0"/>
                <a:sym typeface="Symbol" pitchFamily="18" charset="2"/>
              </a:rPr>
              <a:t> </a:t>
            </a:r>
          </a:p>
          <a:p>
            <a:pPr algn="ctr" eaLnBrk="1" hangingPunct="1">
              <a:buFontTx/>
              <a:buNone/>
            </a:pPr>
            <a:endParaRPr lang="en-US" altLang="ru-RU" smtClean="0">
              <a:latin typeface="Times New Roman" pitchFamily="18" charset="0"/>
              <a:sym typeface="Symbol" pitchFamily="18" charset="2"/>
            </a:endParaRPr>
          </a:p>
          <a:p>
            <a:pPr algn="ctr" eaLnBrk="1" hangingPunct="1">
              <a:buFontTx/>
              <a:buNone/>
            </a:pPr>
            <a:endParaRPr lang="en-US" altLang="ru-RU" smtClean="0">
              <a:latin typeface="Times New Roman" pitchFamily="18" charset="0"/>
              <a:sym typeface="Symbol" pitchFamily="18" charset="2"/>
            </a:endParaRPr>
          </a:p>
          <a:p>
            <a:pPr eaLnBrk="1" hangingPunct="1">
              <a:buFontTx/>
              <a:buNone/>
            </a:pPr>
            <a:r>
              <a:rPr lang="ru-RU" altLang="ru-RU" smtClean="0">
                <a:latin typeface="Times New Roman" pitchFamily="18" charset="0"/>
                <a:sym typeface="Symbol" pitchFamily="18" charset="2"/>
              </a:rPr>
              <a:t>Тиамина хлорид этой реакции не дает</a:t>
            </a:r>
          </a:p>
        </p:txBody>
      </p:sp>
      <p:sp>
        <p:nvSpPr>
          <p:cNvPr id="14342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6015B6E-F5EF-4B61-912C-045D2EE2B10A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228600" y="2209800"/>
          <a:ext cx="8610600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ISIS/Draw Sketch" r:id="rId3" imgW="5053999" imgH="601545" progId="ISISServer">
                  <p:embed/>
                </p:oleObj>
              </mc:Choice>
              <mc:Fallback>
                <p:oleObj name="ISIS/Draw Sketch" r:id="rId3" imgW="5053999" imgH="601545" progId="ISISServer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209800"/>
                        <a:ext cx="8610600" cy="1019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343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57800" y="4267200"/>
            <a:ext cx="2886075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228600"/>
            <a:ext cx="8763000" cy="6324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b="1" smtClean="0">
                <a:latin typeface="Times New Roman" pitchFamily="18" charset="0"/>
                <a:sym typeface="Symbol" pitchFamily="18" charset="2"/>
              </a:rPr>
              <a:t>6.2. </a:t>
            </a:r>
            <a:r>
              <a:rPr lang="ru-RU" altLang="ru-RU" b="1" smtClean="0">
                <a:solidFill>
                  <a:srgbClr val="C00000"/>
                </a:solidFill>
                <a:latin typeface="Times New Roman" pitchFamily="18" charset="0"/>
                <a:sym typeface="Symbol" pitchFamily="18" charset="2"/>
              </a:rPr>
              <a:t>Тиамина хлорид, кокарбоксилаза</a:t>
            </a:r>
          </a:p>
          <a:p>
            <a:pPr algn="ctr" eaLnBrk="1" hangingPunct="1">
              <a:buFontTx/>
              <a:buNone/>
            </a:pPr>
            <a:r>
              <a:rPr lang="en-US" altLang="ru-RU" smtClean="0">
                <a:latin typeface="Times New Roman" pitchFamily="18" charset="0"/>
                <a:sym typeface="Symbol" pitchFamily="18" charset="2"/>
              </a:rPr>
              <a:t>HCl + AgNO</a:t>
            </a:r>
            <a:r>
              <a:rPr lang="en-US" altLang="ru-RU" baseline="-25000" smtClean="0">
                <a:latin typeface="Times New Roman" pitchFamily="18" charset="0"/>
                <a:sym typeface="Symbol" pitchFamily="18" charset="2"/>
              </a:rPr>
              <a:t>3</a:t>
            </a:r>
            <a:r>
              <a:rPr lang="en-US" altLang="ru-RU" smtClean="0">
                <a:latin typeface="Times New Roman" pitchFamily="18" charset="0"/>
                <a:sym typeface="Symbol" pitchFamily="18" charset="2"/>
              </a:rPr>
              <a:t>  AgCl + HNO</a:t>
            </a:r>
            <a:r>
              <a:rPr lang="en-US" altLang="ru-RU" baseline="-25000" smtClean="0">
                <a:latin typeface="Times New Roman" pitchFamily="18" charset="0"/>
                <a:sym typeface="Symbol" pitchFamily="18" charset="2"/>
              </a:rPr>
              <a:t>3</a:t>
            </a:r>
          </a:p>
          <a:p>
            <a:pPr eaLnBrk="1" hangingPunct="1">
              <a:buFontTx/>
              <a:buNone/>
            </a:pPr>
            <a:r>
              <a:rPr lang="ru-RU" altLang="ru-RU" b="1" smtClean="0">
                <a:latin typeface="Times New Roman" pitchFamily="18" charset="0"/>
                <a:sym typeface="Symbol" pitchFamily="18" charset="2"/>
              </a:rPr>
              <a:t>6.3.</a:t>
            </a:r>
            <a:r>
              <a:rPr lang="ru-RU" altLang="ru-RU" smtClean="0">
                <a:latin typeface="Times New Roman" pitchFamily="18" charset="0"/>
                <a:sym typeface="Symbol" pitchFamily="18" charset="2"/>
              </a:rPr>
              <a:t> </a:t>
            </a:r>
            <a:r>
              <a:rPr lang="ru-RU" altLang="ru-RU" b="1" smtClean="0">
                <a:solidFill>
                  <a:srgbClr val="C00000"/>
                </a:solidFill>
                <a:latin typeface="Times New Roman" pitchFamily="18" charset="0"/>
                <a:sym typeface="Symbol" pitchFamily="18" charset="2"/>
              </a:rPr>
              <a:t>Фосфотиамин</a:t>
            </a:r>
          </a:p>
          <a:p>
            <a:pPr eaLnBrk="1" hangingPunct="1">
              <a:buFontTx/>
              <a:buNone/>
            </a:pPr>
            <a:r>
              <a:rPr lang="en-US" altLang="ru-RU" smtClean="0">
                <a:latin typeface="Times New Roman" pitchFamily="18" charset="0"/>
                <a:sym typeface="Symbol" pitchFamily="18" charset="2"/>
              </a:rPr>
              <a:t>H</a:t>
            </a:r>
            <a:r>
              <a:rPr lang="en-US" altLang="ru-RU" baseline="-25000" smtClean="0">
                <a:latin typeface="Times New Roman" pitchFamily="18" charset="0"/>
                <a:sym typeface="Symbol" pitchFamily="18" charset="2"/>
              </a:rPr>
              <a:t>3</a:t>
            </a:r>
            <a:r>
              <a:rPr lang="en-US" altLang="ru-RU" smtClean="0">
                <a:latin typeface="Times New Roman" pitchFamily="18" charset="0"/>
                <a:sym typeface="Symbol" pitchFamily="18" charset="2"/>
              </a:rPr>
              <a:t>PO</a:t>
            </a:r>
            <a:r>
              <a:rPr lang="en-US" altLang="ru-RU" baseline="-25000" smtClean="0">
                <a:latin typeface="Times New Roman" pitchFamily="18" charset="0"/>
                <a:sym typeface="Symbol" pitchFamily="18" charset="2"/>
              </a:rPr>
              <a:t>4</a:t>
            </a:r>
            <a:r>
              <a:rPr lang="en-US" altLang="ru-RU" smtClean="0">
                <a:latin typeface="Times New Roman" pitchFamily="18" charset="0"/>
                <a:sym typeface="Symbol" pitchFamily="18" charset="2"/>
              </a:rPr>
              <a:t> + 12(NH</a:t>
            </a:r>
            <a:r>
              <a:rPr lang="en-US" altLang="ru-RU" baseline="-25000" smtClean="0">
                <a:latin typeface="Times New Roman" pitchFamily="18" charset="0"/>
                <a:sym typeface="Symbol" pitchFamily="18" charset="2"/>
              </a:rPr>
              <a:t>4</a:t>
            </a:r>
            <a:r>
              <a:rPr lang="en-US" altLang="ru-RU" smtClean="0">
                <a:latin typeface="Times New Roman" pitchFamily="18" charset="0"/>
                <a:sym typeface="Symbol" pitchFamily="18" charset="2"/>
              </a:rPr>
              <a:t>)</a:t>
            </a:r>
            <a:r>
              <a:rPr lang="en-US" altLang="ru-RU" baseline="-25000" smtClean="0">
                <a:latin typeface="Times New Roman" pitchFamily="18" charset="0"/>
                <a:sym typeface="Symbol" pitchFamily="18" charset="2"/>
              </a:rPr>
              <a:t>2</a:t>
            </a:r>
            <a:r>
              <a:rPr lang="en-US" altLang="ru-RU" smtClean="0">
                <a:latin typeface="Times New Roman" pitchFamily="18" charset="0"/>
                <a:sym typeface="Symbol" pitchFamily="18" charset="2"/>
              </a:rPr>
              <a:t>MoO</a:t>
            </a:r>
            <a:r>
              <a:rPr lang="en-US" altLang="ru-RU" baseline="-25000" smtClean="0">
                <a:latin typeface="Times New Roman" pitchFamily="18" charset="0"/>
                <a:sym typeface="Symbol" pitchFamily="18" charset="2"/>
              </a:rPr>
              <a:t>4</a:t>
            </a:r>
            <a:r>
              <a:rPr lang="en-US" altLang="ru-RU" smtClean="0">
                <a:latin typeface="Times New Roman" pitchFamily="18" charset="0"/>
                <a:sym typeface="Symbol" pitchFamily="18" charset="2"/>
              </a:rPr>
              <a:t> + 21HNO</a:t>
            </a:r>
            <a:r>
              <a:rPr lang="en-US" altLang="ru-RU" baseline="-25000" smtClean="0">
                <a:latin typeface="Times New Roman" pitchFamily="18" charset="0"/>
                <a:sym typeface="Symbol" pitchFamily="18" charset="2"/>
              </a:rPr>
              <a:t>3</a:t>
            </a:r>
            <a:r>
              <a:rPr lang="en-US" altLang="ru-RU" smtClean="0">
                <a:latin typeface="Times New Roman" pitchFamily="18" charset="0"/>
                <a:sym typeface="Symbol" pitchFamily="18" charset="2"/>
              </a:rPr>
              <a:t>  </a:t>
            </a:r>
          </a:p>
          <a:p>
            <a:pPr algn="r" eaLnBrk="1" hangingPunct="1">
              <a:buFontTx/>
              <a:buNone/>
            </a:pPr>
            <a:r>
              <a:rPr lang="en-US" altLang="ru-RU" smtClean="0">
                <a:latin typeface="Times New Roman" pitchFamily="18" charset="0"/>
                <a:sym typeface="Symbol" pitchFamily="18" charset="2"/>
              </a:rPr>
              <a:t>(NH</a:t>
            </a:r>
            <a:r>
              <a:rPr lang="ru-RU" altLang="ru-RU" baseline="-25000" smtClean="0">
                <a:latin typeface="Times New Roman" pitchFamily="18" charset="0"/>
                <a:sym typeface="Symbol" pitchFamily="18" charset="2"/>
              </a:rPr>
              <a:t>4</a:t>
            </a:r>
            <a:r>
              <a:rPr lang="en-US" altLang="ru-RU" smtClean="0">
                <a:latin typeface="Times New Roman" pitchFamily="18" charset="0"/>
                <a:sym typeface="Symbol" pitchFamily="18" charset="2"/>
              </a:rPr>
              <a:t>)</a:t>
            </a:r>
            <a:r>
              <a:rPr lang="en-US" altLang="ru-RU" baseline="-25000" smtClean="0">
                <a:latin typeface="Times New Roman" pitchFamily="18" charset="0"/>
                <a:sym typeface="Symbol" pitchFamily="18" charset="2"/>
              </a:rPr>
              <a:t>3</a:t>
            </a:r>
            <a:r>
              <a:rPr lang="en-US" altLang="ru-RU" smtClean="0">
                <a:latin typeface="Times New Roman" pitchFamily="18" charset="0"/>
                <a:sym typeface="Symbol" pitchFamily="18" charset="2"/>
              </a:rPr>
              <a:t>PO</a:t>
            </a:r>
            <a:r>
              <a:rPr lang="en-US" altLang="ru-RU" baseline="-25000" smtClean="0">
                <a:latin typeface="Times New Roman" pitchFamily="18" charset="0"/>
                <a:sym typeface="Symbol" pitchFamily="18" charset="2"/>
              </a:rPr>
              <a:t>4</a:t>
            </a:r>
            <a:r>
              <a:rPr lang="en-US" altLang="ru-RU" smtClean="0">
                <a:latin typeface="Times New Roman" pitchFamily="18" charset="0"/>
                <a:sym typeface="Symbol" pitchFamily="18" charset="2"/>
              </a:rPr>
              <a:t>12MoO</a:t>
            </a:r>
            <a:r>
              <a:rPr lang="en-US" altLang="ru-RU" baseline="-25000" smtClean="0">
                <a:latin typeface="Times New Roman" pitchFamily="18" charset="0"/>
                <a:sym typeface="Symbol" pitchFamily="18" charset="2"/>
              </a:rPr>
              <a:t>3</a:t>
            </a:r>
            <a:r>
              <a:rPr lang="en-US" altLang="ru-RU" smtClean="0">
                <a:latin typeface="Times New Roman" pitchFamily="18" charset="0"/>
                <a:sym typeface="Symbol" pitchFamily="18" charset="2"/>
              </a:rPr>
              <a:t>2H</a:t>
            </a:r>
            <a:r>
              <a:rPr lang="en-US" altLang="ru-RU" baseline="-25000" smtClean="0">
                <a:latin typeface="Times New Roman" pitchFamily="18" charset="0"/>
                <a:sym typeface="Symbol" pitchFamily="18" charset="2"/>
              </a:rPr>
              <a:t>2</a:t>
            </a:r>
            <a:r>
              <a:rPr lang="en-US" altLang="ru-RU" smtClean="0">
                <a:latin typeface="Times New Roman" pitchFamily="18" charset="0"/>
                <a:sym typeface="Symbol" pitchFamily="18" charset="2"/>
              </a:rPr>
              <a:t>O + 21NH</a:t>
            </a:r>
            <a:r>
              <a:rPr lang="en-US" altLang="ru-RU" baseline="-25000" smtClean="0">
                <a:latin typeface="Times New Roman" pitchFamily="18" charset="0"/>
                <a:sym typeface="Symbol" pitchFamily="18" charset="2"/>
              </a:rPr>
              <a:t>4</a:t>
            </a:r>
            <a:r>
              <a:rPr lang="en-US" altLang="ru-RU" smtClean="0">
                <a:latin typeface="Times New Roman" pitchFamily="18" charset="0"/>
                <a:sym typeface="Symbol" pitchFamily="18" charset="2"/>
              </a:rPr>
              <a:t>NO</a:t>
            </a:r>
            <a:r>
              <a:rPr lang="en-US" altLang="ru-RU" baseline="-25000" smtClean="0">
                <a:latin typeface="Times New Roman" pitchFamily="18" charset="0"/>
                <a:sym typeface="Symbol" pitchFamily="18" charset="2"/>
              </a:rPr>
              <a:t>3</a:t>
            </a:r>
            <a:r>
              <a:rPr lang="en-US" altLang="ru-RU" smtClean="0">
                <a:latin typeface="Times New Roman" pitchFamily="18" charset="0"/>
                <a:sym typeface="Symbol" pitchFamily="18" charset="2"/>
              </a:rPr>
              <a:t> +10H</a:t>
            </a:r>
            <a:r>
              <a:rPr lang="en-US" altLang="ru-RU" baseline="-25000" smtClean="0">
                <a:latin typeface="Times New Roman" pitchFamily="18" charset="0"/>
                <a:sym typeface="Symbol" pitchFamily="18" charset="2"/>
              </a:rPr>
              <a:t>2</a:t>
            </a:r>
            <a:r>
              <a:rPr lang="en-US" altLang="ru-RU" smtClean="0">
                <a:latin typeface="Times New Roman" pitchFamily="18" charset="0"/>
                <a:sym typeface="Symbol" pitchFamily="18" charset="2"/>
              </a:rPr>
              <a:t>O</a:t>
            </a:r>
            <a:endParaRPr lang="ru-RU" altLang="ru-RU" smtClean="0">
              <a:latin typeface="Times New Roman" pitchFamily="18" charset="0"/>
              <a:sym typeface="Symbol" pitchFamily="18" charset="2"/>
            </a:endParaRPr>
          </a:p>
          <a:p>
            <a:pPr eaLnBrk="1" hangingPunct="1">
              <a:buFontTx/>
              <a:buNone/>
            </a:pPr>
            <a:endParaRPr lang="ru-RU" altLang="ru-RU" smtClean="0">
              <a:latin typeface="Times New Roman" pitchFamily="18" charset="0"/>
              <a:sym typeface="Symbol" pitchFamily="18" charset="2"/>
            </a:endParaRPr>
          </a:p>
          <a:p>
            <a:pPr eaLnBrk="1" hangingPunct="1">
              <a:buFontTx/>
              <a:buNone/>
            </a:pPr>
            <a:r>
              <a:rPr lang="ru-RU" altLang="ru-RU" b="1" smtClean="0">
                <a:solidFill>
                  <a:srgbClr val="C00000"/>
                </a:solidFill>
                <a:latin typeface="Times New Roman" pitchFamily="18" charset="0"/>
                <a:sym typeface="Symbol" pitchFamily="18" charset="2"/>
              </a:rPr>
              <a:t>Бенфотиамин, кокарбоксилаза</a:t>
            </a:r>
          </a:p>
          <a:p>
            <a:pPr eaLnBrk="1" hangingPunct="1">
              <a:buFontTx/>
              <a:buNone/>
            </a:pPr>
            <a:r>
              <a:rPr lang="ru-RU" altLang="ru-RU" smtClean="0">
                <a:latin typeface="Times New Roman" pitchFamily="18" charset="0"/>
                <a:sym typeface="Symbol" pitchFamily="18" charset="2"/>
              </a:rPr>
              <a:t>Предварительно проводят гидролиз по сложно-эфирной группе с </a:t>
            </a:r>
            <a:r>
              <a:rPr lang="en-US" altLang="ru-RU" smtClean="0">
                <a:latin typeface="Times New Roman" pitchFamily="18" charset="0"/>
                <a:sym typeface="Symbol" pitchFamily="18" charset="2"/>
              </a:rPr>
              <a:t>HNO</a:t>
            </a:r>
            <a:r>
              <a:rPr lang="en-US" altLang="ru-RU" baseline="-25000" smtClean="0">
                <a:latin typeface="Times New Roman" pitchFamily="18" charset="0"/>
                <a:sym typeface="Symbol" pitchFamily="18" charset="2"/>
              </a:rPr>
              <a:t>3</a:t>
            </a:r>
            <a:r>
              <a:rPr lang="en-US" altLang="ru-RU" smtClean="0">
                <a:latin typeface="Times New Roman" pitchFamily="18" charset="0"/>
                <a:sym typeface="Symbol" pitchFamily="18" charset="2"/>
              </a:rPr>
              <a:t> </a:t>
            </a:r>
            <a:r>
              <a:rPr lang="ru-RU" altLang="ru-RU" smtClean="0">
                <a:latin typeface="Times New Roman" pitchFamily="18" charset="0"/>
                <a:sym typeface="Symbol" pitchFamily="18" charset="2"/>
              </a:rPr>
              <a:t>при нагревании</a:t>
            </a:r>
          </a:p>
          <a:p>
            <a:pPr algn="ctr" eaLnBrk="1" hangingPunct="1">
              <a:buFontTx/>
              <a:buNone/>
            </a:pPr>
            <a:endParaRPr lang="en-US" altLang="ru-RU" smtClean="0"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47106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E62541A-2A30-473A-A82A-806C1B03C143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pic>
        <p:nvPicPr>
          <p:cNvPr id="4710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3170238"/>
            <a:ext cx="990600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228600"/>
            <a:ext cx="8610600" cy="63246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ru-RU" altLang="ru-RU" b="1" smtClean="0">
              <a:latin typeface="Times New Roman" pitchFamily="18" charset="0"/>
              <a:sym typeface="Symbol" pitchFamily="18" charset="2"/>
            </a:endParaRPr>
          </a:p>
          <a:p>
            <a:pPr eaLnBrk="1" hangingPunct="1">
              <a:buFontTx/>
              <a:buNone/>
            </a:pPr>
            <a:endParaRPr lang="ru-RU" altLang="ru-RU" b="1" smtClean="0">
              <a:latin typeface="Times New Roman" pitchFamily="18" charset="0"/>
              <a:sym typeface="Symbol" pitchFamily="18" charset="2"/>
            </a:endParaRPr>
          </a:p>
          <a:p>
            <a:pPr eaLnBrk="1" hangingPunct="1">
              <a:buFontTx/>
              <a:buNone/>
            </a:pPr>
            <a:r>
              <a:rPr lang="ru-RU" altLang="ru-RU" b="1" smtClean="0">
                <a:latin typeface="Times New Roman" pitchFamily="18" charset="0"/>
                <a:sym typeface="Symbol" pitchFamily="18" charset="2"/>
              </a:rPr>
              <a:t>6.4. </a:t>
            </a:r>
            <a:r>
              <a:rPr lang="ru-RU" altLang="ru-RU" b="1" smtClean="0">
                <a:solidFill>
                  <a:srgbClr val="C00000"/>
                </a:solidFill>
                <a:latin typeface="Times New Roman" pitchFamily="18" charset="0"/>
                <a:sym typeface="Symbol" pitchFamily="18" charset="2"/>
              </a:rPr>
              <a:t>Бенфотиамин </a:t>
            </a:r>
            <a:r>
              <a:rPr lang="ru-RU" altLang="ru-RU" smtClean="0">
                <a:latin typeface="Times New Roman" pitchFamily="18" charset="0"/>
                <a:sym typeface="Symbol" pitchFamily="18" charset="2"/>
              </a:rPr>
              <a:t>– на альдегидную группу</a:t>
            </a:r>
          </a:p>
          <a:p>
            <a:pPr eaLnBrk="1" hangingPunct="1">
              <a:buFontTx/>
              <a:buNone/>
            </a:pPr>
            <a:r>
              <a:rPr lang="ru-RU" altLang="ru-RU" smtClean="0">
                <a:latin typeface="Times New Roman" pitchFamily="18" charset="0"/>
                <a:sym typeface="Symbol" pitchFamily="18" charset="2"/>
              </a:rPr>
              <a:t>- р-ция серебряного зеркала</a:t>
            </a:r>
          </a:p>
          <a:p>
            <a:pPr eaLnBrk="1" hangingPunct="1">
              <a:buFontTx/>
              <a:buNone/>
            </a:pPr>
            <a:r>
              <a:rPr lang="ru-RU" altLang="ru-RU" smtClean="0">
                <a:latin typeface="Times New Roman" pitchFamily="18" charset="0"/>
                <a:sym typeface="Symbol" pitchFamily="18" charset="2"/>
              </a:rPr>
              <a:t>- с реактивом Несслера</a:t>
            </a:r>
          </a:p>
          <a:p>
            <a:pPr eaLnBrk="1" hangingPunct="1">
              <a:buFontTx/>
              <a:buNone/>
            </a:pPr>
            <a:r>
              <a:rPr lang="ru-RU" altLang="ru-RU" smtClean="0">
                <a:latin typeface="Times New Roman" pitchFamily="18" charset="0"/>
                <a:sym typeface="Symbol" pitchFamily="18" charset="2"/>
              </a:rPr>
              <a:t>- с реактивом Фелинга</a:t>
            </a:r>
          </a:p>
          <a:p>
            <a:pPr eaLnBrk="1" hangingPunct="1">
              <a:buFontTx/>
              <a:buNone/>
            </a:pPr>
            <a:endParaRPr lang="en-US" altLang="ru-RU" smtClean="0"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48130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8EDE6C6-119F-4451-A6E3-75B3A5C55F30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228600"/>
            <a:ext cx="8839200" cy="63246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b="1" smtClean="0">
                <a:solidFill>
                  <a:srgbClr val="0000CC"/>
                </a:solidFill>
                <a:latin typeface="Times New Roman" pitchFamily="18" charset="0"/>
              </a:rPr>
              <a:t>Примеси</a:t>
            </a:r>
          </a:p>
          <a:p>
            <a:pPr eaLnBrk="1" hangingPunct="1">
              <a:buFontTx/>
              <a:buNone/>
            </a:pPr>
            <a:r>
              <a:rPr lang="ru-RU" altLang="ru-RU" smtClean="0">
                <a:latin typeface="Times New Roman" pitchFamily="18" charset="0"/>
              </a:rPr>
              <a:t>Водные р-ры д.б. прозрачны и бесцветны (кроме тиамина бромида) </a:t>
            </a:r>
            <a:r>
              <a:rPr lang="ru-RU" altLang="ru-RU" b="1" smtClean="0">
                <a:solidFill>
                  <a:srgbClr val="C00000"/>
                </a:solidFill>
                <a:latin typeface="Times New Roman" pitchFamily="18" charset="0"/>
              </a:rPr>
              <a:t>Тиамина бромид </a:t>
            </a:r>
            <a:r>
              <a:rPr lang="ru-RU" altLang="ru-RU" smtClean="0">
                <a:latin typeface="Times New Roman" pitchFamily="18" charset="0"/>
              </a:rPr>
              <a:t>сравнива-ют с эталоном цветности</a:t>
            </a:r>
          </a:p>
          <a:p>
            <a:pPr eaLnBrk="1" hangingPunct="1">
              <a:buFontTx/>
              <a:buNone/>
            </a:pPr>
            <a:r>
              <a:rPr lang="ru-RU" altLang="ru-RU" smtClean="0">
                <a:latin typeface="Times New Roman" pitchFamily="18" charset="0"/>
              </a:rPr>
              <a:t>Кислотность– потенциометрически</a:t>
            </a:r>
          </a:p>
          <a:p>
            <a:pPr eaLnBrk="1" hangingPunct="1">
              <a:buFontTx/>
              <a:buNone/>
            </a:pPr>
            <a:r>
              <a:rPr lang="ru-RU" altLang="ru-RU" b="1" smtClean="0">
                <a:solidFill>
                  <a:srgbClr val="C00000"/>
                </a:solidFill>
                <a:latin typeface="Times New Roman" pitchFamily="18" charset="0"/>
              </a:rPr>
              <a:t>Фосфотиамин</a:t>
            </a:r>
            <a:r>
              <a:rPr lang="ru-RU" altLang="ru-RU" smtClean="0">
                <a:latin typeface="Times New Roman" pitchFamily="18" charset="0"/>
              </a:rPr>
              <a:t> – определяют тиамин и дифосфорный эфир тиамина (доп)</a:t>
            </a:r>
          </a:p>
          <a:p>
            <a:pPr eaLnBrk="1" hangingPunct="1">
              <a:buFontTx/>
              <a:buNone/>
            </a:pPr>
            <a:r>
              <a:rPr lang="ru-RU" altLang="ru-RU" b="1" smtClean="0">
                <a:solidFill>
                  <a:srgbClr val="C00000"/>
                </a:solidFill>
                <a:latin typeface="Times New Roman" pitchFamily="18" charset="0"/>
              </a:rPr>
              <a:t>Бенфотиамин, кокарбоксилаза  </a:t>
            </a:r>
            <a:r>
              <a:rPr lang="ru-RU" altLang="ru-RU" smtClean="0">
                <a:latin typeface="Times New Roman" pitchFamily="18" charset="0"/>
              </a:rPr>
              <a:t>– определяют фосфотиамин (доп)</a:t>
            </a:r>
          </a:p>
        </p:txBody>
      </p:sp>
      <p:sp>
        <p:nvSpPr>
          <p:cNvPr id="49154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8305800" y="6096000"/>
            <a:ext cx="381000" cy="381000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EE81381-27DD-4334-AD36-702C748DF2AA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</a:rPr>
              <a:t>Количественное определение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altLang="ru-RU" b="1" dirty="0" smtClean="0">
                <a:latin typeface="Times New Roman" pitchFamily="18" charset="0"/>
              </a:rPr>
              <a:t>1. 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</a:rPr>
              <a:t>Тиамина хлорид </a:t>
            </a:r>
            <a:r>
              <a:rPr lang="ru-RU" altLang="ru-RU" b="1" dirty="0" smtClean="0">
                <a:latin typeface="Times New Roman" pitchFamily="18" charset="0"/>
              </a:rPr>
              <a:t>- КОТ в НС</a:t>
            </a:r>
            <a:endParaRPr lang="ru-RU" altLang="ru-RU" dirty="0" smtClean="0">
              <a:latin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Титрант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HClO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среда – ЛУК, в присутствии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Hg(CH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COO)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ru-RU" dirty="0" err="1">
                <a:latin typeface="Times New Roman" pitchFamily="18" charset="0"/>
                <a:cs typeface="Times New Roman" pitchFamily="18" charset="0"/>
              </a:rPr>
              <a:t>Ind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крист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фиолетовый или 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</a:rPr>
              <a:t>потенциометрически</a:t>
            </a: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altLang="ru-RU" baseline="-25000" dirty="0" err="1" smtClean="0">
                <a:latin typeface="Times New Roman" pitchFamily="18" charset="0"/>
                <a:cs typeface="Times New Roman" pitchFamily="18" charset="0"/>
              </a:rPr>
              <a:t>экв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(тиамина хлорида)=1/2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6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44C90C7-100F-4D79-82A8-491929758CE3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1303338" y="3733800"/>
          <a:ext cx="4751387" cy="2017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8" name="ISIS/Draw Sketch" r:id="rId3" imgW="3449030" imgH="1467618" progId="ISISServer">
                  <p:embed/>
                </p:oleObj>
              </mc:Choice>
              <mc:Fallback>
                <p:oleObj name="ISIS/Draw Sketch" r:id="rId3" imgW="3449030" imgH="1467618" progId="ISISServer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3338" y="3733800"/>
                        <a:ext cx="4751387" cy="2017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ru-RU" altLang="ru-RU" b="1" dirty="0" smtClean="0">
              <a:latin typeface="Times New Roman" pitchFamily="18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altLang="ru-RU" b="1" dirty="0" smtClean="0">
                <a:latin typeface="Times New Roman" pitchFamily="18" charset="0"/>
              </a:rPr>
              <a:t>2. 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</a:rPr>
              <a:t>Тиамина бромид </a:t>
            </a:r>
            <a:r>
              <a:rPr lang="ru-RU" altLang="ru-RU" b="1" dirty="0" smtClean="0">
                <a:latin typeface="Times New Roman" pitchFamily="18" charset="0"/>
              </a:rPr>
              <a:t>- гравиметрия</a:t>
            </a:r>
            <a:endParaRPr lang="ru-RU" altLang="ru-RU" dirty="0" smtClean="0">
              <a:latin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Основано на образовании комплексных солей с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общеалкалоидными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реактивами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К навеске + </a:t>
            </a:r>
            <a:r>
              <a:rPr lang="en-US" altLang="ru-RU" dirty="0" err="1" smtClean="0"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к) + 10% р-р кремневольфрамовой к-ты, нагревают. Осадок фильтруют, высушивают до постоянной массы и взвешивают.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226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EEC2AE8-DE1F-4012-9C4E-06854F4A41F9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3.1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. Алкалиметрия, прямое титрование </a:t>
            </a:r>
            <a:r>
              <a:rPr lang="ru-RU" altLang="ru-RU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Кокарбоксилаза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ru-RU" dirty="0" err="1">
                <a:latin typeface="Times New Roman" pitchFamily="18" charset="0"/>
                <a:cs typeface="Times New Roman" pitchFamily="18" charset="0"/>
              </a:rPr>
              <a:t>Ind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</a:rPr>
              <a:t>тимолфталеин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altLang="ru-RU" baseline="-25000" dirty="0" err="1">
                <a:latin typeface="Times New Roman" pitchFamily="18" charset="0"/>
                <a:cs typeface="Times New Roman" pitchFamily="18" charset="0"/>
              </a:rPr>
              <a:t>экв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</a:rPr>
              <a:t>кокарбоксилазы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)=1/3, т.к. 1 моль </a:t>
            </a:r>
            <a:r>
              <a:rPr lang="en-US" altLang="ru-RU" dirty="0" err="1"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расходуется на </a:t>
            </a:r>
            <a:r>
              <a:rPr lang="en-US" altLang="ru-RU" dirty="0" err="1"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, 2 моля на фосфорную группу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Для остальных ЛВ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altLang="ru-RU" baseline="-25000" dirty="0" err="1">
                <a:latin typeface="Times New Roman" pitchFamily="18" charset="0"/>
                <a:cs typeface="Times New Roman" pitchFamily="18" charset="0"/>
              </a:rPr>
              <a:t>экв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(ЛВ)=1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dirty="0" err="1" smtClean="0">
                <a:latin typeface="Times New Roman" pitchFamily="18" charset="0"/>
                <a:cs typeface="Times New Roman" pitchFamily="18" charset="0"/>
              </a:rPr>
              <a:t>Ind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бромтимоловый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синий или ф/ф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250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81D32C8-8939-4714-91E2-15C77FC644B5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28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3.2. </a:t>
            </a:r>
            <a:r>
              <a:rPr lang="ru-RU" altLang="ru-RU" b="1" dirty="0" err="1" smtClean="0">
                <a:latin typeface="Times New Roman" pitchFamily="18" charset="0"/>
                <a:cs typeface="Times New Roman" pitchFamily="18" charset="0"/>
              </a:rPr>
              <a:t>Аргентометрия</a:t>
            </a:r>
            <a:r>
              <a:rPr lang="ru-RU" alt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b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alt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В условиях аптеки: 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Тиамина бромид (хлорид)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а) Косвенный метод </a:t>
            </a:r>
            <a:r>
              <a:rPr lang="ru-RU" altLang="ru-RU" b="1" dirty="0" err="1" smtClean="0">
                <a:latin typeface="Times New Roman" pitchFamily="18" charset="0"/>
                <a:cs typeface="Times New Roman" pitchFamily="18" charset="0"/>
              </a:rPr>
              <a:t>Фольгарда</a:t>
            </a:r>
            <a:endParaRPr lang="ru-RU" alt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ЛВ+вода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altLang="ru-RU" dirty="0" err="1" smtClean="0">
                <a:latin typeface="Times New Roman" pitchFamily="18" charset="0"/>
                <a:cs typeface="Times New Roman" pitchFamily="18" charset="0"/>
              </a:rPr>
              <a:t>Ind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бромтимоловый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синий и титруют </a:t>
            </a:r>
            <a:r>
              <a:rPr lang="en-US" altLang="ru-RU" dirty="0" err="1" smtClean="0"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до голубовато-зеленого окрашивания</a:t>
            </a:r>
          </a:p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altLang="ru-RU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altLang="ru-RU" baseline="40000" dirty="0" err="1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altLang="ru-RU" dirty="0" err="1" smtClean="0">
                <a:latin typeface="Times New Roman" pitchFamily="18" charset="0"/>
                <a:cs typeface="Times New Roman" pitchFamily="18" charset="0"/>
              </a:rPr>
              <a:t>Br</a:t>
            </a:r>
            <a:r>
              <a:rPr lang="en-US" altLang="ru-RU" baseline="40000" dirty="0" smtClean="0">
                <a:latin typeface="Times New Roman" pitchFamily="18" charset="0"/>
                <a:cs typeface="Times New Roman" pitchFamily="18" charset="0"/>
                <a:sym typeface="Symbol"/>
              </a:rPr>
              <a:t>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en-US" altLang="ru-RU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HBr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/>
              </a:rPr>
              <a:t> + </a:t>
            </a:r>
            <a:r>
              <a:rPr lang="en-US" altLang="ru-RU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NaOH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/>
              </a:rPr>
              <a:t>  </a:t>
            </a:r>
            <a:r>
              <a:rPr lang="en-US" altLang="ru-RU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NaBr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/>
              </a:rPr>
              <a:t> + </a:t>
            </a:r>
            <a:r>
              <a:rPr lang="en-US" altLang="ru-RU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R</a:t>
            </a:r>
            <a:r>
              <a:rPr lang="en-US" altLang="ru-RU" baseline="40000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+</a:t>
            </a:r>
            <a:r>
              <a:rPr lang="en-US" altLang="ru-RU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Br</a:t>
            </a:r>
            <a:r>
              <a:rPr lang="en-US" altLang="ru-RU" baseline="40000" dirty="0" smtClean="0">
                <a:latin typeface="Times New Roman" pitchFamily="18" charset="0"/>
                <a:cs typeface="Times New Roman" pitchFamily="18" charset="0"/>
                <a:sym typeface="Symbol"/>
              </a:rPr>
              <a:t>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/>
              </a:rPr>
              <a:t> + H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/>
              </a:rPr>
              <a:t>O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Далее к р-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ру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+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HNO3(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р), ЖАК и 0,1 мл 0,1 н. роданида аммония. При этом р-р окрашивается в красный цвет:</a:t>
            </a: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altLang="ru-RU" sz="3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ru-RU" sz="3000" dirty="0" smtClean="0"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en-US" altLang="ru-RU" sz="30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altLang="ru-RU" sz="3000" dirty="0" smtClean="0">
                <a:latin typeface="Times New Roman" pitchFamily="18" charset="0"/>
                <a:cs typeface="Times New Roman" pitchFamily="18" charset="0"/>
              </a:rPr>
              <a:t>SCN + FeNH</a:t>
            </a:r>
            <a:r>
              <a:rPr lang="en-US" altLang="ru-RU" sz="30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altLang="ru-RU" sz="3000" dirty="0" smtClean="0">
                <a:latin typeface="Times New Roman" pitchFamily="18" charset="0"/>
                <a:cs typeface="Times New Roman" pitchFamily="18" charset="0"/>
              </a:rPr>
              <a:t>(SO</a:t>
            </a:r>
            <a:r>
              <a:rPr lang="en-US" altLang="ru-RU" sz="30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altLang="ru-RU" sz="30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ru-RU" sz="3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3000" dirty="0" smtClean="0">
                <a:latin typeface="Times New Roman" pitchFamily="18" charset="0"/>
                <a:cs typeface="Times New Roman" pitchFamily="18" charset="0"/>
                <a:sym typeface="Symbol"/>
              </a:rPr>
              <a:t> Fe(SCN)</a:t>
            </a:r>
            <a:r>
              <a:rPr lang="en-US" altLang="ru-RU" sz="3000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3</a:t>
            </a:r>
            <a:r>
              <a:rPr lang="en-US" altLang="ru-RU" sz="3000" dirty="0" smtClean="0">
                <a:latin typeface="Times New Roman" pitchFamily="18" charset="0"/>
                <a:cs typeface="Times New Roman" pitchFamily="18" charset="0"/>
                <a:sym typeface="Symbol"/>
              </a:rPr>
              <a:t> + 2(NH</a:t>
            </a:r>
            <a:r>
              <a:rPr lang="en-US" altLang="ru-RU" sz="3000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4</a:t>
            </a:r>
            <a:r>
              <a:rPr lang="en-US" altLang="ru-RU" sz="3000" dirty="0" smtClean="0">
                <a:latin typeface="Times New Roman" pitchFamily="18" charset="0"/>
                <a:cs typeface="Times New Roman" pitchFamily="18" charset="0"/>
                <a:sym typeface="Symbol"/>
              </a:rPr>
              <a:t>)</a:t>
            </a:r>
            <a:r>
              <a:rPr lang="en-US" altLang="ru-RU" sz="3000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en-US" altLang="ru-RU" sz="3000" dirty="0" smtClean="0">
                <a:latin typeface="Times New Roman" pitchFamily="18" charset="0"/>
                <a:cs typeface="Times New Roman" pitchFamily="18" charset="0"/>
                <a:sym typeface="Symbol"/>
              </a:rPr>
              <a:t>SO</a:t>
            </a:r>
            <a:r>
              <a:rPr lang="en-US" altLang="ru-RU" sz="3000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4</a:t>
            </a: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274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2E67096-A621-4277-AE9D-3DB061E12E4D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29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altLang="ru-RU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Тиамина хлорид </a:t>
            </a:r>
            <a:r>
              <a:rPr lang="en-US" altLang="ru-RU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(Thiaminum)</a:t>
            </a:r>
            <a:endParaRPr lang="ru-RU" altLang="ru-RU" b="1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b="1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ru-RU" altLang="ru-RU" b="1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altLang="ru-RU" b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4-</a:t>
            </a:r>
            <a:r>
              <a:rPr lang="ru-RU" altLang="ru-RU" b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метил-5</a:t>
            </a:r>
            <a:r>
              <a:rPr lang="ru-RU" altLang="ru-RU" b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-оксиэтил-</a:t>
            </a:r>
            <a:r>
              <a:rPr lang="en-US" altLang="ru-RU" b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N-(2-</a:t>
            </a:r>
            <a:r>
              <a:rPr lang="ru-RU" altLang="ru-RU" b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метил-4-амино-5-метилпиримидил)-тиазолий хлорида г/хл</a:t>
            </a:r>
            <a:endParaRPr lang="ru-RU" altLang="ru-RU" b="1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Белый кр пор-к со слабым характер-м запахом, напоминающим запах дрожжей  Гигроскопичен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л.р. воде, м.р. спирте</a:t>
            </a:r>
          </a:p>
        </p:txBody>
      </p:sp>
      <p:sp>
        <p:nvSpPr>
          <p:cNvPr id="3078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A53C8DA-3586-4953-A876-3F6B7BDC924D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9668012"/>
              </p:ext>
            </p:extLst>
          </p:nvPr>
        </p:nvGraphicFramePr>
        <p:xfrm>
          <a:off x="338138" y="838200"/>
          <a:ext cx="8053387" cy="2630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ISIS/Draw Sketch" r:id="rId3" imgW="4480560" imgH="1465580" progId="ISISServer">
                  <p:embed/>
                </p:oleObj>
              </mc:Choice>
              <mc:Fallback>
                <p:oleObj name="ISIS/Draw Sketch" r:id="rId3" imgW="4480560" imgH="1465580" progId="ISISServer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138" y="838200"/>
                        <a:ext cx="8053387" cy="2630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Далее титруют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AgNO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до исчезновения окраски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altLang="ru-RU" dirty="0" err="1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altLang="ru-RU" baseline="40000" dirty="0" err="1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altLang="ru-RU" dirty="0" err="1">
                <a:latin typeface="Times New Roman" pitchFamily="18" charset="0"/>
                <a:cs typeface="Times New Roman" pitchFamily="18" charset="0"/>
              </a:rPr>
              <a:t>Br</a:t>
            </a:r>
            <a:r>
              <a:rPr lang="en-US" altLang="ru-RU" baseline="40000" dirty="0" smtClean="0">
                <a:latin typeface="Times New Roman" pitchFamily="18" charset="0"/>
                <a:cs typeface="Times New Roman" pitchFamily="18" charset="0"/>
                <a:sym typeface="Symbol"/>
              </a:rPr>
              <a:t>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  <a:sym typeface="Symbol"/>
              </a:rPr>
              <a:t>+ </a:t>
            </a:r>
            <a:r>
              <a:rPr lang="en-US" altLang="ru-RU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NaBr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/>
              </a:rPr>
              <a:t> +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/>
              </a:rPr>
              <a:t> 2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/>
              </a:rPr>
              <a:t>AgNO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3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/>
              </a:rPr>
              <a:t>  </a:t>
            </a:r>
          </a:p>
          <a:p>
            <a:pPr algn="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/>
              </a:rPr>
              <a:t>2AgBr + R</a:t>
            </a:r>
            <a:r>
              <a:rPr lang="en-US" altLang="ru-RU" baseline="40000" dirty="0" smtClean="0">
                <a:latin typeface="Times New Roman" pitchFamily="18" charset="0"/>
                <a:cs typeface="Times New Roman" pitchFamily="18" charset="0"/>
                <a:sym typeface="Symbol"/>
              </a:rPr>
              <a:t>+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/>
              </a:rPr>
              <a:t>NO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3</a:t>
            </a:r>
            <a:r>
              <a:rPr lang="en-US" altLang="ru-RU" baseline="40000" dirty="0" smtClean="0">
                <a:latin typeface="Times New Roman" pitchFamily="18" charset="0"/>
                <a:cs typeface="Times New Roman" pitchFamily="18" charset="0"/>
                <a:sym typeface="Symbol"/>
              </a:rPr>
              <a:t>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  <a:sym typeface="Symbol"/>
              </a:rPr>
              <a:t>+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/>
              </a:rPr>
              <a:t>NaNO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3</a:t>
            </a:r>
          </a:p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/>
              </a:rPr>
              <a:t>AgNO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3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/>
              </a:rPr>
              <a:t> + Fe(SCN)  3AgSCN + Fe(NO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3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/>
              </a:rPr>
              <a:t>)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3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lang="en-US" altLang="ru-RU" dirty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eaLnBrk="1" fontAlgn="auto" hangingPunct="1">
              <a:lnSpc>
                <a:spcPct val="5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         (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V-V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-0,1)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100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lnSpc>
                <a:spcPct val="5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altLang="ru-RU" sz="2400" dirty="0" err="1" smtClean="0">
                <a:latin typeface="Times New Roman" pitchFamily="18" charset="0"/>
                <a:cs typeface="Times New Roman" pitchFamily="18" charset="0"/>
              </a:rPr>
              <a:t>тиам.бр</a:t>
            </a: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.,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% =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/>
              </a:rPr>
              <a:t>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  <a:sym typeface="Symbol"/>
              </a:rPr>
              <a:t></a:t>
            </a: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lnSpc>
                <a:spcPct val="5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                                            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V -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0,1 н. р-р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AgNO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altLang="ru-RU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0,1 н. р-р </a:t>
            </a:r>
            <a:r>
              <a:rPr lang="en-US" altLang="ru-RU" dirty="0" err="1" smtClean="0">
                <a:latin typeface="Times New Roman" pitchFamily="18" charset="0"/>
                <a:cs typeface="Times New Roman" pitchFamily="18" charset="0"/>
              </a:rPr>
              <a:t>NaOH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0,1 – 0,1 мл 0,1 н. р-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ра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SCN</a:t>
            </a: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altLang="ru-RU" baseline="-25000" dirty="0" err="1" smtClean="0">
                <a:latin typeface="Times New Roman" pitchFamily="18" charset="0"/>
                <a:cs typeface="Times New Roman" pitchFamily="18" charset="0"/>
              </a:rPr>
              <a:t>экв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тиам.бр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)=1</a:t>
            </a:r>
          </a:p>
        </p:txBody>
      </p:sp>
      <p:sp>
        <p:nvSpPr>
          <p:cNvPr id="55298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F6A5C3-F4DF-4026-A4DA-344216A303F3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30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pic>
        <p:nvPicPr>
          <p:cNvPr id="5529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2590800"/>
            <a:ext cx="1252538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b="1" smtClean="0">
                <a:latin typeface="Times New Roman" pitchFamily="18" charset="0"/>
                <a:cs typeface="Times New Roman" pitchFamily="18" charset="0"/>
              </a:rPr>
              <a:t>б) Метод Фаянса</a:t>
            </a:r>
          </a:p>
          <a:p>
            <a:pPr eaLnBrk="1" hangingPunct="1">
              <a:buFontTx/>
              <a:buNone/>
            </a:pPr>
            <a:r>
              <a:rPr lang="en-US" altLang="ru-RU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altLang="ru-RU" baseline="4000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altLang="ru-RU" smtClean="0">
                <a:latin typeface="Times New Roman" pitchFamily="18" charset="0"/>
                <a:cs typeface="Times New Roman" pitchFamily="18" charset="0"/>
              </a:rPr>
              <a:t>Br</a:t>
            </a:r>
            <a:r>
              <a:rPr lang="en-US" altLang="ru-RU" baseline="4000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en-US" altLang="ru-RU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HBr + </a:t>
            </a:r>
            <a:r>
              <a:rPr lang="ru-RU" altLang="ru-RU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ru-RU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AgNO</a:t>
            </a:r>
            <a:r>
              <a:rPr lang="en-US" altLang="ru-RU" baseline="-2500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  <a:r>
              <a:rPr lang="en-US" altLang="ru-RU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 </a:t>
            </a:r>
          </a:p>
          <a:p>
            <a:pPr algn="r" eaLnBrk="1" hangingPunct="1">
              <a:buFontTx/>
              <a:buNone/>
            </a:pPr>
            <a:r>
              <a:rPr lang="en-US" altLang="ru-RU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2AgBr + R</a:t>
            </a:r>
            <a:r>
              <a:rPr lang="en-US" altLang="ru-RU" baseline="4000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+</a:t>
            </a:r>
            <a:r>
              <a:rPr lang="en-US" altLang="ru-RU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NO</a:t>
            </a:r>
            <a:r>
              <a:rPr lang="en-US" altLang="ru-RU" baseline="-2500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  <a:r>
              <a:rPr lang="en-US" altLang="ru-RU" baseline="4000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en-US" altLang="ru-RU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+ HNO</a:t>
            </a:r>
            <a:r>
              <a:rPr lang="en-US" altLang="ru-RU" baseline="-2500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  <a:endParaRPr lang="en-US" altLang="ru-RU" smtClean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eaLnBrk="1" hangingPunct="1">
              <a:buFontTx/>
              <a:buNone/>
            </a:pPr>
            <a:r>
              <a:rPr lang="ru-RU" altLang="ru-RU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Титруют в среде </a:t>
            </a:r>
            <a:r>
              <a:rPr lang="en-US" altLang="ru-RU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CH</a:t>
            </a:r>
            <a:r>
              <a:rPr lang="en-US" altLang="ru-RU" baseline="-2500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  <a:r>
              <a:rPr lang="en-US" altLang="ru-RU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COOH, </a:t>
            </a:r>
            <a:endParaRPr lang="ru-RU" altLang="ru-RU" smtClean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eaLnBrk="1" hangingPunct="1">
              <a:buFontTx/>
              <a:buNone/>
            </a:pPr>
            <a:r>
              <a:rPr lang="en-US" altLang="ru-RU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Ind –</a:t>
            </a:r>
            <a:r>
              <a:rPr lang="ru-RU" altLang="ru-RU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бромфеноловый синий (до фиолет. окр-я)</a:t>
            </a:r>
            <a:endParaRPr lang="en-US" altLang="ru-RU" smtClean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eaLnBrk="1" hangingPunct="1">
              <a:buFontTx/>
              <a:buNone/>
            </a:pPr>
            <a:r>
              <a:rPr lang="en-US" altLang="ru-RU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altLang="ru-RU" baseline="-25000" smtClean="0">
                <a:latin typeface="Times New Roman" pitchFamily="18" charset="0"/>
                <a:cs typeface="Times New Roman" pitchFamily="18" charset="0"/>
              </a:rPr>
              <a:t>экв</a:t>
            </a: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(тиам.бр)=1/2</a:t>
            </a:r>
          </a:p>
          <a:p>
            <a:pPr eaLnBrk="1" hangingPunct="1">
              <a:buFontTx/>
              <a:buNone/>
            </a:pPr>
            <a:r>
              <a:rPr lang="ru-RU" altLang="ru-RU" b="1" smtClean="0">
                <a:latin typeface="Times New Roman" pitchFamily="18" charset="0"/>
                <a:cs typeface="Times New Roman" pitchFamily="18" charset="0"/>
              </a:rPr>
              <a:t>4. Меркуриметрия </a:t>
            </a:r>
            <a:r>
              <a:rPr lang="ru-RU" altLang="ru-RU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Тиамина бромид (хлорид)</a:t>
            </a:r>
          </a:p>
          <a:p>
            <a:pPr algn="ctr" eaLnBrk="1" hangingPunct="1">
              <a:buFontTx/>
              <a:buNone/>
            </a:pPr>
            <a:r>
              <a:rPr lang="en-US" altLang="ru-RU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altLang="ru-RU" baseline="4000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altLang="ru-RU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Br</a:t>
            </a:r>
            <a:r>
              <a:rPr lang="en-US" altLang="ru-RU" baseline="4000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en-US" altLang="ru-RU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HBr + HgNO</a:t>
            </a:r>
            <a:r>
              <a:rPr lang="en-US" altLang="ru-RU" baseline="-2500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  <a:r>
              <a:rPr lang="en-US" altLang="ru-RU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 AgBr</a:t>
            </a:r>
            <a:r>
              <a:rPr lang="en-US" altLang="ru-RU" baseline="-2500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ru-RU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+ R</a:t>
            </a:r>
            <a:r>
              <a:rPr lang="en-US" altLang="ru-RU" baseline="4000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+</a:t>
            </a:r>
            <a:r>
              <a:rPr lang="en-US" altLang="ru-RU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NO</a:t>
            </a:r>
            <a:r>
              <a:rPr lang="en-US" altLang="ru-RU" baseline="-2500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  <a:r>
              <a:rPr lang="en-US" altLang="ru-RU" baseline="4000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en-US" altLang="ru-RU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+ HNO</a:t>
            </a:r>
            <a:r>
              <a:rPr lang="en-US" altLang="ru-RU" baseline="-2500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</a:p>
          <a:p>
            <a:pPr eaLnBrk="1" hangingPunct="1">
              <a:buFontTx/>
              <a:buNone/>
            </a:pPr>
            <a:r>
              <a:rPr lang="en-US" altLang="ru-RU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Ind – </a:t>
            </a:r>
            <a:r>
              <a:rPr lang="ru-RU" altLang="ru-RU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дифенилкарбазон (до фиолет. окр-я)</a:t>
            </a:r>
          </a:p>
          <a:p>
            <a:pPr eaLnBrk="1" hangingPunct="1">
              <a:buFontTx/>
              <a:buNone/>
            </a:pPr>
            <a:r>
              <a:rPr lang="en-US" altLang="ru-RU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altLang="ru-RU" baseline="-2500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экв</a:t>
            </a:r>
            <a:r>
              <a:rPr lang="ru-RU" altLang="ru-RU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(тиам.бр)=1/2, </a:t>
            </a:r>
            <a:r>
              <a:rPr lang="en-US" altLang="ru-RU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altLang="ru-RU" baseline="-2500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экв</a:t>
            </a:r>
            <a:r>
              <a:rPr lang="ru-RU" altLang="ru-RU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(кокарб)=1</a:t>
            </a:r>
            <a:endParaRPr lang="ru-RU" altLang="ru-RU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2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BD9230-316C-4D72-A83A-16F13DABEC6D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31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b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5. Физ-хим методы, </a:t>
            </a:r>
            <a:r>
              <a:rPr lang="ru-RU" altLang="ru-RU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в т.ч. Флуориметрия (по образованию тиохрома)</a:t>
            </a:r>
          </a:p>
          <a:p>
            <a:pPr algn="ctr" eaLnBrk="1" hangingPunct="1">
              <a:buFontTx/>
              <a:buNone/>
            </a:pPr>
            <a:r>
              <a:rPr lang="ru-RU" altLang="ru-RU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Хранение</a:t>
            </a:r>
          </a:p>
          <a:p>
            <a:pPr eaLnBrk="1" hangingPunct="1">
              <a:buFontTx/>
              <a:buNone/>
            </a:pP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Препараты тиамина хранят в герметически закрытой таре, предохраняющей от действия света, без контакта с металлами, т.к. тиамин может постепенно восстанавливаться до биол-ки неактивного дигидротиамина:</a:t>
            </a:r>
          </a:p>
          <a:p>
            <a:pPr eaLnBrk="1" hangingPunct="1">
              <a:buFontTx/>
              <a:buNone/>
            </a:pPr>
            <a:endParaRPr lang="ru-RU" altLang="ru-RU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0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A21EF64-E656-4276-852D-2051FD1D6082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32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1905000" y="4648200"/>
          <a:ext cx="5051425" cy="183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2" name="ISIS/Draw Sketch" r:id="rId3" imgW="3053511" imgH="1120426" progId="ISISServer">
                  <p:embed/>
                </p:oleObj>
              </mc:Choice>
              <mc:Fallback>
                <p:oleObj name="ISIS/Draw Sketch" r:id="rId3" imgW="3053511" imgH="1120426" progId="ISISServer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648200"/>
                        <a:ext cx="5051425" cy="1839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Под действием кислорода воздуха тиамин превращается в тиохром тиаминдисульфид</a:t>
            </a:r>
          </a:p>
          <a:p>
            <a:pPr eaLnBrk="1" hangingPunct="1">
              <a:buFontTx/>
              <a:buNone/>
            </a:pPr>
            <a:r>
              <a:rPr lang="ru-RU" altLang="ru-RU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Разрушают тиамин сильно кислая или щелочная среда, повышение температуры. В растворах тиамин наиболее устойчив при рН не более 4.</a:t>
            </a:r>
          </a:p>
          <a:p>
            <a:pPr eaLnBrk="1" hangingPunct="1">
              <a:buFontTx/>
              <a:buNone/>
            </a:pPr>
            <a:r>
              <a:rPr lang="ru-RU" altLang="ru-RU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Нельзя смешивать вит.B</a:t>
            </a:r>
            <a:r>
              <a:rPr lang="ru-RU" altLang="ru-RU" baseline="-2500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ru-RU" altLang="ru-RU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с пенициллином или стрептомицином, т.к. антибиотики разруша-ются, а также с никотиновой кислотой, т.к. разрушается вит.B</a:t>
            </a:r>
            <a:r>
              <a:rPr lang="ru-RU" altLang="ru-RU" baseline="-2500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ru-RU" altLang="ru-RU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 Фосфотиамин, бенфотиа-мин хранят в сухом, защищенном от света месте. Кокарбоксилазу - в защищенном от  света месте при t не выше 5 </a:t>
            </a:r>
            <a:r>
              <a:rPr lang="ru-RU" altLang="ru-RU" baseline="4000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о</a:t>
            </a:r>
            <a:r>
              <a:rPr lang="ru-RU" altLang="ru-RU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С.</a:t>
            </a:r>
            <a:endParaRPr lang="ru-RU" altLang="ru-RU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370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FA26DDD-B6E5-420E-A0D0-8C4FDF78ED29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33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228600"/>
            <a:ext cx="8839200" cy="6324600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</a:endParaRPr>
          </a:p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</a:rPr>
              <a:t>Применение</a:t>
            </a:r>
            <a:r>
              <a:rPr lang="ru-RU" altLang="ru-RU" dirty="0" smtClean="0">
                <a:latin typeface="Times New Roman" pitchFamily="18" charset="0"/>
              </a:rPr>
              <a:t> </a:t>
            </a: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Тиамин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применяют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предупреждения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лечения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гипо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авитаминоза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Показаниями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применению вит.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невриты,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радику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-лит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невралгия,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язвенная болезнь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атония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кишеч-ника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заболевания печени. </a:t>
            </a: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Применяют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внутрь по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0,005-0,01-0,02 г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еды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парентрально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в/м, п/к)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2,5%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тиамина хлорид;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3%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6% тиамина бромид.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394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36609F1-C85C-4F79-BF56-037DEAB3A205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34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228600"/>
            <a:ext cx="8839200" cy="6324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Фосфотиамин</a:t>
            </a: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 – депонируется в тканях организ-ма, в меньшей степени разрушается тиамина-зой, легче переходит в активную форму - кокарбоксилазу, менее токсичен. Применяют аналог-но тиамину внутрь – тб по 10 и 30 мг.</a:t>
            </a:r>
          </a:p>
          <a:p>
            <a:pPr eaLnBrk="1" hangingPunct="1">
              <a:buFontTx/>
              <a:buNone/>
            </a:pP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Кокарбоксилаза -</a:t>
            </a: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 (в соединении с белком и ионами </a:t>
            </a:r>
            <a:r>
              <a:rPr lang="en-US" altLang="ru-RU" smtClean="0">
                <a:latin typeface="Times New Roman" pitchFamily="18" charset="0"/>
                <a:cs typeface="Times New Roman" pitchFamily="18" charset="0"/>
              </a:rPr>
              <a:t>Mg</a:t>
            </a: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 водит в состав фермента карбокси-лазы). Применяют в/м и в/в по 50-100 мг. </a:t>
            </a:r>
          </a:p>
          <a:p>
            <a:pPr eaLnBrk="1" hangingPunct="1">
              <a:buFontTx/>
              <a:buNone/>
            </a:pP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Биологические свойства кокарбоксилазы не совпадают полностью со свойствами тиамина, и для лечения гипо- и авитаминоза </a:t>
            </a:r>
            <a:r>
              <a:rPr lang="en-US" altLang="ru-RU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altLang="ru-RU" baseline="-2500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 ее не применяют. </a:t>
            </a:r>
          </a:p>
        </p:txBody>
      </p:sp>
      <p:sp>
        <p:nvSpPr>
          <p:cNvPr id="60418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2DA270C-B01B-4010-A079-AF973DBF93D4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35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228600"/>
            <a:ext cx="8839200" cy="6324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Применяют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кокарбоксилазу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лечения печеночной и почечной недостаточности, недостаточности коронарного кровообращения и различных патологических процессах, треб-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улучшения углеводного обмена.</a:t>
            </a: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Бенфотиамин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хорошо всасывается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приеме внутрь.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Применяют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показаниях 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применению вит.B</a:t>
            </a:r>
            <a:r>
              <a:rPr lang="ru-RU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также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кокарбоксилазы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Назначают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внутрь после еды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виде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тб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25мг.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42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E78A979-0D33-4FEA-885B-6717FC920D31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36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smtClean="0">
                <a:latin typeface="Times New Roman" pitchFamily="18" charset="0"/>
              </a:rPr>
              <a:t>Задачи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mtClean="0">
                <a:latin typeface="Times New Roman" pitchFamily="18" charset="0"/>
              </a:rPr>
              <a:t>Рассчитайте содержание тиамина хлорида в растворе для инъекций, если 1 мл препарата перенесли в мерную колбу вместимостью        100 мл и довели до метки 0,01 М раствором кислоты хлороводородной. 2 мл полученного раствора перенесли в мерную колбу вместимостью 100 мл и довели до метки тем же растворителем. Оптическая плотность раствора при длине волны 246 нм в кювете с толщиной слоя 1 см равна 0,414. Оптическая плотность 0,001% раствора рабочего стандартного образца тиамина хлорида равна 0,410.</a:t>
            </a:r>
          </a:p>
        </p:txBody>
      </p:sp>
      <p:sp>
        <p:nvSpPr>
          <p:cNvPr id="62466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8C6BEA0-AFFE-4B9C-AC09-C8E21F7E19F2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37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altLang="ru-RU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Фосфотиамин </a:t>
            </a:r>
            <a:r>
              <a:rPr lang="en-US" altLang="ru-RU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(Phosphothiaminum)</a:t>
            </a:r>
            <a:endParaRPr lang="ru-RU" altLang="ru-RU" b="1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b="1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ru-RU" altLang="ru-RU" b="1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ru-RU" altLang="ru-RU" b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Монофосфорный эфир тиамина фосфата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Белый кристаллический порошок со слабым характерным запахом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л.р. воде, м.р. спирте</a:t>
            </a:r>
          </a:p>
        </p:txBody>
      </p:sp>
      <p:sp>
        <p:nvSpPr>
          <p:cNvPr id="4104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44D3DC6-AF15-48CB-B739-5A50DAB96D83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534988" y="1041400"/>
          <a:ext cx="7678737" cy="238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ISIS/Draw Sketch" r:id="rId3" imgW="4861963" imgH="1507043" progId="ISISServer">
                  <p:embed/>
                </p:oleObj>
              </mc:Choice>
              <mc:Fallback>
                <p:oleObj name="ISIS/Draw Sketch" r:id="rId3" imgW="4861963" imgH="1507043" progId="ISISServer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988" y="1041400"/>
                        <a:ext cx="7678737" cy="2387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altLang="ru-RU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Кокарбоксилаза </a:t>
            </a:r>
            <a:r>
              <a:rPr lang="en-US" altLang="ru-RU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(Cocarboxylasum)</a:t>
            </a:r>
            <a:endParaRPr lang="ru-RU" altLang="ru-RU" b="1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b="1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ru-RU" altLang="ru-RU" b="1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ru-RU" altLang="ru-RU" b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Дифосфорный эфир тиамина г/хлорид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Лиофилизированная сухая пористая горько-кислого вкуса масса, бесцветная со слабым специфическим запахом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л.р. воде, м.р. спирте</a:t>
            </a:r>
          </a:p>
        </p:txBody>
      </p:sp>
      <p:sp>
        <p:nvSpPr>
          <p:cNvPr id="5126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045E1C4-28A6-46B9-BA44-B670E081763B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76200" y="990600"/>
          <a:ext cx="8596313" cy="2401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ISIS/Draw Sketch" r:id="rId3" imgW="5450791" imgH="1515945" progId="ISISServer">
                  <p:embed/>
                </p:oleObj>
              </mc:Choice>
              <mc:Fallback>
                <p:oleObj name="ISIS/Draw Sketch" r:id="rId3" imgW="5450791" imgH="1515945" progId="ISISServer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990600"/>
                        <a:ext cx="8596313" cy="2401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altLang="ru-RU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Бенфотиамин </a:t>
            </a:r>
            <a:r>
              <a:rPr lang="en-US" altLang="ru-RU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(Benphothiaminum)</a:t>
            </a:r>
            <a:endParaRPr lang="ru-RU" altLang="ru-RU" b="1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b="1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ru-RU" altLang="ru-RU" b="1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altLang="ru-RU" b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2-</a:t>
            </a:r>
            <a:r>
              <a:rPr lang="ru-RU" altLang="ru-RU" b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метил-4-амино-5(1</a:t>
            </a:r>
            <a:r>
              <a:rPr lang="ru-RU" altLang="ru-RU" b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-фосфат-3-бензоилтио-4-метилбут-3-ен-4-формамидометил)-пирими-дин</a:t>
            </a:r>
            <a:endParaRPr lang="ru-RU" altLang="ru-RU" b="1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Белый кристаллический порошок со слабым характерным запахом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п.н.р. воде и спирте</a:t>
            </a:r>
          </a:p>
        </p:txBody>
      </p:sp>
      <p:sp>
        <p:nvSpPr>
          <p:cNvPr id="6150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08E8084-D547-4BDB-BEE4-C65606ADABA2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828800" y="914400"/>
          <a:ext cx="6505575" cy="2506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ISIS/Draw Sketch" r:id="rId3" imgW="4124988" imgH="1583007" progId="ISISServer">
                  <p:embed/>
                </p:oleObj>
              </mc:Choice>
              <mc:Fallback>
                <p:oleObj name="ISIS/Draw Sketch" r:id="rId3" imgW="4124988" imgH="1583007" progId="ISISServer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914400"/>
                        <a:ext cx="6505575" cy="2506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78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F665AB6-079B-4917-B1EB-12B454A465F2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0655596"/>
              </p:ext>
            </p:extLst>
          </p:nvPr>
        </p:nvGraphicFramePr>
        <p:xfrm>
          <a:off x="1763688" y="260648"/>
          <a:ext cx="5904656" cy="15539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2" name="ISIS/Draw Sketch" r:id="rId3" imgW="5533920" imgH="1457280" progId="ISISServer">
                  <p:embed/>
                </p:oleObj>
              </mc:Choice>
              <mc:Fallback>
                <p:oleObj name="ISIS/Draw Sketch" r:id="rId3" imgW="5533920" imgH="1457280" progId="ISISServer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260648"/>
                        <a:ext cx="5904656" cy="15539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5003138"/>
              </p:ext>
            </p:extLst>
          </p:nvPr>
        </p:nvGraphicFramePr>
        <p:xfrm>
          <a:off x="0" y="1916832"/>
          <a:ext cx="5616624" cy="17464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3" name="ISIS/Draw Sketch" r:id="rId5" imgW="4861963" imgH="1507043" progId="ISISServer">
                  <p:embed/>
                </p:oleObj>
              </mc:Choice>
              <mc:Fallback>
                <p:oleObj name="ISIS/Draw Sketch" r:id="rId5" imgW="4861963" imgH="1507043" progId="ISISServer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916832"/>
                        <a:ext cx="5616624" cy="17464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5259467"/>
              </p:ext>
            </p:extLst>
          </p:nvPr>
        </p:nvGraphicFramePr>
        <p:xfrm>
          <a:off x="3527376" y="3645024"/>
          <a:ext cx="5616624" cy="15693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4" name="ISIS/Draw Sketch" r:id="rId7" imgW="5450791" imgH="1515945" progId="ISISServer">
                  <p:embed/>
                </p:oleObj>
              </mc:Choice>
              <mc:Fallback>
                <p:oleObj name="ISIS/Draw Sketch" r:id="rId7" imgW="5450791" imgH="1515945" progId="ISISServer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7376" y="3645024"/>
                        <a:ext cx="5616624" cy="15693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1986534"/>
              </p:ext>
            </p:extLst>
          </p:nvPr>
        </p:nvGraphicFramePr>
        <p:xfrm>
          <a:off x="323528" y="5079896"/>
          <a:ext cx="4104456" cy="158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5" name="ISIS/Draw Sketch" r:id="rId9" imgW="4124988" imgH="1583007" progId="ISISServer">
                  <p:embed/>
                </p:oleObj>
              </mc:Choice>
              <mc:Fallback>
                <p:oleObj name="ISIS/Draw Sketch" r:id="rId9" imgW="4124988" imgH="1583007" progId="ISISServer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5079896"/>
                        <a:ext cx="4104456" cy="158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70199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endParaRPr lang="ru-RU" altLang="ru-RU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В природе вит.</a:t>
            </a:r>
            <a:r>
              <a:rPr lang="en-US" altLang="ru-RU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ru-RU" baseline="-2500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 содержится в дрожжах, зародышах и оболочках пшеницы, овса, гречихи, а также в хлебе, изготовленном из муки грубого помола. Он является не только антивитаминоз-ным средством, но влияет также на обмен веществ, нервно-рефлекторную регуляцию, оказывает положительный эффект при различных патологических состояниях. </a:t>
            </a:r>
            <a:endParaRPr lang="en-US" altLang="ru-RU" b="1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78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F665AB6-079B-4917-B1EB-12B454A465F2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endParaRPr lang="ru-RU" altLang="ru-RU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Кокарбоксилаза и другие фосфорные эфиры – готовая форма кофермента, образующегося из тиамина в процессе его превращения в организме. В соединении с белком и ионами </a:t>
            </a:r>
            <a:r>
              <a:rPr lang="en-US" altLang="ru-RU" smtClean="0">
                <a:latin typeface="Times New Roman" pitchFamily="18" charset="0"/>
                <a:cs typeface="Times New Roman" pitchFamily="18" charset="0"/>
              </a:rPr>
              <a:t>Mg</a:t>
            </a: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 входит в состав фермента – карбоксилазы, катализирующего карбоксилирование и декарбоксилирование </a:t>
            </a:r>
            <a:r>
              <a:rPr lang="en-US" altLang="ru-RU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-</a:t>
            </a:r>
            <a:r>
              <a:rPr lang="ru-RU" altLang="ru-RU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кетокислот</a:t>
            </a:r>
            <a:endParaRPr lang="en-US" altLang="ru-RU" b="1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2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92F571F-D843-44CE-8349-1A1BEB3F3AA7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</TotalTime>
  <Words>1589</Words>
  <Application>Microsoft Office PowerPoint</Application>
  <PresentationFormat>Экран (4:3)</PresentationFormat>
  <Paragraphs>227</Paragraphs>
  <Slides>37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39" baseType="lpstr">
      <vt:lpstr>Тема Office</vt:lpstr>
      <vt:lpstr>ISIS/Draw Sketch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SVETLANA</dc:creator>
  <cp:lastModifiedBy>SVETLANA</cp:lastModifiedBy>
  <cp:revision>12</cp:revision>
  <dcterms:created xsi:type="dcterms:W3CDTF">2014-05-04T07:26:22Z</dcterms:created>
  <dcterms:modified xsi:type="dcterms:W3CDTF">2018-03-19T07:29:09Z</dcterms:modified>
</cp:coreProperties>
</file>