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94" r:id="rId8"/>
    <p:sldId id="264" r:id="rId9"/>
    <p:sldId id="265" r:id="rId10"/>
    <p:sldId id="266" r:id="rId11"/>
    <p:sldId id="267" r:id="rId12"/>
    <p:sldId id="295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358D0-AAF9-409C-9295-72C90D966284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2943-5115-49C7-ADA7-152B37211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8424-0EC4-43BE-9A0B-6BE4116476C5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B085-ED62-4AFB-AD70-071ABD9C0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3454A-1F13-41EC-B2B6-70DCA10C7C90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69EE-6491-4899-8C2C-785194586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3F9F-9D64-4E65-8B34-EADA4B60E50D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CE92D-BF47-4F7E-879E-7DD783FAD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98B2-B0EB-49E2-B634-AABAAD81E704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BD05-D030-48E6-BB45-864CF3147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170E8-4803-4DFD-B1D6-901445FCBC51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395CB-5D48-436E-96DA-06BD81F94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D465-6229-46D9-9D3A-C46ECE5BCCC0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4304C-FF06-45B1-B1FE-AF80D6BA1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DC75-C9AD-4113-9A68-BFAD1AB84355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5A84-DD83-4CFF-B0AF-103170417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8B6D-6CEA-4552-97AA-FD3E880E5276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C902-431E-42D3-9F64-6C86DBAC6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C0C7C-6D1F-4362-8043-258509C17255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489A9-29B4-423D-B1A6-FAED6F978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DBD46-DD0C-4459-B0BA-EE477ABF678E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B9006-5D30-418C-A879-4E11D3516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DD06B4-AF6C-47D7-839F-5463DA59133F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9E8F2B-1CF3-46AA-A32F-C9EF9EC9F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5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3.png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9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  <a:p>
            <a:pPr algn="ctr" eaLnBrk="1" hangingPunct="1">
              <a:buFontTx/>
              <a:buNone/>
            </a:pPr>
            <a:endParaRPr lang="ru-RU" altLang="ru-RU" sz="4400" b="1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4400" b="1" smtClean="0">
                <a:solidFill>
                  <a:srgbClr val="0000CC"/>
                </a:solidFill>
                <a:latin typeface="Times New Roman" pitchFamily="18" charset="0"/>
              </a:rPr>
              <a:t>Производные </a:t>
            </a:r>
          </a:p>
          <a:p>
            <a:pPr algn="ctr" eaLnBrk="1" hangingPunct="1">
              <a:buFontTx/>
              <a:buNone/>
            </a:pPr>
            <a:r>
              <a:rPr lang="ru-RU" altLang="ru-RU" sz="4400" b="1" smtClean="0">
                <a:solidFill>
                  <a:srgbClr val="0000CC"/>
                </a:solidFill>
                <a:latin typeface="Times New Roman" pitchFamily="18" charset="0"/>
              </a:rPr>
              <a:t>пиримидинотиазола</a:t>
            </a:r>
          </a:p>
          <a:p>
            <a:pPr algn="ctr" eaLnBrk="1" hangingPunct="1">
              <a:buFontTx/>
              <a:buNone/>
            </a:pPr>
            <a:endParaRPr lang="ru-RU" altLang="ru-RU" sz="4400" b="1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50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F08115-82E7-42CE-AF47-F7A955D18AE7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Получение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Синтез пиримидиновой части молекулы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Синтез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тиазолового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цикла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Конденсация циклов осуществляется либо сплавлением при 100-120 </a:t>
            </a:r>
            <a:r>
              <a:rPr lang="ru-RU" altLang="ru-RU" baseline="40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либо нагреванием в органическом растворителе, например, бутаноле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A16905-176B-4CC4-B9D1-EC720C9AFB06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74663" y="4267200"/>
          <a:ext cx="7008812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ISIS/Draw Sketch" r:id="rId3" imgW="3937000" imgH="769620" progId="ISISServer">
                  <p:embed/>
                </p:oleObj>
              </mc:Choice>
              <mc:Fallback>
                <p:oleObj name="ISIS/Draw Sketch" r:id="rId3" imgW="3937000" imgH="769620" progId="ISISServer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4267200"/>
                        <a:ext cx="7008812" cy="135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4724400"/>
            <a:ext cx="10620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Качественный анализ</a:t>
            </a:r>
          </a:p>
          <a:p>
            <a:pPr marL="0" indent="0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1. СПФ в УФ-области спектра </a:t>
            </a:r>
          </a:p>
          <a:p>
            <a:pPr marL="0" indent="0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2. ИК-спектроскопия</a:t>
            </a:r>
          </a:p>
          <a:p>
            <a:pPr marL="0" indent="0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3. ГЖХ, ВЭЖХ</a:t>
            </a:r>
          </a:p>
          <a:p>
            <a:pPr marL="0" indent="0" eaLnBrk="1" hangingPunct="1">
              <a:buFontTx/>
              <a:buNone/>
            </a:pPr>
            <a:endParaRPr lang="ru-RU" alt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8A0592-50E3-4141-AD24-4648864214D8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665AB6-079B-4917-B1EB-12B454A465F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528944"/>
              </p:ext>
            </p:extLst>
          </p:nvPr>
        </p:nvGraphicFramePr>
        <p:xfrm>
          <a:off x="1763688" y="260648"/>
          <a:ext cx="5904656" cy="1553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ISIS/Draw Sketch" r:id="rId3" imgW="5533920" imgH="1457280" progId="ISISServer">
                  <p:embed/>
                </p:oleObj>
              </mc:Choice>
              <mc:Fallback>
                <p:oleObj name="ISIS/Draw Sketch" r:id="rId3" imgW="5533920" imgH="14572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60648"/>
                        <a:ext cx="5904656" cy="1553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78236"/>
              </p:ext>
            </p:extLst>
          </p:nvPr>
        </p:nvGraphicFramePr>
        <p:xfrm>
          <a:off x="0" y="1916832"/>
          <a:ext cx="5616624" cy="174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ISIS/Draw Sketch" r:id="rId5" imgW="4861963" imgH="1507043" progId="ISISServer">
                  <p:embed/>
                </p:oleObj>
              </mc:Choice>
              <mc:Fallback>
                <p:oleObj name="ISIS/Draw Sketch" r:id="rId5" imgW="4861963" imgH="1507043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16832"/>
                        <a:ext cx="5616624" cy="1746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347182"/>
              </p:ext>
            </p:extLst>
          </p:nvPr>
        </p:nvGraphicFramePr>
        <p:xfrm>
          <a:off x="3527376" y="3645024"/>
          <a:ext cx="5616624" cy="1569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ISIS/Draw Sketch" r:id="rId7" imgW="5450791" imgH="1515945" progId="ISISServer">
                  <p:embed/>
                </p:oleObj>
              </mc:Choice>
              <mc:Fallback>
                <p:oleObj name="ISIS/Draw Sketch" r:id="rId7" imgW="5450791" imgH="1515945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376" y="3645024"/>
                        <a:ext cx="5616624" cy="1569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024102"/>
              </p:ext>
            </p:extLst>
          </p:nvPr>
        </p:nvGraphicFramePr>
        <p:xfrm>
          <a:off x="323528" y="5079896"/>
          <a:ext cx="4104456" cy="15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ISIS/Draw Sketch" r:id="rId9" imgW="4124988" imgH="1583007" progId="ISISServer">
                  <p:embed/>
                </p:oleObj>
              </mc:Choice>
              <mc:Fallback>
                <p:oleObj name="ISIS/Draw Sketch" r:id="rId9" imgW="4124988" imgH="1583007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079896"/>
                        <a:ext cx="4104456" cy="15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3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b="1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</a:rPr>
              <a:t>Реакции подлинности: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По составу тиамина хлорид (бромид) является двойной солью. Четвертичный ат. </a:t>
            </a:r>
            <a:r>
              <a:rPr lang="en-US" altLang="ru-RU" smtClean="0">
                <a:latin typeface="Times New Roman" pitchFamily="18" charset="0"/>
              </a:rPr>
              <a:t>N</a:t>
            </a:r>
            <a:r>
              <a:rPr lang="ru-RU" altLang="ru-RU" smtClean="0">
                <a:latin typeface="Times New Roman" pitchFamily="18" charset="0"/>
              </a:rPr>
              <a:t> тиазоло-вого цикла обуславливает образование чет-вертичных аммониевых солей, а основные свойства пиримидинового цикла – образова-ние комплексных солей с кислотами (</a:t>
            </a:r>
            <a:r>
              <a:rPr lang="en-US" altLang="ru-RU" smtClean="0">
                <a:latin typeface="Times New Roman" pitchFamily="18" charset="0"/>
              </a:rPr>
              <a:t>HCl </a:t>
            </a:r>
            <a:r>
              <a:rPr lang="ru-RU" altLang="ru-RU" smtClean="0">
                <a:latin typeface="Times New Roman" pitchFamily="18" charset="0"/>
              </a:rPr>
              <a:t>и</a:t>
            </a:r>
            <a:r>
              <a:rPr lang="en-US" altLang="ru-RU" smtClean="0">
                <a:latin typeface="Times New Roman" pitchFamily="18" charset="0"/>
              </a:rPr>
              <a:t> HBr</a:t>
            </a:r>
            <a:r>
              <a:rPr lang="ru-RU" altLang="ru-RU" smtClean="0">
                <a:latin typeface="Times New Roman" pitchFamily="18" charset="0"/>
              </a:rPr>
              <a:t>). В кислых растворах ЛВ устойчивы, в нейтральных и щелочных легко разрушаются. </a:t>
            </a:r>
          </a:p>
        </p:txBody>
      </p:sp>
      <p:sp>
        <p:nvSpPr>
          <p:cNvPr id="2969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ED4887-F591-4802-AED2-992F8B612E0B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Методы идентификации базируются на основных свойствах, реакциях гидролиза и окисления.</a:t>
            </a:r>
            <a:endParaRPr lang="ru-RU" altLang="ru-RU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</a:rPr>
              <a:t>1. Гидролитическое расщепление щелочью</a:t>
            </a: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В сильнокислой среде соли тиамина обладают высокой устойчивостью и не разрушаются под действием энергичных окислителей. В щелочной среде тиазоловый цикл тиамина становится неустойчивым и легко размыкается с образованием открытой тиольной формы.</a:t>
            </a:r>
          </a:p>
        </p:txBody>
      </p:sp>
      <p:sp>
        <p:nvSpPr>
          <p:cNvPr id="307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8D2896-113B-46D4-B6A9-71635C035B5F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Первая молекула </a:t>
            </a:r>
            <a:r>
              <a:rPr lang="en-US" altLang="ru-RU" smtClean="0">
                <a:latin typeface="Times New Roman" pitchFamily="18" charset="0"/>
              </a:rPr>
              <a:t>NaOH </a:t>
            </a:r>
            <a:r>
              <a:rPr lang="ru-RU" altLang="ru-RU" smtClean="0">
                <a:latin typeface="Times New Roman" pitchFamily="18" charset="0"/>
              </a:rPr>
              <a:t>идет на нейтрализацию кислоты </a:t>
            </a:r>
            <a:r>
              <a:rPr lang="en-US" altLang="ru-RU" smtClean="0">
                <a:latin typeface="Times New Roman" pitchFamily="18" charset="0"/>
              </a:rPr>
              <a:t>(HCl, HBr)</a:t>
            </a:r>
            <a:r>
              <a:rPr lang="ru-RU" altLang="ru-RU" smtClean="0">
                <a:latin typeface="Times New Roman" pitchFamily="18" charset="0"/>
              </a:rPr>
              <a:t>, вторая – на образование четвертичного аммониевого основания. </a:t>
            </a:r>
          </a:p>
        </p:txBody>
      </p:sp>
      <p:sp>
        <p:nvSpPr>
          <p:cNvPr id="819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ABC696-2F4D-45EE-9A02-9B208D591CF5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04800" y="1666875"/>
          <a:ext cx="8486775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ISIS/Draw Sketch" r:id="rId3" imgW="5422900" imgH="2868930" progId="ISISServer">
                  <p:embed/>
                </p:oleObj>
              </mc:Choice>
              <mc:Fallback>
                <p:oleObj name="ISIS/Draw Sketch" r:id="rId3" imgW="5422900" imgH="2868930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66875"/>
                        <a:ext cx="8486775" cy="447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6143625"/>
            <a:ext cx="25908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0463" y="5019675"/>
            <a:ext cx="1695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5999163"/>
            <a:ext cx="23622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Промежуточной формой является псевдооснова-ние. Третья </a:t>
            </a:r>
            <a:r>
              <a:rPr lang="en-US" altLang="ru-RU" smtClean="0">
                <a:latin typeface="Times New Roman" pitchFamily="18" charset="0"/>
              </a:rPr>
              <a:t>NaOH</a:t>
            </a:r>
            <a:r>
              <a:rPr lang="ru-RU" altLang="ru-RU" smtClean="0">
                <a:latin typeface="Times New Roman" pitchFamily="18" charset="0"/>
              </a:rPr>
              <a:t> идет на размыкание тиазолиевого цикла с образованием открытой тиольной формы </a:t>
            </a:r>
            <a:r>
              <a:rPr lang="en-US" altLang="ru-RU" smtClean="0">
                <a:latin typeface="Times New Roman" pitchFamily="18" charset="0"/>
              </a:rPr>
              <a:t>(I)</a:t>
            </a:r>
            <a:r>
              <a:rPr lang="ru-RU" altLang="ru-RU" smtClean="0">
                <a:latin typeface="Times New Roman" pitchFamily="18" charset="0"/>
              </a:rPr>
              <a:t>, которая находится в равновесии со своей циклической формой</a:t>
            </a:r>
            <a:r>
              <a:rPr lang="en-US" altLang="ru-RU" smtClean="0">
                <a:latin typeface="Times New Roman" pitchFamily="18" charset="0"/>
              </a:rPr>
              <a:t> (II)</a:t>
            </a: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92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767DE6-868F-4C29-B2B3-9285C6B2335B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33400" y="2971800"/>
          <a:ext cx="8024813" cy="327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ISIS/Draw Sketch" r:id="rId3" imgW="5130305" imgH="2099686" progId="ISISServer">
                  <p:embed/>
                </p:oleObj>
              </mc:Choice>
              <mc:Fallback>
                <p:oleObj name="ISIS/Draw Sketch" r:id="rId3" imgW="5130305" imgH="2099686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800"/>
                        <a:ext cx="8024813" cy="327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6096000"/>
            <a:ext cx="228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6096000"/>
            <a:ext cx="3238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b="1" dirty="0">
                <a:latin typeface="Times New Roman" pitchFamily="18" charset="0"/>
              </a:rPr>
              <a:t>2</a:t>
            </a:r>
            <a:r>
              <a:rPr lang="ru-RU" altLang="ru-RU" b="1" dirty="0" smtClean="0">
                <a:latin typeface="Times New Roman" pitchFamily="18" charset="0"/>
              </a:rPr>
              <a:t>. Реакция  окисления (</a:t>
            </a:r>
            <a:r>
              <a:rPr lang="ru-RU" altLang="ru-RU" b="1" dirty="0" err="1" smtClean="0">
                <a:latin typeface="Times New Roman" pitchFamily="18" charset="0"/>
              </a:rPr>
              <a:t>тиохромная</a:t>
            </a:r>
            <a:r>
              <a:rPr lang="ru-RU" altLang="ru-RU" b="1" dirty="0" smtClean="0">
                <a:latin typeface="Times New Roman" pitchFamily="18" charset="0"/>
              </a:rPr>
              <a:t> проба)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</a:rPr>
              <a:t> Окисление проводится в щелочной среде в присутствии органического растворителя.  Сначала </a:t>
            </a:r>
            <a:r>
              <a:rPr lang="ru-RU" altLang="ru-RU" dirty="0" err="1" smtClean="0">
                <a:latin typeface="Times New Roman" pitchFamily="18" charset="0"/>
              </a:rPr>
              <a:t>образется</a:t>
            </a:r>
            <a:r>
              <a:rPr lang="ru-RU" altLang="ru-RU" dirty="0" smtClean="0">
                <a:latin typeface="Times New Roman" pitchFamily="18" charset="0"/>
              </a:rPr>
              <a:t> циклическая форма </a:t>
            </a:r>
            <a:r>
              <a:rPr lang="ru-RU" altLang="ru-RU" dirty="0" err="1" smtClean="0">
                <a:latin typeface="Times New Roman" pitchFamily="18" charset="0"/>
              </a:rPr>
              <a:t>тиаминтиола</a:t>
            </a:r>
            <a:r>
              <a:rPr lang="ru-RU" altLang="ru-RU" dirty="0" smtClean="0">
                <a:latin typeface="Times New Roman" pitchFamily="18" charset="0"/>
              </a:rPr>
              <a:t>, которая  под влиянием сильных окислителей (</a:t>
            </a:r>
            <a:r>
              <a:rPr lang="en-US" altLang="ru-RU" dirty="0" smtClean="0">
                <a:latin typeface="Times New Roman" pitchFamily="18" charset="0"/>
              </a:rPr>
              <a:t>KMnO</a:t>
            </a:r>
            <a:r>
              <a:rPr lang="en-US" altLang="ru-RU" baseline="-25000" dirty="0" smtClean="0">
                <a:latin typeface="Times New Roman" pitchFamily="18" charset="0"/>
              </a:rPr>
              <a:t>4</a:t>
            </a:r>
            <a:r>
              <a:rPr lang="en-US" altLang="ru-RU" dirty="0" smtClean="0">
                <a:latin typeface="Times New Roman" pitchFamily="18" charset="0"/>
              </a:rPr>
              <a:t>, K</a:t>
            </a:r>
            <a:r>
              <a:rPr lang="en-US" altLang="ru-RU" baseline="-25000" dirty="0" smtClean="0">
                <a:latin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</a:rPr>
              <a:t>[Fe(CN)</a:t>
            </a:r>
            <a:r>
              <a:rPr lang="en-US" altLang="ru-RU" baseline="-25000" dirty="0" smtClean="0">
                <a:latin typeface="Times New Roman" pitchFamily="18" charset="0"/>
              </a:rPr>
              <a:t>6</a:t>
            </a:r>
            <a:r>
              <a:rPr lang="en-US" altLang="ru-RU" dirty="0" smtClean="0">
                <a:latin typeface="Times New Roman" pitchFamily="18" charset="0"/>
              </a:rPr>
              <a:t>],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en-US" altLang="ru-RU" dirty="0" smtClean="0">
                <a:latin typeface="Times New Roman" pitchFamily="18" charset="0"/>
              </a:rPr>
              <a:t>H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</a:rPr>
              <a:t>) </a:t>
            </a:r>
            <a:r>
              <a:rPr lang="ru-RU" altLang="ru-RU" dirty="0" smtClean="0">
                <a:latin typeface="Times New Roman" pitchFamily="18" charset="0"/>
              </a:rPr>
              <a:t>окисляется до  </a:t>
            </a:r>
            <a:r>
              <a:rPr lang="ru-RU" altLang="ru-RU" dirty="0" err="1" smtClean="0">
                <a:latin typeface="Times New Roman" pitchFamily="18" charset="0"/>
              </a:rPr>
              <a:t>тиохрома</a:t>
            </a:r>
            <a:r>
              <a:rPr lang="ru-RU" altLang="ru-RU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ru-RU" altLang="ru-RU" dirty="0" err="1" smtClean="0">
                <a:latin typeface="Times New Roman" pitchFamily="18" charset="0"/>
              </a:rPr>
              <a:t>Тиохром</a:t>
            </a:r>
            <a:r>
              <a:rPr lang="ru-RU" altLang="ru-RU" dirty="0" smtClean="0">
                <a:latin typeface="Times New Roman" pitchFamily="18" charset="0"/>
              </a:rPr>
              <a:t>  извлекают бутанолом или </a:t>
            </a:r>
            <a:r>
              <a:rPr lang="ru-RU" altLang="ru-RU" dirty="0" err="1" smtClean="0">
                <a:latin typeface="Times New Roman" pitchFamily="18" charset="0"/>
              </a:rPr>
              <a:t>изоамило-вым</a:t>
            </a:r>
            <a:r>
              <a:rPr lang="ru-RU" altLang="ru-RU" dirty="0" smtClean="0">
                <a:latin typeface="Times New Roman" pitchFamily="18" charset="0"/>
              </a:rPr>
              <a:t> спиртом. </a:t>
            </a:r>
          </a:p>
        </p:txBody>
      </p:sp>
      <p:sp>
        <p:nvSpPr>
          <p:cNvPr id="3789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FD81D6-B3FE-4D72-BD3D-FE0D8CBDE1AC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В УФ-свете наблюдается характерная синяя флуоресценция, исчезающая при подкислении и вновь появляющаяся при подщелачивании</a:t>
            </a: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Тиохромную пробу на бенфотиамин проводят после предварительного нагревания р-ра в течение 20 мин на кипящей водяной бане (удаляется остаток бензойной кислоты)</a:t>
            </a: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1127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6A6DA2-A98D-41DD-A3E6-28F0A6E0CFCF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57200" y="2006600"/>
          <a:ext cx="8120063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ISIS/Draw Sketch" r:id="rId3" imgW="5342890" imgH="971550" progId="ISISServer">
                  <p:embed/>
                </p:oleObj>
              </mc:Choice>
              <mc:Fallback>
                <p:oleObj name="ISIS/Draw Sketch" r:id="rId3" imgW="5342890" imgH="971550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06600"/>
                        <a:ext cx="8120063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3525838"/>
            <a:ext cx="1028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</a:rPr>
              <a:t>3.1. Реакции с общеалкалоидными реактива-ми </a:t>
            </a:r>
            <a:r>
              <a:rPr lang="ru-RU" altLang="ru-RU" smtClean="0">
                <a:latin typeface="Times New Roman" pitchFamily="18" charset="0"/>
              </a:rPr>
              <a:t>(кремневольфрамовой, пикриновой, фосфор-новольфрамовой, пикролоновой кислотами, реактивами Вагнера, Драгендорфа, Майера)</a:t>
            </a:r>
          </a:p>
          <a:p>
            <a:pPr algn="just"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</a:rPr>
              <a:t>3.2. </a:t>
            </a:r>
            <a:r>
              <a:rPr lang="ru-RU" altLang="ru-RU" smtClean="0">
                <a:latin typeface="Times New Roman" pitchFamily="18" charset="0"/>
              </a:rPr>
              <a:t>При нагревании с лимонной кислотой и уксусным ангидридом 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 красное окраш-е</a:t>
            </a:r>
            <a:endParaRPr lang="ru-RU" altLang="ru-RU" smtClean="0">
              <a:latin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</a:rPr>
              <a:t>4. На гетероцикл. </a:t>
            </a:r>
            <a:r>
              <a:rPr lang="en-US" altLang="ru-RU" b="1" smtClean="0">
                <a:latin typeface="Times New Roman" pitchFamily="18" charset="0"/>
              </a:rPr>
              <a:t>S</a:t>
            </a:r>
            <a:r>
              <a:rPr lang="ru-RU" altLang="ru-RU" b="1" smtClean="0">
                <a:latin typeface="Times New Roman" pitchFamily="18" charset="0"/>
              </a:rPr>
              <a:t> – </a:t>
            </a:r>
            <a:r>
              <a:rPr lang="ru-RU" altLang="ru-RU" smtClean="0">
                <a:latin typeface="Times New Roman" pitchFamily="18" charset="0"/>
              </a:rPr>
              <a:t>сплавление с крист. </a:t>
            </a:r>
            <a:r>
              <a:rPr lang="en-US" altLang="ru-RU" smtClean="0">
                <a:latin typeface="Times New Roman" pitchFamily="18" charset="0"/>
              </a:rPr>
              <a:t>NaOH</a:t>
            </a:r>
            <a:endParaRPr lang="ru-RU" altLang="ru-RU" smtClean="0">
              <a:latin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 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Na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, кот-й открывают нитропруссидом 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Na</a:t>
            </a:r>
            <a:endParaRPr lang="ru-RU" altLang="ru-RU" smtClean="0">
              <a:latin typeface="Times New Roman" pitchFamily="18" charset="0"/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en-US" altLang="ru-RU" smtClean="0">
                <a:latin typeface="Times New Roman" pitchFamily="18" charset="0"/>
              </a:rPr>
              <a:t>Na</a:t>
            </a:r>
            <a:r>
              <a:rPr lang="en-US" altLang="ru-RU" baseline="-25000" smtClean="0">
                <a:latin typeface="Times New Roman" pitchFamily="18" charset="0"/>
              </a:rPr>
              <a:t>2</a:t>
            </a:r>
            <a:r>
              <a:rPr lang="en-US" altLang="ru-RU" smtClean="0">
                <a:latin typeface="Times New Roman" pitchFamily="18" charset="0"/>
              </a:rPr>
              <a:t>S + Na</a:t>
            </a:r>
            <a:r>
              <a:rPr lang="en-US" altLang="ru-RU" baseline="-25000" smtClean="0">
                <a:latin typeface="Times New Roman" pitchFamily="18" charset="0"/>
              </a:rPr>
              <a:t>2</a:t>
            </a:r>
            <a:r>
              <a:rPr lang="en-US" altLang="ru-RU" smtClean="0">
                <a:latin typeface="Times New Roman" pitchFamily="18" charset="0"/>
              </a:rPr>
              <a:t>[Fe(CN)</a:t>
            </a:r>
            <a:r>
              <a:rPr lang="en-US" altLang="ru-RU" baseline="-25000" smtClean="0">
                <a:latin typeface="Times New Roman" pitchFamily="18" charset="0"/>
              </a:rPr>
              <a:t>5</a:t>
            </a:r>
            <a:r>
              <a:rPr lang="en-US" altLang="ru-RU" smtClean="0">
                <a:latin typeface="Times New Roman" pitchFamily="18" charset="0"/>
              </a:rPr>
              <a:t>NO] 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 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кр-фиолет. окраш-е</a:t>
            </a:r>
          </a:p>
        </p:txBody>
      </p:sp>
      <p:sp>
        <p:nvSpPr>
          <p:cNvPr id="409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79BD96-91E0-4312-B3BC-050151B326DD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Тиамина бромид </a:t>
            </a:r>
            <a:r>
              <a:rPr lang="en-US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(Thiaminum)</a:t>
            </a:r>
            <a:endParaRPr lang="ru-RU" altLang="ru-RU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метил-5</a:t>
            </a: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-оксиэтил-</a:t>
            </a:r>
            <a:r>
              <a:rPr lang="en-US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N-(2-</a:t>
            </a: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метил-4-амино-5-метилпиримидил)-тиазолий бромида г/бр</a:t>
            </a: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Белый или со слегка желтов-м оттенком кр пор-к со слабым характер-м запахом, напоминающим запах дрожжей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л.р. воде, м.р. спирте</a:t>
            </a:r>
          </a:p>
        </p:txBody>
      </p:sp>
      <p:sp>
        <p:nvSpPr>
          <p:cNvPr id="20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9F4DC-6CEB-4332-9D4A-1073B02AF835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04800" y="838200"/>
          <a:ext cx="8121650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ISIS/Draw Sketch" r:id="rId3" imgW="4518660" imgH="1465580" progId="ISISServer">
                  <p:embed/>
                </p:oleObj>
              </mc:Choice>
              <mc:Fallback>
                <p:oleObj name="ISIS/Draw Sketch" r:id="rId3" imgW="4518660" imgH="1465580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38200"/>
                        <a:ext cx="8121650" cy="263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sym typeface="Symbol" pitchFamily="18" charset="2"/>
              </a:rPr>
              <a:t>5. На </a:t>
            </a:r>
            <a:r>
              <a:rPr lang="en-US" altLang="ru-RU" b="1" smtClean="0">
                <a:latin typeface="Times New Roman" pitchFamily="18" charset="0"/>
                <a:sym typeface="Symbol" pitchFamily="18" charset="2"/>
              </a:rPr>
              <a:t>NH</a:t>
            </a:r>
            <a:r>
              <a:rPr lang="en-US" altLang="ru-RU" b="1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b="1" smtClean="0">
                <a:latin typeface="Times New Roman" pitchFamily="18" charset="0"/>
                <a:sym typeface="Symbol" pitchFamily="18" charset="2"/>
              </a:rPr>
              <a:t>-</a:t>
            </a:r>
            <a:r>
              <a:rPr lang="ru-RU" altLang="ru-RU" b="1" smtClean="0">
                <a:latin typeface="Times New Roman" pitchFamily="18" charset="0"/>
                <a:sym typeface="Symbol" pitchFamily="18" charset="2"/>
              </a:rPr>
              <a:t>группу в пол.4 пиримидин-го цикла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При пирролизе с диметиловым эфиром щавелевой к-ты образуется оксамид, кот-й с  тиобарбитуровой к-той дает красное окраш-е</a:t>
            </a: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RNH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  R-NH-R + NH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229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476E67-B255-4B1C-A361-D51222EC84EB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0" y="4365625"/>
            <a:ext cx="2286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49263" y="3810000"/>
          <a:ext cx="685165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ISIS/Draw Sketch" r:id="rId4" imgW="4088130" imgH="1167130" progId="ISISServer">
                  <p:embed/>
                </p:oleObj>
              </mc:Choice>
              <mc:Fallback>
                <p:oleObj name="ISIS/Draw Sketch" r:id="rId4" imgW="4088130" imgH="1167130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810000"/>
                        <a:ext cx="685165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6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4800600"/>
            <a:ext cx="167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3100" y="5735638"/>
            <a:ext cx="1093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sym typeface="Symbol" pitchFamily="18" charset="2"/>
              </a:rPr>
              <a:t>6. Реакция образования азокрасителя за счет  2 положения тиазолового цикла</a:t>
            </a:r>
          </a:p>
        </p:txBody>
      </p:sp>
      <p:sp>
        <p:nvSpPr>
          <p:cNvPr id="1331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E77207-7B4E-41EF-814A-A1007D5392AD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457200" y="1524000"/>
          <a:ext cx="751522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ISIS/Draw Sketch" r:id="rId3" imgW="4152317" imgH="1933085" progId="ISISServer">
                  <p:embed/>
                </p:oleObj>
              </mc:Choice>
              <mc:Fallback>
                <p:oleObj name="ISIS/Draw Sketch" r:id="rId3" imgW="4152317" imgH="1933085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7515225" cy="349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5062538"/>
            <a:ext cx="24384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sym typeface="Symbol" pitchFamily="18" charset="2"/>
              </a:rPr>
              <a:t>6. На анионы кислот</a:t>
            </a:r>
          </a:p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sym typeface="Symbol" pitchFamily="18" charset="2"/>
              </a:rPr>
              <a:t>6.1. 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Отличают тиамина хлорид от тиамина бромида с помощью хлорамина</a:t>
            </a: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HBr + Cl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  2HCl + Br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 </a:t>
            </a:r>
          </a:p>
          <a:p>
            <a:pPr algn="ctr" eaLnBrk="1" hangingPunct="1">
              <a:buFontTx/>
              <a:buNone/>
            </a:pPr>
            <a:endParaRPr lang="en-US" altLang="ru-RU" smtClean="0">
              <a:latin typeface="Times New Roman" pitchFamily="18" charset="0"/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endParaRPr lang="en-US" altLang="ru-RU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Тиамина хлорид этой реакции не дает</a:t>
            </a:r>
          </a:p>
        </p:txBody>
      </p:sp>
      <p:sp>
        <p:nvSpPr>
          <p:cNvPr id="1434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015B6E-F5EF-4B61-912C-045D2EE2B10A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28600" y="2209800"/>
          <a:ext cx="86106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ISIS/Draw Sketch" r:id="rId3" imgW="5053999" imgH="601545" progId="ISISServer">
                  <p:embed/>
                </p:oleObj>
              </mc:Choice>
              <mc:Fallback>
                <p:oleObj name="ISIS/Draw Sketch" r:id="rId3" imgW="5053999" imgH="601545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861060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4267200"/>
            <a:ext cx="2886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sym typeface="Symbol" pitchFamily="18" charset="2"/>
              </a:rPr>
              <a:t>6.2.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Тиамина хлорид, кокарбоксилаза</a:t>
            </a:r>
          </a:p>
          <a:p>
            <a:pPr algn="ctr" eaLnBrk="1" hangingPunct="1">
              <a:buFontTx/>
              <a:buNone/>
            </a:pP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HCl + AgNO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  AgCl + HNO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3</a:t>
            </a:r>
          </a:p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sym typeface="Symbol" pitchFamily="18" charset="2"/>
              </a:rPr>
              <a:t>6.3.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Фосфотиамин</a:t>
            </a:r>
          </a:p>
          <a:p>
            <a:pPr eaLnBrk="1" hangingPunct="1">
              <a:buFontTx/>
              <a:buNone/>
            </a:pP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H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PO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 + 12(NH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MoO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 + 21HNO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  </a:t>
            </a:r>
          </a:p>
          <a:p>
            <a:pPr algn="r" eaLnBrk="1" hangingPunct="1">
              <a:buFontTx/>
              <a:buNone/>
            </a:pP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(NH</a:t>
            </a:r>
            <a:r>
              <a:rPr lang="ru-RU" altLang="ru-RU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PO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12MoO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2H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O + 21NH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NO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 +10H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O</a:t>
            </a:r>
            <a:endParaRPr lang="ru-RU" altLang="ru-RU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Бенфотиамин, кокарбоксилаза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Предварительно проводят гидролиз по сложно-эфирной группе с 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HNO</a:t>
            </a:r>
            <a:r>
              <a:rPr lang="en-US" altLang="ru-RU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при нагревании</a:t>
            </a:r>
          </a:p>
          <a:p>
            <a:pPr algn="ctr" eaLnBrk="1" hangingPunct="1">
              <a:buFontTx/>
              <a:buNone/>
            </a:pPr>
            <a:endParaRPr lang="en-US" altLang="ru-RU" smtClean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71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62541A-2A30-473A-A82A-806C1B03C143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170238"/>
            <a:ext cx="990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ru-RU" altLang="ru-RU" b="1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sym typeface="Symbol" pitchFamily="18" charset="2"/>
              </a:rPr>
              <a:t>6.4.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Бенфотиамин </a:t>
            </a: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– на альдегидную группу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- р-ция серебряного зеркала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- с реактивом Несслера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sym typeface="Symbol" pitchFamily="18" charset="2"/>
              </a:rPr>
              <a:t>- с реактивом Фелинга</a:t>
            </a:r>
          </a:p>
          <a:p>
            <a:pPr eaLnBrk="1" hangingPunct="1">
              <a:buFontTx/>
              <a:buNone/>
            </a:pPr>
            <a:endParaRPr lang="en-US" altLang="ru-RU" smtClean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813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DE6C6-119F-4451-A6E3-75B3A5C55F30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</a:rPr>
              <a:t>Примеси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Водные р-ры д.б. прозрачны и бесцветны (кроме тиамина бромида)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Тиамина бромид </a:t>
            </a:r>
            <a:r>
              <a:rPr lang="ru-RU" altLang="ru-RU" smtClean="0">
                <a:latin typeface="Times New Roman" pitchFamily="18" charset="0"/>
              </a:rPr>
              <a:t>сравнива-ют с эталоном цветности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Кислотность– потенциометрически</a:t>
            </a:r>
          </a:p>
          <a:p>
            <a:pPr eaLnBrk="1" hangingPunct="1">
              <a:buFontTx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Фосфотиамин</a:t>
            </a:r>
            <a:r>
              <a:rPr lang="ru-RU" altLang="ru-RU" smtClean="0">
                <a:latin typeface="Times New Roman" pitchFamily="18" charset="0"/>
              </a:rPr>
              <a:t> – определяют тиамин и дифосфорный эфир тиамина (доп)</a:t>
            </a:r>
          </a:p>
          <a:p>
            <a:pPr eaLnBrk="1" hangingPunct="1">
              <a:buFontTx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Бенфотиамин, кокарбоксилаза  </a:t>
            </a:r>
            <a:r>
              <a:rPr lang="ru-RU" altLang="ru-RU" smtClean="0">
                <a:latin typeface="Times New Roman" pitchFamily="18" charset="0"/>
              </a:rPr>
              <a:t>– определяют фосфотиамин (доп)</a:t>
            </a:r>
          </a:p>
        </p:txBody>
      </p:sp>
      <p:sp>
        <p:nvSpPr>
          <p:cNvPr id="4915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096000"/>
            <a:ext cx="3810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E81381-27DD-4334-AD36-702C748DF2AA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Количественное определение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1.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Тиамина хлорид </a:t>
            </a:r>
            <a:r>
              <a:rPr lang="ru-RU" altLang="ru-RU" b="1" dirty="0" smtClean="0">
                <a:latin typeface="Times New Roman" pitchFamily="18" charset="0"/>
              </a:rPr>
              <a:t>- КОТ в НС</a:t>
            </a:r>
            <a:endParaRPr lang="ru-RU" altLang="ru-RU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Титрант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HClO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среда – ЛУК, в присутствии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Hg(CH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COO)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крист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фиолетовый или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потенциометрически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(тиамина хлорида)=1/2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4C90C7-100F-4D79-82A8-491929758CE3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303338" y="3733800"/>
          <a:ext cx="4751387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ISIS/Draw Sketch" r:id="rId3" imgW="3449030" imgH="1467618" progId="ISISServer">
                  <p:embed/>
                </p:oleObj>
              </mc:Choice>
              <mc:Fallback>
                <p:oleObj name="ISIS/Draw Sketch" r:id="rId3" imgW="3449030" imgH="1467618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3733800"/>
                        <a:ext cx="4751387" cy="201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b="1" dirty="0" smtClean="0">
              <a:latin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2.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Тиамина бромид </a:t>
            </a:r>
            <a:r>
              <a:rPr lang="ru-RU" altLang="ru-RU" b="1" dirty="0" smtClean="0">
                <a:latin typeface="Times New Roman" pitchFamily="18" charset="0"/>
              </a:rPr>
              <a:t>- гравиметрия</a:t>
            </a:r>
            <a:endParaRPr lang="ru-RU" altLang="ru-RU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Основано на образовании комплексных солей с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общеалкалоидными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реактивами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 навеске + 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к) + 10% р-р кремневольфрамовой к-ты, нагревают. Осадок фильтруют, высушивают до постоянной массы и взвешивают.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EC2AE8-DE1F-4012-9C4E-06854F4A41F9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Алкалиметрия, прямое титрование </a:t>
            </a: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Кокарбоксилаза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тимолфталеин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кокарбоксилазы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)=1/3, т.к. 1 моль 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расходуется на 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2 моля на фосфорную группу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остальных ЛВ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(ЛВ)=1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бромтимоловый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синий или ф/ф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1D32C8-8939-4714-91E2-15C77FC644B5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ru-RU" altLang="ru-RU" b="1" dirty="0" err="1" smtClean="0">
                <a:latin typeface="Times New Roman" pitchFamily="18" charset="0"/>
                <a:cs typeface="Times New Roman" pitchFamily="18" charset="0"/>
              </a:rPr>
              <a:t>Аргентометрия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условиях аптеки: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Тиамина бромид (хлорид)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а) Косвенный метод </a:t>
            </a:r>
            <a:r>
              <a:rPr lang="ru-RU" altLang="ru-RU" b="1" dirty="0" err="1" smtClean="0">
                <a:latin typeface="Times New Roman" pitchFamily="18" charset="0"/>
                <a:cs typeface="Times New Roman" pitchFamily="18" charset="0"/>
              </a:rPr>
              <a:t>Фольгарда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ЛВ+вода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бромтимоловый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синий и титруют 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до голубовато-зеленого окрашивания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baseline="400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altLang="ru-RU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HBr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NaBr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altLang="ru-RU" baseline="40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Br</a:t>
            </a:r>
            <a:r>
              <a:rPr lang="en-US" altLang="ru-RU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+ 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Далее к р-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HNO3(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р), ЖАК и 0,1 мл 0,1 н. роданида аммония. При этом р-р окрашивается в красный цвет: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SCN + FeNH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Fe(SCN)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  <a:sym typeface="Symbol"/>
              </a:rPr>
              <a:t> + 2(NH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altLang="ru-RU" sz="3000" dirty="0" smtClean="0">
                <a:latin typeface="Times New Roman" pitchFamily="18" charset="0"/>
                <a:cs typeface="Times New Roman" pitchFamily="18" charset="0"/>
                <a:sym typeface="Symbol"/>
              </a:rPr>
              <a:t>SO</a:t>
            </a:r>
            <a:r>
              <a:rPr lang="en-US" altLang="ru-RU" sz="3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E67096-A621-4277-AE9D-3DB061E12E4D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Тиамина хлорид </a:t>
            </a:r>
            <a:r>
              <a:rPr lang="en-US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(Thiaminum)</a:t>
            </a:r>
            <a:endParaRPr lang="ru-RU" altLang="ru-RU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метил-5</a:t>
            </a: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-оксиэтил-</a:t>
            </a:r>
            <a:r>
              <a:rPr lang="en-US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N-(2-</a:t>
            </a: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метил-4-амино-5-метилпиримидил)-тиазолий хлорида г/хл</a:t>
            </a: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Белый кр пор-к со слабым характер-м запахом, напоминающим запах дрожжей  Гигроскопичен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л.р. воде, м.р. спирте</a:t>
            </a:r>
          </a:p>
        </p:txBody>
      </p:sp>
      <p:sp>
        <p:nvSpPr>
          <p:cNvPr id="30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53C8DA-3586-4953-A876-3F6B7BDC924D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668012"/>
              </p:ext>
            </p:extLst>
          </p:nvPr>
        </p:nvGraphicFramePr>
        <p:xfrm>
          <a:off x="338138" y="838200"/>
          <a:ext cx="8053387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ISIS/Draw Sketch" r:id="rId3" imgW="4480560" imgH="1465580" progId="ISISServer">
                  <p:embed/>
                </p:oleObj>
              </mc:Choice>
              <mc:Fallback>
                <p:oleObj name="ISIS/Draw Sketch" r:id="rId3" imgW="4480560" imgH="1465580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838200"/>
                        <a:ext cx="8053387" cy="263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Далее титруют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до исчезновения окраски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baseline="40000" dirty="0" err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dirty="0" err="1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altLang="ru-RU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NaBr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+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AgNO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</a:p>
          <a:p>
            <a:pPr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2AgBr + R</a:t>
            </a:r>
            <a:r>
              <a:rPr lang="en-US" altLang="ru-RU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NO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altLang="ru-RU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NaNO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AgNO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+ Fe(SCN)  3AgSCN + Fe(NO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   (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V-V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-0,1)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тиам.бр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% =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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/>
              </a:rPr>
              <a:t>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V -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0,1 н. р-р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0,1 н. р-р 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0,1 – 0,1 мл 0,1 н. р-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SCN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dirty="0" err="1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тиам.бр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)=1</a:t>
            </a:r>
          </a:p>
        </p:txBody>
      </p:sp>
      <p:sp>
        <p:nvSpPr>
          <p:cNvPr id="5529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F6A5C3-F4DF-4026-A4DA-344216A303F3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52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12525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б) Метод Фаянса</a:t>
            </a:r>
          </a:p>
          <a:p>
            <a:pPr eaLnBrk="1" hangingPunct="1">
              <a:buFontTx/>
              <a:buNone/>
            </a:pP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baseline="4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altLang="ru-RU" baseline="40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HBr +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AgNO</a:t>
            </a:r>
            <a:r>
              <a:rPr lang="en-US" altLang="ru-RU" baseline="-25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 </a:t>
            </a:r>
          </a:p>
          <a:p>
            <a:pPr algn="r" eaLnBrk="1" hangingPunct="1">
              <a:buFontTx/>
              <a:buNone/>
            </a:pP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2AgBr + R</a:t>
            </a:r>
            <a:r>
              <a:rPr lang="en-US" altLang="ru-RU" baseline="40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</a:t>
            </a:r>
            <a:r>
              <a:rPr lang="en-US" altLang="ru-RU" baseline="-25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baseline="40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HNO</a:t>
            </a:r>
            <a:r>
              <a:rPr lang="en-US" altLang="ru-RU" baseline="-25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en-US" altLang="ru-RU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Титруют в среде 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</a:t>
            </a:r>
            <a:r>
              <a:rPr lang="en-US" altLang="ru-RU" baseline="-25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COOH, </a:t>
            </a:r>
            <a:endParaRPr lang="ru-RU" altLang="ru-RU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Ind –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бромфеноловый синий (до фиолет. окр-я)</a:t>
            </a:r>
            <a:endParaRPr lang="en-US" altLang="ru-RU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smtClean="0"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(тиам.бр)=1/2</a:t>
            </a:r>
          </a:p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4. Меркуриметрия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Тиамина бромид (хлорид)</a:t>
            </a:r>
          </a:p>
          <a:p>
            <a:pPr algn="ctr" eaLnBrk="1" hangingPunct="1">
              <a:buFontTx/>
              <a:buNone/>
            </a:pP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baseline="40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altLang="ru-RU" baseline="40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HBr + HgNO</a:t>
            </a:r>
            <a:r>
              <a:rPr lang="en-US" altLang="ru-RU" baseline="-25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 AgBr</a:t>
            </a:r>
            <a:r>
              <a:rPr lang="en-US" altLang="ru-RU" baseline="-25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R</a:t>
            </a:r>
            <a:r>
              <a:rPr lang="en-US" altLang="ru-RU" baseline="40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</a:t>
            </a:r>
            <a:r>
              <a:rPr lang="en-US" altLang="ru-RU" baseline="-25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ru-RU" baseline="40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HNO</a:t>
            </a:r>
            <a:r>
              <a:rPr lang="en-US" altLang="ru-RU" baseline="-25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Ind – </a:t>
            </a:r>
            <a:r>
              <a:rPr lang="ru-RU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дифенилкарбазон (до фиолет. окр-я)</a:t>
            </a:r>
          </a:p>
          <a:p>
            <a:pPr eaLnBrk="1" hangingPunct="1">
              <a:buFontTx/>
              <a:buNone/>
            </a:pP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(тиам.бр)=1/2, </a:t>
            </a:r>
            <a:r>
              <a:rPr lang="en-US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baseline="-25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экв</a:t>
            </a:r>
            <a:r>
              <a:rPr lang="ru-RU" altLang="ru-RU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(кокарб)=1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BD9230-316C-4D72-A83A-16F13DABEC6D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5. Физ-хим методы,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 т.ч. Флуориметрия (по образованию тиохрома)</a:t>
            </a:r>
          </a:p>
          <a:p>
            <a:pPr algn="ctr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Хранение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Препараты тиамина хранят в герметически закрытой таре, предохраняющей от действия света, без контакта с металлами, т.к. тиамин может постепенно восстанавливаться до биол-ки неактивного дигидротиамина:</a:t>
            </a:r>
          </a:p>
          <a:p>
            <a:pPr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21EF64-E656-4276-852D-2051FD1D608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905000" y="4648200"/>
          <a:ext cx="5051425" cy="183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ISIS/Draw Sketch" r:id="rId3" imgW="3053511" imgH="1120426" progId="ISISServer">
                  <p:embed/>
                </p:oleObj>
              </mc:Choice>
              <mc:Fallback>
                <p:oleObj name="ISIS/Draw Sketch" r:id="rId3" imgW="3053511" imgH="1120426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648200"/>
                        <a:ext cx="5051425" cy="183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Под действием кислорода воздуха тиамин превращается в тиохром тиаминдисульфид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Разрушают тиамин сильно кислая или щелочная среда, повышение температуры. В растворах тиамин наиболее устойчив при рН не более 4.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Нельзя смешивать вит.B</a:t>
            </a:r>
            <a:r>
              <a:rPr lang="ru-RU" altLang="ru-RU" baseline="-25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 пенициллином или стрептомицином, т.к. антибиотики разруша-ются, а также с никотиновой кислотой, т.к. разрушается вит.B</a:t>
            </a:r>
            <a:r>
              <a:rPr lang="ru-RU" altLang="ru-RU" baseline="-25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Фосфотиамин, бенфотиа-мин хранят в сухом, защищенном от света месте. Кокарбоксилазу - в защищенном от  света месте при t не выше 5 </a:t>
            </a:r>
            <a:r>
              <a:rPr lang="ru-RU" altLang="ru-RU" baseline="40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С.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A26DDD-B6E5-420E-A0D0-8C4FDF78ED29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Применение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Тиамин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авитаминоза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Показаниями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вит.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невриты,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невралгия,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язвенная болезнь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атония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кишеч-ника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печени.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внутрь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0,005-0,01-0,02 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еды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парентрально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в/м, п/к)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2,5%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тиамина хлорид;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3%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6% тиамина бромид.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39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6609F1-C85C-4F79-BF56-037DEAB3A205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Фосфотиамин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– депонируется в тканях организ-ма, в меньшей степени разрушается тиамина-зой, легче переходит в активную форму - кокарбоксилазу, менее токсичен. Применяют аналог-но тиамину внутрь – тб по 10 и 30 мг.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Кокарбоксилаза -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(в соединении с белком и ионами 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водит в состав фермента карбокси-лазы). Применяют в/м и в/в по 50-100 мг. 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Биологические свойства кокарбоксилазы не совпадают полностью со свойствами тиамина, и для лечения гипо- и авитаминоза 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ее не применяют. </a:t>
            </a:r>
          </a:p>
        </p:txBody>
      </p:sp>
      <p:sp>
        <p:nvSpPr>
          <p:cNvPr id="6041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DA270C-B01B-4010-A079-AF973DBF93D4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кокарбоксилазу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лечения печеночной и почечной недостаточности, недостаточности коронарного кровообращения и различных патологических процессах, треб-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улучшения углеводного обмена.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Бенфотиамин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всасывается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внутрь.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показаниях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вит.B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кокарбоксилазы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внутрь после еды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25мг.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4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78A979-0D33-4FEA-885B-6717FC920D31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Задачи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</a:rPr>
              <a:t>Рассчитайте содержание тиамина хлорида в растворе для инъекций, если 1 мл препарата перенесли в мерную колбу вместимостью        100 мл и довели до метки 0,01 М раствором кислоты хлороводородной. 2 мл полученного раствора перенесли в мерную колбу вместимостью 100 мл и довели до метки тем же растворителем. Оптическая плотность раствора при длине волны 246 нм в кювете с толщиной слоя 1 см равна 0,414. Оптическая плотность 0,001% раствора рабочего стандартного образца тиамина хлорида равна 0,410.</a:t>
            </a:r>
          </a:p>
        </p:txBody>
      </p:sp>
      <p:sp>
        <p:nvSpPr>
          <p:cNvPr id="6246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C6BEA0-AFFE-4B9C-AC09-C8E21F7E19F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Фосфотиамин </a:t>
            </a:r>
            <a:r>
              <a:rPr lang="en-US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(Phosphothiaminum)</a:t>
            </a:r>
            <a:endParaRPr lang="ru-RU" altLang="ru-RU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Монофосфорный эфир тиамина фосфата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Белый кристаллический порошок со слабым характерным запахом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л.р. воде, м.р. спирте</a:t>
            </a:r>
          </a:p>
        </p:txBody>
      </p:sp>
      <p:sp>
        <p:nvSpPr>
          <p:cNvPr id="410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4D3DC6-AF15-48CB-B739-5A50DAB96D83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34988" y="1041400"/>
          <a:ext cx="7678737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ISIS/Draw Sketch" r:id="rId3" imgW="4861963" imgH="1507043" progId="ISISServer">
                  <p:embed/>
                </p:oleObj>
              </mc:Choice>
              <mc:Fallback>
                <p:oleObj name="ISIS/Draw Sketch" r:id="rId3" imgW="4861963" imgH="1507043" progId="ISISServer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041400"/>
                        <a:ext cx="7678737" cy="238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Кокарбоксилаза </a:t>
            </a:r>
            <a:r>
              <a:rPr lang="en-US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(Cocarboxylasum)</a:t>
            </a:r>
            <a:endParaRPr lang="ru-RU" altLang="ru-RU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Дифосфорный эфир тиамина г/хлорид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Лиофилизированная сухая пористая горько-кислого вкуса масса, бесцветная со слабым специфическим запахом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л.р. воде, м.р. спирте</a:t>
            </a:r>
          </a:p>
        </p:txBody>
      </p:sp>
      <p:sp>
        <p:nvSpPr>
          <p:cNvPr id="51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45E1C4-28A6-46B9-BA44-B670E081763B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6200" y="990600"/>
          <a:ext cx="8596313" cy="240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ISIS/Draw Sketch" r:id="rId3" imgW="5450791" imgH="1515945" progId="ISISServer">
                  <p:embed/>
                </p:oleObj>
              </mc:Choice>
              <mc:Fallback>
                <p:oleObj name="ISIS/Draw Sketch" r:id="rId3" imgW="5450791" imgH="1515945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8596313" cy="240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Бенфотиамин </a:t>
            </a:r>
            <a:r>
              <a:rPr lang="en-US" altLang="ru-RU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(Benphothiaminum)</a:t>
            </a:r>
            <a:endParaRPr lang="ru-RU" altLang="ru-RU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метил-4-амино-5(1</a:t>
            </a:r>
            <a:r>
              <a:rPr lang="ru-RU" alt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-фосфат-3-бензоилтио-4-метилбут-3-ен-4-формамидометил)-пирими-дин</a:t>
            </a:r>
            <a:endParaRPr lang="ru-RU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Белый кристаллический порошок со слабым характерным запахом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п.н.р. воде и спирте</a:t>
            </a:r>
          </a:p>
        </p:txBody>
      </p:sp>
      <p:sp>
        <p:nvSpPr>
          <p:cNvPr id="61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8E8084-D547-4BDB-BEE4-C65606ADABA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828800" y="914400"/>
          <a:ext cx="6505575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ISIS/Draw Sketch" r:id="rId3" imgW="4124988" imgH="1583007" progId="ISISServer">
                  <p:embed/>
                </p:oleObj>
              </mc:Choice>
              <mc:Fallback>
                <p:oleObj name="ISIS/Draw Sketch" r:id="rId3" imgW="4124988" imgH="1583007" progId="ISISServer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914400"/>
                        <a:ext cx="6505575" cy="250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665AB6-079B-4917-B1EB-12B454A465F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655596"/>
              </p:ext>
            </p:extLst>
          </p:nvPr>
        </p:nvGraphicFramePr>
        <p:xfrm>
          <a:off x="1763688" y="260648"/>
          <a:ext cx="5904656" cy="1553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ISIS/Draw Sketch" r:id="rId3" imgW="5533920" imgH="1457280" progId="ISISServer">
                  <p:embed/>
                </p:oleObj>
              </mc:Choice>
              <mc:Fallback>
                <p:oleObj name="ISIS/Draw Sketch" r:id="rId3" imgW="5533920" imgH="145728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60648"/>
                        <a:ext cx="5904656" cy="1553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003138"/>
              </p:ext>
            </p:extLst>
          </p:nvPr>
        </p:nvGraphicFramePr>
        <p:xfrm>
          <a:off x="0" y="1916832"/>
          <a:ext cx="5616624" cy="174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ISIS/Draw Sketch" r:id="rId5" imgW="4861963" imgH="1507043" progId="ISISServer">
                  <p:embed/>
                </p:oleObj>
              </mc:Choice>
              <mc:Fallback>
                <p:oleObj name="ISIS/Draw Sketch" r:id="rId5" imgW="4861963" imgH="1507043" progId="ISISServer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16832"/>
                        <a:ext cx="5616624" cy="1746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259467"/>
              </p:ext>
            </p:extLst>
          </p:nvPr>
        </p:nvGraphicFramePr>
        <p:xfrm>
          <a:off x="3527376" y="3645024"/>
          <a:ext cx="5616624" cy="1569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ISIS/Draw Sketch" r:id="rId7" imgW="5450791" imgH="1515945" progId="ISISServer">
                  <p:embed/>
                </p:oleObj>
              </mc:Choice>
              <mc:Fallback>
                <p:oleObj name="ISIS/Draw Sketch" r:id="rId7" imgW="5450791" imgH="1515945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376" y="3645024"/>
                        <a:ext cx="5616624" cy="1569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986534"/>
              </p:ext>
            </p:extLst>
          </p:nvPr>
        </p:nvGraphicFramePr>
        <p:xfrm>
          <a:off x="323528" y="5079896"/>
          <a:ext cx="4104456" cy="15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ISIS/Draw Sketch" r:id="rId9" imgW="4124988" imgH="1583007" progId="ISISServer">
                  <p:embed/>
                </p:oleObj>
              </mc:Choice>
              <mc:Fallback>
                <p:oleObj name="ISIS/Draw Sketch" r:id="rId9" imgW="4124988" imgH="1583007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079896"/>
                        <a:ext cx="4104456" cy="15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1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В природе вит.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ru-RU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содержится в дрожжах, зародышах и оболочках пшеницы, овса, гречихи, а также в хлебе, изготовленном из муки грубого помола. Он является не только антивитаминоз-ным средством, но влияет также на обмен веществ, нервно-рефлекторную регуляцию, оказывает положительный эффект при различных патологических состояниях. </a:t>
            </a:r>
            <a:endParaRPr lang="en-US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665AB6-079B-4917-B1EB-12B454A465F2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Кокарбоксилаза и другие фосфорные эфиры – готовая форма кофермента, образующегося из тиамина в процессе его превращения в организме. В соединении с белком и ионами 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входит в состав фермента – карбоксилазы, катализирующего карбоксилирование и декарбоксилирование 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-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кетокислот</a:t>
            </a:r>
            <a:endParaRPr lang="en-US" altLang="ru-RU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2F571F-D843-44CE-8349-1A1BEB3F3AA7}" type="slidenum">
              <a:rPr lang="ru-RU" altLang="ru-RU" sz="1400" smtClean="0">
                <a:solidFill>
                  <a:schemeClr val="tx1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1589</Words>
  <Application>Microsoft Office PowerPoint</Application>
  <PresentationFormat>Экран (4:3)</PresentationFormat>
  <Paragraphs>227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12</cp:revision>
  <dcterms:created xsi:type="dcterms:W3CDTF">2014-05-04T07:26:22Z</dcterms:created>
  <dcterms:modified xsi:type="dcterms:W3CDTF">2018-03-19T07:29:09Z</dcterms:modified>
</cp:coreProperties>
</file>